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852012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11760" y="3248280"/>
            <a:ext cx="852012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415764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7840" y="2834280"/>
            <a:ext cx="415764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7840" y="3248280"/>
            <a:ext cx="415764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311760" y="3248280"/>
            <a:ext cx="415764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4074840" y="2833920"/>
            <a:ext cx="993240" cy="79236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4074840" y="2833920"/>
            <a:ext cx="993240" cy="792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4157640" cy="79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7840" y="2834280"/>
            <a:ext cx="4157640" cy="79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415764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311760" y="3248280"/>
            <a:ext cx="415764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7840" y="2834280"/>
            <a:ext cx="4157640" cy="79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4157640" cy="79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7840" y="2834280"/>
            <a:ext cx="415764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7840" y="3248280"/>
            <a:ext cx="415764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415764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7840" y="2834280"/>
            <a:ext cx="415764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11760" y="3248280"/>
            <a:ext cx="852012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p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</p:spPr>
        <p:txBody>
          <a:bodyPr tIns="91440" bIns="91440"/>
          <a:p>
            <a:pPr algn="ctr"/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BADF098F-A880-43E3-9D9D-AC88D13E8D54}" type="slidenum">
              <a:rPr lang="ru-RU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&lt;номер&gt;</a:t>
            </a:fld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1400" spc="-1">
                <a:latin typeface="Arial"/>
              </a:rPr>
              <a:t>Для правки структуры щёлкните мышью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ru-RU" sz="1400" spc="-1">
                <a:latin typeface="Arial"/>
              </a:rPr>
              <a:t>Второй уровень структуры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1400" spc="-1">
                <a:latin typeface="Arial"/>
              </a:rPr>
              <a:t>Третий уровень структуры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ru-RU" sz="1400" spc="-1">
                <a:latin typeface="Arial"/>
              </a:rPr>
              <a:t>Четвёртый уровень структуры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2000" spc="-1">
                <a:latin typeface="Arial"/>
              </a:rPr>
              <a:t>Пятый уровень структуры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2000" spc="-1">
                <a:latin typeface="Arial"/>
              </a:rPr>
              <a:t>Шестой уровень структуры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2000" spc="-1">
                <a:latin typeface="Arial"/>
              </a:rPr>
              <a:t>Седьмой уровень структуры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9ed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Shape 1"/>
          <p:cNvSpPr txBox="1"/>
          <p:nvPr/>
        </p:nvSpPr>
        <p:spPr>
          <a:xfrm>
            <a:off x="3429360" y="1714680"/>
            <a:ext cx="5138280" cy="1714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ru-RU" sz="4000" spc="-1" strike="noStrike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Открытые данные</a:t>
            </a:r>
            <a:endParaRPr/>
          </a:p>
        </p:txBody>
      </p:sp>
      <p:pic>
        <p:nvPicPr>
          <p:cNvPr id="39" name="Google Shape;55;p13" descr=""/>
          <p:cNvPicPr/>
          <p:nvPr/>
        </p:nvPicPr>
        <p:blipFill>
          <a:blip r:embed="rId1"/>
          <a:stretch/>
        </p:blipFill>
        <p:spPr>
          <a:xfrm>
            <a:off x="1141920" y="1714320"/>
            <a:ext cx="1714320" cy="1714320"/>
          </a:xfrm>
          <a:prstGeom prst="rect">
            <a:avLst/>
          </a:prstGeom>
          <a:ln>
            <a:noFill/>
          </a:ln>
        </p:spPr>
      </p:pic>
      <p:sp>
        <p:nvSpPr>
          <p:cNvPr id="40" name="TextShape 2"/>
          <p:cNvSpPr txBox="1"/>
          <p:nvPr/>
        </p:nvSpPr>
        <p:spPr>
          <a:xfrm>
            <a:off x="3429360" y="3429000"/>
            <a:ext cx="456732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15000"/>
              </a:lnSpc>
            </a:pPr>
            <a:r>
              <a:rPr lang="ru-RU" sz="1600" spc="-1" strike="noStrike">
                <a:solidFill>
                  <a:srgbClr val="abb1b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Краткий обзор технологий для понимания сбора и обработки данных</a:t>
            </a:r>
            <a:endParaRPr/>
          </a:p>
        </p:txBody>
      </p:sp>
      <p:sp>
        <p:nvSpPr>
          <p:cNvPr id="41" name="TextShape 3"/>
          <p:cNvSpPr txBox="1"/>
          <p:nvPr/>
        </p:nvSpPr>
        <p:spPr>
          <a:xfrm>
            <a:off x="3429360" y="571320"/>
            <a:ext cx="4567320" cy="571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ru-RU" sz="1600" spc="-1" strike="noStrike">
                <a:solidFill>
                  <a:srgbClr val="bdc2c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Методы сбора и обработки данных при помощи Python</a:t>
            </a:r>
            <a:endParaRPr/>
          </a:p>
        </p:txBody>
      </p:sp>
      <p:sp>
        <p:nvSpPr>
          <p:cNvPr id="42" name="CustomShape 4"/>
          <p:cNvSpPr/>
          <p:nvPr/>
        </p:nvSpPr>
        <p:spPr>
          <a:xfrm>
            <a:off x="-799920" y="1714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5"/>
          <p:cNvSpPr/>
          <p:nvPr/>
        </p:nvSpPr>
        <p:spPr>
          <a:xfrm>
            <a:off x="-799920" y="2286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6"/>
          <p:cNvSpPr/>
          <p:nvPr/>
        </p:nvSpPr>
        <p:spPr>
          <a:xfrm>
            <a:off x="-799920" y="2857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7"/>
          <p:cNvSpPr/>
          <p:nvPr/>
        </p:nvSpPr>
        <p:spPr>
          <a:xfrm>
            <a:off x="-799920" y="3429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8"/>
          <p:cNvSpPr/>
          <p:nvPr/>
        </p:nvSpPr>
        <p:spPr>
          <a:xfrm>
            <a:off x="-799920" y="4000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9"/>
          <p:cNvSpPr/>
          <p:nvPr/>
        </p:nvSpPr>
        <p:spPr>
          <a:xfrm>
            <a:off x="-799920" y="457200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endParaRPr/>
          </a:p>
        </p:txBody>
      </p:sp>
      <p:sp>
        <p:nvSpPr>
          <p:cNvPr id="48" name="CustomShape 10"/>
          <p:cNvSpPr/>
          <p:nvPr/>
        </p:nvSpPr>
        <p:spPr>
          <a:xfrm>
            <a:off x="-799920" y="1143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11"/>
          <p:cNvSpPr/>
          <p:nvPr/>
        </p:nvSpPr>
        <p:spPr>
          <a:xfrm>
            <a:off x="-799920" y="571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12"/>
          <p:cNvSpPr/>
          <p:nvPr/>
        </p:nvSpPr>
        <p:spPr>
          <a:xfrm>
            <a:off x="-799920" y="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13"/>
          <p:cNvSpPr/>
          <p:nvPr/>
        </p:nvSpPr>
        <p:spPr>
          <a:xfrm>
            <a:off x="25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14"/>
          <p:cNvSpPr/>
          <p:nvPr/>
        </p:nvSpPr>
        <p:spPr>
          <a:xfrm>
            <a:off x="57348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15"/>
          <p:cNvSpPr/>
          <p:nvPr/>
        </p:nvSpPr>
        <p:spPr>
          <a:xfrm>
            <a:off x="11448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16"/>
          <p:cNvSpPr/>
          <p:nvPr/>
        </p:nvSpPr>
        <p:spPr>
          <a:xfrm>
            <a:off x="17161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17"/>
          <p:cNvSpPr/>
          <p:nvPr/>
        </p:nvSpPr>
        <p:spPr>
          <a:xfrm>
            <a:off x="22870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18"/>
          <p:cNvSpPr/>
          <p:nvPr/>
        </p:nvSpPr>
        <p:spPr>
          <a:xfrm>
            <a:off x="28584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19"/>
          <p:cNvSpPr/>
          <p:nvPr/>
        </p:nvSpPr>
        <p:spPr>
          <a:xfrm>
            <a:off x="34297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20"/>
          <p:cNvSpPr/>
          <p:nvPr/>
        </p:nvSpPr>
        <p:spPr>
          <a:xfrm>
            <a:off x="40006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21"/>
          <p:cNvSpPr/>
          <p:nvPr/>
        </p:nvSpPr>
        <p:spPr>
          <a:xfrm>
            <a:off x="45720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22"/>
          <p:cNvSpPr/>
          <p:nvPr/>
        </p:nvSpPr>
        <p:spPr>
          <a:xfrm>
            <a:off x="51433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23"/>
          <p:cNvSpPr/>
          <p:nvPr/>
        </p:nvSpPr>
        <p:spPr>
          <a:xfrm>
            <a:off x="57142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24"/>
          <p:cNvSpPr/>
          <p:nvPr/>
        </p:nvSpPr>
        <p:spPr>
          <a:xfrm>
            <a:off x="62856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25"/>
          <p:cNvSpPr/>
          <p:nvPr/>
        </p:nvSpPr>
        <p:spPr>
          <a:xfrm>
            <a:off x="68569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26"/>
          <p:cNvSpPr/>
          <p:nvPr/>
        </p:nvSpPr>
        <p:spPr>
          <a:xfrm>
            <a:off x="74278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27"/>
          <p:cNvSpPr/>
          <p:nvPr/>
        </p:nvSpPr>
        <p:spPr>
          <a:xfrm>
            <a:off x="799920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28"/>
          <p:cNvSpPr/>
          <p:nvPr/>
        </p:nvSpPr>
        <p:spPr>
          <a:xfrm>
            <a:off x="85705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TextShape 29"/>
          <p:cNvSpPr txBox="1"/>
          <p:nvPr/>
        </p:nvSpPr>
        <p:spPr>
          <a:xfrm>
            <a:off x="3427200" y="1143000"/>
            <a:ext cx="4567320" cy="571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ru-RU" sz="2000" spc="-1" strike="noStrike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Урок 7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 txBox="1"/>
          <p:nvPr/>
        </p:nvSpPr>
        <p:spPr>
          <a:xfrm>
            <a:off x="1142280" y="571680"/>
            <a:ext cx="68540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ru-RU" sz="3200" spc="-1" strike="noStrike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Принципы и методы построения открытых данных</a:t>
            </a:r>
            <a:endParaRPr/>
          </a:p>
        </p:txBody>
      </p:sp>
      <p:sp>
        <p:nvSpPr>
          <p:cNvPr id="309" name="CustomShape 2"/>
          <p:cNvSpPr/>
          <p:nvPr/>
        </p:nvSpPr>
        <p:spPr>
          <a:xfrm>
            <a:off x="-799920" y="1714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3"/>
          <p:cNvSpPr/>
          <p:nvPr/>
        </p:nvSpPr>
        <p:spPr>
          <a:xfrm>
            <a:off x="-799920" y="2286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4"/>
          <p:cNvSpPr/>
          <p:nvPr/>
        </p:nvSpPr>
        <p:spPr>
          <a:xfrm>
            <a:off x="-799920" y="2857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5"/>
          <p:cNvSpPr/>
          <p:nvPr/>
        </p:nvSpPr>
        <p:spPr>
          <a:xfrm>
            <a:off x="-799920" y="3429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6"/>
          <p:cNvSpPr/>
          <p:nvPr/>
        </p:nvSpPr>
        <p:spPr>
          <a:xfrm>
            <a:off x="-799920" y="4000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7"/>
          <p:cNvSpPr/>
          <p:nvPr/>
        </p:nvSpPr>
        <p:spPr>
          <a:xfrm>
            <a:off x="-799920" y="457200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endParaRPr/>
          </a:p>
        </p:txBody>
      </p:sp>
      <p:sp>
        <p:nvSpPr>
          <p:cNvPr id="315" name="CustomShape 8"/>
          <p:cNvSpPr/>
          <p:nvPr/>
        </p:nvSpPr>
        <p:spPr>
          <a:xfrm>
            <a:off x="-799920" y="1143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9"/>
          <p:cNvSpPr/>
          <p:nvPr/>
        </p:nvSpPr>
        <p:spPr>
          <a:xfrm>
            <a:off x="-799920" y="571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10"/>
          <p:cNvSpPr/>
          <p:nvPr/>
        </p:nvSpPr>
        <p:spPr>
          <a:xfrm>
            <a:off x="-799920" y="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11"/>
          <p:cNvSpPr/>
          <p:nvPr/>
        </p:nvSpPr>
        <p:spPr>
          <a:xfrm>
            <a:off x="25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12"/>
          <p:cNvSpPr/>
          <p:nvPr/>
        </p:nvSpPr>
        <p:spPr>
          <a:xfrm>
            <a:off x="57348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13"/>
          <p:cNvSpPr/>
          <p:nvPr/>
        </p:nvSpPr>
        <p:spPr>
          <a:xfrm>
            <a:off x="11448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14"/>
          <p:cNvSpPr/>
          <p:nvPr/>
        </p:nvSpPr>
        <p:spPr>
          <a:xfrm>
            <a:off x="17161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15"/>
          <p:cNvSpPr/>
          <p:nvPr/>
        </p:nvSpPr>
        <p:spPr>
          <a:xfrm>
            <a:off x="22870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16"/>
          <p:cNvSpPr/>
          <p:nvPr/>
        </p:nvSpPr>
        <p:spPr>
          <a:xfrm>
            <a:off x="28584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17"/>
          <p:cNvSpPr/>
          <p:nvPr/>
        </p:nvSpPr>
        <p:spPr>
          <a:xfrm>
            <a:off x="34297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18"/>
          <p:cNvSpPr/>
          <p:nvPr/>
        </p:nvSpPr>
        <p:spPr>
          <a:xfrm>
            <a:off x="40006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19"/>
          <p:cNvSpPr/>
          <p:nvPr/>
        </p:nvSpPr>
        <p:spPr>
          <a:xfrm>
            <a:off x="45720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20"/>
          <p:cNvSpPr/>
          <p:nvPr/>
        </p:nvSpPr>
        <p:spPr>
          <a:xfrm>
            <a:off x="51433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21"/>
          <p:cNvSpPr/>
          <p:nvPr/>
        </p:nvSpPr>
        <p:spPr>
          <a:xfrm>
            <a:off x="57142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22"/>
          <p:cNvSpPr/>
          <p:nvPr/>
        </p:nvSpPr>
        <p:spPr>
          <a:xfrm>
            <a:off x="62856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23"/>
          <p:cNvSpPr/>
          <p:nvPr/>
        </p:nvSpPr>
        <p:spPr>
          <a:xfrm>
            <a:off x="68569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24"/>
          <p:cNvSpPr/>
          <p:nvPr/>
        </p:nvSpPr>
        <p:spPr>
          <a:xfrm>
            <a:off x="74278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25"/>
          <p:cNvSpPr/>
          <p:nvPr/>
        </p:nvSpPr>
        <p:spPr>
          <a:xfrm>
            <a:off x="799920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26"/>
          <p:cNvSpPr/>
          <p:nvPr/>
        </p:nvSpPr>
        <p:spPr>
          <a:xfrm>
            <a:off x="85705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27"/>
          <p:cNvSpPr/>
          <p:nvPr/>
        </p:nvSpPr>
        <p:spPr>
          <a:xfrm>
            <a:off x="571320" y="4572000"/>
            <a:ext cx="570960" cy="5713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35" name="Google Shape;387;p22" descr=""/>
          <p:cNvPicPr/>
          <p:nvPr/>
        </p:nvPicPr>
        <p:blipFill>
          <a:blip r:embed="rId1"/>
          <a:srcRect l="-19017" t="-14486" r="-19041" b="-14486"/>
          <a:stretch/>
        </p:blipFill>
        <p:spPr>
          <a:xfrm>
            <a:off x="571320" y="4572000"/>
            <a:ext cx="570960" cy="571320"/>
          </a:xfrm>
          <a:prstGeom prst="rect">
            <a:avLst/>
          </a:prstGeom>
          <a:ln>
            <a:noFill/>
          </a:ln>
        </p:spPr>
      </p:pic>
      <p:sp>
        <p:nvSpPr>
          <p:cNvPr id="336" name="CustomShape 28"/>
          <p:cNvSpPr/>
          <p:nvPr/>
        </p:nvSpPr>
        <p:spPr>
          <a:xfrm>
            <a:off x="571320" y="0"/>
            <a:ext cx="570960" cy="1897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29"/>
          <p:cNvSpPr/>
          <p:nvPr/>
        </p:nvSpPr>
        <p:spPr>
          <a:xfrm>
            <a:off x="1532880" y="1714680"/>
            <a:ext cx="7071840" cy="29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marL="457200" indent="-317160">
              <a:lnSpc>
                <a:spcPct val="115000"/>
              </a:lnSpc>
              <a:buClr>
                <a:srgbClr val="2c2d30"/>
              </a:buClr>
              <a:buFont typeface="Arial"/>
              <a:buChar char="●"/>
            </a:pPr>
            <a:r>
              <a:rPr lang="ru-RU" sz="14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Дата первой публикации набора открытых данных.</a:t>
            </a:r>
            <a:endParaRPr/>
          </a:p>
          <a:p>
            <a:pPr marL="457200" indent="-317160">
              <a:lnSpc>
                <a:spcPct val="115000"/>
              </a:lnSpc>
              <a:buClr>
                <a:srgbClr val="2c2d30"/>
              </a:buClr>
              <a:buFont typeface="Arial"/>
              <a:buChar char="●"/>
            </a:pPr>
            <a:r>
              <a:rPr lang="ru-RU" sz="14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Дата последнего внесения изменений.</a:t>
            </a:r>
            <a:endParaRPr/>
          </a:p>
          <a:p>
            <a:pPr marL="457200" indent="-317160">
              <a:lnSpc>
                <a:spcPct val="115000"/>
              </a:lnSpc>
              <a:buClr>
                <a:srgbClr val="2c2d30"/>
              </a:buClr>
              <a:buFont typeface="Arial"/>
              <a:buChar char="●"/>
            </a:pPr>
            <a:r>
              <a:rPr lang="ru-RU" sz="14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Содержание последнего изменения.</a:t>
            </a:r>
            <a:endParaRPr/>
          </a:p>
          <a:p>
            <a:pPr marL="457200" indent="-317160">
              <a:lnSpc>
                <a:spcPct val="115000"/>
              </a:lnSpc>
              <a:buClr>
                <a:srgbClr val="2c2d30"/>
              </a:buClr>
              <a:buFont typeface="Arial"/>
              <a:buChar char="●"/>
            </a:pPr>
            <a:r>
              <a:rPr lang="ru-RU" sz="14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Дата актуальности набора данных.</a:t>
            </a:r>
            <a:endParaRPr/>
          </a:p>
          <a:p>
            <a:pPr marL="457200" indent="-317160">
              <a:lnSpc>
                <a:spcPct val="115000"/>
              </a:lnSpc>
              <a:buClr>
                <a:srgbClr val="2c2d30"/>
              </a:buClr>
              <a:buFont typeface="Arial"/>
              <a:buChar char="●"/>
            </a:pPr>
            <a:r>
              <a:rPr lang="ru-RU" sz="14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Ключевые слова, соответствующие содержанию набора данных.</a:t>
            </a:r>
            <a:endParaRPr/>
          </a:p>
          <a:p>
            <a:pPr marL="457200" indent="-317160">
              <a:lnSpc>
                <a:spcPct val="115000"/>
              </a:lnSpc>
              <a:buClr>
                <a:srgbClr val="2c2d30"/>
              </a:buClr>
              <a:buFont typeface="Arial"/>
              <a:buChar char="●"/>
            </a:pPr>
            <a:r>
              <a:rPr lang="ru-RU" sz="14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Гиперссылки (URL) на версии открытых данных.</a:t>
            </a:r>
            <a:endParaRPr/>
          </a:p>
          <a:p>
            <a:pPr marL="457200" indent="-317160">
              <a:lnSpc>
                <a:spcPct val="115000"/>
              </a:lnSpc>
              <a:buClr>
                <a:srgbClr val="2c2d30"/>
              </a:buClr>
              <a:buFont typeface="Arial"/>
              <a:buChar char="●"/>
            </a:pPr>
            <a:r>
              <a:rPr lang="ru-RU" sz="14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Гиперссылки (URL) на версии структуры набора данных.</a:t>
            </a:r>
            <a:endParaRPr/>
          </a:p>
          <a:p>
            <a:pPr marL="457200" indent="-317160">
              <a:lnSpc>
                <a:spcPct val="115000"/>
              </a:lnSpc>
              <a:buClr>
                <a:srgbClr val="2c2d30"/>
              </a:buClr>
              <a:buFont typeface="Arial"/>
              <a:buChar char="●"/>
            </a:pPr>
            <a:r>
              <a:rPr lang="ru-RU" sz="14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Версия методических рекомендаций.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extShape 1"/>
          <p:cNvSpPr txBox="1"/>
          <p:nvPr/>
        </p:nvSpPr>
        <p:spPr>
          <a:xfrm>
            <a:off x="1142280" y="571680"/>
            <a:ext cx="68540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ru-RU" sz="3200" spc="-1" strike="noStrike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Принципы и методы построения открытых данных</a:t>
            </a:r>
            <a:endParaRPr/>
          </a:p>
        </p:txBody>
      </p:sp>
      <p:sp>
        <p:nvSpPr>
          <p:cNvPr id="339" name="CustomShape 2"/>
          <p:cNvSpPr/>
          <p:nvPr/>
        </p:nvSpPr>
        <p:spPr>
          <a:xfrm>
            <a:off x="-799920" y="1714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3"/>
          <p:cNvSpPr/>
          <p:nvPr/>
        </p:nvSpPr>
        <p:spPr>
          <a:xfrm>
            <a:off x="-799920" y="2286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4"/>
          <p:cNvSpPr/>
          <p:nvPr/>
        </p:nvSpPr>
        <p:spPr>
          <a:xfrm>
            <a:off x="-799920" y="2857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CustomShape 5"/>
          <p:cNvSpPr/>
          <p:nvPr/>
        </p:nvSpPr>
        <p:spPr>
          <a:xfrm>
            <a:off x="-799920" y="3429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6"/>
          <p:cNvSpPr/>
          <p:nvPr/>
        </p:nvSpPr>
        <p:spPr>
          <a:xfrm>
            <a:off x="-799920" y="4000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7"/>
          <p:cNvSpPr/>
          <p:nvPr/>
        </p:nvSpPr>
        <p:spPr>
          <a:xfrm>
            <a:off x="-799920" y="457200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endParaRPr/>
          </a:p>
        </p:txBody>
      </p:sp>
      <p:sp>
        <p:nvSpPr>
          <p:cNvPr id="345" name="CustomShape 8"/>
          <p:cNvSpPr/>
          <p:nvPr/>
        </p:nvSpPr>
        <p:spPr>
          <a:xfrm>
            <a:off x="-799920" y="1143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9"/>
          <p:cNvSpPr/>
          <p:nvPr/>
        </p:nvSpPr>
        <p:spPr>
          <a:xfrm>
            <a:off x="-799920" y="571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10"/>
          <p:cNvSpPr/>
          <p:nvPr/>
        </p:nvSpPr>
        <p:spPr>
          <a:xfrm>
            <a:off x="-799920" y="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11"/>
          <p:cNvSpPr/>
          <p:nvPr/>
        </p:nvSpPr>
        <p:spPr>
          <a:xfrm>
            <a:off x="25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12"/>
          <p:cNvSpPr/>
          <p:nvPr/>
        </p:nvSpPr>
        <p:spPr>
          <a:xfrm>
            <a:off x="57348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13"/>
          <p:cNvSpPr/>
          <p:nvPr/>
        </p:nvSpPr>
        <p:spPr>
          <a:xfrm>
            <a:off x="11448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14"/>
          <p:cNvSpPr/>
          <p:nvPr/>
        </p:nvSpPr>
        <p:spPr>
          <a:xfrm>
            <a:off x="17161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15"/>
          <p:cNvSpPr/>
          <p:nvPr/>
        </p:nvSpPr>
        <p:spPr>
          <a:xfrm>
            <a:off x="22870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16"/>
          <p:cNvSpPr/>
          <p:nvPr/>
        </p:nvSpPr>
        <p:spPr>
          <a:xfrm>
            <a:off x="28584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17"/>
          <p:cNvSpPr/>
          <p:nvPr/>
        </p:nvSpPr>
        <p:spPr>
          <a:xfrm>
            <a:off x="34297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18"/>
          <p:cNvSpPr/>
          <p:nvPr/>
        </p:nvSpPr>
        <p:spPr>
          <a:xfrm>
            <a:off x="40006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19"/>
          <p:cNvSpPr/>
          <p:nvPr/>
        </p:nvSpPr>
        <p:spPr>
          <a:xfrm>
            <a:off x="45720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20"/>
          <p:cNvSpPr/>
          <p:nvPr/>
        </p:nvSpPr>
        <p:spPr>
          <a:xfrm>
            <a:off x="51433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21"/>
          <p:cNvSpPr/>
          <p:nvPr/>
        </p:nvSpPr>
        <p:spPr>
          <a:xfrm>
            <a:off x="57142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22"/>
          <p:cNvSpPr/>
          <p:nvPr/>
        </p:nvSpPr>
        <p:spPr>
          <a:xfrm>
            <a:off x="62856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23"/>
          <p:cNvSpPr/>
          <p:nvPr/>
        </p:nvSpPr>
        <p:spPr>
          <a:xfrm>
            <a:off x="68569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24"/>
          <p:cNvSpPr/>
          <p:nvPr/>
        </p:nvSpPr>
        <p:spPr>
          <a:xfrm>
            <a:off x="74278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25"/>
          <p:cNvSpPr/>
          <p:nvPr/>
        </p:nvSpPr>
        <p:spPr>
          <a:xfrm>
            <a:off x="799920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26"/>
          <p:cNvSpPr/>
          <p:nvPr/>
        </p:nvSpPr>
        <p:spPr>
          <a:xfrm>
            <a:off x="85705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CustomShape 27"/>
          <p:cNvSpPr/>
          <p:nvPr/>
        </p:nvSpPr>
        <p:spPr>
          <a:xfrm>
            <a:off x="571320" y="4572000"/>
            <a:ext cx="570960" cy="5713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65" name="Google Shape;421;p23" descr=""/>
          <p:cNvPicPr/>
          <p:nvPr/>
        </p:nvPicPr>
        <p:blipFill>
          <a:blip r:embed="rId1"/>
          <a:srcRect l="-19017" t="-14486" r="-19041" b="-14486"/>
          <a:stretch/>
        </p:blipFill>
        <p:spPr>
          <a:xfrm>
            <a:off x="571320" y="4572000"/>
            <a:ext cx="570960" cy="571320"/>
          </a:xfrm>
          <a:prstGeom prst="rect">
            <a:avLst/>
          </a:prstGeom>
          <a:ln>
            <a:noFill/>
          </a:ln>
        </p:spPr>
      </p:pic>
      <p:sp>
        <p:nvSpPr>
          <p:cNvPr id="366" name="CustomShape 28"/>
          <p:cNvSpPr/>
          <p:nvPr/>
        </p:nvSpPr>
        <p:spPr>
          <a:xfrm>
            <a:off x="571320" y="0"/>
            <a:ext cx="570960" cy="1897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29"/>
          <p:cNvSpPr/>
          <p:nvPr/>
        </p:nvSpPr>
        <p:spPr>
          <a:xfrm>
            <a:off x="1144800" y="1714680"/>
            <a:ext cx="7071840" cy="29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marL="457200" indent="-317160">
              <a:lnSpc>
                <a:spcPct val="115000"/>
              </a:lnSpc>
              <a:buClr>
                <a:srgbClr val="2c2d30"/>
              </a:buClr>
              <a:buFont typeface="Arial"/>
              <a:buChar char="●"/>
            </a:pPr>
            <a:r>
              <a:rPr lang="ru-RU" sz="14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формат идентификационного номера: &lt;код организации&gt;-&lt;наименование набора&gt;;</a:t>
            </a:r>
            <a:endParaRPr/>
          </a:p>
          <a:p>
            <a:pPr marL="457200" indent="-317160">
              <a:lnSpc>
                <a:spcPct val="115000"/>
              </a:lnSpc>
              <a:buClr>
                <a:srgbClr val="2c2d30"/>
              </a:buClr>
              <a:buFont typeface="Arial"/>
              <a:buChar char="●"/>
            </a:pPr>
            <a:r>
              <a:rPr lang="ru-RU" sz="14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код организации представляет собой идентификационный номер налогоплательщика (ИНН), соответствующий государственному органу, органу местного самоуправления или организации, опубликовавшей набор открытых данных;</a:t>
            </a:r>
            <a:endParaRPr/>
          </a:p>
          <a:p>
            <a:pPr marL="457200" indent="-317160">
              <a:lnSpc>
                <a:spcPct val="115000"/>
              </a:lnSpc>
              <a:buClr>
                <a:srgbClr val="2c2d30"/>
              </a:buClr>
              <a:buFont typeface="Arial"/>
              <a:buChar char="●"/>
            </a:pPr>
            <a:r>
              <a:rPr lang="ru-RU" sz="14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наименование набора открытых данных – сокращенное англоязычное название набора открытых данных, указывается в одно слово (уникальное в пределах организации).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TextShape 1"/>
          <p:cNvSpPr txBox="1"/>
          <p:nvPr/>
        </p:nvSpPr>
        <p:spPr>
          <a:xfrm>
            <a:off x="1144800" y="2000160"/>
            <a:ext cx="68540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ru-RU" sz="3200" spc="-1" strike="noStrike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Работа с Open data в Python</a:t>
            </a:r>
            <a:endParaRPr/>
          </a:p>
        </p:txBody>
      </p:sp>
      <p:sp>
        <p:nvSpPr>
          <p:cNvPr id="369" name="CustomShape 2"/>
          <p:cNvSpPr/>
          <p:nvPr/>
        </p:nvSpPr>
        <p:spPr>
          <a:xfrm>
            <a:off x="-799920" y="1714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3"/>
          <p:cNvSpPr/>
          <p:nvPr/>
        </p:nvSpPr>
        <p:spPr>
          <a:xfrm>
            <a:off x="-799920" y="2286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CustomShape 4"/>
          <p:cNvSpPr/>
          <p:nvPr/>
        </p:nvSpPr>
        <p:spPr>
          <a:xfrm>
            <a:off x="-799920" y="2857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5"/>
          <p:cNvSpPr/>
          <p:nvPr/>
        </p:nvSpPr>
        <p:spPr>
          <a:xfrm>
            <a:off x="-799920" y="3429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6"/>
          <p:cNvSpPr/>
          <p:nvPr/>
        </p:nvSpPr>
        <p:spPr>
          <a:xfrm>
            <a:off x="-799920" y="4000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7"/>
          <p:cNvSpPr/>
          <p:nvPr/>
        </p:nvSpPr>
        <p:spPr>
          <a:xfrm>
            <a:off x="-799920" y="457200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endParaRPr/>
          </a:p>
        </p:txBody>
      </p:sp>
      <p:sp>
        <p:nvSpPr>
          <p:cNvPr id="375" name="CustomShape 8"/>
          <p:cNvSpPr/>
          <p:nvPr/>
        </p:nvSpPr>
        <p:spPr>
          <a:xfrm>
            <a:off x="-799920" y="1143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9"/>
          <p:cNvSpPr/>
          <p:nvPr/>
        </p:nvSpPr>
        <p:spPr>
          <a:xfrm>
            <a:off x="-799920" y="571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10"/>
          <p:cNvSpPr/>
          <p:nvPr/>
        </p:nvSpPr>
        <p:spPr>
          <a:xfrm>
            <a:off x="-799920" y="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11"/>
          <p:cNvSpPr/>
          <p:nvPr/>
        </p:nvSpPr>
        <p:spPr>
          <a:xfrm>
            <a:off x="25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12"/>
          <p:cNvSpPr/>
          <p:nvPr/>
        </p:nvSpPr>
        <p:spPr>
          <a:xfrm>
            <a:off x="57348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CustomShape 13"/>
          <p:cNvSpPr/>
          <p:nvPr/>
        </p:nvSpPr>
        <p:spPr>
          <a:xfrm>
            <a:off x="11448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CustomShape 14"/>
          <p:cNvSpPr/>
          <p:nvPr/>
        </p:nvSpPr>
        <p:spPr>
          <a:xfrm>
            <a:off x="17161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CustomShape 15"/>
          <p:cNvSpPr/>
          <p:nvPr/>
        </p:nvSpPr>
        <p:spPr>
          <a:xfrm>
            <a:off x="22870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CustomShape 16"/>
          <p:cNvSpPr/>
          <p:nvPr/>
        </p:nvSpPr>
        <p:spPr>
          <a:xfrm>
            <a:off x="28584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CustomShape 17"/>
          <p:cNvSpPr/>
          <p:nvPr/>
        </p:nvSpPr>
        <p:spPr>
          <a:xfrm>
            <a:off x="34297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18"/>
          <p:cNvSpPr/>
          <p:nvPr/>
        </p:nvSpPr>
        <p:spPr>
          <a:xfrm>
            <a:off x="40006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CustomShape 19"/>
          <p:cNvSpPr/>
          <p:nvPr/>
        </p:nvSpPr>
        <p:spPr>
          <a:xfrm>
            <a:off x="45720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CustomShape 20"/>
          <p:cNvSpPr/>
          <p:nvPr/>
        </p:nvSpPr>
        <p:spPr>
          <a:xfrm>
            <a:off x="51433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CustomShape 21"/>
          <p:cNvSpPr/>
          <p:nvPr/>
        </p:nvSpPr>
        <p:spPr>
          <a:xfrm>
            <a:off x="57142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22"/>
          <p:cNvSpPr/>
          <p:nvPr/>
        </p:nvSpPr>
        <p:spPr>
          <a:xfrm>
            <a:off x="62856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CustomShape 23"/>
          <p:cNvSpPr/>
          <p:nvPr/>
        </p:nvSpPr>
        <p:spPr>
          <a:xfrm>
            <a:off x="68569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CustomShape 24"/>
          <p:cNvSpPr/>
          <p:nvPr/>
        </p:nvSpPr>
        <p:spPr>
          <a:xfrm>
            <a:off x="74278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ustomShape 25"/>
          <p:cNvSpPr/>
          <p:nvPr/>
        </p:nvSpPr>
        <p:spPr>
          <a:xfrm>
            <a:off x="799920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CustomShape 26"/>
          <p:cNvSpPr/>
          <p:nvPr/>
        </p:nvSpPr>
        <p:spPr>
          <a:xfrm>
            <a:off x="85705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27"/>
          <p:cNvSpPr/>
          <p:nvPr/>
        </p:nvSpPr>
        <p:spPr>
          <a:xfrm>
            <a:off x="571320" y="4572000"/>
            <a:ext cx="570960" cy="5713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95" name="Google Shape;489;p25" descr=""/>
          <p:cNvPicPr/>
          <p:nvPr/>
        </p:nvPicPr>
        <p:blipFill>
          <a:blip r:embed="rId1"/>
          <a:srcRect l="-19017" t="-14486" r="-19041" b="-14486"/>
          <a:stretch/>
        </p:blipFill>
        <p:spPr>
          <a:xfrm>
            <a:off x="571320" y="4572000"/>
            <a:ext cx="570960" cy="571320"/>
          </a:xfrm>
          <a:prstGeom prst="rect">
            <a:avLst/>
          </a:prstGeom>
          <a:ln>
            <a:noFill/>
          </a:ln>
        </p:spPr>
      </p:pic>
      <p:sp>
        <p:nvSpPr>
          <p:cNvPr id="396" name="CustomShape 28"/>
          <p:cNvSpPr/>
          <p:nvPr/>
        </p:nvSpPr>
        <p:spPr>
          <a:xfrm>
            <a:off x="571320" y="0"/>
            <a:ext cx="570960" cy="1897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TextShape 1"/>
          <p:cNvSpPr txBox="1"/>
          <p:nvPr/>
        </p:nvSpPr>
        <p:spPr>
          <a:xfrm>
            <a:off x="1142280" y="571680"/>
            <a:ext cx="68540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ru-RU" sz="3200" spc="-1" strike="noStrike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Домашнее задание</a:t>
            </a:r>
            <a:endParaRPr/>
          </a:p>
        </p:txBody>
      </p:sp>
      <p:sp>
        <p:nvSpPr>
          <p:cNvPr id="398" name="CustomShape 2"/>
          <p:cNvSpPr/>
          <p:nvPr/>
        </p:nvSpPr>
        <p:spPr>
          <a:xfrm>
            <a:off x="-799920" y="1714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CustomShape 3"/>
          <p:cNvSpPr/>
          <p:nvPr/>
        </p:nvSpPr>
        <p:spPr>
          <a:xfrm>
            <a:off x="-799920" y="2286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CustomShape 4"/>
          <p:cNvSpPr/>
          <p:nvPr/>
        </p:nvSpPr>
        <p:spPr>
          <a:xfrm>
            <a:off x="-799920" y="2857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CustomShape 5"/>
          <p:cNvSpPr/>
          <p:nvPr/>
        </p:nvSpPr>
        <p:spPr>
          <a:xfrm>
            <a:off x="-799920" y="3429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CustomShape 6"/>
          <p:cNvSpPr/>
          <p:nvPr/>
        </p:nvSpPr>
        <p:spPr>
          <a:xfrm>
            <a:off x="-799920" y="4000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CustomShape 7"/>
          <p:cNvSpPr/>
          <p:nvPr/>
        </p:nvSpPr>
        <p:spPr>
          <a:xfrm>
            <a:off x="-799920" y="457200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endParaRPr/>
          </a:p>
        </p:txBody>
      </p:sp>
      <p:sp>
        <p:nvSpPr>
          <p:cNvPr id="404" name="CustomShape 8"/>
          <p:cNvSpPr/>
          <p:nvPr/>
        </p:nvSpPr>
        <p:spPr>
          <a:xfrm>
            <a:off x="-799920" y="1143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9"/>
          <p:cNvSpPr/>
          <p:nvPr/>
        </p:nvSpPr>
        <p:spPr>
          <a:xfrm>
            <a:off x="-799920" y="571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CustomShape 10"/>
          <p:cNvSpPr/>
          <p:nvPr/>
        </p:nvSpPr>
        <p:spPr>
          <a:xfrm>
            <a:off x="-799920" y="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CustomShape 11"/>
          <p:cNvSpPr/>
          <p:nvPr/>
        </p:nvSpPr>
        <p:spPr>
          <a:xfrm>
            <a:off x="25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CustomShape 12"/>
          <p:cNvSpPr/>
          <p:nvPr/>
        </p:nvSpPr>
        <p:spPr>
          <a:xfrm>
            <a:off x="57348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CustomShape 13"/>
          <p:cNvSpPr/>
          <p:nvPr/>
        </p:nvSpPr>
        <p:spPr>
          <a:xfrm>
            <a:off x="11448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CustomShape 14"/>
          <p:cNvSpPr/>
          <p:nvPr/>
        </p:nvSpPr>
        <p:spPr>
          <a:xfrm>
            <a:off x="17161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CustomShape 15"/>
          <p:cNvSpPr/>
          <p:nvPr/>
        </p:nvSpPr>
        <p:spPr>
          <a:xfrm>
            <a:off x="22870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CustomShape 16"/>
          <p:cNvSpPr/>
          <p:nvPr/>
        </p:nvSpPr>
        <p:spPr>
          <a:xfrm>
            <a:off x="28584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CustomShape 17"/>
          <p:cNvSpPr/>
          <p:nvPr/>
        </p:nvSpPr>
        <p:spPr>
          <a:xfrm>
            <a:off x="34297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CustomShape 18"/>
          <p:cNvSpPr/>
          <p:nvPr/>
        </p:nvSpPr>
        <p:spPr>
          <a:xfrm>
            <a:off x="40006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19"/>
          <p:cNvSpPr/>
          <p:nvPr/>
        </p:nvSpPr>
        <p:spPr>
          <a:xfrm>
            <a:off x="45720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CustomShape 20"/>
          <p:cNvSpPr/>
          <p:nvPr/>
        </p:nvSpPr>
        <p:spPr>
          <a:xfrm>
            <a:off x="51433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CustomShape 21"/>
          <p:cNvSpPr/>
          <p:nvPr/>
        </p:nvSpPr>
        <p:spPr>
          <a:xfrm>
            <a:off x="57142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ustomShape 22"/>
          <p:cNvSpPr/>
          <p:nvPr/>
        </p:nvSpPr>
        <p:spPr>
          <a:xfrm>
            <a:off x="62856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CustomShape 23"/>
          <p:cNvSpPr/>
          <p:nvPr/>
        </p:nvSpPr>
        <p:spPr>
          <a:xfrm>
            <a:off x="68569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24"/>
          <p:cNvSpPr/>
          <p:nvPr/>
        </p:nvSpPr>
        <p:spPr>
          <a:xfrm>
            <a:off x="74278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CustomShape 25"/>
          <p:cNvSpPr/>
          <p:nvPr/>
        </p:nvSpPr>
        <p:spPr>
          <a:xfrm>
            <a:off x="799920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CustomShape 26"/>
          <p:cNvSpPr/>
          <p:nvPr/>
        </p:nvSpPr>
        <p:spPr>
          <a:xfrm>
            <a:off x="85705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TextShape 27"/>
          <p:cNvSpPr txBox="1"/>
          <p:nvPr/>
        </p:nvSpPr>
        <p:spPr>
          <a:xfrm>
            <a:off x="1142280" y="1714320"/>
            <a:ext cx="6854040" cy="2857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marL="114480">
              <a:lnSpc>
                <a:spcPct val="115000"/>
              </a:lnSpc>
            </a:pPr>
            <a:r>
              <a:rPr lang="ru-RU" sz="18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1. Создать приложение, которое будет из готового файла с данными «Сбербанка» выводить результат по параметрам:</a:t>
            </a:r>
            <a:r>
              <a:rPr lang="ru-RU" sz="18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lang="ru-RU" sz="18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 Тип данных</a:t>
            </a:r>
            <a:r>
              <a:rPr lang="ru-RU" sz="18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lang="ru-RU" sz="18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 Интервал дат</a:t>
            </a:r>
            <a:r>
              <a:rPr lang="ru-RU" sz="18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lang="ru-RU" sz="18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 Область</a:t>
            </a:r>
            <a:r>
              <a:rPr lang="ru-RU" sz="18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lang="ru-RU" sz="18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lang="ru-RU" sz="18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2. Визуализировать выводимые данные с помощью графика</a:t>
            </a:r>
            <a:endParaRPr/>
          </a:p>
        </p:txBody>
      </p:sp>
      <p:sp>
        <p:nvSpPr>
          <p:cNvPr id="424" name="CustomShape 28"/>
          <p:cNvSpPr/>
          <p:nvPr/>
        </p:nvSpPr>
        <p:spPr>
          <a:xfrm>
            <a:off x="571320" y="4572000"/>
            <a:ext cx="570960" cy="5713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25" name="Google Shape;557;p27" descr=""/>
          <p:cNvPicPr/>
          <p:nvPr/>
        </p:nvPicPr>
        <p:blipFill>
          <a:blip r:embed="rId1"/>
          <a:srcRect l="-19017" t="-14486" r="-19041" b="-14486"/>
          <a:stretch/>
        </p:blipFill>
        <p:spPr>
          <a:xfrm>
            <a:off x="571320" y="4572000"/>
            <a:ext cx="570960" cy="571320"/>
          </a:xfrm>
          <a:prstGeom prst="rect">
            <a:avLst/>
          </a:prstGeom>
          <a:ln>
            <a:noFill/>
          </a:ln>
        </p:spPr>
      </p:pic>
      <p:sp>
        <p:nvSpPr>
          <p:cNvPr id="426" name="CustomShape 29"/>
          <p:cNvSpPr/>
          <p:nvPr/>
        </p:nvSpPr>
        <p:spPr>
          <a:xfrm>
            <a:off x="571320" y="0"/>
            <a:ext cx="570960" cy="1897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TextShape 1"/>
          <p:cNvSpPr txBox="1"/>
          <p:nvPr/>
        </p:nvSpPr>
        <p:spPr>
          <a:xfrm>
            <a:off x="1142280" y="571680"/>
            <a:ext cx="6856560" cy="4000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ru-RU" sz="3200" spc="-1" strike="noStrike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Ваши вопросы?</a:t>
            </a:r>
            <a:endParaRPr/>
          </a:p>
        </p:txBody>
      </p:sp>
      <p:sp>
        <p:nvSpPr>
          <p:cNvPr id="428" name="CustomShape 2"/>
          <p:cNvSpPr/>
          <p:nvPr/>
        </p:nvSpPr>
        <p:spPr>
          <a:xfrm>
            <a:off x="-799920" y="1714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CustomShape 3"/>
          <p:cNvSpPr/>
          <p:nvPr/>
        </p:nvSpPr>
        <p:spPr>
          <a:xfrm>
            <a:off x="-799920" y="2286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CustomShape 4"/>
          <p:cNvSpPr/>
          <p:nvPr/>
        </p:nvSpPr>
        <p:spPr>
          <a:xfrm>
            <a:off x="-799920" y="2857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CustomShape 5"/>
          <p:cNvSpPr/>
          <p:nvPr/>
        </p:nvSpPr>
        <p:spPr>
          <a:xfrm>
            <a:off x="-799920" y="3429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CustomShape 6"/>
          <p:cNvSpPr/>
          <p:nvPr/>
        </p:nvSpPr>
        <p:spPr>
          <a:xfrm>
            <a:off x="-799920" y="4000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CustomShape 7"/>
          <p:cNvSpPr/>
          <p:nvPr/>
        </p:nvSpPr>
        <p:spPr>
          <a:xfrm>
            <a:off x="-799920" y="457200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endParaRPr/>
          </a:p>
        </p:txBody>
      </p:sp>
      <p:sp>
        <p:nvSpPr>
          <p:cNvPr id="434" name="CustomShape 8"/>
          <p:cNvSpPr/>
          <p:nvPr/>
        </p:nvSpPr>
        <p:spPr>
          <a:xfrm>
            <a:off x="-799920" y="1143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CustomShape 9"/>
          <p:cNvSpPr/>
          <p:nvPr/>
        </p:nvSpPr>
        <p:spPr>
          <a:xfrm>
            <a:off x="-799920" y="571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CustomShape 10"/>
          <p:cNvSpPr/>
          <p:nvPr/>
        </p:nvSpPr>
        <p:spPr>
          <a:xfrm>
            <a:off x="-799920" y="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CustomShape 11"/>
          <p:cNvSpPr/>
          <p:nvPr/>
        </p:nvSpPr>
        <p:spPr>
          <a:xfrm>
            <a:off x="25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CustomShape 12"/>
          <p:cNvSpPr/>
          <p:nvPr/>
        </p:nvSpPr>
        <p:spPr>
          <a:xfrm>
            <a:off x="57348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CustomShape 13"/>
          <p:cNvSpPr/>
          <p:nvPr/>
        </p:nvSpPr>
        <p:spPr>
          <a:xfrm>
            <a:off x="11448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CustomShape 14"/>
          <p:cNvSpPr/>
          <p:nvPr/>
        </p:nvSpPr>
        <p:spPr>
          <a:xfrm>
            <a:off x="17161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CustomShape 15"/>
          <p:cNvSpPr/>
          <p:nvPr/>
        </p:nvSpPr>
        <p:spPr>
          <a:xfrm>
            <a:off x="22870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CustomShape 16"/>
          <p:cNvSpPr/>
          <p:nvPr/>
        </p:nvSpPr>
        <p:spPr>
          <a:xfrm>
            <a:off x="28584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CustomShape 17"/>
          <p:cNvSpPr/>
          <p:nvPr/>
        </p:nvSpPr>
        <p:spPr>
          <a:xfrm>
            <a:off x="34297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CustomShape 18"/>
          <p:cNvSpPr/>
          <p:nvPr/>
        </p:nvSpPr>
        <p:spPr>
          <a:xfrm>
            <a:off x="40006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CustomShape 19"/>
          <p:cNvSpPr/>
          <p:nvPr/>
        </p:nvSpPr>
        <p:spPr>
          <a:xfrm>
            <a:off x="45720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CustomShape 20"/>
          <p:cNvSpPr/>
          <p:nvPr/>
        </p:nvSpPr>
        <p:spPr>
          <a:xfrm>
            <a:off x="51433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CustomShape 21"/>
          <p:cNvSpPr/>
          <p:nvPr/>
        </p:nvSpPr>
        <p:spPr>
          <a:xfrm>
            <a:off x="57142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CustomShape 22"/>
          <p:cNvSpPr/>
          <p:nvPr/>
        </p:nvSpPr>
        <p:spPr>
          <a:xfrm>
            <a:off x="62856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CustomShape 23"/>
          <p:cNvSpPr/>
          <p:nvPr/>
        </p:nvSpPr>
        <p:spPr>
          <a:xfrm>
            <a:off x="68569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CustomShape 24"/>
          <p:cNvSpPr/>
          <p:nvPr/>
        </p:nvSpPr>
        <p:spPr>
          <a:xfrm>
            <a:off x="74278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CustomShape 25"/>
          <p:cNvSpPr/>
          <p:nvPr/>
        </p:nvSpPr>
        <p:spPr>
          <a:xfrm>
            <a:off x="799920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CustomShape 26"/>
          <p:cNvSpPr/>
          <p:nvPr/>
        </p:nvSpPr>
        <p:spPr>
          <a:xfrm>
            <a:off x="85705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CustomShape 27"/>
          <p:cNvSpPr/>
          <p:nvPr/>
        </p:nvSpPr>
        <p:spPr>
          <a:xfrm>
            <a:off x="571320" y="4572000"/>
            <a:ext cx="570960" cy="5713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54" name="Google Shape;590;p28" descr=""/>
          <p:cNvPicPr/>
          <p:nvPr/>
        </p:nvPicPr>
        <p:blipFill>
          <a:blip r:embed="rId1"/>
          <a:srcRect l="-19017" t="-14486" r="-19041" b="-14486"/>
          <a:stretch/>
        </p:blipFill>
        <p:spPr>
          <a:xfrm>
            <a:off x="571320" y="4572000"/>
            <a:ext cx="570960" cy="571320"/>
          </a:xfrm>
          <a:prstGeom prst="rect">
            <a:avLst/>
          </a:prstGeom>
          <a:ln>
            <a:noFill/>
          </a:ln>
        </p:spPr>
      </p:pic>
      <p:sp>
        <p:nvSpPr>
          <p:cNvPr id="455" name="CustomShape 28"/>
          <p:cNvSpPr/>
          <p:nvPr/>
        </p:nvSpPr>
        <p:spPr>
          <a:xfrm>
            <a:off x="571320" y="0"/>
            <a:ext cx="570960" cy="1897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1142280" y="571680"/>
            <a:ext cx="68540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ru-RU" sz="3200" spc="-1" strike="noStrike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План урока</a:t>
            </a:r>
            <a:endParaRPr/>
          </a:p>
        </p:txBody>
      </p:sp>
      <p:sp>
        <p:nvSpPr>
          <p:cNvPr id="69" name="TextShape 2"/>
          <p:cNvSpPr txBox="1"/>
          <p:nvPr/>
        </p:nvSpPr>
        <p:spPr>
          <a:xfrm>
            <a:off x="1086840" y="1384560"/>
            <a:ext cx="6854040" cy="3125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marL="457200" indent="-329760">
              <a:lnSpc>
                <a:spcPct val="115000"/>
              </a:lnSpc>
              <a:buClr>
                <a:srgbClr val="2c2d30"/>
              </a:buClr>
              <a:buFont typeface="Arial"/>
              <a:buAutoNum type="arabicPeriod"/>
            </a:pPr>
            <a:r>
              <a:rPr lang="ru-RU" sz="16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1) Что такое Open data и кто их применяет.</a:t>
            </a:r>
            <a:r>
              <a:rPr lang="ru-RU" sz="16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lang="ru-RU" sz="16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2) Принципы и методы построения открытых данных.</a:t>
            </a:r>
            <a:r>
              <a:rPr lang="ru-RU" sz="16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lang="ru-RU" sz="16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3) Работа с Open data в Python.</a:t>
            </a:r>
            <a:endParaRPr/>
          </a:p>
        </p:txBody>
      </p:sp>
      <p:sp>
        <p:nvSpPr>
          <p:cNvPr id="70" name="CustomShape 3"/>
          <p:cNvSpPr/>
          <p:nvPr/>
        </p:nvSpPr>
        <p:spPr>
          <a:xfrm>
            <a:off x="-799920" y="1714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4"/>
          <p:cNvSpPr/>
          <p:nvPr/>
        </p:nvSpPr>
        <p:spPr>
          <a:xfrm>
            <a:off x="-799920" y="2286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5"/>
          <p:cNvSpPr/>
          <p:nvPr/>
        </p:nvSpPr>
        <p:spPr>
          <a:xfrm>
            <a:off x="-799920" y="2857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6"/>
          <p:cNvSpPr/>
          <p:nvPr/>
        </p:nvSpPr>
        <p:spPr>
          <a:xfrm>
            <a:off x="-799920" y="3429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7"/>
          <p:cNvSpPr/>
          <p:nvPr/>
        </p:nvSpPr>
        <p:spPr>
          <a:xfrm>
            <a:off x="-799920" y="4000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8"/>
          <p:cNvSpPr/>
          <p:nvPr/>
        </p:nvSpPr>
        <p:spPr>
          <a:xfrm>
            <a:off x="-799920" y="457200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endParaRPr/>
          </a:p>
        </p:txBody>
      </p:sp>
      <p:sp>
        <p:nvSpPr>
          <p:cNvPr id="76" name="CustomShape 9"/>
          <p:cNvSpPr/>
          <p:nvPr/>
        </p:nvSpPr>
        <p:spPr>
          <a:xfrm>
            <a:off x="-799920" y="1143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10"/>
          <p:cNvSpPr/>
          <p:nvPr/>
        </p:nvSpPr>
        <p:spPr>
          <a:xfrm>
            <a:off x="-799920" y="571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11"/>
          <p:cNvSpPr/>
          <p:nvPr/>
        </p:nvSpPr>
        <p:spPr>
          <a:xfrm>
            <a:off x="-799920" y="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12"/>
          <p:cNvSpPr/>
          <p:nvPr/>
        </p:nvSpPr>
        <p:spPr>
          <a:xfrm>
            <a:off x="25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13"/>
          <p:cNvSpPr/>
          <p:nvPr/>
        </p:nvSpPr>
        <p:spPr>
          <a:xfrm>
            <a:off x="57348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14"/>
          <p:cNvSpPr/>
          <p:nvPr/>
        </p:nvSpPr>
        <p:spPr>
          <a:xfrm>
            <a:off x="11448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15"/>
          <p:cNvSpPr/>
          <p:nvPr/>
        </p:nvSpPr>
        <p:spPr>
          <a:xfrm>
            <a:off x="17161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16"/>
          <p:cNvSpPr/>
          <p:nvPr/>
        </p:nvSpPr>
        <p:spPr>
          <a:xfrm>
            <a:off x="22870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17"/>
          <p:cNvSpPr/>
          <p:nvPr/>
        </p:nvSpPr>
        <p:spPr>
          <a:xfrm>
            <a:off x="28584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18"/>
          <p:cNvSpPr/>
          <p:nvPr/>
        </p:nvSpPr>
        <p:spPr>
          <a:xfrm>
            <a:off x="34297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19"/>
          <p:cNvSpPr/>
          <p:nvPr/>
        </p:nvSpPr>
        <p:spPr>
          <a:xfrm>
            <a:off x="40006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0"/>
          <p:cNvSpPr/>
          <p:nvPr/>
        </p:nvSpPr>
        <p:spPr>
          <a:xfrm>
            <a:off x="45720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21"/>
          <p:cNvSpPr/>
          <p:nvPr/>
        </p:nvSpPr>
        <p:spPr>
          <a:xfrm>
            <a:off x="51433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22"/>
          <p:cNvSpPr/>
          <p:nvPr/>
        </p:nvSpPr>
        <p:spPr>
          <a:xfrm>
            <a:off x="57142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23"/>
          <p:cNvSpPr/>
          <p:nvPr/>
        </p:nvSpPr>
        <p:spPr>
          <a:xfrm>
            <a:off x="62856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24"/>
          <p:cNvSpPr/>
          <p:nvPr/>
        </p:nvSpPr>
        <p:spPr>
          <a:xfrm>
            <a:off x="68569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25"/>
          <p:cNvSpPr/>
          <p:nvPr/>
        </p:nvSpPr>
        <p:spPr>
          <a:xfrm>
            <a:off x="74278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26"/>
          <p:cNvSpPr/>
          <p:nvPr/>
        </p:nvSpPr>
        <p:spPr>
          <a:xfrm>
            <a:off x="799920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27"/>
          <p:cNvSpPr/>
          <p:nvPr/>
        </p:nvSpPr>
        <p:spPr>
          <a:xfrm>
            <a:off x="85705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28"/>
          <p:cNvSpPr/>
          <p:nvPr/>
        </p:nvSpPr>
        <p:spPr>
          <a:xfrm>
            <a:off x="571320" y="4572000"/>
            <a:ext cx="570960" cy="5713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6" name="Google Shape;116;p14" descr=""/>
          <p:cNvPicPr/>
          <p:nvPr/>
        </p:nvPicPr>
        <p:blipFill>
          <a:blip r:embed="rId1"/>
          <a:srcRect l="-19017" t="-14486" r="-19041" b="-14486"/>
          <a:stretch/>
        </p:blipFill>
        <p:spPr>
          <a:xfrm>
            <a:off x="571320" y="4572000"/>
            <a:ext cx="570960" cy="571320"/>
          </a:xfrm>
          <a:prstGeom prst="rect">
            <a:avLst/>
          </a:prstGeom>
          <a:ln>
            <a:noFill/>
          </a:ln>
        </p:spPr>
      </p:pic>
      <p:sp>
        <p:nvSpPr>
          <p:cNvPr id="97" name="CustomShape 29"/>
          <p:cNvSpPr/>
          <p:nvPr/>
        </p:nvSpPr>
        <p:spPr>
          <a:xfrm>
            <a:off x="571320" y="0"/>
            <a:ext cx="570960" cy="1897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142280" y="571680"/>
            <a:ext cx="68540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ru-RU" sz="3200" spc="-1" strike="noStrike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Что такое Open data и кто их применяет</a:t>
            </a:r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1142280" y="1580760"/>
            <a:ext cx="6854040" cy="2857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marL="457200" indent="-342720">
              <a:lnSpc>
                <a:spcPct val="115000"/>
              </a:lnSpc>
              <a:buClr>
                <a:srgbClr val="2c2d30"/>
              </a:buClr>
              <a:buFont typeface="Arial"/>
              <a:buChar char="●"/>
            </a:pPr>
            <a:r>
              <a:rPr lang="ru-RU" sz="18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Государственный реестр лекарственных средств;</a:t>
            </a:r>
            <a:r>
              <a:rPr lang="ru-RU" sz="18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lang="ru-RU" sz="18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результаты голосований на уровне поселка/города/страны;</a:t>
            </a:r>
            <a:r>
              <a:rPr lang="ru-RU" sz="18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lang="ru-RU" sz="18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данные вызовов экстренных служб по месяцам;</a:t>
            </a:r>
            <a:r>
              <a:rPr lang="ru-RU" sz="18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lang="ru-RU" sz="18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список католических храмов в России;</a:t>
            </a:r>
            <a:r>
              <a:rPr lang="ru-RU" sz="18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lang="ru-RU" sz="18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список зарегистрированных WiFi-точек в городе.</a:t>
            </a:r>
            <a:endParaRPr/>
          </a:p>
        </p:txBody>
      </p:sp>
      <p:sp>
        <p:nvSpPr>
          <p:cNvPr id="100" name="CustomShape 3"/>
          <p:cNvSpPr/>
          <p:nvPr/>
        </p:nvSpPr>
        <p:spPr>
          <a:xfrm>
            <a:off x="-799920" y="1714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4"/>
          <p:cNvSpPr/>
          <p:nvPr/>
        </p:nvSpPr>
        <p:spPr>
          <a:xfrm>
            <a:off x="-799920" y="2286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5"/>
          <p:cNvSpPr/>
          <p:nvPr/>
        </p:nvSpPr>
        <p:spPr>
          <a:xfrm>
            <a:off x="-799920" y="2857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6"/>
          <p:cNvSpPr/>
          <p:nvPr/>
        </p:nvSpPr>
        <p:spPr>
          <a:xfrm>
            <a:off x="-799920" y="3429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7"/>
          <p:cNvSpPr/>
          <p:nvPr/>
        </p:nvSpPr>
        <p:spPr>
          <a:xfrm>
            <a:off x="-799920" y="4000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8"/>
          <p:cNvSpPr/>
          <p:nvPr/>
        </p:nvSpPr>
        <p:spPr>
          <a:xfrm>
            <a:off x="-799920" y="457200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endParaRPr/>
          </a:p>
        </p:txBody>
      </p:sp>
      <p:sp>
        <p:nvSpPr>
          <p:cNvPr id="106" name="CustomShape 9"/>
          <p:cNvSpPr/>
          <p:nvPr/>
        </p:nvSpPr>
        <p:spPr>
          <a:xfrm>
            <a:off x="-799920" y="1143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10"/>
          <p:cNvSpPr/>
          <p:nvPr/>
        </p:nvSpPr>
        <p:spPr>
          <a:xfrm>
            <a:off x="-799920" y="571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11"/>
          <p:cNvSpPr/>
          <p:nvPr/>
        </p:nvSpPr>
        <p:spPr>
          <a:xfrm>
            <a:off x="-799920" y="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12"/>
          <p:cNvSpPr/>
          <p:nvPr/>
        </p:nvSpPr>
        <p:spPr>
          <a:xfrm>
            <a:off x="25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13"/>
          <p:cNvSpPr/>
          <p:nvPr/>
        </p:nvSpPr>
        <p:spPr>
          <a:xfrm>
            <a:off x="57348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14"/>
          <p:cNvSpPr/>
          <p:nvPr/>
        </p:nvSpPr>
        <p:spPr>
          <a:xfrm>
            <a:off x="11448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15"/>
          <p:cNvSpPr/>
          <p:nvPr/>
        </p:nvSpPr>
        <p:spPr>
          <a:xfrm>
            <a:off x="17161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16"/>
          <p:cNvSpPr/>
          <p:nvPr/>
        </p:nvSpPr>
        <p:spPr>
          <a:xfrm>
            <a:off x="22870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17"/>
          <p:cNvSpPr/>
          <p:nvPr/>
        </p:nvSpPr>
        <p:spPr>
          <a:xfrm>
            <a:off x="28584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18"/>
          <p:cNvSpPr/>
          <p:nvPr/>
        </p:nvSpPr>
        <p:spPr>
          <a:xfrm>
            <a:off x="34297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19"/>
          <p:cNvSpPr/>
          <p:nvPr/>
        </p:nvSpPr>
        <p:spPr>
          <a:xfrm>
            <a:off x="40006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20"/>
          <p:cNvSpPr/>
          <p:nvPr/>
        </p:nvSpPr>
        <p:spPr>
          <a:xfrm>
            <a:off x="45720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21"/>
          <p:cNvSpPr/>
          <p:nvPr/>
        </p:nvSpPr>
        <p:spPr>
          <a:xfrm>
            <a:off x="51433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22"/>
          <p:cNvSpPr/>
          <p:nvPr/>
        </p:nvSpPr>
        <p:spPr>
          <a:xfrm>
            <a:off x="57142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23"/>
          <p:cNvSpPr/>
          <p:nvPr/>
        </p:nvSpPr>
        <p:spPr>
          <a:xfrm>
            <a:off x="62856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24"/>
          <p:cNvSpPr/>
          <p:nvPr/>
        </p:nvSpPr>
        <p:spPr>
          <a:xfrm>
            <a:off x="68569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25"/>
          <p:cNvSpPr/>
          <p:nvPr/>
        </p:nvSpPr>
        <p:spPr>
          <a:xfrm>
            <a:off x="74278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26"/>
          <p:cNvSpPr/>
          <p:nvPr/>
        </p:nvSpPr>
        <p:spPr>
          <a:xfrm>
            <a:off x="799920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7"/>
          <p:cNvSpPr/>
          <p:nvPr/>
        </p:nvSpPr>
        <p:spPr>
          <a:xfrm>
            <a:off x="85705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28"/>
          <p:cNvSpPr/>
          <p:nvPr/>
        </p:nvSpPr>
        <p:spPr>
          <a:xfrm>
            <a:off x="571320" y="4572000"/>
            <a:ext cx="570960" cy="5713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6" name="Google Shape;150;p15" descr=""/>
          <p:cNvPicPr/>
          <p:nvPr/>
        </p:nvPicPr>
        <p:blipFill>
          <a:blip r:embed="rId1"/>
          <a:srcRect l="-19017" t="-14486" r="-19041" b="-14486"/>
          <a:stretch/>
        </p:blipFill>
        <p:spPr>
          <a:xfrm>
            <a:off x="571320" y="4572000"/>
            <a:ext cx="570960" cy="571320"/>
          </a:xfrm>
          <a:prstGeom prst="rect">
            <a:avLst/>
          </a:prstGeom>
          <a:ln>
            <a:noFill/>
          </a:ln>
        </p:spPr>
      </p:pic>
      <p:sp>
        <p:nvSpPr>
          <p:cNvPr id="127" name="CustomShape 29"/>
          <p:cNvSpPr/>
          <p:nvPr/>
        </p:nvSpPr>
        <p:spPr>
          <a:xfrm>
            <a:off x="571320" y="0"/>
            <a:ext cx="570960" cy="1897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1142280" y="571680"/>
            <a:ext cx="68540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ru-RU" sz="3200" spc="-1" strike="noStrike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Что такое Open data и кто их применяет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1142280" y="1580760"/>
            <a:ext cx="6854040" cy="2857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marL="457200" indent="-342720">
              <a:lnSpc>
                <a:spcPct val="115000"/>
              </a:lnSpc>
              <a:buClr>
                <a:srgbClr val="2c2d30"/>
              </a:buClr>
              <a:buFont typeface="Arial"/>
              <a:buChar char="●"/>
            </a:pPr>
            <a:r>
              <a:rPr lang="ru-RU" sz="18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https://proverki.gov.ru/opendata/</a:t>
            </a:r>
            <a:r>
              <a:rPr lang="ru-RU" sz="18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lang="ru-RU" sz="18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http://data.gov.ru</a:t>
            </a:r>
            <a:r>
              <a:rPr lang="ru-RU" sz="18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ru-RU" sz="18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lang="ru-RU" sz="18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http://open.gov.ru</a:t>
            </a:r>
            <a:r>
              <a:rPr lang="ru-RU" sz="18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ru-RU" sz="18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lang="ru-RU" sz="18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http://data.mos.ru</a:t>
            </a:r>
            <a:r>
              <a:rPr lang="ru-RU" sz="18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ru-RU" sz="18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lang="ru-RU" sz="18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https://catalog.data.gov/dataset?res_format=CSV</a:t>
            </a:r>
            <a:endParaRPr/>
          </a:p>
        </p:txBody>
      </p:sp>
      <p:sp>
        <p:nvSpPr>
          <p:cNvPr id="130" name="CustomShape 3"/>
          <p:cNvSpPr/>
          <p:nvPr/>
        </p:nvSpPr>
        <p:spPr>
          <a:xfrm>
            <a:off x="-799920" y="1714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4"/>
          <p:cNvSpPr/>
          <p:nvPr/>
        </p:nvSpPr>
        <p:spPr>
          <a:xfrm>
            <a:off x="-799920" y="2286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5"/>
          <p:cNvSpPr/>
          <p:nvPr/>
        </p:nvSpPr>
        <p:spPr>
          <a:xfrm>
            <a:off x="-799920" y="2857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6"/>
          <p:cNvSpPr/>
          <p:nvPr/>
        </p:nvSpPr>
        <p:spPr>
          <a:xfrm>
            <a:off x="-799920" y="3429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7"/>
          <p:cNvSpPr/>
          <p:nvPr/>
        </p:nvSpPr>
        <p:spPr>
          <a:xfrm>
            <a:off x="-799920" y="4000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8"/>
          <p:cNvSpPr/>
          <p:nvPr/>
        </p:nvSpPr>
        <p:spPr>
          <a:xfrm>
            <a:off x="-799920" y="457200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endParaRPr/>
          </a:p>
        </p:txBody>
      </p:sp>
      <p:sp>
        <p:nvSpPr>
          <p:cNvPr id="136" name="CustomShape 9"/>
          <p:cNvSpPr/>
          <p:nvPr/>
        </p:nvSpPr>
        <p:spPr>
          <a:xfrm>
            <a:off x="-799920" y="1143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10"/>
          <p:cNvSpPr/>
          <p:nvPr/>
        </p:nvSpPr>
        <p:spPr>
          <a:xfrm>
            <a:off x="-799920" y="571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11"/>
          <p:cNvSpPr/>
          <p:nvPr/>
        </p:nvSpPr>
        <p:spPr>
          <a:xfrm>
            <a:off x="-799920" y="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12"/>
          <p:cNvSpPr/>
          <p:nvPr/>
        </p:nvSpPr>
        <p:spPr>
          <a:xfrm>
            <a:off x="25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13"/>
          <p:cNvSpPr/>
          <p:nvPr/>
        </p:nvSpPr>
        <p:spPr>
          <a:xfrm>
            <a:off x="57348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14"/>
          <p:cNvSpPr/>
          <p:nvPr/>
        </p:nvSpPr>
        <p:spPr>
          <a:xfrm>
            <a:off x="11448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15"/>
          <p:cNvSpPr/>
          <p:nvPr/>
        </p:nvSpPr>
        <p:spPr>
          <a:xfrm>
            <a:off x="17161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16"/>
          <p:cNvSpPr/>
          <p:nvPr/>
        </p:nvSpPr>
        <p:spPr>
          <a:xfrm>
            <a:off x="22870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7"/>
          <p:cNvSpPr/>
          <p:nvPr/>
        </p:nvSpPr>
        <p:spPr>
          <a:xfrm>
            <a:off x="28584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18"/>
          <p:cNvSpPr/>
          <p:nvPr/>
        </p:nvSpPr>
        <p:spPr>
          <a:xfrm>
            <a:off x="34297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19"/>
          <p:cNvSpPr/>
          <p:nvPr/>
        </p:nvSpPr>
        <p:spPr>
          <a:xfrm>
            <a:off x="40006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20"/>
          <p:cNvSpPr/>
          <p:nvPr/>
        </p:nvSpPr>
        <p:spPr>
          <a:xfrm>
            <a:off x="45720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21"/>
          <p:cNvSpPr/>
          <p:nvPr/>
        </p:nvSpPr>
        <p:spPr>
          <a:xfrm>
            <a:off x="51433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22"/>
          <p:cNvSpPr/>
          <p:nvPr/>
        </p:nvSpPr>
        <p:spPr>
          <a:xfrm>
            <a:off x="57142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23"/>
          <p:cNvSpPr/>
          <p:nvPr/>
        </p:nvSpPr>
        <p:spPr>
          <a:xfrm>
            <a:off x="62856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24"/>
          <p:cNvSpPr/>
          <p:nvPr/>
        </p:nvSpPr>
        <p:spPr>
          <a:xfrm>
            <a:off x="68569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25"/>
          <p:cNvSpPr/>
          <p:nvPr/>
        </p:nvSpPr>
        <p:spPr>
          <a:xfrm>
            <a:off x="74278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26"/>
          <p:cNvSpPr/>
          <p:nvPr/>
        </p:nvSpPr>
        <p:spPr>
          <a:xfrm>
            <a:off x="799920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27"/>
          <p:cNvSpPr/>
          <p:nvPr/>
        </p:nvSpPr>
        <p:spPr>
          <a:xfrm>
            <a:off x="85705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28"/>
          <p:cNvSpPr/>
          <p:nvPr/>
        </p:nvSpPr>
        <p:spPr>
          <a:xfrm>
            <a:off x="571320" y="4572000"/>
            <a:ext cx="570960" cy="5713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6" name="Google Shape;184;p16" descr=""/>
          <p:cNvPicPr/>
          <p:nvPr/>
        </p:nvPicPr>
        <p:blipFill>
          <a:blip r:embed="rId1"/>
          <a:srcRect l="-19017" t="-14486" r="-19041" b="-14486"/>
          <a:stretch/>
        </p:blipFill>
        <p:spPr>
          <a:xfrm>
            <a:off x="571320" y="4572000"/>
            <a:ext cx="570960" cy="571320"/>
          </a:xfrm>
          <a:prstGeom prst="rect">
            <a:avLst/>
          </a:prstGeom>
          <a:ln>
            <a:noFill/>
          </a:ln>
        </p:spPr>
      </p:pic>
      <p:sp>
        <p:nvSpPr>
          <p:cNvPr id="157" name="CustomShape 29"/>
          <p:cNvSpPr/>
          <p:nvPr/>
        </p:nvSpPr>
        <p:spPr>
          <a:xfrm>
            <a:off x="571320" y="0"/>
            <a:ext cx="570960" cy="1897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1142280" y="571680"/>
            <a:ext cx="68540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ru-RU" sz="3200" spc="-1" strike="noStrike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Принципы и методы построения открытых данных</a:t>
            </a:r>
            <a:endParaRPr/>
          </a:p>
        </p:txBody>
      </p:sp>
      <p:sp>
        <p:nvSpPr>
          <p:cNvPr id="159" name="TextShape 2"/>
          <p:cNvSpPr txBox="1"/>
          <p:nvPr/>
        </p:nvSpPr>
        <p:spPr>
          <a:xfrm>
            <a:off x="1142280" y="1580760"/>
            <a:ext cx="6854040" cy="2857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marL="457200" indent="-342720">
              <a:lnSpc>
                <a:spcPct val="115000"/>
              </a:lnSpc>
              <a:buClr>
                <a:srgbClr val="2c2d30"/>
              </a:buClr>
              <a:buFont typeface="Arial"/>
              <a:buChar char="●"/>
            </a:pPr>
            <a:r>
              <a:rPr lang="ru-RU" sz="18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CSV;</a:t>
            </a:r>
            <a:r>
              <a:rPr lang="ru-RU" sz="18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lang="ru-RU" sz="18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XML;</a:t>
            </a:r>
            <a:r>
              <a:rPr lang="ru-RU" sz="18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lang="ru-RU" sz="18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JSON;</a:t>
            </a:r>
            <a:r>
              <a:rPr lang="ru-RU" sz="18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lang="ru-RU" sz="18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HTML+RDFa;</a:t>
            </a:r>
            <a:r>
              <a:rPr lang="ru-RU" sz="18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lang="ru-RU" sz="18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HTML+Microdata.</a:t>
            </a:r>
            <a:endParaRPr/>
          </a:p>
        </p:txBody>
      </p:sp>
      <p:sp>
        <p:nvSpPr>
          <p:cNvPr id="160" name="CustomShape 3"/>
          <p:cNvSpPr/>
          <p:nvPr/>
        </p:nvSpPr>
        <p:spPr>
          <a:xfrm>
            <a:off x="-799920" y="1714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4"/>
          <p:cNvSpPr/>
          <p:nvPr/>
        </p:nvSpPr>
        <p:spPr>
          <a:xfrm>
            <a:off x="-799920" y="2286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5"/>
          <p:cNvSpPr/>
          <p:nvPr/>
        </p:nvSpPr>
        <p:spPr>
          <a:xfrm>
            <a:off x="-799920" y="2857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6"/>
          <p:cNvSpPr/>
          <p:nvPr/>
        </p:nvSpPr>
        <p:spPr>
          <a:xfrm>
            <a:off x="-799920" y="3429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7"/>
          <p:cNvSpPr/>
          <p:nvPr/>
        </p:nvSpPr>
        <p:spPr>
          <a:xfrm>
            <a:off x="-799920" y="4000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8"/>
          <p:cNvSpPr/>
          <p:nvPr/>
        </p:nvSpPr>
        <p:spPr>
          <a:xfrm>
            <a:off x="-799920" y="457200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endParaRPr/>
          </a:p>
        </p:txBody>
      </p:sp>
      <p:sp>
        <p:nvSpPr>
          <p:cNvPr id="166" name="CustomShape 9"/>
          <p:cNvSpPr/>
          <p:nvPr/>
        </p:nvSpPr>
        <p:spPr>
          <a:xfrm>
            <a:off x="-799920" y="1143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10"/>
          <p:cNvSpPr/>
          <p:nvPr/>
        </p:nvSpPr>
        <p:spPr>
          <a:xfrm>
            <a:off x="-799920" y="571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11"/>
          <p:cNvSpPr/>
          <p:nvPr/>
        </p:nvSpPr>
        <p:spPr>
          <a:xfrm>
            <a:off x="-799920" y="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12"/>
          <p:cNvSpPr/>
          <p:nvPr/>
        </p:nvSpPr>
        <p:spPr>
          <a:xfrm>
            <a:off x="25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13"/>
          <p:cNvSpPr/>
          <p:nvPr/>
        </p:nvSpPr>
        <p:spPr>
          <a:xfrm>
            <a:off x="57348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14"/>
          <p:cNvSpPr/>
          <p:nvPr/>
        </p:nvSpPr>
        <p:spPr>
          <a:xfrm>
            <a:off x="11448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15"/>
          <p:cNvSpPr/>
          <p:nvPr/>
        </p:nvSpPr>
        <p:spPr>
          <a:xfrm>
            <a:off x="17161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16"/>
          <p:cNvSpPr/>
          <p:nvPr/>
        </p:nvSpPr>
        <p:spPr>
          <a:xfrm>
            <a:off x="22870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17"/>
          <p:cNvSpPr/>
          <p:nvPr/>
        </p:nvSpPr>
        <p:spPr>
          <a:xfrm>
            <a:off x="28584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18"/>
          <p:cNvSpPr/>
          <p:nvPr/>
        </p:nvSpPr>
        <p:spPr>
          <a:xfrm>
            <a:off x="34297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19"/>
          <p:cNvSpPr/>
          <p:nvPr/>
        </p:nvSpPr>
        <p:spPr>
          <a:xfrm>
            <a:off x="40006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20"/>
          <p:cNvSpPr/>
          <p:nvPr/>
        </p:nvSpPr>
        <p:spPr>
          <a:xfrm>
            <a:off x="45720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21"/>
          <p:cNvSpPr/>
          <p:nvPr/>
        </p:nvSpPr>
        <p:spPr>
          <a:xfrm>
            <a:off x="51433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22"/>
          <p:cNvSpPr/>
          <p:nvPr/>
        </p:nvSpPr>
        <p:spPr>
          <a:xfrm>
            <a:off x="57142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23"/>
          <p:cNvSpPr/>
          <p:nvPr/>
        </p:nvSpPr>
        <p:spPr>
          <a:xfrm>
            <a:off x="62856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24"/>
          <p:cNvSpPr/>
          <p:nvPr/>
        </p:nvSpPr>
        <p:spPr>
          <a:xfrm>
            <a:off x="68569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25"/>
          <p:cNvSpPr/>
          <p:nvPr/>
        </p:nvSpPr>
        <p:spPr>
          <a:xfrm>
            <a:off x="74278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26"/>
          <p:cNvSpPr/>
          <p:nvPr/>
        </p:nvSpPr>
        <p:spPr>
          <a:xfrm>
            <a:off x="799920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27"/>
          <p:cNvSpPr/>
          <p:nvPr/>
        </p:nvSpPr>
        <p:spPr>
          <a:xfrm>
            <a:off x="85705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28"/>
          <p:cNvSpPr/>
          <p:nvPr/>
        </p:nvSpPr>
        <p:spPr>
          <a:xfrm>
            <a:off x="571320" y="4572000"/>
            <a:ext cx="570960" cy="5713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6" name="Google Shape;218;p17" descr=""/>
          <p:cNvPicPr/>
          <p:nvPr/>
        </p:nvPicPr>
        <p:blipFill>
          <a:blip r:embed="rId1"/>
          <a:srcRect l="-19017" t="-14486" r="-19041" b="-14486"/>
          <a:stretch/>
        </p:blipFill>
        <p:spPr>
          <a:xfrm>
            <a:off x="571320" y="4572000"/>
            <a:ext cx="570960" cy="571320"/>
          </a:xfrm>
          <a:prstGeom prst="rect">
            <a:avLst/>
          </a:prstGeom>
          <a:ln>
            <a:noFill/>
          </a:ln>
        </p:spPr>
      </p:pic>
      <p:sp>
        <p:nvSpPr>
          <p:cNvPr id="187" name="CustomShape 29"/>
          <p:cNvSpPr/>
          <p:nvPr/>
        </p:nvSpPr>
        <p:spPr>
          <a:xfrm>
            <a:off x="571320" y="0"/>
            <a:ext cx="570960" cy="1897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1142280" y="571680"/>
            <a:ext cx="68540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ru-RU" sz="3200" spc="-1" strike="noStrike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Принципы и методы построения открытых данных</a:t>
            </a:r>
            <a:endParaRPr/>
          </a:p>
        </p:txBody>
      </p:sp>
      <p:sp>
        <p:nvSpPr>
          <p:cNvPr id="189" name="CustomShape 2"/>
          <p:cNvSpPr/>
          <p:nvPr/>
        </p:nvSpPr>
        <p:spPr>
          <a:xfrm>
            <a:off x="-799920" y="1714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3"/>
          <p:cNvSpPr/>
          <p:nvPr/>
        </p:nvSpPr>
        <p:spPr>
          <a:xfrm>
            <a:off x="-799920" y="2286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4"/>
          <p:cNvSpPr/>
          <p:nvPr/>
        </p:nvSpPr>
        <p:spPr>
          <a:xfrm>
            <a:off x="-799920" y="2857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5"/>
          <p:cNvSpPr/>
          <p:nvPr/>
        </p:nvSpPr>
        <p:spPr>
          <a:xfrm>
            <a:off x="-799920" y="3429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6"/>
          <p:cNvSpPr/>
          <p:nvPr/>
        </p:nvSpPr>
        <p:spPr>
          <a:xfrm>
            <a:off x="-799920" y="4000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7"/>
          <p:cNvSpPr/>
          <p:nvPr/>
        </p:nvSpPr>
        <p:spPr>
          <a:xfrm>
            <a:off x="-799920" y="457200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endParaRPr/>
          </a:p>
        </p:txBody>
      </p:sp>
      <p:sp>
        <p:nvSpPr>
          <p:cNvPr id="195" name="CustomShape 8"/>
          <p:cNvSpPr/>
          <p:nvPr/>
        </p:nvSpPr>
        <p:spPr>
          <a:xfrm>
            <a:off x="-799920" y="1143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9"/>
          <p:cNvSpPr/>
          <p:nvPr/>
        </p:nvSpPr>
        <p:spPr>
          <a:xfrm>
            <a:off x="-799920" y="571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10"/>
          <p:cNvSpPr/>
          <p:nvPr/>
        </p:nvSpPr>
        <p:spPr>
          <a:xfrm>
            <a:off x="-799920" y="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11"/>
          <p:cNvSpPr/>
          <p:nvPr/>
        </p:nvSpPr>
        <p:spPr>
          <a:xfrm>
            <a:off x="25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12"/>
          <p:cNvSpPr/>
          <p:nvPr/>
        </p:nvSpPr>
        <p:spPr>
          <a:xfrm>
            <a:off x="57348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13"/>
          <p:cNvSpPr/>
          <p:nvPr/>
        </p:nvSpPr>
        <p:spPr>
          <a:xfrm>
            <a:off x="11448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14"/>
          <p:cNvSpPr/>
          <p:nvPr/>
        </p:nvSpPr>
        <p:spPr>
          <a:xfrm>
            <a:off x="17161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15"/>
          <p:cNvSpPr/>
          <p:nvPr/>
        </p:nvSpPr>
        <p:spPr>
          <a:xfrm>
            <a:off x="22870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16"/>
          <p:cNvSpPr/>
          <p:nvPr/>
        </p:nvSpPr>
        <p:spPr>
          <a:xfrm>
            <a:off x="28584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17"/>
          <p:cNvSpPr/>
          <p:nvPr/>
        </p:nvSpPr>
        <p:spPr>
          <a:xfrm>
            <a:off x="34297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18"/>
          <p:cNvSpPr/>
          <p:nvPr/>
        </p:nvSpPr>
        <p:spPr>
          <a:xfrm>
            <a:off x="40006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19"/>
          <p:cNvSpPr/>
          <p:nvPr/>
        </p:nvSpPr>
        <p:spPr>
          <a:xfrm>
            <a:off x="45720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20"/>
          <p:cNvSpPr/>
          <p:nvPr/>
        </p:nvSpPr>
        <p:spPr>
          <a:xfrm>
            <a:off x="51433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21"/>
          <p:cNvSpPr/>
          <p:nvPr/>
        </p:nvSpPr>
        <p:spPr>
          <a:xfrm>
            <a:off x="57142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22"/>
          <p:cNvSpPr/>
          <p:nvPr/>
        </p:nvSpPr>
        <p:spPr>
          <a:xfrm>
            <a:off x="62856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23"/>
          <p:cNvSpPr/>
          <p:nvPr/>
        </p:nvSpPr>
        <p:spPr>
          <a:xfrm>
            <a:off x="68569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24"/>
          <p:cNvSpPr/>
          <p:nvPr/>
        </p:nvSpPr>
        <p:spPr>
          <a:xfrm>
            <a:off x="74278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25"/>
          <p:cNvSpPr/>
          <p:nvPr/>
        </p:nvSpPr>
        <p:spPr>
          <a:xfrm>
            <a:off x="799920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26"/>
          <p:cNvSpPr/>
          <p:nvPr/>
        </p:nvSpPr>
        <p:spPr>
          <a:xfrm>
            <a:off x="85705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27"/>
          <p:cNvSpPr/>
          <p:nvPr/>
        </p:nvSpPr>
        <p:spPr>
          <a:xfrm>
            <a:off x="571320" y="4572000"/>
            <a:ext cx="570960" cy="5713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5" name="Google Shape;251;p18" descr=""/>
          <p:cNvPicPr/>
          <p:nvPr/>
        </p:nvPicPr>
        <p:blipFill>
          <a:blip r:embed="rId1"/>
          <a:srcRect l="-19017" t="-14486" r="-19041" b="-14486"/>
          <a:stretch/>
        </p:blipFill>
        <p:spPr>
          <a:xfrm>
            <a:off x="571320" y="4572000"/>
            <a:ext cx="570960" cy="571320"/>
          </a:xfrm>
          <a:prstGeom prst="rect">
            <a:avLst/>
          </a:prstGeom>
          <a:ln>
            <a:noFill/>
          </a:ln>
        </p:spPr>
      </p:pic>
      <p:sp>
        <p:nvSpPr>
          <p:cNvPr id="216" name="CustomShape 28"/>
          <p:cNvSpPr/>
          <p:nvPr/>
        </p:nvSpPr>
        <p:spPr>
          <a:xfrm>
            <a:off x="571320" y="0"/>
            <a:ext cx="570960" cy="1897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17" name="Table 29"/>
          <p:cNvGraphicFramePr/>
          <p:nvPr/>
        </p:nvGraphicFramePr>
        <p:xfrm>
          <a:off x="2039040" y="1985400"/>
          <a:ext cx="4739400" cy="2507760"/>
        </p:xfrm>
        <a:graphic>
          <a:graphicData uri="http://schemas.openxmlformats.org/drawingml/2006/table">
            <a:tbl>
              <a:tblPr/>
              <a:tblGrid>
                <a:gridCol w="4739400"/>
              </a:tblGrid>
              <a:tr h="2507760">
                <a:tc>
                  <a:txBody>
                    <a:bodyPr lIns="63360" rIns="63360" tIns="63360" bIns="63360"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2c2d3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Courier New"/>
                        </a:rPr>
                        <a:t>id, level,phrase1,phrase2,numcode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2c2d3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Courier New"/>
                        </a:rPr>
                        <a:t>90,11,“hello”,“world”,1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2c2d3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Courier New"/>
                        </a:rPr>
                        <a:t>91,235,“si\”3\”sta”,“kingdom”,300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2c2d3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Courier New"/>
                        </a:rPr>
                        <a:t>92,0,“couch”,,84</a:t>
                      </a:r>
                      <a:endParaRPr/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1142280" y="571680"/>
            <a:ext cx="68540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ru-RU" sz="3200" spc="-1" strike="noStrike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Принципы и методы построения открытых данных</a:t>
            </a:r>
            <a:endParaRPr/>
          </a:p>
        </p:txBody>
      </p:sp>
      <p:sp>
        <p:nvSpPr>
          <p:cNvPr id="219" name="CustomShape 2"/>
          <p:cNvSpPr/>
          <p:nvPr/>
        </p:nvSpPr>
        <p:spPr>
          <a:xfrm>
            <a:off x="-799920" y="1714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3"/>
          <p:cNvSpPr/>
          <p:nvPr/>
        </p:nvSpPr>
        <p:spPr>
          <a:xfrm>
            <a:off x="-799920" y="2286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4"/>
          <p:cNvSpPr/>
          <p:nvPr/>
        </p:nvSpPr>
        <p:spPr>
          <a:xfrm>
            <a:off x="-799920" y="2857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5"/>
          <p:cNvSpPr/>
          <p:nvPr/>
        </p:nvSpPr>
        <p:spPr>
          <a:xfrm>
            <a:off x="-799920" y="3429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6"/>
          <p:cNvSpPr/>
          <p:nvPr/>
        </p:nvSpPr>
        <p:spPr>
          <a:xfrm>
            <a:off x="-799920" y="4000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7"/>
          <p:cNvSpPr/>
          <p:nvPr/>
        </p:nvSpPr>
        <p:spPr>
          <a:xfrm>
            <a:off x="-799920" y="457200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endParaRPr/>
          </a:p>
        </p:txBody>
      </p:sp>
      <p:sp>
        <p:nvSpPr>
          <p:cNvPr id="225" name="CustomShape 8"/>
          <p:cNvSpPr/>
          <p:nvPr/>
        </p:nvSpPr>
        <p:spPr>
          <a:xfrm>
            <a:off x="-799920" y="1143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9"/>
          <p:cNvSpPr/>
          <p:nvPr/>
        </p:nvSpPr>
        <p:spPr>
          <a:xfrm>
            <a:off x="-799920" y="571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10"/>
          <p:cNvSpPr/>
          <p:nvPr/>
        </p:nvSpPr>
        <p:spPr>
          <a:xfrm>
            <a:off x="-799920" y="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11"/>
          <p:cNvSpPr/>
          <p:nvPr/>
        </p:nvSpPr>
        <p:spPr>
          <a:xfrm>
            <a:off x="25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12"/>
          <p:cNvSpPr/>
          <p:nvPr/>
        </p:nvSpPr>
        <p:spPr>
          <a:xfrm>
            <a:off x="57348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13"/>
          <p:cNvSpPr/>
          <p:nvPr/>
        </p:nvSpPr>
        <p:spPr>
          <a:xfrm>
            <a:off x="11448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14"/>
          <p:cNvSpPr/>
          <p:nvPr/>
        </p:nvSpPr>
        <p:spPr>
          <a:xfrm>
            <a:off x="17161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15"/>
          <p:cNvSpPr/>
          <p:nvPr/>
        </p:nvSpPr>
        <p:spPr>
          <a:xfrm>
            <a:off x="22870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16"/>
          <p:cNvSpPr/>
          <p:nvPr/>
        </p:nvSpPr>
        <p:spPr>
          <a:xfrm>
            <a:off x="28584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17"/>
          <p:cNvSpPr/>
          <p:nvPr/>
        </p:nvSpPr>
        <p:spPr>
          <a:xfrm>
            <a:off x="34297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18"/>
          <p:cNvSpPr/>
          <p:nvPr/>
        </p:nvSpPr>
        <p:spPr>
          <a:xfrm>
            <a:off x="40006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19"/>
          <p:cNvSpPr/>
          <p:nvPr/>
        </p:nvSpPr>
        <p:spPr>
          <a:xfrm>
            <a:off x="45720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20"/>
          <p:cNvSpPr/>
          <p:nvPr/>
        </p:nvSpPr>
        <p:spPr>
          <a:xfrm>
            <a:off x="51433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21"/>
          <p:cNvSpPr/>
          <p:nvPr/>
        </p:nvSpPr>
        <p:spPr>
          <a:xfrm>
            <a:off x="57142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22"/>
          <p:cNvSpPr/>
          <p:nvPr/>
        </p:nvSpPr>
        <p:spPr>
          <a:xfrm>
            <a:off x="62856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23"/>
          <p:cNvSpPr/>
          <p:nvPr/>
        </p:nvSpPr>
        <p:spPr>
          <a:xfrm>
            <a:off x="68569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24"/>
          <p:cNvSpPr/>
          <p:nvPr/>
        </p:nvSpPr>
        <p:spPr>
          <a:xfrm>
            <a:off x="74278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25"/>
          <p:cNvSpPr/>
          <p:nvPr/>
        </p:nvSpPr>
        <p:spPr>
          <a:xfrm>
            <a:off x="799920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26"/>
          <p:cNvSpPr/>
          <p:nvPr/>
        </p:nvSpPr>
        <p:spPr>
          <a:xfrm>
            <a:off x="85705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27"/>
          <p:cNvSpPr/>
          <p:nvPr/>
        </p:nvSpPr>
        <p:spPr>
          <a:xfrm>
            <a:off x="571320" y="4572000"/>
            <a:ext cx="570960" cy="5713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5" name="Google Shape;285;p19" descr=""/>
          <p:cNvPicPr/>
          <p:nvPr/>
        </p:nvPicPr>
        <p:blipFill>
          <a:blip r:embed="rId1"/>
          <a:srcRect l="-19017" t="-14486" r="-19041" b="-14486"/>
          <a:stretch/>
        </p:blipFill>
        <p:spPr>
          <a:xfrm>
            <a:off x="571320" y="4572000"/>
            <a:ext cx="570960" cy="571320"/>
          </a:xfrm>
          <a:prstGeom prst="rect">
            <a:avLst/>
          </a:prstGeom>
          <a:ln>
            <a:noFill/>
          </a:ln>
        </p:spPr>
      </p:pic>
      <p:sp>
        <p:nvSpPr>
          <p:cNvPr id="246" name="CustomShape 28"/>
          <p:cNvSpPr/>
          <p:nvPr/>
        </p:nvSpPr>
        <p:spPr>
          <a:xfrm>
            <a:off x="571320" y="0"/>
            <a:ext cx="570960" cy="1897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29"/>
          <p:cNvSpPr/>
          <p:nvPr/>
        </p:nvSpPr>
        <p:spPr>
          <a:xfrm>
            <a:off x="963360" y="1714680"/>
            <a:ext cx="7071840" cy="29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marL="457200" indent="-317160">
              <a:lnSpc>
                <a:spcPct val="115000"/>
              </a:lnSpc>
              <a:buClr>
                <a:srgbClr val="2c2d30"/>
              </a:buClr>
              <a:buFont typeface="Arial"/>
              <a:buChar char="●"/>
            </a:pPr>
            <a:r>
              <a:rPr lang="ru-RU" sz="14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портал открытых данных должен быть доступен по следующему адресу: </a:t>
            </a:r>
            <a:r>
              <a:rPr lang="ru-RU" sz="1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http://domain.com/opendata</a:t>
            </a:r>
            <a:r>
              <a:rPr lang="ru-RU" sz="14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;</a:t>
            </a:r>
            <a:endParaRPr/>
          </a:p>
          <a:p>
            <a:pPr marL="457200" indent="-317160">
              <a:lnSpc>
                <a:spcPct val="115000"/>
              </a:lnSpc>
              <a:buClr>
                <a:srgbClr val="2c2d30"/>
              </a:buClr>
              <a:buFont typeface="Arial"/>
              <a:buChar char="●"/>
            </a:pPr>
            <a:r>
              <a:rPr lang="ru-RU" sz="14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набор открытых данных включает в себя сами открытые данные (файл) и метаинформацию, состоящую из:</a:t>
            </a:r>
            <a:endParaRPr/>
          </a:p>
          <a:p>
            <a:pPr lvl="1" marL="914400" indent="-317160">
              <a:lnSpc>
                <a:spcPct val="115000"/>
              </a:lnSpc>
              <a:buClr>
                <a:srgbClr val="2c2d30"/>
              </a:buClr>
              <a:buFont typeface="Arial"/>
              <a:buChar char="○"/>
            </a:pPr>
            <a:r>
              <a:rPr lang="ru-RU" sz="14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паспорта набора;</a:t>
            </a:r>
            <a:endParaRPr/>
          </a:p>
          <a:p>
            <a:pPr lvl="1" marL="914400" indent="-317160">
              <a:lnSpc>
                <a:spcPct val="115000"/>
              </a:lnSpc>
              <a:buClr>
                <a:srgbClr val="2c2d30"/>
              </a:buClr>
              <a:buFont typeface="Arial"/>
              <a:buChar char="○"/>
            </a:pPr>
            <a:r>
              <a:rPr lang="ru-RU" sz="14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структуры набора (csv, xsd, json-schema);</a:t>
            </a:r>
            <a:endParaRPr/>
          </a:p>
          <a:p>
            <a:pPr lvl="1" marL="914400" indent="-317160">
              <a:lnSpc>
                <a:spcPct val="115000"/>
              </a:lnSpc>
              <a:buClr>
                <a:srgbClr val="2c2d30"/>
              </a:buClr>
              <a:buFont typeface="Arial"/>
              <a:buChar char="○"/>
            </a:pPr>
            <a:r>
              <a:rPr lang="ru-RU" sz="14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иной информации, описывающей набор открытых данных, куда входят:</a:t>
            </a:r>
            <a:endParaRPr/>
          </a:p>
          <a:p>
            <a:pPr lvl="2" marL="1371600" indent="-317160">
              <a:lnSpc>
                <a:spcPct val="115000"/>
              </a:lnSpc>
              <a:buClr>
                <a:srgbClr val="2c2d30"/>
              </a:buClr>
              <a:buFont typeface="Arial"/>
              <a:buChar char="■"/>
            </a:pPr>
            <a:r>
              <a:rPr lang="ru-RU" sz="14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статическая информация;</a:t>
            </a:r>
            <a:endParaRPr/>
          </a:p>
          <a:p>
            <a:pPr lvl="2" marL="1371600" indent="-317160">
              <a:lnSpc>
                <a:spcPct val="115000"/>
              </a:lnSpc>
              <a:buClr>
                <a:srgbClr val="2c2d30"/>
              </a:buClr>
              <a:buFont typeface="Arial"/>
              <a:buChar char="■"/>
            </a:pPr>
            <a:r>
              <a:rPr lang="ru-RU" sz="14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лицензия;</a:t>
            </a:r>
            <a:endParaRPr/>
          </a:p>
          <a:p>
            <a:pPr lvl="2" marL="1371600" indent="-317160">
              <a:lnSpc>
                <a:spcPct val="115000"/>
              </a:lnSpc>
              <a:buClr>
                <a:srgbClr val="2c2d30"/>
              </a:buClr>
              <a:buFont typeface="Arial"/>
              <a:buChar char="■"/>
            </a:pPr>
            <a:r>
              <a:rPr lang="ru-RU" sz="14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человеческое отображение и машиночитаемое представление данных;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1142280" y="571680"/>
            <a:ext cx="68540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ru-RU" sz="3200" spc="-1" strike="noStrike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Принципы и методы построения открытых данных</a:t>
            </a:r>
            <a:endParaRPr/>
          </a:p>
        </p:txBody>
      </p:sp>
      <p:sp>
        <p:nvSpPr>
          <p:cNvPr id="249" name="CustomShape 2"/>
          <p:cNvSpPr/>
          <p:nvPr/>
        </p:nvSpPr>
        <p:spPr>
          <a:xfrm>
            <a:off x="-799920" y="1714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3"/>
          <p:cNvSpPr/>
          <p:nvPr/>
        </p:nvSpPr>
        <p:spPr>
          <a:xfrm>
            <a:off x="-799920" y="2286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4"/>
          <p:cNvSpPr/>
          <p:nvPr/>
        </p:nvSpPr>
        <p:spPr>
          <a:xfrm>
            <a:off x="-799920" y="2857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5"/>
          <p:cNvSpPr/>
          <p:nvPr/>
        </p:nvSpPr>
        <p:spPr>
          <a:xfrm>
            <a:off x="-799920" y="3429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6"/>
          <p:cNvSpPr/>
          <p:nvPr/>
        </p:nvSpPr>
        <p:spPr>
          <a:xfrm>
            <a:off x="-799920" y="4000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7"/>
          <p:cNvSpPr/>
          <p:nvPr/>
        </p:nvSpPr>
        <p:spPr>
          <a:xfrm>
            <a:off x="-799920" y="457200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endParaRPr/>
          </a:p>
        </p:txBody>
      </p:sp>
      <p:sp>
        <p:nvSpPr>
          <p:cNvPr id="255" name="CustomShape 8"/>
          <p:cNvSpPr/>
          <p:nvPr/>
        </p:nvSpPr>
        <p:spPr>
          <a:xfrm>
            <a:off x="-799920" y="1143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9"/>
          <p:cNvSpPr/>
          <p:nvPr/>
        </p:nvSpPr>
        <p:spPr>
          <a:xfrm>
            <a:off x="-799920" y="571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10"/>
          <p:cNvSpPr/>
          <p:nvPr/>
        </p:nvSpPr>
        <p:spPr>
          <a:xfrm>
            <a:off x="-799920" y="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11"/>
          <p:cNvSpPr/>
          <p:nvPr/>
        </p:nvSpPr>
        <p:spPr>
          <a:xfrm>
            <a:off x="25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12"/>
          <p:cNvSpPr/>
          <p:nvPr/>
        </p:nvSpPr>
        <p:spPr>
          <a:xfrm>
            <a:off x="57348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13"/>
          <p:cNvSpPr/>
          <p:nvPr/>
        </p:nvSpPr>
        <p:spPr>
          <a:xfrm>
            <a:off x="11448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14"/>
          <p:cNvSpPr/>
          <p:nvPr/>
        </p:nvSpPr>
        <p:spPr>
          <a:xfrm>
            <a:off x="17161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15"/>
          <p:cNvSpPr/>
          <p:nvPr/>
        </p:nvSpPr>
        <p:spPr>
          <a:xfrm>
            <a:off x="22870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16"/>
          <p:cNvSpPr/>
          <p:nvPr/>
        </p:nvSpPr>
        <p:spPr>
          <a:xfrm>
            <a:off x="28584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17"/>
          <p:cNvSpPr/>
          <p:nvPr/>
        </p:nvSpPr>
        <p:spPr>
          <a:xfrm>
            <a:off x="34297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18"/>
          <p:cNvSpPr/>
          <p:nvPr/>
        </p:nvSpPr>
        <p:spPr>
          <a:xfrm>
            <a:off x="40006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19"/>
          <p:cNvSpPr/>
          <p:nvPr/>
        </p:nvSpPr>
        <p:spPr>
          <a:xfrm>
            <a:off x="45720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20"/>
          <p:cNvSpPr/>
          <p:nvPr/>
        </p:nvSpPr>
        <p:spPr>
          <a:xfrm>
            <a:off x="51433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21"/>
          <p:cNvSpPr/>
          <p:nvPr/>
        </p:nvSpPr>
        <p:spPr>
          <a:xfrm>
            <a:off x="57142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22"/>
          <p:cNvSpPr/>
          <p:nvPr/>
        </p:nvSpPr>
        <p:spPr>
          <a:xfrm>
            <a:off x="62856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23"/>
          <p:cNvSpPr/>
          <p:nvPr/>
        </p:nvSpPr>
        <p:spPr>
          <a:xfrm>
            <a:off x="68569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24"/>
          <p:cNvSpPr/>
          <p:nvPr/>
        </p:nvSpPr>
        <p:spPr>
          <a:xfrm>
            <a:off x="74278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25"/>
          <p:cNvSpPr/>
          <p:nvPr/>
        </p:nvSpPr>
        <p:spPr>
          <a:xfrm>
            <a:off x="799920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26"/>
          <p:cNvSpPr/>
          <p:nvPr/>
        </p:nvSpPr>
        <p:spPr>
          <a:xfrm>
            <a:off x="85705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27"/>
          <p:cNvSpPr/>
          <p:nvPr/>
        </p:nvSpPr>
        <p:spPr>
          <a:xfrm>
            <a:off x="571320" y="4572000"/>
            <a:ext cx="570960" cy="5713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75" name="Google Shape;319;p20" descr=""/>
          <p:cNvPicPr/>
          <p:nvPr/>
        </p:nvPicPr>
        <p:blipFill>
          <a:blip r:embed="rId1"/>
          <a:srcRect l="-19017" t="-14486" r="-19041" b="-14486"/>
          <a:stretch/>
        </p:blipFill>
        <p:spPr>
          <a:xfrm>
            <a:off x="571320" y="4572000"/>
            <a:ext cx="570960" cy="571320"/>
          </a:xfrm>
          <a:prstGeom prst="rect">
            <a:avLst/>
          </a:prstGeom>
          <a:ln>
            <a:noFill/>
          </a:ln>
        </p:spPr>
      </p:pic>
      <p:sp>
        <p:nvSpPr>
          <p:cNvPr id="276" name="CustomShape 28"/>
          <p:cNvSpPr/>
          <p:nvPr/>
        </p:nvSpPr>
        <p:spPr>
          <a:xfrm>
            <a:off x="571320" y="0"/>
            <a:ext cx="570960" cy="1897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29"/>
          <p:cNvSpPr/>
          <p:nvPr/>
        </p:nvSpPr>
        <p:spPr>
          <a:xfrm>
            <a:off x="963360" y="1714680"/>
            <a:ext cx="7071840" cy="29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marL="457200" indent="-317160">
              <a:lnSpc>
                <a:spcPct val="115000"/>
              </a:lnSpc>
              <a:buClr>
                <a:srgbClr val="2c2d30"/>
              </a:buClr>
              <a:buFont typeface="Arial"/>
              <a:buChar char="●"/>
            </a:pPr>
            <a:r>
              <a:rPr lang="ru-RU" sz="14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реестр (т. е. список) наборов открытых данных должен иметь машиночитаемое представление и быть доступным по адресу </a:t>
            </a:r>
            <a:r>
              <a:rPr lang="ru-RU" sz="1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http://domain.com/opendata/list.xml</a:t>
            </a:r>
            <a:r>
              <a:rPr lang="ru-RU" sz="14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(в случае, если для формата данных выбран XML).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Shape 1"/>
          <p:cNvSpPr txBox="1"/>
          <p:nvPr/>
        </p:nvSpPr>
        <p:spPr>
          <a:xfrm>
            <a:off x="1142280" y="571680"/>
            <a:ext cx="68540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ru-RU" sz="3200" spc="-1" strike="noStrike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Принципы и методы построения открытых данных</a:t>
            </a:r>
            <a:endParaRPr/>
          </a:p>
        </p:txBody>
      </p:sp>
      <p:sp>
        <p:nvSpPr>
          <p:cNvPr id="279" name="CustomShape 2"/>
          <p:cNvSpPr/>
          <p:nvPr/>
        </p:nvSpPr>
        <p:spPr>
          <a:xfrm>
            <a:off x="-799920" y="1714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3"/>
          <p:cNvSpPr/>
          <p:nvPr/>
        </p:nvSpPr>
        <p:spPr>
          <a:xfrm>
            <a:off x="-799920" y="2286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4"/>
          <p:cNvSpPr/>
          <p:nvPr/>
        </p:nvSpPr>
        <p:spPr>
          <a:xfrm>
            <a:off x="-799920" y="2857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5"/>
          <p:cNvSpPr/>
          <p:nvPr/>
        </p:nvSpPr>
        <p:spPr>
          <a:xfrm>
            <a:off x="-799920" y="3429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6"/>
          <p:cNvSpPr/>
          <p:nvPr/>
        </p:nvSpPr>
        <p:spPr>
          <a:xfrm>
            <a:off x="-799920" y="4000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7"/>
          <p:cNvSpPr/>
          <p:nvPr/>
        </p:nvSpPr>
        <p:spPr>
          <a:xfrm>
            <a:off x="-799920" y="457200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endParaRPr/>
          </a:p>
        </p:txBody>
      </p:sp>
      <p:sp>
        <p:nvSpPr>
          <p:cNvPr id="285" name="CustomShape 8"/>
          <p:cNvSpPr/>
          <p:nvPr/>
        </p:nvSpPr>
        <p:spPr>
          <a:xfrm>
            <a:off x="-799920" y="1143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9"/>
          <p:cNvSpPr/>
          <p:nvPr/>
        </p:nvSpPr>
        <p:spPr>
          <a:xfrm>
            <a:off x="-799920" y="571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10"/>
          <p:cNvSpPr/>
          <p:nvPr/>
        </p:nvSpPr>
        <p:spPr>
          <a:xfrm>
            <a:off x="-799920" y="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11"/>
          <p:cNvSpPr/>
          <p:nvPr/>
        </p:nvSpPr>
        <p:spPr>
          <a:xfrm>
            <a:off x="25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12"/>
          <p:cNvSpPr/>
          <p:nvPr/>
        </p:nvSpPr>
        <p:spPr>
          <a:xfrm>
            <a:off x="57348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13"/>
          <p:cNvSpPr/>
          <p:nvPr/>
        </p:nvSpPr>
        <p:spPr>
          <a:xfrm>
            <a:off x="11448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14"/>
          <p:cNvSpPr/>
          <p:nvPr/>
        </p:nvSpPr>
        <p:spPr>
          <a:xfrm>
            <a:off x="17161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15"/>
          <p:cNvSpPr/>
          <p:nvPr/>
        </p:nvSpPr>
        <p:spPr>
          <a:xfrm>
            <a:off x="22870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16"/>
          <p:cNvSpPr/>
          <p:nvPr/>
        </p:nvSpPr>
        <p:spPr>
          <a:xfrm>
            <a:off x="28584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17"/>
          <p:cNvSpPr/>
          <p:nvPr/>
        </p:nvSpPr>
        <p:spPr>
          <a:xfrm>
            <a:off x="34297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18"/>
          <p:cNvSpPr/>
          <p:nvPr/>
        </p:nvSpPr>
        <p:spPr>
          <a:xfrm>
            <a:off x="40006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19"/>
          <p:cNvSpPr/>
          <p:nvPr/>
        </p:nvSpPr>
        <p:spPr>
          <a:xfrm>
            <a:off x="45720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20"/>
          <p:cNvSpPr/>
          <p:nvPr/>
        </p:nvSpPr>
        <p:spPr>
          <a:xfrm>
            <a:off x="51433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21"/>
          <p:cNvSpPr/>
          <p:nvPr/>
        </p:nvSpPr>
        <p:spPr>
          <a:xfrm>
            <a:off x="57142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22"/>
          <p:cNvSpPr/>
          <p:nvPr/>
        </p:nvSpPr>
        <p:spPr>
          <a:xfrm>
            <a:off x="62856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23"/>
          <p:cNvSpPr/>
          <p:nvPr/>
        </p:nvSpPr>
        <p:spPr>
          <a:xfrm>
            <a:off x="68569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24"/>
          <p:cNvSpPr/>
          <p:nvPr/>
        </p:nvSpPr>
        <p:spPr>
          <a:xfrm>
            <a:off x="74278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25"/>
          <p:cNvSpPr/>
          <p:nvPr/>
        </p:nvSpPr>
        <p:spPr>
          <a:xfrm>
            <a:off x="799920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26"/>
          <p:cNvSpPr/>
          <p:nvPr/>
        </p:nvSpPr>
        <p:spPr>
          <a:xfrm>
            <a:off x="85705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27"/>
          <p:cNvSpPr/>
          <p:nvPr/>
        </p:nvSpPr>
        <p:spPr>
          <a:xfrm>
            <a:off x="571320" y="4572000"/>
            <a:ext cx="570960" cy="5713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5" name="Google Shape;353;p21" descr=""/>
          <p:cNvPicPr/>
          <p:nvPr/>
        </p:nvPicPr>
        <p:blipFill>
          <a:blip r:embed="rId1"/>
          <a:srcRect l="-19017" t="-14486" r="-19041" b="-14486"/>
          <a:stretch/>
        </p:blipFill>
        <p:spPr>
          <a:xfrm>
            <a:off x="571320" y="4572000"/>
            <a:ext cx="570960" cy="571320"/>
          </a:xfrm>
          <a:prstGeom prst="rect">
            <a:avLst/>
          </a:prstGeom>
          <a:ln>
            <a:noFill/>
          </a:ln>
        </p:spPr>
      </p:pic>
      <p:sp>
        <p:nvSpPr>
          <p:cNvPr id="306" name="CustomShape 28"/>
          <p:cNvSpPr/>
          <p:nvPr/>
        </p:nvSpPr>
        <p:spPr>
          <a:xfrm>
            <a:off x="571320" y="0"/>
            <a:ext cx="570960" cy="1897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29"/>
          <p:cNvSpPr/>
          <p:nvPr/>
        </p:nvSpPr>
        <p:spPr>
          <a:xfrm>
            <a:off x="1632240" y="1714680"/>
            <a:ext cx="7071840" cy="29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marL="457200" indent="-317160">
              <a:lnSpc>
                <a:spcPct val="115000"/>
              </a:lnSpc>
              <a:buClr>
                <a:srgbClr val="2c2d30"/>
              </a:buClr>
              <a:buFont typeface="Arial"/>
              <a:buChar char="●"/>
            </a:pPr>
            <a:r>
              <a:rPr lang="ru-RU" sz="14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Идентификационный номер.</a:t>
            </a:r>
            <a:endParaRPr/>
          </a:p>
          <a:p>
            <a:pPr marL="457200" indent="-317160">
              <a:lnSpc>
                <a:spcPct val="115000"/>
              </a:lnSpc>
              <a:buClr>
                <a:srgbClr val="2c2d30"/>
              </a:buClr>
              <a:buFont typeface="Arial"/>
              <a:buChar char="●"/>
            </a:pPr>
            <a:r>
              <a:rPr lang="ru-RU" sz="14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Наименование набора открытых данных.</a:t>
            </a:r>
            <a:endParaRPr/>
          </a:p>
          <a:p>
            <a:pPr marL="457200" indent="-317160">
              <a:lnSpc>
                <a:spcPct val="115000"/>
              </a:lnSpc>
              <a:buClr>
                <a:srgbClr val="2c2d30"/>
              </a:buClr>
              <a:buFont typeface="Arial"/>
              <a:buChar char="●"/>
            </a:pPr>
            <a:r>
              <a:rPr lang="ru-RU" sz="14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Описание набора открытых данных.</a:t>
            </a:r>
            <a:endParaRPr/>
          </a:p>
          <a:p>
            <a:pPr marL="457200" indent="-317160">
              <a:lnSpc>
                <a:spcPct val="115000"/>
              </a:lnSpc>
              <a:buClr>
                <a:srgbClr val="2c2d30"/>
              </a:buClr>
              <a:buFont typeface="Arial"/>
              <a:buChar char="●"/>
            </a:pPr>
            <a:r>
              <a:rPr lang="ru-RU" sz="14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Владелец набора открытых данных.</a:t>
            </a:r>
            <a:endParaRPr/>
          </a:p>
          <a:p>
            <a:pPr marL="457200" indent="-317160">
              <a:lnSpc>
                <a:spcPct val="115000"/>
              </a:lnSpc>
              <a:buClr>
                <a:srgbClr val="2c2d30"/>
              </a:buClr>
              <a:buFont typeface="Arial"/>
              <a:buChar char="●"/>
            </a:pPr>
            <a:r>
              <a:rPr lang="ru-RU" sz="14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Ответственное лицо.</a:t>
            </a:r>
            <a:endParaRPr/>
          </a:p>
          <a:p>
            <a:pPr marL="457200" indent="-317160">
              <a:lnSpc>
                <a:spcPct val="115000"/>
              </a:lnSpc>
              <a:buClr>
                <a:srgbClr val="2c2d30"/>
              </a:buClr>
              <a:buFont typeface="Arial"/>
              <a:buChar char="●"/>
            </a:pPr>
            <a:r>
              <a:rPr lang="ru-RU" sz="14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Телефон ответственного лица.</a:t>
            </a:r>
            <a:endParaRPr/>
          </a:p>
          <a:p>
            <a:pPr marL="457200" indent="-317160">
              <a:lnSpc>
                <a:spcPct val="115000"/>
              </a:lnSpc>
              <a:buClr>
                <a:srgbClr val="2c2d30"/>
              </a:buClr>
              <a:buFont typeface="Arial"/>
              <a:buChar char="●"/>
            </a:pPr>
            <a:r>
              <a:rPr lang="ru-RU" sz="14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Адрес электронной почты ответственного лица.</a:t>
            </a:r>
            <a:endParaRPr/>
          </a:p>
          <a:p>
            <a:pPr marL="457200" indent="-317160">
              <a:lnSpc>
                <a:spcPct val="115000"/>
              </a:lnSpc>
              <a:buClr>
                <a:srgbClr val="2c2d30"/>
              </a:buClr>
              <a:buFont typeface="Arial"/>
              <a:buChar char="●"/>
            </a:pPr>
            <a:r>
              <a:rPr lang="ru-RU" sz="14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Гиперссылка (URL) на открытые данные.</a:t>
            </a:r>
            <a:endParaRPr/>
          </a:p>
          <a:p>
            <a:pPr marL="457200" indent="-317160">
              <a:lnSpc>
                <a:spcPct val="115000"/>
              </a:lnSpc>
              <a:buClr>
                <a:srgbClr val="2c2d30"/>
              </a:buClr>
              <a:buFont typeface="Arial"/>
              <a:buChar char="●"/>
            </a:pPr>
            <a:r>
              <a:rPr lang="ru-RU" sz="14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Формат набора открытых данных.</a:t>
            </a:r>
            <a:endParaRPr/>
          </a:p>
          <a:p>
            <a:pPr marL="457200" indent="-317160">
              <a:lnSpc>
                <a:spcPct val="115000"/>
              </a:lnSpc>
              <a:buClr>
                <a:srgbClr val="2c2d30"/>
              </a:buClr>
              <a:buFont typeface="Arial"/>
              <a:buChar char="●"/>
            </a:pPr>
            <a:r>
              <a:rPr lang="ru-RU" sz="14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Описание структуры набора открытых данных.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Application>LibreOffice/5.0.2.2$Windows_x86 LibreOffice_project/37b43f919e4de5eeaca9b9755ed688758a8251fe</Application>
  <Paragraphs>87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language>ru-RU</dc:language>
  <dcterms:modified xsi:type="dcterms:W3CDTF">2019-08-07T18:16:36Z</dcterms:modified>
  <cp:revision>4</cp:revision>
  <dc:title>Открытые данные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15</vt:i4>
  </property>
  <property fmtid="{D5CDD505-2E9C-101B-9397-08002B2CF9AE}" pid="8" name="PresentationFormat">
    <vt:lpwstr>Экран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