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45"/>
  </p:notesMasterIdLst>
  <p:sldIdLst>
    <p:sldId id="298" r:id="rId2"/>
    <p:sldId id="344" r:id="rId3"/>
    <p:sldId id="362" r:id="rId4"/>
    <p:sldId id="363" r:id="rId5"/>
    <p:sldId id="364" r:id="rId6"/>
    <p:sldId id="365" r:id="rId7"/>
    <p:sldId id="366" r:id="rId8"/>
    <p:sldId id="367" r:id="rId9"/>
    <p:sldId id="368" r:id="rId10"/>
    <p:sldId id="369" r:id="rId11"/>
    <p:sldId id="346" r:id="rId12"/>
    <p:sldId id="300" r:id="rId13"/>
    <p:sldId id="301" r:id="rId14"/>
    <p:sldId id="345" r:id="rId15"/>
    <p:sldId id="347" r:id="rId16"/>
    <p:sldId id="349" r:id="rId17"/>
    <p:sldId id="350" r:id="rId18"/>
    <p:sldId id="352" r:id="rId19"/>
    <p:sldId id="370" r:id="rId20"/>
    <p:sldId id="372" r:id="rId21"/>
    <p:sldId id="305" r:id="rId22"/>
    <p:sldId id="353" r:id="rId23"/>
    <p:sldId id="311" r:id="rId24"/>
    <p:sldId id="376" r:id="rId25"/>
    <p:sldId id="262" r:id="rId26"/>
    <p:sldId id="297" r:id="rId27"/>
    <p:sldId id="354" r:id="rId28"/>
    <p:sldId id="259" r:id="rId29"/>
    <p:sldId id="356" r:id="rId30"/>
    <p:sldId id="357" r:id="rId31"/>
    <p:sldId id="360" r:id="rId32"/>
    <p:sldId id="358" r:id="rId33"/>
    <p:sldId id="359" r:id="rId34"/>
    <p:sldId id="313" r:id="rId35"/>
    <p:sldId id="276" r:id="rId36"/>
    <p:sldId id="340" r:id="rId37"/>
    <p:sldId id="361" r:id="rId38"/>
    <p:sldId id="338" r:id="rId39"/>
    <p:sldId id="339" r:id="rId40"/>
    <p:sldId id="373" r:id="rId41"/>
    <p:sldId id="355" r:id="rId42"/>
    <p:sldId id="375" r:id="rId43"/>
    <p:sldId id="377" r:id="rId44"/>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tan Mesut" initials="A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411" autoAdjust="0"/>
  </p:normalViewPr>
  <p:slideViewPr>
    <p:cSldViewPr>
      <p:cViewPr varScale="1">
        <p:scale>
          <a:sx n="86" d="100"/>
          <a:sy n="86" d="100"/>
        </p:scale>
        <p:origin x="1368" y="67"/>
      </p:cViewPr>
      <p:guideLst>
        <p:guide orient="horz" pos="2160"/>
        <p:guide pos="2880"/>
      </p:guideLst>
    </p:cSldViewPr>
  </p:slideViewPr>
  <p:outlineViewPr>
    <p:cViewPr>
      <p:scale>
        <a:sx n="33" d="100"/>
        <a:sy n="33" d="100"/>
      </p:scale>
      <p:origin x="0" y="-38214"/>
    </p:cViewPr>
  </p:outlineViewPr>
  <p:notesTextViewPr>
    <p:cViewPr>
      <p:scale>
        <a:sx n="100" d="100"/>
        <a:sy n="100" d="100"/>
      </p:scale>
      <p:origin x="0" y="0"/>
    </p:cViewPr>
  </p:notesTextViewPr>
  <p:sorterViewPr>
    <p:cViewPr>
      <p:scale>
        <a:sx n="66" d="100"/>
        <a:sy n="66" d="100"/>
      </p:scale>
      <p:origin x="0" y="-63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tr-TR"/>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tr-TR"/>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a:t>Asıl metin stillerini düzenlemek için tıklatın</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tr-TR"/>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FFD6B56-79FB-4C7D-9B76-F384FF6A14FE}" type="slidenum">
              <a:rPr lang="tr-TR"/>
              <a:pPr>
                <a:defRPr/>
              </a:pPr>
              <a:t>‹#›</a:t>
            </a:fld>
            <a:endParaRPr lang="tr-TR"/>
          </a:p>
        </p:txBody>
      </p:sp>
    </p:spTree>
    <p:extLst>
      <p:ext uri="{BB962C8B-B14F-4D97-AF65-F5344CB8AC3E}">
        <p14:creationId xmlns:p14="http://schemas.microsoft.com/office/powerpoint/2010/main" val="5652541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D890FA2-E106-4F31-B729-45382C9AC932}" type="slidenum">
              <a:rPr lang="tr-TR" smtClean="0"/>
              <a:pPr/>
              <a:t>1</a:t>
            </a:fld>
            <a:endParaRPr lang="tr-T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tr-TR"/>
          </a:p>
        </p:txBody>
      </p:sp>
    </p:spTree>
    <p:extLst>
      <p:ext uri="{BB962C8B-B14F-4D97-AF65-F5344CB8AC3E}">
        <p14:creationId xmlns:p14="http://schemas.microsoft.com/office/powerpoint/2010/main" val="2663182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pPr>
              <a:defRPr/>
            </a:pPr>
            <a:fld id="{9FFD6B56-79FB-4C7D-9B76-F384FF6A14FE}" type="slidenum">
              <a:rPr lang="tr-TR" smtClean="0"/>
              <a:pPr>
                <a:defRPr/>
              </a:pPr>
              <a:t>9</a:t>
            </a:fld>
            <a:endParaRPr lang="tr-TR"/>
          </a:p>
        </p:txBody>
      </p:sp>
    </p:spTree>
    <p:extLst>
      <p:ext uri="{BB962C8B-B14F-4D97-AF65-F5344CB8AC3E}">
        <p14:creationId xmlns:p14="http://schemas.microsoft.com/office/powerpoint/2010/main" val="1874316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9FFD6B56-79FB-4C7D-9B76-F384FF6A14FE}" type="slidenum">
              <a:rPr lang="tr-TR" smtClean="0"/>
              <a:pPr>
                <a:defRPr/>
              </a:pPr>
              <a:t>23</a:t>
            </a:fld>
            <a:endParaRPr lang="tr-TR"/>
          </a:p>
        </p:txBody>
      </p:sp>
    </p:spTree>
    <p:extLst>
      <p:ext uri="{BB962C8B-B14F-4D97-AF65-F5344CB8AC3E}">
        <p14:creationId xmlns:p14="http://schemas.microsoft.com/office/powerpoint/2010/main" val="3007197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9FFD6B56-79FB-4C7D-9B76-F384FF6A14FE}" type="slidenum">
              <a:rPr lang="tr-TR" smtClean="0"/>
              <a:pPr>
                <a:defRPr/>
              </a:pPr>
              <a:t>26</a:t>
            </a:fld>
            <a:endParaRPr lang="tr-TR"/>
          </a:p>
        </p:txBody>
      </p:sp>
    </p:spTree>
    <p:extLst>
      <p:ext uri="{BB962C8B-B14F-4D97-AF65-F5344CB8AC3E}">
        <p14:creationId xmlns:p14="http://schemas.microsoft.com/office/powerpoint/2010/main" val="1323233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B19C0443-2CD5-426F-B129-0BD8594F5141}" type="slidenum">
              <a:rPr lang="tr-TR" smtClean="0"/>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A7671A07-96C5-46BB-A6EE-775E6B42E3E7}" type="slidenum">
              <a:rPr lang="tr-TR" smtClean="0"/>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838177CA-E5FB-4696-BC89-C0ACE15378C7}" type="slidenum">
              <a:rPr lang="tr-TR" smtClean="0"/>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5E0F05B7-0EFA-4D44-98DA-04A40C29CF13}" type="slidenum">
              <a:rPr lang="tr-TR" smtClean="0"/>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899ED301-5898-4B74-B3D9-549AE54EEACE}" type="slidenum">
              <a:rPr lang="tr-TR" smtClean="0"/>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pPr>
              <a:defRPr/>
            </a:pPr>
            <a:endParaRPr lang="tr-TR"/>
          </a:p>
        </p:txBody>
      </p:sp>
      <p:sp>
        <p:nvSpPr>
          <p:cNvPr id="6" name="5 Altbilgi Yer Tutucusu"/>
          <p:cNvSpPr>
            <a:spLocks noGrp="1"/>
          </p:cNvSpPr>
          <p:nvPr>
            <p:ph type="ftr" sz="quarter" idx="11"/>
          </p:nvPr>
        </p:nvSpPr>
        <p:spPr/>
        <p:txBody>
          <a:bodyPr/>
          <a:lstStyle/>
          <a:p>
            <a:pPr>
              <a:defRPr/>
            </a:pPr>
            <a:endParaRPr lang="tr-TR"/>
          </a:p>
        </p:txBody>
      </p:sp>
      <p:sp>
        <p:nvSpPr>
          <p:cNvPr id="7" name="6 Slayt Numarası Yer Tutucusu"/>
          <p:cNvSpPr>
            <a:spLocks noGrp="1"/>
          </p:cNvSpPr>
          <p:nvPr>
            <p:ph type="sldNum" sz="quarter" idx="12"/>
          </p:nvPr>
        </p:nvSpPr>
        <p:spPr/>
        <p:txBody>
          <a:bodyPr/>
          <a:lstStyle/>
          <a:p>
            <a:pPr>
              <a:defRPr/>
            </a:pPr>
            <a:fld id="{62A13756-13D5-4333-B803-7EC8212E3BA9}" type="slidenum">
              <a:rPr lang="tr-TR" smtClean="0"/>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pPr>
              <a:defRPr/>
            </a:pPr>
            <a:endParaRPr lang="tr-TR"/>
          </a:p>
        </p:txBody>
      </p:sp>
      <p:sp>
        <p:nvSpPr>
          <p:cNvPr id="8" name="7 Altbilgi Yer Tutucusu"/>
          <p:cNvSpPr>
            <a:spLocks noGrp="1"/>
          </p:cNvSpPr>
          <p:nvPr>
            <p:ph type="ftr" sz="quarter" idx="11"/>
          </p:nvPr>
        </p:nvSpPr>
        <p:spPr/>
        <p:txBody>
          <a:bodyPr/>
          <a:lstStyle/>
          <a:p>
            <a:pPr>
              <a:defRPr/>
            </a:pPr>
            <a:endParaRPr lang="tr-TR"/>
          </a:p>
        </p:txBody>
      </p:sp>
      <p:sp>
        <p:nvSpPr>
          <p:cNvPr id="9" name="8 Slayt Numarası Yer Tutucusu"/>
          <p:cNvSpPr>
            <a:spLocks noGrp="1"/>
          </p:cNvSpPr>
          <p:nvPr>
            <p:ph type="sldNum" sz="quarter" idx="12"/>
          </p:nvPr>
        </p:nvSpPr>
        <p:spPr/>
        <p:txBody>
          <a:bodyPr/>
          <a:lstStyle/>
          <a:p>
            <a:pPr>
              <a:defRPr/>
            </a:pPr>
            <a:fld id="{2D1D88CD-EE58-4D18-8515-F845630ED85E}" type="slidenum">
              <a:rPr lang="tr-TR" smtClean="0"/>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pPr>
              <a:defRPr/>
            </a:pPr>
            <a:endParaRPr lang="tr-TR"/>
          </a:p>
        </p:txBody>
      </p:sp>
      <p:sp>
        <p:nvSpPr>
          <p:cNvPr id="4" name="3 Altbilgi Yer Tutucusu"/>
          <p:cNvSpPr>
            <a:spLocks noGrp="1"/>
          </p:cNvSpPr>
          <p:nvPr>
            <p:ph type="ftr" sz="quarter" idx="11"/>
          </p:nvPr>
        </p:nvSpPr>
        <p:spPr/>
        <p:txBody>
          <a:bodyPr/>
          <a:lstStyle/>
          <a:p>
            <a:pPr>
              <a:defRPr/>
            </a:pPr>
            <a:endParaRPr lang="tr-TR"/>
          </a:p>
        </p:txBody>
      </p:sp>
      <p:sp>
        <p:nvSpPr>
          <p:cNvPr id="5" name="4 Slayt Numarası Yer Tutucusu"/>
          <p:cNvSpPr>
            <a:spLocks noGrp="1"/>
          </p:cNvSpPr>
          <p:nvPr>
            <p:ph type="sldNum" sz="quarter" idx="12"/>
          </p:nvPr>
        </p:nvSpPr>
        <p:spPr/>
        <p:txBody>
          <a:bodyPr/>
          <a:lstStyle/>
          <a:p>
            <a:pPr>
              <a:defRPr/>
            </a:pPr>
            <a:fld id="{31A7754B-B0DC-4C42-8735-F4F506E7AD7C}" type="slidenum">
              <a:rPr lang="tr-TR" smtClean="0"/>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pPr>
              <a:defRPr/>
            </a:pPr>
            <a:endParaRPr lang="tr-TR"/>
          </a:p>
        </p:txBody>
      </p:sp>
      <p:sp>
        <p:nvSpPr>
          <p:cNvPr id="3" name="2 Altbilgi Yer Tutucusu"/>
          <p:cNvSpPr>
            <a:spLocks noGrp="1"/>
          </p:cNvSpPr>
          <p:nvPr>
            <p:ph type="ftr" sz="quarter" idx="11"/>
          </p:nvPr>
        </p:nvSpPr>
        <p:spPr/>
        <p:txBody>
          <a:bodyPr/>
          <a:lstStyle/>
          <a:p>
            <a:pPr>
              <a:defRPr/>
            </a:pPr>
            <a:endParaRPr lang="tr-TR"/>
          </a:p>
        </p:txBody>
      </p:sp>
      <p:sp>
        <p:nvSpPr>
          <p:cNvPr id="4" name="3 Slayt Numarası Yer Tutucusu"/>
          <p:cNvSpPr>
            <a:spLocks noGrp="1"/>
          </p:cNvSpPr>
          <p:nvPr>
            <p:ph type="sldNum" sz="quarter" idx="12"/>
          </p:nvPr>
        </p:nvSpPr>
        <p:spPr/>
        <p:txBody>
          <a:bodyPr/>
          <a:lstStyle/>
          <a:p>
            <a:pPr>
              <a:defRPr/>
            </a:pPr>
            <a:fld id="{C141F246-432F-46CC-A36F-412AB2E20EE9}" type="slidenum">
              <a:rPr lang="tr-TR" smtClean="0"/>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pPr>
              <a:defRPr/>
            </a:pPr>
            <a:endParaRPr lang="tr-TR"/>
          </a:p>
        </p:txBody>
      </p:sp>
      <p:sp>
        <p:nvSpPr>
          <p:cNvPr id="6" name="5 Altbilgi Yer Tutucusu"/>
          <p:cNvSpPr>
            <a:spLocks noGrp="1"/>
          </p:cNvSpPr>
          <p:nvPr>
            <p:ph type="ftr" sz="quarter" idx="11"/>
          </p:nvPr>
        </p:nvSpPr>
        <p:spPr/>
        <p:txBody>
          <a:bodyPr/>
          <a:lstStyle/>
          <a:p>
            <a:pPr>
              <a:defRPr/>
            </a:pPr>
            <a:endParaRPr lang="tr-TR"/>
          </a:p>
        </p:txBody>
      </p:sp>
      <p:sp>
        <p:nvSpPr>
          <p:cNvPr id="7" name="6 Slayt Numarası Yer Tutucusu"/>
          <p:cNvSpPr>
            <a:spLocks noGrp="1"/>
          </p:cNvSpPr>
          <p:nvPr>
            <p:ph type="sldNum" sz="quarter" idx="12"/>
          </p:nvPr>
        </p:nvSpPr>
        <p:spPr/>
        <p:txBody>
          <a:bodyPr/>
          <a:lstStyle/>
          <a:p>
            <a:pPr>
              <a:defRPr/>
            </a:pPr>
            <a:fld id="{29F5A210-D4AE-4FD1-8E56-2D7B90EFB034}" type="slidenum">
              <a:rPr lang="tr-TR" smtClean="0"/>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pPr>
              <a:defRPr/>
            </a:pPr>
            <a:endParaRPr lang="tr-TR"/>
          </a:p>
        </p:txBody>
      </p:sp>
      <p:sp>
        <p:nvSpPr>
          <p:cNvPr id="6" name="5 Altbilgi Yer Tutucusu"/>
          <p:cNvSpPr>
            <a:spLocks noGrp="1"/>
          </p:cNvSpPr>
          <p:nvPr>
            <p:ph type="ftr" sz="quarter" idx="11"/>
          </p:nvPr>
        </p:nvSpPr>
        <p:spPr/>
        <p:txBody>
          <a:bodyPr/>
          <a:lstStyle/>
          <a:p>
            <a:pPr>
              <a:defRPr/>
            </a:pPr>
            <a:endParaRPr lang="tr-TR"/>
          </a:p>
        </p:txBody>
      </p:sp>
      <p:sp>
        <p:nvSpPr>
          <p:cNvPr id="7" name="6 Slayt Numarası Yer Tutucusu"/>
          <p:cNvSpPr>
            <a:spLocks noGrp="1"/>
          </p:cNvSpPr>
          <p:nvPr>
            <p:ph type="sldNum" sz="quarter" idx="12"/>
          </p:nvPr>
        </p:nvSpPr>
        <p:spPr/>
        <p:txBody>
          <a:bodyPr/>
          <a:lstStyle/>
          <a:p>
            <a:pPr>
              <a:defRPr/>
            </a:pPr>
            <a:fld id="{F0991929-78AE-417E-ADFE-EE0F44EB7F2C}" type="slidenum">
              <a:rPr lang="tr-TR" smtClean="0"/>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9A1A561-1A9B-45EB-81D4-77D7FA5EEEB4}" type="slidenum">
              <a:rPr lang="tr-TR" smtClean="0"/>
              <a:pPr>
                <a:defRPr/>
              </a:pPr>
              <a:t>‹#›</a:t>
            </a:fld>
            <a:endParaRPr lang="tr-TR"/>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mailto:m.aslanyurek@klu.edu.t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8"/>
          <p:cNvSpPr>
            <a:spLocks noGrp="1" noChangeArrowheads="1"/>
          </p:cNvSpPr>
          <p:nvPr>
            <p:ph type="ctrTitle"/>
          </p:nvPr>
        </p:nvSpPr>
        <p:spPr>
          <a:xfrm>
            <a:off x="685800" y="620713"/>
            <a:ext cx="7772400" cy="2979737"/>
          </a:xfrm>
          <a:prstGeom prst="roundRect">
            <a:avLst>
              <a:gd name="adj" fmla="val 50000"/>
            </a:avLst>
          </a:prstGeom>
        </p:spPr>
        <p:txBody>
          <a:bodyPr rtlCol="0">
            <a:normAutofit fontScale="90000"/>
          </a:bodyPr>
          <a:lstStyle/>
          <a:p>
            <a:pPr eaLnBrk="1" fontAlgn="auto" hangingPunct="1">
              <a:spcAft>
                <a:spcPts val="0"/>
              </a:spcAft>
              <a:defRPr/>
            </a:pPr>
            <a:r>
              <a:rPr lang="tr-TR" sz="4900"/>
              <a:t>PYTHON PROGRAMLAMA</a:t>
            </a:r>
            <a:br>
              <a:rPr lang="tr-TR" sz="4900" dirty="0"/>
            </a:br>
            <a:br>
              <a:rPr lang="tr-TR" sz="4000" dirty="0"/>
            </a:br>
            <a:r>
              <a:rPr lang="tr-TR" sz="3600" dirty="0"/>
              <a:t>Ders 1: Python ile Programlamaya Giriş</a:t>
            </a:r>
            <a:endParaRPr lang="tr-TR" sz="4000" dirty="0"/>
          </a:p>
        </p:txBody>
      </p:sp>
      <p:sp>
        <p:nvSpPr>
          <p:cNvPr id="6147" name="Rectangle 9"/>
          <p:cNvSpPr>
            <a:spLocks noGrp="1" noChangeArrowheads="1"/>
          </p:cNvSpPr>
          <p:nvPr>
            <p:ph type="subTitle" idx="1"/>
          </p:nvPr>
        </p:nvSpPr>
        <p:spPr>
          <a:xfrm>
            <a:off x="1371600" y="3886200"/>
            <a:ext cx="6400800" cy="2279650"/>
          </a:xfrm>
        </p:spPr>
        <p:txBody>
          <a:bodyPr rtlCol="0" anchor="ctr">
            <a:normAutofit lnSpcReduction="10000"/>
          </a:bodyPr>
          <a:lstStyle/>
          <a:p>
            <a:pPr>
              <a:defRPr/>
            </a:pPr>
            <a:r>
              <a:rPr lang="tr-TR" dirty="0" err="1"/>
              <a:t>Öğr</a:t>
            </a:r>
            <a:r>
              <a:rPr lang="tr-TR" dirty="0"/>
              <a:t>. Gör. Dr. Murat ASLANYÜREK</a:t>
            </a:r>
          </a:p>
          <a:p>
            <a:pPr>
              <a:defRPr/>
            </a:pPr>
            <a:endParaRPr lang="tr-TR" dirty="0"/>
          </a:p>
          <a:p>
            <a:pPr>
              <a:defRPr/>
            </a:pPr>
            <a:r>
              <a:rPr lang="tr-TR" dirty="0"/>
              <a:t>Kırklareli Üniversitesi</a:t>
            </a:r>
          </a:p>
          <a:p>
            <a:pPr>
              <a:defRPr/>
            </a:pPr>
            <a:r>
              <a:rPr lang="tr-TR" dirty="0"/>
              <a:t>Pınarhisar MYO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Fonksiyonel Programlama</a:t>
            </a:r>
          </a:p>
        </p:txBody>
      </p:sp>
      <p:sp>
        <p:nvSpPr>
          <p:cNvPr id="3" name="İçerik Yer Tutucusu 2"/>
          <p:cNvSpPr>
            <a:spLocks noGrp="1"/>
          </p:cNvSpPr>
          <p:nvPr>
            <p:ph idx="1"/>
          </p:nvPr>
        </p:nvSpPr>
        <p:spPr/>
        <p:txBody>
          <a:bodyPr>
            <a:normAutofit/>
          </a:bodyPr>
          <a:lstStyle/>
          <a:p>
            <a:r>
              <a:rPr lang="tr-TR" sz="2800" dirty="0"/>
              <a:t>Fonksiyonel programlamanın </a:t>
            </a:r>
            <a:r>
              <a:rPr lang="tr-TR" sz="2800" dirty="0" err="1"/>
              <a:t>deklaratif</a:t>
            </a:r>
            <a:r>
              <a:rPr lang="tr-TR" sz="2800" dirty="0"/>
              <a:t> programlama modeline benzer olduğu kabul edilmektedir.</a:t>
            </a:r>
          </a:p>
          <a:p>
            <a:r>
              <a:rPr lang="tr-TR" sz="2800" dirty="0"/>
              <a:t>Java, C#, Python gibi üst seviye dillerde fonksiyonel programlama desteği olduğu gibi aynı zamanda LISP, </a:t>
            </a:r>
            <a:r>
              <a:rPr lang="tr-TR" sz="2800" dirty="0" err="1"/>
              <a:t>Haskell</a:t>
            </a:r>
            <a:r>
              <a:rPr lang="tr-TR" sz="2800" dirty="0"/>
              <a:t>, </a:t>
            </a:r>
            <a:r>
              <a:rPr lang="tr-TR" sz="2800" dirty="0" err="1"/>
              <a:t>Erlang</a:t>
            </a:r>
            <a:r>
              <a:rPr lang="tr-TR" sz="2800" dirty="0"/>
              <a:t> gibi saf fonksiyonel programlama dilleri de bulunmaktadır.</a:t>
            </a:r>
          </a:p>
        </p:txBody>
      </p:sp>
      <p:sp>
        <p:nvSpPr>
          <p:cNvPr id="4" name="Rectangle 1"/>
          <p:cNvSpPr>
            <a:spLocks noChangeArrowheads="1"/>
          </p:cNvSpPr>
          <p:nvPr/>
        </p:nvSpPr>
        <p:spPr bwMode="auto">
          <a:xfrm>
            <a:off x="2483768" y="5022468"/>
            <a:ext cx="184731" cy="461665"/>
          </a:xfrm>
          <a:prstGeom prst="rect">
            <a:avLst/>
          </a:prstGeom>
          <a:solidFill>
            <a:srgbClr val="FBF9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j-lt"/>
            </a:endParaRPr>
          </a:p>
        </p:txBody>
      </p:sp>
      <p:sp>
        <p:nvSpPr>
          <p:cNvPr id="5" name="Dikdörtgen 4"/>
          <p:cNvSpPr/>
          <p:nvPr/>
        </p:nvSpPr>
        <p:spPr>
          <a:xfrm>
            <a:off x="2682744" y="4725144"/>
            <a:ext cx="3778513"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err="1">
                <a:latin typeface="+mj-lt"/>
              </a:rPr>
              <a:t>fac</a:t>
            </a:r>
            <a:r>
              <a:rPr lang="en-US" sz="2400" dirty="0">
                <a:latin typeface="+mj-lt"/>
              </a:rPr>
              <a:t> :: Integer -&gt; Integer </a:t>
            </a:r>
          </a:p>
          <a:p>
            <a:r>
              <a:rPr lang="en-US" sz="2400" dirty="0" err="1">
                <a:latin typeface="+mj-lt"/>
              </a:rPr>
              <a:t>fac</a:t>
            </a:r>
            <a:r>
              <a:rPr lang="en-US" sz="2400" dirty="0">
                <a:latin typeface="+mj-lt"/>
              </a:rPr>
              <a:t> 0 = 1 </a:t>
            </a:r>
          </a:p>
          <a:p>
            <a:r>
              <a:rPr lang="en-US" sz="2400" dirty="0" err="1">
                <a:latin typeface="+mj-lt"/>
              </a:rPr>
              <a:t>fac</a:t>
            </a:r>
            <a:r>
              <a:rPr lang="en-US" sz="2400" dirty="0">
                <a:latin typeface="+mj-lt"/>
              </a:rPr>
              <a:t> n | n &gt; 0 = n * </a:t>
            </a:r>
            <a:r>
              <a:rPr lang="en-US" sz="2400" dirty="0" err="1">
                <a:latin typeface="+mj-lt"/>
              </a:rPr>
              <a:t>fac</a:t>
            </a:r>
            <a:r>
              <a:rPr lang="en-US" sz="2400" dirty="0">
                <a:latin typeface="+mj-lt"/>
              </a:rPr>
              <a:t> (n-1) </a:t>
            </a:r>
          </a:p>
        </p:txBody>
      </p:sp>
    </p:spTree>
    <p:extLst>
      <p:ext uri="{BB962C8B-B14F-4D97-AF65-F5344CB8AC3E}">
        <p14:creationId xmlns:p14="http://schemas.microsoft.com/office/powerpoint/2010/main" val="534381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Sistem Programlama: C ve C++</a:t>
            </a:r>
          </a:p>
        </p:txBody>
      </p:sp>
      <p:sp>
        <p:nvSpPr>
          <p:cNvPr id="3" name="İçerik Yer Tutucusu 2"/>
          <p:cNvSpPr>
            <a:spLocks noGrp="1"/>
          </p:cNvSpPr>
          <p:nvPr>
            <p:ph idx="1"/>
          </p:nvPr>
        </p:nvSpPr>
        <p:spPr>
          <a:xfrm>
            <a:off x="457200" y="1600200"/>
            <a:ext cx="8229600" cy="4637112"/>
          </a:xfrm>
        </p:spPr>
        <p:txBody>
          <a:bodyPr>
            <a:normAutofit fontScale="85000" lnSpcReduction="20000"/>
          </a:bodyPr>
          <a:lstStyle/>
          <a:p>
            <a:r>
              <a:rPr lang="tr-TR" dirty="0"/>
              <a:t>70’li yıllarda geliştirilen C ve 80’li yıllarda geliştirilen nesneye yönelik özellikler eklenmiş hali olan C++ günümüzde halen en çok kullanılan </a:t>
            </a:r>
            <a:r>
              <a:rPr lang="tr-TR" b="1" dirty="0"/>
              <a:t>sistem programlama </a:t>
            </a:r>
            <a:r>
              <a:rPr lang="tr-TR" dirty="0"/>
              <a:t>dilleridir.</a:t>
            </a:r>
          </a:p>
          <a:p>
            <a:r>
              <a:rPr lang="tr-TR" dirty="0"/>
              <a:t>İşletim sistemleri, veri tabanı yönetim sistemleri, gömülü sistemler, aygıt sürücüleri, oyun motorları gibi yazılımlar geliştirilirken donanıma direkt erişim gerekebileceği için kimi zaman alt seviye bir dil olan Assembler tercih edilse de, çoğu zaman programlamanın daha kolay olması için orta seviye diller olan C ve C++ kullanılır.</a:t>
            </a:r>
          </a:p>
          <a:p>
            <a:r>
              <a:rPr lang="tr-TR" dirty="0"/>
              <a:t>C++ 90’lı yıllara kadar uygulama programlama alanında da en çok kullanılan dil olmuştur.</a:t>
            </a:r>
          </a:p>
        </p:txBody>
      </p:sp>
    </p:spTree>
    <p:extLst>
      <p:ext uri="{BB962C8B-B14F-4D97-AF65-F5344CB8AC3E}">
        <p14:creationId xmlns:p14="http://schemas.microsoft.com/office/powerpoint/2010/main" val="3143598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tr-TR" dirty="0"/>
              <a:t>Uygulama Programlama:</a:t>
            </a:r>
            <a:br>
              <a:rPr lang="tr-TR" dirty="0"/>
            </a:br>
            <a:r>
              <a:rPr lang="tr-TR" dirty="0"/>
              <a:t>Visual C++, Visual Basic ve </a:t>
            </a:r>
            <a:r>
              <a:rPr lang="tr-TR" dirty="0" err="1"/>
              <a:t>Delphi</a:t>
            </a:r>
            <a:endParaRPr lang="tr-TR" dirty="0"/>
          </a:p>
        </p:txBody>
      </p:sp>
      <p:sp>
        <p:nvSpPr>
          <p:cNvPr id="2" name="İçerik Yer Tutucusu 1"/>
          <p:cNvSpPr>
            <a:spLocks noGrp="1"/>
          </p:cNvSpPr>
          <p:nvPr>
            <p:ph idx="1"/>
          </p:nvPr>
        </p:nvSpPr>
        <p:spPr/>
        <p:txBody>
          <a:bodyPr>
            <a:normAutofit fontScale="85000" lnSpcReduction="20000"/>
          </a:bodyPr>
          <a:lstStyle/>
          <a:p>
            <a:r>
              <a:rPr lang="tr-TR" dirty="0"/>
              <a:t>90’lı yıllarda Windows gibi GUI (</a:t>
            </a:r>
            <a:r>
              <a:rPr lang="tr-TR" dirty="0" err="1"/>
              <a:t>Graphical</a:t>
            </a:r>
            <a:r>
              <a:rPr lang="tr-TR" dirty="0"/>
              <a:t> User </a:t>
            </a:r>
            <a:r>
              <a:rPr lang="tr-TR" dirty="0" err="1"/>
              <a:t>Interface</a:t>
            </a:r>
            <a:r>
              <a:rPr lang="tr-TR" dirty="0"/>
              <a:t>: Grafik Kullanıcı Arayüzü) içeren işletim sistemleri yaygınlaştıkça, bu işletim sistemleri altında çalışan uygulama programlarını daha kolay bir şekilde geliştirmek için üst seviye dillere ihtiyaç doğmuştur.</a:t>
            </a:r>
          </a:p>
          <a:p>
            <a:r>
              <a:rPr lang="tr-TR" dirty="0"/>
              <a:t>Bu amaç için Microsoft tarafından geliştirilen Visual C++ ve Visual Basic ile </a:t>
            </a:r>
            <a:r>
              <a:rPr lang="tr-TR" dirty="0" err="1"/>
              <a:t>Borland</a:t>
            </a:r>
            <a:r>
              <a:rPr lang="tr-TR" dirty="0"/>
              <a:t> tarafından geliştirilen Pascal tabanlı </a:t>
            </a:r>
            <a:r>
              <a:rPr lang="tr-TR" dirty="0" err="1"/>
              <a:t>Delphi</a:t>
            </a:r>
            <a:r>
              <a:rPr lang="tr-TR" dirty="0"/>
              <a:t> </a:t>
            </a:r>
            <a:r>
              <a:rPr lang="tr-TR" dirty="0">
                <a:solidFill>
                  <a:srgbClr val="0070C0"/>
                </a:solidFill>
              </a:rPr>
              <a:t>görsel programlama ortamları* </a:t>
            </a:r>
            <a:r>
              <a:rPr lang="tr-TR" dirty="0"/>
              <a:t>ile metin kutuları, komut düğmeleri gibi GUI programlama elemanları sürükle-bırak yöntemi ile bir form üzerine yerleştirilebilmektedir. Fakat bu elemanlara tıklanması, içindeki metnin değişmesi gibi bir olay gerçekleştiğinde ne işlem yapılacağı kod ile yazılmaktadır. </a:t>
            </a:r>
          </a:p>
        </p:txBody>
      </p:sp>
      <p:sp>
        <p:nvSpPr>
          <p:cNvPr id="4" name="15 Dikdörtgen"/>
          <p:cNvSpPr/>
          <p:nvPr/>
        </p:nvSpPr>
        <p:spPr>
          <a:xfrm>
            <a:off x="141397" y="6126163"/>
            <a:ext cx="8861206" cy="64633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ts val="1800"/>
              </a:spcBef>
              <a:buNone/>
            </a:pPr>
            <a:r>
              <a:rPr lang="tr-TR" i="1" dirty="0">
                <a:solidFill>
                  <a:srgbClr val="0070C0"/>
                </a:solidFill>
                <a:latin typeface="+mj-lt"/>
              </a:rPr>
              <a:t>*Bu dillerin kendileri değil </a:t>
            </a:r>
            <a:r>
              <a:rPr lang="tr-TR" i="1" dirty="0" err="1">
                <a:solidFill>
                  <a:srgbClr val="0070C0"/>
                </a:solidFill>
                <a:latin typeface="+mj-lt"/>
              </a:rPr>
              <a:t>IDE’leri</a:t>
            </a:r>
            <a:r>
              <a:rPr lang="tr-TR" i="1" dirty="0">
                <a:solidFill>
                  <a:srgbClr val="0070C0"/>
                </a:solidFill>
                <a:latin typeface="+mj-lt"/>
              </a:rPr>
              <a:t> görseldir. Visual C++, görsel olmayan Dev-C ile de yazılabilir. Hiç kod yazmaya gerek kalmadan program oluşturabilen diller aslında görsel dildir.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a:t>Visual Basic .NET</a:t>
            </a:r>
          </a:p>
        </p:txBody>
      </p:sp>
      <p:sp>
        <p:nvSpPr>
          <p:cNvPr id="2" name="İçerik Yer Tutucusu 1"/>
          <p:cNvSpPr>
            <a:spLocks noGrp="1"/>
          </p:cNvSpPr>
          <p:nvPr>
            <p:ph idx="1"/>
          </p:nvPr>
        </p:nvSpPr>
        <p:spPr/>
        <p:txBody>
          <a:bodyPr>
            <a:normAutofit fontScale="92500"/>
          </a:bodyPr>
          <a:lstStyle/>
          <a:p>
            <a:r>
              <a:rPr lang="tr-TR" dirty="0"/>
              <a:t>Visual Basic 6.0 programlama dilinin varisi olmakla birlikte, .NET Framework üzerinde çalışması nedeniyle farklı bir yapıdadır ve geriye doğru uyumluluğa sahip değildir (VB 6.0 ve önceki VB sürümleri ile yazılan kodları çalıştıramaz).</a:t>
            </a:r>
          </a:p>
          <a:p>
            <a:r>
              <a:rPr lang="tr-TR" dirty="0"/>
              <a:t>VB 6.0 ve önceki sürümler sadece </a:t>
            </a:r>
            <a:r>
              <a:rPr lang="tr-TR" dirty="0">
                <a:solidFill>
                  <a:srgbClr val="0070C0"/>
                </a:solidFill>
              </a:rPr>
              <a:t>nesne tabanlı</a:t>
            </a:r>
            <a:r>
              <a:rPr lang="tr-TR" dirty="0"/>
              <a:t> iken (nesneleri kullanabilir, fakat kalıtım gibi özelliklere sahip değildir), VB.NET </a:t>
            </a:r>
            <a:r>
              <a:rPr lang="tr-TR" dirty="0">
                <a:solidFill>
                  <a:srgbClr val="0070C0"/>
                </a:solidFill>
              </a:rPr>
              <a:t>nesneye yönelik</a:t>
            </a:r>
            <a:r>
              <a:rPr lang="tr-TR" dirty="0"/>
              <a:t> (</a:t>
            </a:r>
            <a:r>
              <a:rPr lang="tr-TR" dirty="0" err="1"/>
              <a:t>object</a:t>
            </a:r>
            <a:r>
              <a:rPr lang="tr-TR" dirty="0"/>
              <a:t> </a:t>
            </a:r>
            <a:r>
              <a:rPr lang="tr-TR" dirty="0" err="1"/>
              <a:t>oriented</a:t>
            </a:r>
            <a:r>
              <a:rPr lang="tr-TR" dirty="0"/>
              <a:t>) bir programlama dilidir.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Java</a:t>
            </a:r>
          </a:p>
        </p:txBody>
      </p:sp>
      <p:sp>
        <p:nvSpPr>
          <p:cNvPr id="3" name="İçerik Yer Tutucusu 2"/>
          <p:cNvSpPr>
            <a:spLocks noGrp="1"/>
          </p:cNvSpPr>
          <p:nvPr>
            <p:ph idx="1"/>
          </p:nvPr>
        </p:nvSpPr>
        <p:spPr/>
        <p:txBody>
          <a:bodyPr>
            <a:normAutofit fontScale="77500" lnSpcReduction="20000"/>
          </a:bodyPr>
          <a:lstStyle/>
          <a:p>
            <a:pPr>
              <a:defRPr/>
            </a:pPr>
            <a:r>
              <a:rPr lang="tr-TR" dirty="0"/>
              <a:t>Sun </a:t>
            </a:r>
            <a:r>
              <a:rPr lang="tr-TR" dirty="0" err="1"/>
              <a:t>Microsystems</a:t>
            </a:r>
            <a:r>
              <a:rPr lang="tr-TR" dirty="0"/>
              <a:t> mühendislerinden James </a:t>
            </a:r>
            <a:r>
              <a:rPr lang="tr-TR" dirty="0" err="1"/>
              <a:t>Gosling</a:t>
            </a:r>
            <a:r>
              <a:rPr lang="tr-TR" dirty="0"/>
              <a:t> tarafından 90’ların ilk yarısında geliştirilen Java; açık kodlu, nesneye yönelik, platform bağımsız, üst seviye, adım adım işletilen (yorumlanan-</a:t>
            </a:r>
            <a:r>
              <a:rPr lang="tr-TR" dirty="0" err="1"/>
              <a:t>interpreted</a:t>
            </a:r>
            <a:r>
              <a:rPr lang="tr-TR" dirty="0"/>
              <a:t>) bir dildir.</a:t>
            </a:r>
          </a:p>
          <a:p>
            <a:pPr>
              <a:defRPr/>
            </a:pPr>
            <a:r>
              <a:rPr lang="tr-TR" dirty="0"/>
              <a:t>Platform bağımsızlığı sayesinde özellikle akıllı telefonlar öncesi kullanılan cep telefonları için uygulamalar ve oyunlar geliştirilirken yaygın biçimde kullanılan Java, </a:t>
            </a:r>
            <a:r>
              <a:rPr lang="tr-TR" dirty="0" err="1"/>
              <a:t>Android</a:t>
            </a:r>
            <a:r>
              <a:rPr lang="tr-TR" dirty="0"/>
              <a:t> işletim sistemine uygulama geliştirmek için de en yaygın kullanılan dil olmuştur.</a:t>
            </a:r>
          </a:p>
          <a:p>
            <a:pPr>
              <a:defRPr/>
            </a:pPr>
            <a:r>
              <a:rPr lang="tr-TR" dirty="0"/>
              <a:t>Java’nın sentaksı C ve C++ dillerine benzemekle birlikte daha basit bir nesne modeli ve daha az alt seviye olanakları içerir (işaretçi kullanımı yoktur). Bu nedenle sistem programlama amaçlı kullanılamaz.</a:t>
            </a:r>
          </a:p>
          <a:p>
            <a:endParaRPr lang="tr-TR" dirty="0"/>
          </a:p>
        </p:txBody>
      </p:sp>
    </p:spTree>
    <p:extLst>
      <p:ext uri="{BB962C8B-B14F-4D97-AF65-F5344CB8AC3E}">
        <p14:creationId xmlns:p14="http://schemas.microsoft.com/office/powerpoint/2010/main" val="3092291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J++, J# ve C#</a:t>
            </a:r>
          </a:p>
        </p:txBody>
      </p:sp>
      <p:sp>
        <p:nvSpPr>
          <p:cNvPr id="3" name="İçerik Yer Tutucusu 2"/>
          <p:cNvSpPr>
            <a:spLocks noGrp="1"/>
          </p:cNvSpPr>
          <p:nvPr>
            <p:ph idx="1"/>
          </p:nvPr>
        </p:nvSpPr>
        <p:spPr/>
        <p:txBody>
          <a:bodyPr>
            <a:normAutofit fontScale="92500" lnSpcReduction="20000"/>
          </a:bodyPr>
          <a:lstStyle/>
          <a:p>
            <a:r>
              <a:rPr lang="tr-TR" dirty="0"/>
              <a:t>Visual J++, Microsoft tarafından 90’lı yıllarda bir Java </a:t>
            </a:r>
            <a:r>
              <a:rPr lang="tr-TR" dirty="0" err="1"/>
              <a:t>IDE’si</a:t>
            </a:r>
            <a:r>
              <a:rPr lang="tr-TR" dirty="0"/>
              <a:t> olarak tasarlanmıştır. Fakat Java dilinin standardına göre bazı uyumsuzluklara sahip olması nedeniyle Sun </a:t>
            </a:r>
            <a:r>
              <a:rPr lang="tr-TR" dirty="0" err="1"/>
              <a:t>Microsystems</a:t>
            </a:r>
            <a:r>
              <a:rPr lang="tr-TR" dirty="0"/>
              <a:t> ile davalık olmalarına neden olmuştur.</a:t>
            </a:r>
          </a:p>
          <a:p>
            <a:r>
              <a:rPr lang="tr-TR" dirty="0"/>
              <a:t>2002 sonrasında .NET çatısı altında birkaç yıl da J# ismi ile Java ortamına devam eden Microsoft, süregelen davalar nedeniyle 2007 yılında J# çalışmalarını sonlandırmıştır.</a:t>
            </a:r>
          </a:p>
          <a:p>
            <a:pPr lvl="1"/>
            <a:r>
              <a:rPr lang="tr-TR" dirty="0"/>
              <a:t>C# dili, zaten J# ile benzer bir dil olduğu için ve o tarihe kadar daha popüler olduğu için her iki dili de geliştirmelerinin bir anlamı kalmamıştır.</a:t>
            </a:r>
          </a:p>
        </p:txBody>
      </p:sp>
    </p:spTree>
    <p:extLst>
      <p:ext uri="{BB962C8B-B14F-4D97-AF65-F5344CB8AC3E}">
        <p14:creationId xmlns:p14="http://schemas.microsoft.com/office/powerpoint/2010/main" val="2450538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Python</a:t>
            </a:r>
          </a:p>
        </p:txBody>
      </p:sp>
      <p:sp>
        <p:nvSpPr>
          <p:cNvPr id="3" name="İçerik Yer Tutucusu 2"/>
          <p:cNvSpPr>
            <a:spLocks noGrp="1"/>
          </p:cNvSpPr>
          <p:nvPr>
            <p:ph idx="1"/>
          </p:nvPr>
        </p:nvSpPr>
        <p:spPr/>
        <p:txBody>
          <a:bodyPr>
            <a:normAutofit fontScale="77500" lnSpcReduction="20000"/>
          </a:bodyPr>
          <a:lstStyle/>
          <a:p>
            <a:r>
              <a:rPr lang="tr-TR" dirty="0" err="1"/>
              <a:t>Guido</a:t>
            </a:r>
            <a:r>
              <a:rPr lang="tr-TR" dirty="0"/>
              <a:t> </a:t>
            </a:r>
            <a:r>
              <a:rPr lang="tr-TR" dirty="0" err="1"/>
              <a:t>van</a:t>
            </a:r>
            <a:r>
              <a:rPr lang="tr-TR" dirty="0"/>
              <a:t> </a:t>
            </a:r>
            <a:r>
              <a:rPr lang="tr-TR" dirty="0" err="1"/>
              <a:t>Rossum</a:t>
            </a:r>
            <a:r>
              <a:rPr lang="tr-TR" dirty="0"/>
              <a:t> tarafından 1990 yılında geliştirilmeye başlanan Python, nesneye yönelik, yorumlamalı, açık kaynak kodlu, platform bağımsız ve yüksek seviyeli bir programlama dilidir.</a:t>
            </a:r>
          </a:p>
          <a:p>
            <a:r>
              <a:rPr lang="tr-TR" dirty="0"/>
              <a:t>Bu özellikleri ile Java’ya benzemesine rağmen girintilere dayalı basit sözdizimi sayesinde programlamaya ilk başlayanlar için öğrenilmesi daha kolaydır. 80’li ve 90’lı yıllarda programlamaya genelde BASIC ile başlanırken günümüzde başlangıç dili olarak Python popüler hale gelmiştir.</a:t>
            </a:r>
          </a:p>
          <a:p>
            <a:r>
              <a:rPr lang="tr-TR" dirty="0"/>
              <a:t>2000 yılında çıkan 2.0 sürümü ile kullanımı yaygınlaşmaya başlamıştır. Her ne kadar 2008 yılında 3.0 versiyonu yayınlansa da, 3.x serisi 2.x serisiyle uyumlu olmadığından halen 2.x serisi de yayınlanmaya devam etmektedir.</a:t>
            </a:r>
          </a:p>
        </p:txBody>
      </p:sp>
    </p:spTree>
    <p:extLst>
      <p:ext uri="{BB962C8B-B14F-4D97-AF65-F5344CB8AC3E}">
        <p14:creationId xmlns:p14="http://schemas.microsoft.com/office/powerpoint/2010/main" val="2813072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Ruby</a:t>
            </a:r>
            <a:endParaRPr lang="tr-TR" dirty="0"/>
          </a:p>
        </p:txBody>
      </p:sp>
      <p:sp>
        <p:nvSpPr>
          <p:cNvPr id="3" name="İçerik Yer Tutucusu 2"/>
          <p:cNvSpPr>
            <a:spLocks noGrp="1"/>
          </p:cNvSpPr>
          <p:nvPr>
            <p:ph idx="1"/>
          </p:nvPr>
        </p:nvSpPr>
        <p:spPr/>
        <p:txBody>
          <a:bodyPr>
            <a:normAutofit fontScale="92500" lnSpcReduction="10000"/>
          </a:bodyPr>
          <a:lstStyle/>
          <a:p>
            <a:r>
              <a:rPr lang="tr-TR" dirty="0"/>
              <a:t>Java ve Python gibi </a:t>
            </a:r>
            <a:r>
              <a:rPr lang="tr-TR" dirty="0" err="1"/>
              <a:t>Ruby</a:t>
            </a:r>
            <a:r>
              <a:rPr lang="tr-TR" dirty="0"/>
              <a:t> dili de 90’lı yılların başında </a:t>
            </a:r>
            <a:r>
              <a:rPr lang="tr-TR" dirty="0" err="1"/>
              <a:t>Yukihiro</a:t>
            </a:r>
            <a:r>
              <a:rPr lang="tr-TR" dirty="0"/>
              <a:t> </a:t>
            </a:r>
            <a:r>
              <a:rPr lang="tr-TR" dirty="0" err="1"/>
              <a:t>Matsumoto</a:t>
            </a:r>
            <a:r>
              <a:rPr lang="tr-TR" dirty="0"/>
              <a:t> tarafından Japonya'da geliştirilmeye başlanmıştır.</a:t>
            </a:r>
          </a:p>
          <a:p>
            <a:r>
              <a:rPr lang="tr-TR" dirty="0"/>
              <a:t>Fonksiyonel, nesneye yönelik, dinamik, reflektif gibi çoklu programlama paradigmalarını destekleyen </a:t>
            </a:r>
            <a:r>
              <a:rPr lang="tr-TR" dirty="0" err="1"/>
              <a:t>Ruby</a:t>
            </a:r>
            <a:r>
              <a:rPr lang="tr-TR" dirty="0"/>
              <a:t>, Python gibi 2000’li yıllardan sonra popüler olmaya başlamıştır.</a:t>
            </a:r>
          </a:p>
          <a:p>
            <a:r>
              <a:rPr lang="tr-TR" dirty="0"/>
              <a:t>2004 yılından itibaren geliştirilen açık kaynak kodlu bir web uygulama geliştirme çatısı olan </a:t>
            </a:r>
            <a:r>
              <a:rPr lang="tr-TR" dirty="0" err="1"/>
              <a:t>Rails</a:t>
            </a:r>
            <a:r>
              <a:rPr lang="tr-TR" dirty="0"/>
              <a:t>, </a:t>
            </a:r>
            <a:r>
              <a:rPr lang="tr-TR" dirty="0" err="1"/>
              <a:t>Ruby</a:t>
            </a:r>
            <a:r>
              <a:rPr lang="tr-TR" dirty="0"/>
              <a:t> diliyle yazılmıştır (</a:t>
            </a:r>
            <a:r>
              <a:rPr lang="tr-TR" dirty="0" err="1"/>
              <a:t>Ruby</a:t>
            </a:r>
            <a:r>
              <a:rPr lang="tr-TR" dirty="0"/>
              <a:t> on </a:t>
            </a:r>
            <a:r>
              <a:rPr lang="tr-TR" dirty="0" err="1"/>
              <a:t>Rails</a:t>
            </a:r>
            <a:r>
              <a:rPr lang="tr-TR" dirty="0"/>
              <a:t>).</a:t>
            </a:r>
          </a:p>
        </p:txBody>
      </p:sp>
    </p:spTree>
    <p:extLst>
      <p:ext uri="{BB962C8B-B14F-4D97-AF65-F5344CB8AC3E}">
        <p14:creationId xmlns:p14="http://schemas.microsoft.com/office/powerpoint/2010/main" val="3881611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Objective</a:t>
            </a:r>
            <a:r>
              <a:rPr lang="tr-TR" dirty="0"/>
              <a:t>-C ve Swift</a:t>
            </a:r>
          </a:p>
        </p:txBody>
      </p:sp>
      <p:sp>
        <p:nvSpPr>
          <p:cNvPr id="3" name="İçerik Yer Tutucusu 2"/>
          <p:cNvSpPr>
            <a:spLocks noGrp="1"/>
          </p:cNvSpPr>
          <p:nvPr>
            <p:ph idx="1"/>
          </p:nvPr>
        </p:nvSpPr>
        <p:spPr/>
        <p:txBody>
          <a:bodyPr>
            <a:normAutofit fontScale="85000" lnSpcReduction="20000"/>
          </a:bodyPr>
          <a:lstStyle/>
          <a:p>
            <a:r>
              <a:rPr lang="en-US" dirty="0"/>
              <a:t>Brad Cox </a:t>
            </a:r>
            <a:r>
              <a:rPr lang="tr-TR" dirty="0"/>
              <a:t>ve</a:t>
            </a:r>
            <a:r>
              <a:rPr lang="en-US" dirty="0"/>
              <a:t> Tom Love </a:t>
            </a:r>
            <a:r>
              <a:rPr lang="tr-TR" dirty="0"/>
              <a:t>tarafından </a:t>
            </a:r>
            <a:r>
              <a:rPr lang="en-US" dirty="0"/>
              <a:t>1980</a:t>
            </a:r>
            <a:r>
              <a:rPr lang="tr-TR" dirty="0"/>
              <a:t>’</a:t>
            </a:r>
            <a:r>
              <a:rPr lang="tr-TR" dirty="0" err="1"/>
              <a:t>li</a:t>
            </a:r>
            <a:r>
              <a:rPr lang="tr-TR" dirty="0"/>
              <a:t> yıllarda geliştirilen </a:t>
            </a:r>
            <a:r>
              <a:rPr lang="tr-TR" dirty="0" err="1"/>
              <a:t>Objective</a:t>
            </a:r>
            <a:r>
              <a:rPr lang="tr-TR" dirty="0"/>
              <a:t>-C, C++ dili gibi C diline nesneye yönelik programlama imkânı getirmiştir.</a:t>
            </a:r>
          </a:p>
          <a:p>
            <a:r>
              <a:rPr lang="tr-TR" dirty="0"/>
              <a:t>C++ ile aynı yıllarda ortaya çıkmış olmasına rağmen 80’li ve 90’lı yıllarda fazla rağbet görmemiş, asıl popülerliğini </a:t>
            </a:r>
            <a:r>
              <a:rPr lang="tr-TR" dirty="0" err="1"/>
              <a:t>Apple’ın</a:t>
            </a:r>
            <a:r>
              <a:rPr lang="tr-TR" dirty="0"/>
              <a:t> işletim sistemleri olan OS X ve </a:t>
            </a:r>
            <a:r>
              <a:rPr lang="tr-TR" dirty="0" err="1"/>
              <a:t>iOS</a:t>
            </a:r>
            <a:r>
              <a:rPr lang="tr-TR" dirty="0"/>
              <a:t> uygulamaları için temel programlama dili olması ile 2000’li yıllarda elde etmiştir.</a:t>
            </a:r>
          </a:p>
          <a:p>
            <a:r>
              <a:rPr lang="tr-TR" dirty="0"/>
              <a:t>Apple, 2014 yılında </a:t>
            </a:r>
            <a:r>
              <a:rPr lang="tr-TR" dirty="0" err="1"/>
              <a:t>Objective</a:t>
            </a:r>
            <a:r>
              <a:rPr lang="tr-TR" dirty="0"/>
              <a:t>-C’ye göre kullanımı daha kolay olan ve daha güçlü olduğu belirtilen Swift dilini tanıtmıştır. Bu dilin yaygınlaşması ile birlikte </a:t>
            </a:r>
            <a:r>
              <a:rPr lang="tr-TR" dirty="0" err="1"/>
              <a:t>Objective</a:t>
            </a:r>
            <a:r>
              <a:rPr lang="tr-TR" dirty="0"/>
              <a:t>-C’nin popülerliği azalmaktadır.</a:t>
            </a:r>
          </a:p>
        </p:txBody>
      </p:sp>
    </p:spTree>
    <p:extLst>
      <p:ext uri="{BB962C8B-B14F-4D97-AF65-F5344CB8AC3E}">
        <p14:creationId xmlns:p14="http://schemas.microsoft.com/office/powerpoint/2010/main" val="2364090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Betik (</a:t>
            </a:r>
            <a:r>
              <a:rPr lang="tr-TR" dirty="0" err="1"/>
              <a:t>Script</a:t>
            </a:r>
            <a:r>
              <a:rPr lang="tr-TR" dirty="0"/>
              <a:t>) Diller</a:t>
            </a:r>
          </a:p>
        </p:txBody>
      </p:sp>
      <p:sp>
        <p:nvSpPr>
          <p:cNvPr id="3" name="İçerik Yer Tutucusu 2"/>
          <p:cNvSpPr>
            <a:spLocks noGrp="1"/>
          </p:cNvSpPr>
          <p:nvPr>
            <p:ph idx="1"/>
          </p:nvPr>
        </p:nvSpPr>
        <p:spPr/>
        <p:txBody>
          <a:bodyPr>
            <a:noAutofit/>
          </a:bodyPr>
          <a:lstStyle/>
          <a:p>
            <a:pPr>
              <a:lnSpc>
                <a:spcPct val="90000"/>
              </a:lnSpc>
            </a:pPr>
            <a:r>
              <a:rPr lang="tr-TR" sz="2600" dirty="0"/>
              <a:t>Betik diller belirli işlemlerin otomatik olarak yapılması amacıyla kullanılan dillerdir.</a:t>
            </a:r>
          </a:p>
          <a:p>
            <a:pPr>
              <a:lnSpc>
                <a:spcPct val="90000"/>
              </a:lnSpc>
            </a:pPr>
            <a:r>
              <a:rPr lang="tr-TR" sz="2600" dirty="0"/>
              <a:t>Bir derleme işlemi gerektirmez ve yorumlayıcı ile çalışırlar.</a:t>
            </a:r>
          </a:p>
          <a:p>
            <a:pPr>
              <a:lnSpc>
                <a:spcPct val="90000"/>
              </a:lnSpc>
            </a:pPr>
            <a:r>
              <a:rPr lang="tr-TR" sz="2600" dirty="0"/>
              <a:t>Teknik olarak her programlama dili bir betik dili olarak kullanılabilir / kabul edilebilir. </a:t>
            </a:r>
          </a:p>
          <a:p>
            <a:pPr>
              <a:lnSpc>
                <a:spcPct val="90000"/>
              </a:lnSpc>
            </a:pPr>
            <a:r>
              <a:rPr lang="tr-TR" sz="2600" dirty="0"/>
              <a:t>Fakat pratikte farklı bir dil ile geliştirilmiş mevcut bir yazılım içerisine işlevsellik eklenmesi amacı ile kullanılan programlama dilleri betik diller olarak kabul edilmektedir.</a:t>
            </a:r>
          </a:p>
          <a:p>
            <a:pPr>
              <a:lnSpc>
                <a:spcPct val="90000"/>
              </a:lnSpc>
            </a:pPr>
            <a:r>
              <a:rPr lang="tr-TR" sz="2600" dirty="0"/>
              <a:t>Bu sebeple </a:t>
            </a:r>
            <a:r>
              <a:rPr lang="tr-TR" sz="2600" dirty="0" err="1"/>
              <a:t>JavaScript</a:t>
            </a:r>
            <a:r>
              <a:rPr lang="tr-TR" sz="2600" dirty="0"/>
              <a:t> ve Python betik diller olarak kabul edilebilirler.</a:t>
            </a:r>
          </a:p>
        </p:txBody>
      </p:sp>
    </p:spTree>
    <p:extLst>
      <p:ext uri="{BB962C8B-B14F-4D97-AF65-F5344CB8AC3E}">
        <p14:creationId xmlns:p14="http://schemas.microsoft.com/office/powerpoint/2010/main" val="372268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Programlama Dili Nedir?</a:t>
            </a:r>
          </a:p>
        </p:txBody>
      </p:sp>
      <p:sp>
        <p:nvSpPr>
          <p:cNvPr id="3" name="İçerik Yer Tutucusu 2"/>
          <p:cNvSpPr>
            <a:spLocks noGrp="1"/>
          </p:cNvSpPr>
          <p:nvPr>
            <p:ph idx="1"/>
          </p:nvPr>
        </p:nvSpPr>
        <p:spPr/>
        <p:txBody>
          <a:bodyPr>
            <a:normAutofit/>
          </a:bodyPr>
          <a:lstStyle/>
          <a:p>
            <a:pPr>
              <a:lnSpc>
                <a:spcPct val="110000"/>
              </a:lnSpc>
            </a:pPr>
            <a:r>
              <a:rPr lang="tr-TR" b="1" dirty="0"/>
              <a:t>Programlama dili</a:t>
            </a:r>
            <a:r>
              <a:rPr lang="tr-TR" dirty="0"/>
              <a:t>, bir bilgisayara veya programlanabilir bir elektronik cihaza, hangi veri üzerinde işlem yapılacağı, verinin nasıl depolanıp iletileceği, hangi koşullarda hangi işlemlerin hangi sıra ile yapılacağı gibi konularda talimat vermeyi sağlayan ve belirli bir yazım kuralı (sentaks) olan dildir.</a:t>
            </a:r>
          </a:p>
          <a:p>
            <a:pPr>
              <a:lnSpc>
                <a:spcPct val="110000"/>
              </a:lnSpc>
            </a:pPr>
            <a:r>
              <a:rPr lang="tr-TR" dirty="0"/>
              <a:t>01000001-&gt;A</a:t>
            </a:r>
          </a:p>
        </p:txBody>
      </p:sp>
    </p:spTree>
    <p:extLst>
      <p:ext uri="{BB962C8B-B14F-4D97-AF65-F5344CB8AC3E}">
        <p14:creationId xmlns:p14="http://schemas.microsoft.com/office/powerpoint/2010/main" val="2121170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a:t>Javascript</a:t>
            </a:r>
            <a:endParaRPr lang="tr-TR" dirty="0"/>
          </a:p>
        </p:txBody>
      </p:sp>
      <p:sp>
        <p:nvSpPr>
          <p:cNvPr id="3" name="İçerik Yer Tutucusu 2"/>
          <p:cNvSpPr>
            <a:spLocks noGrp="1"/>
          </p:cNvSpPr>
          <p:nvPr>
            <p:ph idx="1"/>
          </p:nvPr>
        </p:nvSpPr>
        <p:spPr/>
        <p:txBody>
          <a:bodyPr>
            <a:normAutofit fontScale="92500"/>
          </a:bodyPr>
          <a:lstStyle/>
          <a:p>
            <a:r>
              <a:rPr lang="tr-TR" dirty="0"/>
              <a:t>1995 yılında Netscape şirketinin isteği ile </a:t>
            </a:r>
            <a:r>
              <a:rPr lang="tr-TR" dirty="0" err="1"/>
              <a:t>Brendan</a:t>
            </a:r>
            <a:r>
              <a:rPr lang="tr-TR" dirty="0"/>
              <a:t> </a:t>
            </a:r>
            <a:r>
              <a:rPr lang="tr-TR" dirty="0" err="1"/>
              <a:t>Eich</a:t>
            </a:r>
            <a:r>
              <a:rPr lang="tr-TR" dirty="0"/>
              <a:t> tarafından web teknolojilerini geliştirmek, animasyonları ve formları destekleyen siteler hazırlayabilmek amacıyla geliştirilmiştir.</a:t>
            </a:r>
          </a:p>
          <a:p>
            <a:r>
              <a:rPr lang="tr-TR" dirty="0"/>
              <a:t>Günümüzde </a:t>
            </a:r>
            <a:r>
              <a:rPr lang="tr-TR" dirty="0" err="1"/>
              <a:t>ECMAScript</a:t>
            </a:r>
            <a:r>
              <a:rPr lang="tr-TR" dirty="0"/>
              <a:t> standardına uygun olarak güncellenmekte ve web sitelerinin çoğunda kullanılmaktadır. </a:t>
            </a:r>
          </a:p>
          <a:p>
            <a:r>
              <a:rPr lang="tr-TR" dirty="0"/>
              <a:t>Aynı zamanda </a:t>
            </a:r>
            <a:r>
              <a:rPr lang="tr-TR" dirty="0" err="1"/>
              <a:t>Angular</a:t>
            </a:r>
            <a:r>
              <a:rPr lang="tr-TR" dirty="0"/>
              <a:t>, </a:t>
            </a:r>
            <a:r>
              <a:rPr lang="tr-TR" dirty="0" err="1"/>
              <a:t>React</a:t>
            </a:r>
            <a:r>
              <a:rPr lang="tr-TR" dirty="0"/>
              <a:t>, Express, </a:t>
            </a:r>
            <a:r>
              <a:rPr lang="tr-TR" dirty="0" err="1"/>
              <a:t>NodeJs</a:t>
            </a:r>
            <a:r>
              <a:rPr lang="tr-TR" dirty="0"/>
              <a:t> gibi teknolojiler de </a:t>
            </a:r>
            <a:r>
              <a:rPr lang="tr-TR" dirty="0" err="1"/>
              <a:t>Javascript</a:t>
            </a:r>
            <a:r>
              <a:rPr lang="tr-TR" dirty="0"/>
              <a:t> tabanlıdır.</a:t>
            </a:r>
          </a:p>
          <a:p>
            <a:endParaRPr lang="tr-TR" dirty="0"/>
          </a:p>
        </p:txBody>
      </p:sp>
    </p:spTree>
    <p:extLst>
      <p:ext uri="{BB962C8B-B14F-4D97-AF65-F5344CB8AC3E}">
        <p14:creationId xmlns:p14="http://schemas.microsoft.com/office/powerpoint/2010/main" val="2007042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Python Shell &amp; IDLE</a:t>
            </a:r>
          </a:p>
        </p:txBody>
      </p:sp>
      <p:sp>
        <p:nvSpPr>
          <p:cNvPr id="7" name="Content Placeholder 6"/>
          <p:cNvSpPr>
            <a:spLocks noGrp="1"/>
          </p:cNvSpPr>
          <p:nvPr>
            <p:ph sz="half" idx="1"/>
          </p:nvPr>
        </p:nvSpPr>
        <p:spPr>
          <a:xfrm>
            <a:off x="457200" y="1600200"/>
            <a:ext cx="8229600" cy="4565104"/>
          </a:xfrm>
        </p:spPr>
        <p:txBody>
          <a:bodyPr>
            <a:normAutofit fontScale="92500" lnSpcReduction="10000"/>
          </a:bodyPr>
          <a:lstStyle/>
          <a:p>
            <a:r>
              <a:rPr lang="tr-TR" dirty="0"/>
              <a:t>Python ile temel programlama komutlarını denemek ve küçük hesaplamalar yapmak için komut satırı arayüzü (</a:t>
            </a:r>
            <a:r>
              <a:rPr lang="tr-TR" dirty="0" err="1"/>
              <a:t>command</a:t>
            </a:r>
            <a:r>
              <a:rPr lang="tr-TR" dirty="0"/>
              <a:t> </a:t>
            </a:r>
            <a:r>
              <a:rPr lang="tr-TR" dirty="0" err="1"/>
              <a:t>line</a:t>
            </a:r>
            <a:r>
              <a:rPr lang="tr-TR" dirty="0"/>
              <a:t> </a:t>
            </a:r>
            <a:r>
              <a:rPr lang="tr-TR" dirty="0" err="1"/>
              <a:t>interface</a:t>
            </a:r>
            <a:r>
              <a:rPr lang="tr-TR" dirty="0"/>
              <a:t> – CLI) üzerinde </a:t>
            </a:r>
            <a:r>
              <a:rPr lang="tr-TR" dirty="0">
                <a:solidFill>
                  <a:srgbClr val="C00000"/>
                </a:solidFill>
              </a:rPr>
              <a:t>Python </a:t>
            </a:r>
            <a:r>
              <a:rPr lang="tr-TR" dirty="0"/>
              <a:t>yazılarak çalıştırılan </a:t>
            </a:r>
            <a:r>
              <a:rPr lang="tr-TR" dirty="0">
                <a:solidFill>
                  <a:srgbClr val="0070C0"/>
                </a:solidFill>
              </a:rPr>
              <a:t>Shell</a:t>
            </a:r>
            <a:r>
              <a:rPr lang="tr-TR" dirty="0"/>
              <a:t> kullanılabilir. Shell yazılan satır için anında sonuç üreten bir yorumlayıcıdır. </a:t>
            </a:r>
          </a:p>
          <a:p>
            <a:r>
              <a:rPr lang="tr-TR" dirty="0"/>
              <a:t>Eğer bir program geliştirilecekse grafik kullanıcı arayüzü (GUI) üzerinde çalışan bir tümleşik geliştirme ortamı tercih edilmelidir. </a:t>
            </a:r>
          </a:p>
          <a:p>
            <a:r>
              <a:rPr lang="tr-TR" dirty="0"/>
              <a:t>Python.org sitesinden bir Python sürümünü indirip kurduğunuzda, içinde en temel ve basit tümleşik geliştirme ortamı olan </a:t>
            </a:r>
            <a:r>
              <a:rPr lang="en-US" dirty="0">
                <a:solidFill>
                  <a:srgbClr val="0070C0"/>
                </a:solidFill>
              </a:rPr>
              <a:t>IDLE</a:t>
            </a:r>
            <a:r>
              <a:rPr lang="en-US" dirty="0"/>
              <a:t> </a:t>
            </a:r>
            <a:r>
              <a:rPr lang="tr-TR" dirty="0"/>
              <a:t>(</a:t>
            </a:r>
            <a:r>
              <a:rPr lang="en-US" dirty="0"/>
              <a:t>Integrated Development and Learning</a:t>
            </a:r>
            <a:r>
              <a:rPr lang="tr-TR" dirty="0"/>
              <a:t> </a:t>
            </a:r>
            <a:r>
              <a:rPr lang="en-US" dirty="0"/>
              <a:t>Environment</a:t>
            </a:r>
            <a:r>
              <a:rPr lang="tr-TR" dirty="0"/>
              <a:t>)</a:t>
            </a:r>
            <a:r>
              <a:rPr lang="en-US" dirty="0"/>
              <a:t> </a:t>
            </a:r>
            <a:r>
              <a:rPr lang="tr-TR" dirty="0"/>
              <a:t>gelmektedir.</a:t>
            </a:r>
          </a:p>
          <a:p>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Python IDLE altında Shell</a:t>
            </a:r>
          </a:p>
        </p:txBody>
      </p:sp>
      <p:sp>
        <p:nvSpPr>
          <p:cNvPr id="7" name="Content Placeholder 6"/>
          <p:cNvSpPr>
            <a:spLocks noGrp="1"/>
          </p:cNvSpPr>
          <p:nvPr>
            <p:ph sz="half" idx="1"/>
          </p:nvPr>
        </p:nvSpPr>
        <p:spPr>
          <a:xfrm>
            <a:off x="457200" y="1600200"/>
            <a:ext cx="8229600" cy="2188839"/>
          </a:xfrm>
        </p:spPr>
        <p:txBody>
          <a:bodyPr>
            <a:normAutofit fontScale="92500"/>
          </a:bodyPr>
          <a:lstStyle/>
          <a:p>
            <a:r>
              <a:rPr lang="tr-TR" dirty="0"/>
              <a:t>IDLE çalıştırıldığında başlığında </a:t>
            </a:r>
            <a:r>
              <a:rPr lang="tr-TR" dirty="0">
                <a:solidFill>
                  <a:srgbClr val="0070C0"/>
                </a:solidFill>
              </a:rPr>
              <a:t>Python 3.x.x Shell</a:t>
            </a:r>
            <a:r>
              <a:rPr lang="tr-TR" dirty="0"/>
              <a:t> yazan bir pencere karşımıza gelir. Bu pencereden de bildiğimiz Shell yorumlayıcısı kullanılabilir. Komut isteminden farkı pencere içinde çalışan, sözdizimi renklendirmesi yapan, not defteri tipinde bir editör olmasıdır.</a:t>
            </a:r>
          </a:p>
        </p:txBody>
      </p:sp>
      <p:pic>
        <p:nvPicPr>
          <p:cNvPr id="6" name="Resim 5"/>
          <p:cNvPicPr>
            <a:picLocks noChangeAspect="1"/>
          </p:cNvPicPr>
          <p:nvPr/>
        </p:nvPicPr>
        <p:blipFill>
          <a:blip r:embed="rId2"/>
          <a:stretch>
            <a:fillRect/>
          </a:stretch>
        </p:blipFill>
        <p:spPr>
          <a:xfrm>
            <a:off x="176212" y="3789040"/>
            <a:ext cx="8791575" cy="2943225"/>
          </a:xfrm>
          <a:prstGeom prst="rect">
            <a:avLst/>
          </a:prstGeom>
        </p:spPr>
      </p:pic>
    </p:spTree>
    <p:extLst>
      <p:ext uri="{BB962C8B-B14F-4D97-AF65-F5344CB8AC3E}">
        <p14:creationId xmlns:p14="http://schemas.microsoft.com/office/powerpoint/2010/main" val="1693657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2 İçerik Yer Tutucusu"/>
          <p:cNvSpPr>
            <a:spLocks noGrp="1"/>
          </p:cNvSpPr>
          <p:nvPr>
            <p:ph idx="1"/>
          </p:nvPr>
        </p:nvSpPr>
        <p:spPr>
          <a:xfrm>
            <a:off x="457200" y="1600201"/>
            <a:ext cx="8229600" cy="3412976"/>
          </a:xfrm>
        </p:spPr>
        <p:txBody>
          <a:bodyPr>
            <a:normAutofit fontScale="85000" lnSpcReduction="20000"/>
          </a:bodyPr>
          <a:lstStyle/>
          <a:p>
            <a:r>
              <a:rPr lang="tr-TR" dirty="0">
                <a:cs typeface="Consolas" pitchFamily="49" charset="0"/>
              </a:rPr>
              <a:t>Eğer </a:t>
            </a:r>
            <a:r>
              <a:rPr lang="tr-TR" dirty="0">
                <a:solidFill>
                  <a:srgbClr val="0070C0"/>
                </a:solidFill>
                <a:cs typeface="Consolas" pitchFamily="49" charset="0"/>
              </a:rPr>
              <a:t>File </a:t>
            </a:r>
            <a:r>
              <a:rPr lang="tr-TR" dirty="0">
                <a:cs typeface="Consolas" pitchFamily="49" charset="0"/>
              </a:rPr>
              <a:t>menüsünden </a:t>
            </a:r>
            <a:r>
              <a:rPr lang="tr-TR" dirty="0">
                <a:solidFill>
                  <a:srgbClr val="0070C0"/>
                </a:solidFill>
                <a:cs typeface="Consolas" pitchFamily="49" charset="0"/>
              </a:rPr>
              <a:t>New File </a:t>
            </a:r>
            <a:r>
              <a:rPr lang="tr-TR" dirty="0">
                <a:cs typeface="Consolas" pitchFamily="49" charset="0"/>
              </a:rPr>
              <a:t>seçer veya </a:t>
            </a:r>
            <a:r>
              <a:rPr lang="tr-TR" dirty="0" err="1">
                <a:cs typeface="Consolas" pitchFamily="49" charset="0"/>
              </a:rPr>
              <a:t>Ctrl+N</a:t>
            </a:r>
            <a:r>
              <a:rPr lang="tr-TR" dirty="0">
                <a:cs typeface="Consolas" pitchFamily="49" charset="0"/>
              </a:rPr>
              <a:t> tuşlarsanız içi boş olan yeni bir pencere gelir.</a:t>
            </a:r>
          </a:p>
          <a:p>
            <a:r>
              <a:rPr lang="tr-TR" dirty="0">
                <a:cs typeface="Consolas" pitchFamily="49" charset="0"/>
              </a:rPr>
              <a:t>Bu pencere içine yazacağınız kodları </a:t>
            </a:r>
            <a:r>
              <a:rPr lang="tr-TR" dirty="0">
                <a:solidFill>
                  <a:srgbClr val="0070C0"/>
                </a:solidFill>
                <a:cs typeface="Consolas" pitchFamily="49" charset="0"/>
              </a:rPr>
              <a:t>Run </a:t>
            </a:r>
            <a:r>
              <a:rPr lang="tr-TR" dirty="0">
                <a:cs typeface="Consolas" pitchFamily="49" charset="0"/>
              </a:rPr>
              <a:t>menüsünden </a:t>
            </a:r>
            <a:r>
              <a:rPr lang="tr-TR" dirty="0">
                <a:solidFill>
                  <a:srgbClr val="0070C0"/>
                </a:solidFill>
                <a:cs typeface="Consolas" pitchFamily="49" charset="0"/>
              </a:rPr>
              <a:t>Run </a:t>
            </a:r>
            <a:r>
              <a:rPr lang="tr-TR" dirty="0" err="1">
                <a:solidFill>
                  <a:srgbClr val="0070C0"/>
                </a:solidFill>
                <a:cs typeface="Consolas" pitchFamily="49" charset="0"/>
              </a:rPr>
              <a:t>Module</a:t>
            </a:r>
            <a:r>
              <a:rPr lang="tr-TR" dirty="0">
                <a:solidFill>
                  <a:srgbClr val="0070C0"/>
                </a:solidFill>
                <a:cs typeface="Consolas" pitchFamily="49" charset="0"/>
              </a:rPr>
              <a:t> </a:t>
            </a:r>
            <a:r>
              <a:rPr lang="tr-TR" dirty="0">
                <a:cs typeface="Consolas" pitchFamily="49" charset="0"/>
              </a:rPr>
              <a:t>seçerek veya F5 tuşu ile yürütebilirsiniz.</a:t>
            </a:r>
          </a:p>
          <a:p>
            <a:r>
              <a:rPr lang="tr-TR" dirty="0">
                <a:cs typeface="Consolas" pitchFamily="49" charset="0"/>
              </a:rPr>
              <a:t>Yürüttüğünüz zaman sonucun gösterileceği yer yine önceki slaytta verdiğimiz </a:t>
            </a:r>
            <a:r>
              <a:rPr lang="tr-TR" dirty="0">
                <a:solidFill>
                  <a:srgbClr val="0070C0"/>
                </a:solidFill>
              </a:rPr>
              <a:t>Python 3.x.x Shell</a:t>
            </a:r>
            <a:r>
              <a:rPr lang="tr-TR" dirty="0"/>
              <a:t> penceresi olacaktır.</a:t>
            </a:r>
          </a:p>
          <a:p>
            <a:r>
              <a:rPr lang="tr-TR" dirty="0">
                <a:cs typeface="Consolas" pitchFamily="49" charset="0"/>
              </a:rPr>
              <a:t>Eğer 5/3 sonucunu ekranda görüntülemek isterseniz, bu defa </a:t>
            </a:r>
            <a:r>
              <a:rPr lang="tr-TR" dirty="0" err="1">
                <a:solidFill>
                  <a:srgbClr val="0070C0"/>
                </a:solidFill>
                <a:cs typeface="Consolas" pitchFamily="49" charset="0"/>
              </a:rPr>
              <a:t>print</a:t>
            </a:r>
            <a:r>
              <a:rPr lang="tr-TR" dirty="0">
                <a:solidFill>
                  <a:srgbClr val="0070C0"/>
                </a:solidFill>
                <a:cs typeface="Consolas" pitchFamily="49" charset="0"/>
              </a:rPr>
              <a:t>(5/3) </a:t>
            </a:r>
            <a:r>
              <a:rPr lang="tr-TR" dirty="0">
                <a:cs typeface="Consolas" pitchFamily="49" charset="0"/>
              </a:rPr>
              <a:t>şeklinde yazmanız gerekecektir.</a:t>
            </a:r>
          </a:p>
        </p:txBody>
      </p:sp>
      <p:sp>
        <p:nvSpPr>
          <p:cNvPr id="32770" name="1 Başlık"/>
          <p:cNvSpPr>
            <a:spLocks noGrp="1"/>
          </p:cNvSpPr>
          <p:nvPr>
            <p:ph type="title"/>
          </p:nvPr>
        </p:nvSpPr>
        <p:spPr/>
        <p:txBody>
          <a:bodyPr/>
          <a:lstStyle/>
          <a:p>
            <a:r>
              <a:rPr lang="tr-TR" dirty="0"/>
              <a:t>IDLE =&gt; File =&gt; New File</a:t>
            </a:r>
          </a:p>
        </p:txBody>
      </p:sp>
      <p:pic>
        <p:nvPicPr>
          <p:cNvPr id="4" name="Resim 3"/>
          <p:cNvPicPr>
            <a:picLocks noChangeAspect="1"/>
          </p:cNvPicPr>
          <p:nvPr/>
        </p:nvPicPr>
        <p:blipFill>
          <a:blip r:embed="rId3"/>
          <a:stretch>
            <a:fillRect/>
          </a:stretch>
        </p:blipFill>
        <p:spPr>
          <a:xfrm>
            <a:off x="1366837" y="5013176"/>
            <a:ext cx="6410325" cy="16668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err="1"/>
              <a:t>JetBrains</a:t>
            </a:r>
            <a:r>
              <a:rPr lang="tr-TR" dirty="0"/>
              <a:t> tarafından geliştirilen daha yetenekli bir IDE olan </a:t>
            </a:r>
            <a:r>
              <a:rPr lang="tr-TR" dirty="0" err="1">
                <a:solidFill>
                  <a:srgbClr val="C00000"/>
                </a:solidFill>
              </a:rPr>
              <a:t>PyCharm</a:t>
            </a:r>
            <a:endParaRPr lang="tr-TR" dirty="0">
              <a:solidFill>
                <a:srgbClr val="C00000"/>
              </a:solidFill>
            </a:endParaRPr>
          </a:p>
        </p:txBody>
      </p:sp>
      <p:sp>
        <p:nvSpPr>
          <p:cNvPr id="3" name="İçerik Yer Tutucusu 2"/>
          <p:cNvSpPr>
            <a:spLocks noGrp="1"/>
          </p:cNvSpPr>
          <p:nvPr>
            <p:ph idx="1"/>
          </p:nvPr>
        </p:nvSpPr>
        <p:spPr/>
        <p:txBody>
          <a:bodyPr/>
          <a:lstStyle/>
          <a:p>
            <a:endParaRPr lang="tr-TR"/>
          </a:p>
        </p:txBody>
      </p:sp>
      <p:pic>
        <p:nvPicPr>
          <p:cNvPr id="9" name="Resim 8"/>
          <p:cNvPicPr>
            <a:picLocks noChangeAspect="1"/>
          </p:cNvPicPr>
          <p:nvPr/>
        </p:nvPicPr>
        <p:blipFill>
          <a:blip r:embed="rId2"/>
          <a:stretch>
            <a:fillRect/>
          </a:stretch>
        </p:blipFill>
        <p:spPr>
          <a:xfrm>
            <a:off x="457200" y="1600200"/>
            <a:ext cx="8234362" cy="4967288"/>
          </a:xfrm>
          <a:prstGeom prst="rect">
            <a:avLst/>
          </a:prstGeom>
        </p:spPr>
      </p:pic>
      <p:cxnSp>
        <p:nvCxnSpPr>
          <p:cNvPr id="13" name="Düz Ok Bağlayıcısı 12"/>
          <p:cNvCxnSpPr/>
          <p:nvPr/>
        </p:nvCxnSpPr>
        <p:spPr>
          <a:xfrm flipH="1">
            <a:off x="2555776" y="2132856"/>
            <a:ext cx="4847256" cy="30243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Dikdörtgen 9"/>
          <p:cNvSpPr/>
          <p:nvPr/>
        </p:nvSpPr>
        <p:spPr>
          <a:xfrm>
            <a:off x="4355976" y="2708920"/>
            <a:ext cx="4196803"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eaLnBrk="1" hangingPunct="1"/>
            <a:r>
              <a:rPr lang="tr-TR" sz="1600" dirty="0">
                <a:solidFill>
                  <a:srgbClr val="0070C0"/>
                </a:solidFill>
              </a:rPr>
              <a:t>Önce </a:t>
            </a:r>
            <a:r>
              <a:rPr lang="tr-TR" sz="1600" dirty="0">
                <a:solidFill>
                  <a:srgbClr val="C00000"/>
                </a:solidFill>
              </a:rPr>
              <a:t>ders1</a:t>
            </a:r>
            <a:r>
              <a:rPr lang="tr-TR" sz="1600" dirty="0">
                <a:solidFill>
                  <a:srgbClr val="0070C0"/>
                </a:solidFill>
              </a:rPr>
              <a:t> adında bir proje yaratıp, sonra </a:t>
            </a:r>
            <a:r>
              <a:rPr lang="tr-TR" sz="1600" dirty="0">
                <a:solidFill>
                  <a:srgbClr val="C00000"/>
                </a:solidFill>
              </a:rPr>
              <a:t>File -&gt; New -&gt; Python File </a:t>
            </a:r>
            <a:r>
              <a:rPr lang="tr-TR" sz="1600" dirty="0">
                <a:solidFill>
                  <a:srgbClr val="0070C0"/>
                </a:solidFill>
              </a:rPr>
              <a:t>ile </a:t>
            </a:r>
            <a:r>
              <a:rPr lang="tr-TR" sz="1600" dirty="0">
                <a:solidFill>
                  <a:srgbClr val="C00000"/>
                </a:solidFill>
              </a:rPr>
              <a:t>deneme.py</a:t>
            </a:r>
            <a:r>
              <a:rPr lang="tr-TR" sz="1600" dirty="0">
                <a:solidFill>
                  <a:srgbClr val="0070C0"/>
                </a:solidFill>
              </a:rPr>
              <a:t> adında bir kod dosyası ekledik. Kodumuzu yazıp </a:t>
            </a:r>
            <a:r>
              <a:rPr lang="tr-TR" sz="1600" dirty="0" err="1">
                <a:solidFill>
                  <a:srgbClr val="0070C0"/>
                </a:solidFill>
              </a:rPr>
              <a:t>Shift</a:t>
            </a:r>
            <a:r>
              <a:rPr lang="tr-TR" sz="1600" dirty="0">
                <a:solidFill>
                  <a:srgbClr val="0070C0"/>
                </a:solidFill>
              </a:rPr>
              <a:t> + F10 veya RUN düğmesi ile yürüttük.</a:t>
            </a:r>
          </a:p>
        </p:txBody>
      </p:sp>
      <p:pic>
        <p:nvPicPr>
          <p:cNvPr id="17" name="Resim 16"/>
          <p:cNvPicPr>
            <a:picLocks noChangeAspect="1"/>
          </p:cNvPicPr>
          <p:nvPr/>
        </p:nvPicPr>
        <p:blipFill>
          <a:blip r:embed="rId3"/>
          <a:stretch>
            <a:fillRect/>
          </a:stretch>
        </p:blipFill>
        <p:spPr>
          <a:xfrm>
            <a:off x="5148064" y="3501008"/>
            <a:ext cx="203210" cy="184159"/>
          </a:xfrm>
          <a:prstGeom prst="rect">
            <a:avLst/>
          </a:prstGeom>
        </p:spPr>
      </p:pic>
      <p:sp>
        <p:nvSpPr>
          <p:cNvPr id="19" name="Dikdörtgen 18"/>
          <p:cNvSpPr/>
          <p:nvPr/>
        </p:nvSpPr>
        <p:spPr>
          <a:xfrm>
            <a:off x="3059832" y="4941168"/>
            <a:ext cx="2952329"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eaLnBrk="1" hangingPunct="1"/>
            <a:r>
              <a:rPr lang="tr-TR" sz="1600" dirty="0">
                <a:solidFill>
                  <a:srgbClr val="0070C0"/>
                </a:solidFill>
              </a:rPr>
              <a:t>Sonucu aldığımız </a:t>
            </a:r>
            <a:r>
              <a:rPr lang="tr-TR" sz="1600" dirty="0">
                <a:solidFill>
                  <a:srgbClr val="C00000"/>
                </a:solidFill>
              </a:rPr>
              <a:t>Python Console </a:t>
            </a:r>
            <a:r>
              <a:rPr lang="tr-TR" sz="1600" dirty="0">
                <a:solidFill>
                  <a:srgbClr val="0070C0"/>
                </a:solidFill>
              </a:rPr>
              <a:t>bölmesi aynı zamanda istediğimiz komutları deneyebileceğimiz bir Shell </a:t>
            </a:r>
            <a:r>
              <a:rPr lang="tr-TR" sz="1600" dirty="0" err="1">
                <a:solidFill>
                  <a:srgbClr val="0070C0"/>
                </a:solidFill>
              </a:rPr>
              <a:t>arayüzüdür</a:t>
            </a:r>
            <a:endParaRPr lang="tr-TR" sz="1600" dirty="0">
              <a:solidFill>
                <a:srgbClr val="0070C0"/>
              </a:solidFill>
            </a:endParaRPr>
          </a:p>
        </p:txBody>
      </p:sp>
    </p:spTree>
    <p:extLst>
      <p:ext uri="{BB962C8B-B14F-4D97-AF65-F5344CB8AC3E}">
        <p14:creationId xmlns:p14="http://schemas.microsoft.com/office/powerpoint/2010/main" val="419564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tr-TR" dirty="0"/>
              <a:t>Değişken (</a:t>
            </a:r>
            <a:r>
              <a:rPr lang="tr-TR" dirty="0" err="1"/>
              <a:t>Variable</a:t>
            </a:r>
            <a:r>
              <a:rPr lang="tr-TR" dirty="0"/>
              <a:t>)</a:t>
            </a:r>
          </a:p>
        </p:txBody>
      </p:sp>
      <p:sp>
        <p:nvSpPr>
          <p:cNvPr id="13315" name="Rectangle 3"/>
          <p:cNvSpPr>
            <a:spLocks noGrp="1" noChangeArrowheads="1"/>
          </p:cNvSpPr>
          <p:nvPr>
            <p:ph idx="1"/>
          </p:nvPr>
        </p:nvSpPr>
        <p:spPr/>
        <p:txBody>
          <a:bodyPr>
            <a:noAutofit/>
          </a:bodyPr>
          <a:lstStyle/>
          <a:p>
            <a:pPr eaLnBrk="1" hangingPunct="1">
              <a:lnSpc>
                <a:spcPct val="80000"/>
              </a:lnSpc>
            </a:pPr>
            <a:r>
              <a:rPr lang="tr-TR" sz="2700" dirty="0"/>
              <a:t>Programlarda kullanılan verileri saklamak ve gerektiğinde o veriler üzerinde işlem yapmak için değişkenler kullanılır.</a:t>
            </a:r>
          </a:p>
          <a:p>
            <a:pPr>
              <a:lnSpc>
                <a:spcPct val="80000"/>
              </a:lnSpc>
            </a:pPr>
            <a:r>
              <a:rPr lang="tr-TR" sz="2700" dirty="0"/>
              <a:t>Birçok programlama dilinde bir değişken tanımı yapıldığında, o değişkenin türüne göre istenilen büyüklükte bir hafıza bölgesi işletim sisteminden istenir. Tanımlanan değişkene bir değer atandığında, değişken için ayrılan hafıza bölgesine o değer yazılır.</a:t>
            </a:r>
          </a:p>
          <a:p>
            <a:pPr eaLnBrk="1" hangingPunct="1">
              <a:lnSpc>
                <a:spcPct val="80000"/>
              </a:lnSpc>
            </a:pPr>
            <a:r>
              <a:rPr lang="tr-TR" sz="2700" dirty="0"/>
              <a:t>Basic ve Python gibi bazı dillerde ise değişken tanımı yapılmadan da o değişken kullanılabilir. </a:t>
            </a:r>
            <a:r>
              <a:rPr lang="tr-TR" sz="2700" dirty="0" err="1"/>
              <a:t>Python’da</a:t>
            </a:r>
            <a:r>
              <a:rPr lang="tr-TR" sz="2700" dirty="0"/>
              <a:t> bir değişkene ilk defa değer atandığında o değerin türüne göre değişkenin türü belirlenir (</a:t>
            </a:r>
            <a:r>
              <a:rPr lang="tr-TR" sz="2700" dirty="0">
                <a:hlinkClick r:id="rId2" action="ppaction://hlinksldjump"/>
              </a:rPr>
              <a:t>Ek Bilgi 1: </a:t>
            </a:r>
            <a:r>
              <a:rPr lang="tr-TR" sz="2700" dirty="0" err="1">
                <a:hlinkClick r:id="rId2" action="ppaction://hlinksldjump"/>
              </a:rPr>
              <a:t>Static</a:t>
            </a:r>
            <a:r>
              <a:rPr lang="tr-TR" sz="2700" dirty="0">
                <a:hlinkClick r:id="rId2" action="ppaction://hlinksldjump"/>
              </a:rPr>
              <a:t> / </a:t>
            </a:r>
            <a:r>
              <a:rPr lang="tr-TR" sz="2700" dirty="0" err="1">
                <a:hlinkClick r:id="rId2" action="ppaction://hlinksldjump"/>
              </a:rPr>
              <a:t>Dynamic</a:t>
            </a:r>
            <a:r>
              <a:rPr lang="tr-TR" sz="27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eaLnBrk="1" hangingPunct="1">
              <a:defRPr/>
            </a:pPr>
            <a:r>
              <a:rPr lang="tr-TR" dirty="0"/>
              <a:t>Değişken Türleri ve </a:t>
            </a:r>
            <a:br>
              <a:rPr lang="tr-TR" dirty="0"/>
            </a:br>
            <a:r>
              <a:rPr lang="tr-TR" dirty="0"/>
              <a:t>Değişkene Değer Atama</a:t>
            </a:r>
          </a:p>
        </p:txBody>
      </p:sp>
      <p:sp>
        <p:nvSpPr>
          <p:cNvPr id="3" name="2 İçerik Yer Tutucusu"/>
          <p:cNvSpPr>
            <a:spLocks noGrp="1"/>
          </p:cNvSpPr>
          <p:nvPr>
            <p:ph idx="1"/>
          </p:nvPr>
        </p:nvSpPr>
        <p:spPr>
          <a:xfrm>
            <a:off x="457200" y="1628801"/>
            <a:ext cx="8229600" cy="4464496"/>
          </a:xfrm>
        </p:spPr>
        <p:txBody>
          <a:bodyPr>
            <a:noAutofit/>
          </a:bodyPr>
          <a:lstStyle/>
          <a:p>
            <a:pPr>
              <a:lnSpc>
                <a:spcPct val="90000"/>
              </a:lnSpc>
              <a:defRPr/>
            </a:pPr>
            <a:r>
              <a:rPr lang="tr-TR" sz="2700" b="1" dirty="0"/>
              <a:t>Örnekler:</a:t>
            </a:r>
          </a:p>
          <a:p>
            <a:pPr>
              <a:lnSpc>
                <a:spcPct val="90000"/>
              </a:lnSpc>
              <a:buNone/>
              <a:tabLst>
                <a:tab pos="2511425" algn="l"/>
              </a:tabLst>
              <a:defRPr/>
            </a:pPr>
            <a:r>
              <a:rPr lang="tr-TR" sz="2700" dirty="0">
                <a:latin typeface="+mj-lt"/>
                <a:cs typeface="Consolas" panose="020B0609020204030204" pitchFamily="49" charset="0"/>
              </a:rPr>
              <a:t>	</a:t>
            </a:r>
            <a:r>
              <a:rPr lang="tr-TR" sz="2700" dirty="0">
                <a:latin typeface="Consolas" panose="020B0609020204030204" pitchFamily="49" charset="0"/>
                <a:cs typeface="Consolas" panose="020B0609020204030204" pitchFamily="49" charset="0"/>
              </a:rPr>
              <a:t>a = 7</a:t>
            </a:r>
            <a:r>
              <a:rPr lang="tr-TR" sz="2700" dirty="0">
                <a:latin typeface="+mj-lt"/>
                <a:cs typeface="Consolas" panose="020B0609020204030204" pitchFamily="49" charset="0"/>
              </a:rPr>
              <a:t>	</a:t>
            </a:r>
            <a:r>
              <a:rPr lang="tr-TR" sz="2700" dirty="0">
                <a:solidFill>
                  <a:srgbClr val="0070C0"/>
                </a:solidFill>
                <a:cs typeface="Consolas" panose="020B0609020204030204" pitchFamily="49" charset="0"/>
              </a:rPr>
              <a:t>a değişkeni </a:t>
            </a:r>
            <a:r>
              <a:rPr lang="tr-TR" sz="2700" dirty="0">
                <a:solidFill>
                  <a:srgbClr val="0070C0"/>
                </a:solidFill>
                <a:latin typeface="+mj-lt"/>
                <a:cs typeface="Consolas" panose="020B0609020204030204" pitchFamily="49" charset="0"/>
              </a:rPr>
              <a:t>tamsayı türünde yaratılır</a:t>
            </a:r>
          </a:p>
          <a:p>
            <a:pPr>
              <a:lnSpc>
                <a:spcPct val="90000"/>
              </a:lnSpc>
              <a:buNone/>
              <a:tabLst>
                <a:tab pos="2511425" algn="l"/>
              </a:tabLst>
              <a:defRPr/>
            </a:pPr>
            <a:r>
              <a:rPr lang="tr-TR" sz="2700" dirty="0">
                <a:latin typeface="+mj-lt"/>
                <a:cs typeface="Consolas" panose="020B0609020204030204" pitchFamily="49" charset="0"/>
              </a:rPr>
              <a:t>	</a:t>
            </a:r>
            <a:r>
              <a:rPr lang="tr-TR" sz="2700" dirty="0">
                <a:latin typeface="Consolas" panose="020B0609020204030204" pitchFamily="49" charset="0"/>
                <a:cs typeface="Consolas" panose="020B0609020204030204" pitchFamily="49" charset="0"/>
              </a:rPr>
              <a:t>b = 7.0</a:t>
            </a:r>
            <a:r>
              <a:rPr lang="tr-TR" sz="2700" dirty="0">
                <a:latin typeface="+mj-lt"/>
                <a:cs typeface="Consolas" panose="020B0609020204030204" pitchFamily="49" charset="0"/>
              </a:rPr>
              <a:t>	</a:t>
            </a:r>
            <a:r>
              <a:rPr lang="tr-TR" sz="2700" dirty="0">
                <a:solidFill>
                  <a:srgbClr val="0070C0"/>
                </a:solidFill>
                <a:cs typeface="Consolas" panose="020B0609020204030204" pitchFamily="49" charset="0"/>
              </a:rPr>
              <a:t>b değişkeni </a:t>
            </a:r>
            <a:r>
              <a:rPr lang="tr-TR" sz="2700" dirty="0" err="1">
                <a:solidFill>
                  <a:srgbClr val="0070C0"/>
                </a:solidFill>
                <a:latin typeface="+mj-lt"/>
                <a:cs typeface="Consolas" panose="020B0609020204030204" pitchFamily="49" charset="0"/>
              </a:rPr>
              <a:t>ondalıklı</a:t>
            </a:r>
            <a:r>
              <a:rPr lang="tr-TR" sz="2700" dirty="0">
                <a:solidFill>
                  <a:srgbClr val="0070C0"/>
                </a:solidFill>
                <a:latin typeface="+mj-lt"/>
                <a:cs typeface="Consolas" panose="020B0609020204030204" pitchFamily="49" charset="0"/>
              </a:rPr>
              <a:t> sayı türünde 	yaratılır</a:t>
            </a:r>
          </a:p>
          <a:p>
            <a:pPr eaLnBrk="1" hangingPunct="1">
              <a:lnSpc>
                <a:spcPct val="90000"/>
              </a:lnSpc>
              <a:buFontTx/>
              <a:buNone/>
              <a:tabLst>
                <a:tab pos="2511425" algn="l"/>
              </a:tabLst>
              <a:defRPr/>
            </a:pPr>
            <a:r>
              <a:rPr lang="tr-TR" sz="2700" dirty="0">
                <a:latin typeface="+mj-lt"/>
                <a:cs typeface="Consolas" panose="020B0609020204030204" pitchFamily="49" charset="0"/>
              </a:rPr>
              <a:t>	</a:t>
            </a:r>
            <a:r>
              <a:rPr lang="tr-TR" sz="2700" dirty="0">
                <a:latin typeface="Consolas" panose="020B0609020204030204" pitchFamily="49" charset="0"/>
                <a:cs typeface="Consolas" panose="020B0609020204030204" pitchFamily="49" charset="0"/>
              </a:rPr>
              <a:t>a = 'ali'</a:t>
            </a:r>
            <a:r>
              <a:rPr lang="tr-TR" sz="2700" dirty="0">
                <a:latin typeface="+mj-lt"/>
                <a:cs typeface="Consolas" panose="020B0609020204030204" pitchFamily="49" charset="0"/>
              </a:rPr>
              <a:t>	</a:t>
            </a:r>
            <a:r>
              <a:rPr lang="tr-TR" sz="2700" dirty="0">
                <a:solidFill>
                  <a:srgbClr val="0070C0"/>
                </a:solidFill>
                <a:latin typeface="+mj-lt"/>
                <a:cs typeface="Consolas" panose="020B0609020204030204" pitchFamily="49" charset="0"/>
              </a:rPr>
              <a:t>a değişkeni artık karakter dizisi (string) 	türünde oldu</a:t>
            </a:r>
          </a:p>
          <a:p>
            <a:pPr>
              <a:lnSpc>
                <a:spcPct val="90000"/>
              </a:lnSpc>
              <a:spcBef>
                <a:spcPts val="1200"/>
              </a:spcBef>
              <a:defRPr/>
            </a:pPr>
            <a:r>
              <a:rPr lang="tr-TR" sz="2700" dirty="0"/>
              <a:t>Yukarıda görüldüğü gibi </a:t>
            </a:r>
            <a:r>
              <a:rPr lang="tr-TR" sz="2700" dirty="0" err="1"/>
              <a:t>Python’da</a:t>
            </a:r>
            <a:r>
              <a:rPr lang="tr-TR" sz="2700" dirty="0"/>
              <a:t> bir değişkene farklı türde bir değer atanmak istendiğinde hata vermez. Bu durum programcıya kullanım kolaylığı sağlasa da, bazı durumlarda çalışma zamanı (</a:t>
            </a:r>
            <a:r>
              <a:rPr lang="tr-TR" sz="2700" dirty="0" err="1"/>
              <a:t>run</a:t>
            </a:r>
            <a:r>
              <a:rPr lang="tr-TR" sz="2700" dirty="0"/>
              <a:t>-time) hatalarına veya tutarsız sonuçlara neden olabilir (bak: </a:t>
            </a:r>
            <a:r>
              <a:rPr lang="tr-TR" sz="2700" dirty="0">
                <a:hlinkClick r:id="rId3" action="ppaction://hlinksldjump"/>
              </a:rPr>
              <a:t>Ek Bilgi 2</a:t>
            </a:r>
            <a:r>
              <a:rPr lang="tr-TR" sz="2700"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Değer Atamada Kurallar</a:t>
            </a:r>
          </a:p>
        </p:txBody>
      </p:sp>
      <p:sp>
        <p:nvSpPr>
          <p:cNvPr id="3" name="İçerik Yer Tutucusu 2"/>
          <p:cNvSpPr>
            <a:spLocks noGrp="1"/>
          </p:cNvSpPr>
          <p:nvPr>
            <p:ph idx="1"/>
          </p:nvPr>
        </p:nvSpPr>
        <p:spPr/>
        <p:txBody>
          <a:bodyPr>
            <a:normAutofit/>
          </a:bodyPr>
          <a:lstStyle/>
          <a:p>
            <a:pPr>
              <a:spcBef>
                <a:spcPts val="1200"/>
              </a:spcBef>
              <a:defRPr/>
            </a:pPr>
            <a:r>
              <a:rPr lang="tr-TR" sz="2800" dirty="0"/>
              <a:t>Değişken ismi solda, atanacak değer sağda olmalıdır (7 = a doğru değildir):</a:t>
            </a:r>
          </a:p>
          <a:p>
            <a:pPr marL="400050" lvl="1" indent="0">
              <a:spcBef>
                <a:spcPts val="1200"/>
              </a:spcBef>
              <a:buNone/>
              <a:defRPr/>
            </a:pPr>
            <a:r>
              <a:rPr lang="tr-TR" sz="2400" dirty="0"/>
              <a:t>a = b	</a:t>
            </a:r>
            <a:r>
              <a:rPr lang="tr-TR" sz="2400" dirty="0">
                <a:solidFill>
                  <a:srgbClr val="0070C0"/>
                </a:solidFill>
              </a:rPr>
              <a:t>a değişkenine b değişkenindeki değeri atar </a:t>
            </a:r>
          </a:p>
          <a:p>
            <a:pPr marL="400050" lvl="1" indent="0">
              <a:spcBef>
                <a:spcPts val="1200"/>
              </a:spcBef>
              <a:buNone/>
              <a:defRPr/>
            </a:pPr>
            <a:r>
              <a:rPr lang="tr-TR" sz="2400" dirty="0"/>
              <a:t>b = a	</a:t>
            </a:r>
            <a:r>
              <a:rPr lang="tr-TR" sz="2400" dirty="0">
                <a:solidFill>
                  <a:srgbClr val="0070C0"/>
                </a:solidFill>
              </a:rPr>
              <a:t>b değişkenine a değişkenindeki değeri atar </a:t>
            </a:r>
          </a:p>
          <a:p>
            <a:pPr>
              <a:spcBef>
                <a:spcPts val="1200"/>
              </a:spcBef>
              <a:defRPr/>
            </a:pPr>
            <a:r>
              <a:rPr lang="tr-TR" sz="2800" dirty="0"/>
              <a:t>Aynı anda iki yada daha fazla değişkene değer atanabilir.</a:t>
            </a:r>
          </a:p>
          <a:p>
            <a:pPr marL="400050" lvl="1" indent="0">
              <a:spcBef>
                <a:spcPts val="1200"/>
              </a:spcBef>
              <a:buNone/>
              <a:defRPr/>
            </a:pPr>
            <a:r>
              <a:rPr lang="tr-TR" sz="2400" dirty="0"/>
              <a:t>a, b = 4, 5	</a:t>
            </a:r>
            <a:r>
              <a:rPr lang="tr-TR" sz="2400" dirty="0">
                <a:solidFill>
                  <a:srgbClr val="0070C0"/>
                </a:solidFill>
              </a:rPr>
              <a:t>a değişkenine 4, b değişkenine 5 atar</a:t>
            </a:r>
          </a:p>
          <a:p>
            <a:pPr marL="400050" lvl="1" indent="0">
              <a:spcBef>
                <a:spcPts val="1200"/>
              </a:spcBef>
              <a:buNone/>
              <a:defRPr/>
            </a:pPr>
            <a:r>
              <a:rPr lang="tr-TR" sz="2400" dirty="0"/>
              <a:t>a, b = b, a	</a:t>
            </a:r>
            <a:r>
              <a:rPr lang="tr-TR" sz="2400" dirty="0">
                <a:solidFill>
                  <a:srgbClr val="0070C0"/>
                </a:solidFill>
              </a:rPr>
              <a:t>a’ya b’nin değerini, b’ye a’nın değerini atar</a:t>
            </a:r>
          </a:p>
        </p:txBody>
      </p:sp>
    </p:spTree>
    <p:extLst>
      <p:ext uri="{BB962C8B-B14F-4D97-AF65-F5344CB8AC3E}">
        <p14:creationId xmlns:p14="http://schemas.microsoft.com/office/powerpoint/2010/main" val="4168320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tr-TR" dirty="0"/>
              <a:t>Değişkenlerde Kısıtlamalar</a:t>
            </a:r>
          </a:p>
        </p:txBody>
      </p:sp>
      <p:sp>
        <p:nvSpPr>
          <p:cNvPr id="15363" name="Rectangle 3"/>
          <p:cNvSpPr>
            <a:spLocks noGrp="1" noChangeArrowheads="1"/>
          </p:cNvSpPr>
          <p:nvPr>
            <p:ph idx="1"/>
          </p:nvPr>
        </p:nvSpPr>
        <p:spPr/>
        <p:txBody>
          <a:bodyPr>
            <a:normAutofit fontScale="92500" lnSpcReduction="20000"/>
          </a:bodyPr>
          <a:lstStyle/>
          <a:p>
            <a:pPr eaLnBrk="1" hangingPunct="1">
              <a:lnSpc>
                <a:spcPct val="90000"/>
              </a:lnSpc>
            </a:pPr>
            <a:r>
              <a:rPr lang="tr-TR" sz="2800" dirty="0"/>
              <a:t>Değişken isminde : ; , . / ' # [ ] ! " $ % ^ &amp; * ( ) { } karakterleri ve boşluk karakteri kullanılamaz. Ancak _ kullanılabilir. </a:t>
            </a:r>
          </a:p>
          <a:p>
            <a:pPr>
              <a:lnSpc>
                <a:spcPct val="90000"/>
              </a:lnSpc>
            </a:pPr>
            <a:r>
              <a:rPr lang="tr-TR" sz="2800" dirty="0"/>
              <a:t>Değişken isminin ilk karakteri harf olmalıdır. Yani değişkenler rakamla başlamaz (</a:t>
            </a:r>
            <a:r>
              <a:rPr lang="tr-TR" sz="2800" dirty="0">
                <a:solidFill>
                  <a:srgbClr val="0070C0"/>
                </a:solidFill>
              </a:rPr>
              <a:t>sayi2</a:t>
            </a:r>
            <a:r>
              <a:rPr lang="tr-TR" sz="2800" dirty="0"/>
              <a:t> olur </a:t>
            </a:r>
            <a:r>
              <a:rPr lang="tr-TR" sz="2800" dirty="0">
                <a:solidFill>
                  <a:srgbClr val="0070C0"/>
                </a:solidFill>
              </a:rPr>
              <a:t>2sayi</a:t>
            </a:r>
            <a:r>
              <a:rPr lang="tr-TR" sz="2800" dirty="0"/>
              <a:t> olmaz).</a:t>
            </a:r>
          </a:p>
          <a:p>
            <a:pPr eaLnBrk="1" hangingPunct="1">
              <a:lnSpc>
                <a:spcPct val="90000"/>
              </a:lnSpc>
            </a:pPr>
            <a:r>
              <a:rPr lang="tr-TR" sz="2800" dirty="0"/>
              <a:t>Bir fonksiyon veya prosedürde aynı değişken ismi birçok defa tanımlanamaz (farklı fonksiyonlarda tanımlanabilir).</a:t>
            </a:r>
          </a:p>
          <a:p>
            <a:pPr eaLnBrk="1" hangingPunct="1">
              <a:lnSpc>
                <a:spcPct val="90000"/>
              </a:lnSpc>
            </a:pPr>
            <a:r>
              <a:rPr lang="tr-TR" sz="2800" dirty="0"/>
              <a:t>Programlama diline ait bir komut ismi, değişken ismi olarak tanımlanamaz.</a:t>
            </a:r>
          </a:p>
          <a:p>
            <a:pPr>
              <a:lnSpc>
                <a:spcPct val="90000"/>
              </a:lnSpc>
            </a:pPr>
            <a:r>
              <a:rPr lang="tr-TR" sz="2800" dirty="0"/>
              <a:t>SQL ve VB.NET gibi bazı dillerde değişken isimlerinde büyük/küçük harf ayrımı yoktur (</a:t>
            </a:r>
            <a:r>
              <a:rPr lang="tr-TR" sz="2800" dirty="0" err="1"/>
              <a:t>case</a:t>
            </a:r>
            <a:r>
              <a:rPr lang="tr-TR" sz="2800" dirty="0"/>
              <a:t> </a:t>
            </a:r>
            <a:r>
              <a:rPr lang="tr-TR" sz="2800" dirty="0" err="1"/>
              <a:t>insensitive</a:t>
            </a:r>
            <a:r>
              <a:rPr lang="tr-TR" sz="2800" dirty="0"/>
              <a:t>). </a:t>
            </a:r>
            <a:r>
              <a:rPr lang="tr-TR" sz="2800" dirty="0">
                <a:solidFill>
                  <a:srgbClr val="0070C0"/>
                </a:solidFill>
              </a:rPr>
              <a:t>Abc</a:t>
            </a:r>
            <a:r>
              <a:rPr lang="tr-TR" sz="2800" dirty="0"/>
              <a:t>, </a:t>
            </a:r>
            <a:r>
              <a:rPr lang="tr-TR" sz="2800" dirty="0">
                <a:solidFill>
                  <a:srgbClr val="0070C0"/>
                </a:solidFill>
              </a:rPr>
              <a:t>abc</a:t>
            </a:r>
            <a:r>
              <a:rPr lang="tr-TR" sz="2800" dirty="0"/>
              <a:t> veya </a:t>
            </a:r>
            <a:r>
              <a:rPr lang="tr-TR" sz="2800" dirty="0">
                <a:solidFill>
                  <a:srgbClr val="0070C0"/>
                </a:solidFill>
              </a:rPr>
              <a:t>ABC</a:t>
            </a:r>
            <a:r>
              <a:rPr lang="tr-TR" sz="2800" dirty="0"/>
              <a:t> aynı değişkeni ifade eder. </a:t>
            </a:r>
          </a:p>
          <a:p>
            <a:pPr>
              <a:lnSpc>
                <a:spcPct val="90000"/>
              </a:lnSpc>
            </a:pPr>
            <a:r>
              <a:rPr lang="tr-TR" sz="2800" dirty="0"/>
              <a:t>Python, C, C++, C# ve JAVA gibi dillerinde büyük/küçük harf ayrımı vardır (</a:t>
            </a:r>
            <a:r>
              <a:rPr lang="tr-TR" sz="2800" dirty="0" err="1"/>
              <a:t>case</a:t>
            </a:r>
            <a:r>
              <a:rPr lang="tr-TR" sz="2800" dirty="0"/>
              <a:t> </a:t>
            </a:r>
            <a:r>
              <a:rPr lang="tr-TR" sz="2800" dirty="0" err="1"/>
              <a:t>sensitive</a:t>
            </a:r>
            <a:r>
              <a:rPr lang="tr-TR" sz="2800"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Operatörler</a:t>
            </a:r>
          </a:p>
        </p:txBody>
      </p:sp>
      <p:sp>
        <p:nvSpPr>
          <p:cNvPr id="3" name="İçerik Yer Tutucusu 2"/>
          <p:cNvSpPr>
            <a:spLocks noGrp="1"/>
          </p:cNvSpPr>
          <p:nvPr>
            <p:ph idx="1"/>
          </p:nvPr>
        </p:nvSpPr>
        <p:spPr/>
        <p:txBody>
          <a:bodyPr>
            <a:normAutofit lnSpcReduction="10000"/>
          </a:bodyPr>
          <a:lstStyle/>
          <a:p>
            <a:r>
              <a:rPr lang="tr-TR" dirty="0"/>
              <a:t>Aritmetik işlem operatörleri:</a:t>
            </a:r>
          </a:p>
          <a:p>
            <a:pPr marL="0" indent="0">
              <a:buNone/>
            </a:pPr>
            <a:r>
              <a:rPr lang="tr-TR" dirty="0">
                <a:solidFill>
                  <a:srgbClr val="C00000"/>
                </a:solidFill>
                <a:latin typeface="Consolas" panose="020B0609020204030204" pitchFamily="49" charset="0"/>
                <a:cs typeface="Consolas" panose="020B0609020204030204" pitchFamily="49" charset="0"/>
              </a:rPr>
              <a:t>	+	-	*	/	%	//	**</a:t>
            </a:r>
          </a:p>
          <a:p>
            <a:r>
              <a:rPr lang="tr-TR" dirty="0"/>
              <a:t>Mantıksal operatörler:</a:t>
            </a:r>
          </a:p>
          <a:p>
            <a:pPr marL="0" indent="0">
              <a:buNone/>
            </a:pPr>
            <a:r>
              <a:rPr lang="tr-TR" dirty="0">
                <a:solidFill>
                  <a:srgbClr val="C00000"/>
                </a:solidFill>
                <a:latin typeface="Consolas" panose="020B0609020204030204" pitchFamily="49" charset="0"/>
                <a:cs typeface="Consolas" panose="020B0609020204030204" pitchFamily="49" charset="0"/>
              </a:rPr>
              <a:t>	</a:t>
            </a:r>
            <a:r>
              <a:rPr lang="tr-TR" dirty="0" err="1">
                <a:solidFill>
                  <a:srgbClr val="C00000"/>
                </a:solidFill>
                <a:latin typeface="Consolas" panose="020B0609020204030204" pitchFamily="49" charset="0"/>
                <a:cs typeface="Consolas" panose="020B0609020204030204" pitchFamily="49" charset="0"/>
              </a:rPr>
              <a:t>and</a:t>
            </a:r>
            <a:r>
              <a:rPr lang="tr-TR" dirty="0">
                <a:solidFill>
                  <a:srgbClr val="C00000"/>
                </a:solidFill>
                <a:latin typeface="Consolas" panose="020B0609020204030204" pitchFamily="49" charset="0"/>
                <a:cs typeface="Consolas" panose="020B0609020204030204" pitchFamily="49" charset="0"/>
              </a:rPr>
              <a:t>		</a:t>
            </a:r>
            <a:r>
              <a:rPr lang="tr-TR" dirty="0" err="1">
                <a:solidFill>
                  <a:srgbClr val="C00000"/>
                </a:solidFill>
                <a:latin typeface="Consolas" panose="020B0609020204030204" pitchFamily="49" charset="0"/>
                <a:cs typeface="Consolas" panose="020B0609020204030204" pitchFamily="49" charset="0"/>
              </a:rPr>
              <a:t>or</a:t>
            </a:r>
            <a:r>
              <a:rPr lang="tr-TR" dirty="0">
                <a:solidFill>
                  <a:srgbClr val="C00000"/>
                </a:solidFill>
                <a:latin typeface="Consolas" panose="020B0609020204030204" pitchFamily="49" charset="0"/>
                <a:cs typeface="Consolas" panose="020B0609020204030204" pitchFamily="49" charset="0"/>
              </a:rPr>
              <a:t>		not</a:t>
            </a:r>
          </a:p>
          <a:p>
            <a:r>
              <a:rPr lang="tr-TR" dirty="0"/>
              <a:t>Karşılaştırma operatörleri:</a:t>
            </a:r>
          </a:p>
          <a:p>
            <a:pPr marL="0" indent="0">
              <a:buNone/>
            </a:pPr>
            <a:r>
              <a:rPr lang="tr-TR" dirty="0">
                <a:solidFill>
                  <a:srgbClr val="C00000"/>
                </a:solidFill>
                <a:latin typeface="Consolas" panose="020B0609020204030204" pitchFamily="49" charset="0"/>
                <a:cs typeface="Consolas" panose="020B0609020204030204" pitchFamily="49" charset="0"/>
              </a:rPr>
              <a:t>	&lt;	&gt;	&lt;=	&gt;=	==	!=</a:t>
            </a:r>
            <a:endParaRPr lang="tr-TR" dirty="0"/>
          </a:p>
          <a:p>
            <a:r>
              <a:rPr lang="tr-TR" dirty="0"/>
              <a:t>Atama operatörleri:</a:t>
            </a:r>
          </a:p>
          <a:p>
            <a:pPr marL="0" indent="0">
              <a:buNone/>
            </a:pPr>
            <a:r>
              <a:rPr lang="tr-TR" dirty="0"/>
              <a:t>	</a:t>
            </a:r>
            <a:r>
              <a:rPr lang="tr-TR" dirty="0">
                <a:solidFill>
                  <a:srgbClr val="C00000"/>
                </a:solidFill>
                <a:latin typeface="Consolas" panose="020B0609020204030204" pitchFamily="49" charset="0"/>
                <a:cs typeface="Consolas" panose="020B0609020204030204" pitchFamily="49" charset="0"/>
              </a:rPr>
              <a:t>=	+=	-=	*=	/=	%=	//= **=</a:t>
            </a:r>
          </a:p>
          <a:p>
            <a:pPr marL="0" indent="0">
              <a:buNone/>
            </a:pPr>
            <a:endParaRPr lang="tr-TR" dirty="0"/>
          </a:p>
        </p:txBody>
      </p:sp>
      <p:sp>
        <p:nvSpPr>
          <p:cNvPr id="4" name="Metin kutusu 3"/>
          <p:cNvSpPr txBox="1"/>
          <p:nvPr/>
        </p:nvSpPr>
        <p:spPr>
          <a:xfrm>
            <a:off x="6095510" y="1620887"/>
            <a:ext cx="1433406" cy="461665"/>
          </a:xfrm>
          <a:prstGeom prst="rect">
            <a:avLst/>
          </a:prstGeom>
          <a:noFill/>
        </p:spPr>
        <p:txBody>
          <a:bodyPr wrap="none" rtlCol="0">
            <a:spAutoFit/>
          </a:bodyPr>
          <a:lstStyle/>
          <a:p>
            <a:r>
              <a:rPr lang="tr-TR" sz="2400" dirty="0" err="1">
                <a:solidFill>
                  <a:srgbClr val="0070C0"/>
                </a:solidFill>
                <a:latin typeface="+mj-lt"/>
              </a:rPr>
              <a:t>mod</a:t>
            </a:r>
            <a:r>
              <a:rPr lang="tr-TR" sz="2400" dirty="0">
                <a:solidFill>
                  <a:srgbClr val="0070C0"/>
                </a:solidFill>
                <a:latin typeface="+mj-lt"/>
              </a:rPr>
              <a:t> alma</a:t>
            </a:r>
          </a:p>
        </p:txBody>
      </p:sp>
      <p:cxnSp>
        <p:nvCxnSpPr>
          <p:cNvPr id="6" name="Düz Ok Bağlayıcısı 5"/>
          <p:cNvCxnSpPr>
            <a:endCxn id="4" idx="1"/>
          </p:cNvCxnSpPr>
          <p:nvPr/>
        </p:nvCxnSpPr>
        <p:spPr>
          <a:xfrm flipV="1">
            <a:off x="5367737" y="1851720"/>
            <a:ext cx="727773" cy="52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Metin kutusu 6"/>
          <p:cNvSpPr txBox="1"/>
          <p:nvPr/>
        </p:nvSpPr>
        <p:spPr>
          <a:xfrm>
            <a:off x="6660232" y="3801814"/>
            <a:ext cx="1298753" cy="461665"/>
          </a:xfrm>
          <a:prstGeom prst="rect">
            <a:avLst/>
          </a:prstGeom>
          <a:noFill/>
        </p:spPr>
        <p:txBody>
          <a:bodyPr wrap="none" rtlCol="0">
            <a:spAutoFit/>
          </a:bodyPr>
          <a:lstStyle/>
          <a:p>
            <a:r>
              <a:rPr lang="tr-TR" sz="2400" dirty="0">
                <a:solidFill>
                  <a:srgbClr val="0070C0"/>
                </a:solidFill>
                <a:latin typeface="+mj-lt"/>
              </a:rPr>
              <a:t>eşit değil</a:t>
            </a:r>
          </a:p>
        </p:txBody>
      </p:sp>
      <p:cxnSp>
        <p:nvCxnSpPr>
          <p:cNvPr id="8" name="Düz Ok Bağlayıcısı 7"/>
          <p:cNvCxnSpPr/>
          <p:nvPr/>
        </p:nvCxnSpPr>
        <p:spPr>
          <a:xfrm flipV="1">
            <a:off x="6444208" y="4149080"/>
            <a:ext cx="285612" cy="223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Metin kutusu 9"/>
          <p:cNvSpPr txBox="1"/>
          <p:nvPr/>
        </p:nvSpPr>
        <p:spPr>
          <a:xfrm>
            <a:off x="5565840" y="3801814"/>
            <a:ext cx="631904" cy="461665"/>
          </a:xfrm>
          <a:prstGeom prst="rect">
            <a:avLst/>
          </a:prstGeom>
          <a:noFill/>
        </p:spPr>
        <p:txBody>
          <a:bodyPr wrap="none" rtlCol="0">
            <a:spAutoFit/>
          </a:bodyPr>
          <a:lstStyle/>
          <a:p>
            <a:r>
              <a:rPr lang="tr-TR" sz="2400" dirty="0">
                <a:solidFill>
                  <a:srgbClr val="0070C0"/>
                </a:solidFill>
                <a:latin typeface="+mj-lt"/>
              </a:rPr>
              <a:t>eşit</a:t>
            </a:r>
          </a:p>
        </p:txBody>
      </p:sp>
      <p:cxnSp>
        <p:nvCxnSpPr>
          <p:cNvPr id="11" name="Düz Ok Bağlayıcısı 10"/>
          <p:cNvCxnSpPr/>
          <p:nvPr/>
        </p:nvCxnSpPr>
        <p:spPr>
          <a:xfrm flipV="1">
            <a:off x="5436096" y="4166146"/>
            <a:ext cx="223050" cy="251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ağ Ayraç 20"/>
          <p:cNvSpPr/>
          <p:nvPr/>
        </p:nvSpPr>
        <p:spPr>
          <a:xfrm rot="5400000">
            <a:off x="5347350" y="2760725"/>
            <a:ext cx="212556" cy="61576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2" name="Metin kutusu 21"/>
          <p:cNvSpPr txBox="1"/>
          <p:nvPr/>
        </p:nvSpPr>
        <p:spPr>
          <a:xfrm>
            <a:off x="457200" y="5949280"/>
            <a:ext cx="8229600" cy="830997"/>
          </a:xfrm>
          <a:prstGeom prst="rect">
            <a:avLst/>
          </a:prstGeom>
          <a:noFill/>
        </p:spPr>
        <p:txBody>
          <a:bodyPr wrap="square" rtlCol="0">
            <a:spAutoFit/>
          </a:bodyPr>
          <a:lstStyle/>
          <a:p>
            <a:pPr algn="ctr"/>
            <a:r>
              <a:rPr lang="tr-TR" sz="1600" dirty="0">
                <a:solidFill>
                  <a:srgbClr val="0070C0"/>
                </a:solidFill>
                <a:latin typeface="+mj-lt"/>
              </a:rPr>
              <a:t>Değişkenin değerini; belli bir sayı kadar arttırma (+=), belli bir sayı kadar azaltma (-=), belli bir sayı kadar çarpma (*=), belli bir sayı kadar bölme (/=), belli bir sayı kadar </a:t>
            </a:r>
            <a:r>
              <a:rPr lang="tr-TR" sz="1600" dirty="0" err="1">
                <a:solidFill>
                  <a:srgbClr val="0070C0"/>
                </a:solidFill>
                <a:latin typeface="+mj-lt"/>
              </a:rPr>
              <a:t>modunu</a:t>
            </a:r>
            <a:r>
              <a:rPr lang="tr-TR" sz="1600" dirty="0">
                <a:solidFill>
                  <a:srgbClr val="0070C0"/>
                </a:solidFill>
                <a:latin typeface="+mj-lt"/>
              </a:rPr>
              <a:t> alma (%=), belli bir sayı kadar tam sayı bölme (//=) ve belli bir sayı kadar üssünü alma (**=) için kullanılırlar. </a:t>
            </a:r>
          </a:p>
        </p:txBody>
      </p:sp>
      <p:sp>
        <p:nvSpPr>
          <p:cNvPr id="23" name="Metin kutusu 22"/>
          <p:cNvSpPr txBox="1"/>
          <p:nvPr/>
        </p:nvSpPr>
        <p:spPr>
          <a:xfrm>
            <a:off x="6425308" y="2764591"/>
            <a:ext cx="2107372" cy="461665"/>
          </a:xfrm>
          <a:prstGeom prst="rect">
            <a:avLst/>
          </a:prstGeom>
          <a:noFill/>
        </p:spPr>
        <p:txBody>
          <a:bodyPr wrap="none" rtlCol="0">
            <a:spAutoFit/>
          </a:bodyPr>
          <a:lstStyle/>
          <a:p>
            <a:r>
              <a:rPr lang="tr-TR" sz="2400" dirty="0">
                <a:solidFill>
                  <a:srgbClr val="0070C0"/>
                </a:solidFill>
                <a:latin typeface="+mj-lt"/>
              </a:rPr>
              <a:t>tam sayı bölme</a:t>
            </a:r>
          </a:p>
        </p:txBody>
      </p:sp>
      <p:sp>
        <p:nvSpPr>
          <p:cNvPr id="24" name="Metin kutusu 23"/>
          <p:cNvSpPr txBox="1"/>
          <p:nvPr/>
        </p:nvSpPr>
        <p:spPr>
          <a:xfrm>
            <a:off x="7740352" y="2110005"/>
            <a:ext cx="1146468" cy="461665"/>
          </a:xfrm>
          <a:prstGeom prst="rect">
            <a:avLst/>
          </a:prstGeom>
          <a:noFill/>
        </p:spPr>
        <p:txBody>
          <a:bodyPr wrap="none" rtlCol="0">
            <a:spAutoFit/>
          </a:bodyPr>
          <a:lstStyle/>
          <a:p>
            <a:r>
              <a:rPr lang="tr-TR" sz="2400" dirty="0">
                <a:solidFill>
                  <a:srgbClr val="0070C0"/>
                </a:solidFill>
                <a:latin typeface="+mj-lt"/>
              </a:rPr>
              <a:t>üs alma</a:t>
            </a:r>
          </a:p>
        </p:txBody>
      </p:sp>
      <p:cxnSp>
        <p:nvCxnSpPr>
          <p:cNvPr id="25" name="Düz Ok Bağlayıcısı 24"/>
          <p:cNvCxnSpPr>
            <a:endCxn id="24" idx="1"/>
          </p:cNvCxnSpPr>
          <p:nvPr/>
        </p:nvCxnSpPr>
        <p:spPr>
          <a:xfrm>
            <a:off x="7452320" y="2337982"/>
            <a:ext cx="288032" cy="2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Düz Ok Bağlayıcısı 25"/>
          <p:cNvCxnSpPr/>
          <p:nvPr/>
        </p:nvCxnSpPr>
        <p:spPr>
          <a:xfrm>
            <a:off x="6516216" y="2492896"/>
            <a:ext cx="504056" cy="322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89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İmperatif</a:t>
            </a:r>
            <a:r>
              <a:rPr lang="tr-TR" dirty="0"/>
              <a:t> Programlama</a:t>
            </a:r>
          </a:p>
        </p:txBody>
      </p:sp>
      <p:sp>
        <p:nvSpPr>
          <p:cNvPr id="3" name="İçerik Yer Tutucusu 2"/>
          <p:cNvSpPr>
            <a:spLocks noGrp="1"/>
          </p:cNvSpPr>
          <p:nvPr>
            <p:ph idx="1"/>
          </p:nvPr>
        </p:nvSpPr>
        <p:spPr/>
        <p:txBody>
          <a:bodyPr>
            <a:normAutofit/>
          </a:bodyPr>
          <a:lstStyle/>
          <a:p>
            <a:r>
              <a:rPr lang="tr-TR" dirty="0" err="1"/>
              <a:t>İmperatif</a:t>
            </a:r>
            <a:r>
              <a:rPr lang="tr-TR" dirty="0"/>
              <a:t> programlama, bir programın yapacağı işlemlerin sırasının bilgisayarın anlayacağı kod karşılıkları ile ifade edilmesi için kullanılan bir modeldir. </a:t>
            </a:r>
          </a:p>
          <a:p>
            <a:r>
              <a:rPr lang="tr-TR" dirty="0" err="1"/>
              <a:t>İmperatif</a:t>
            </a:r>
            <a:r>
              <a:rPr lang="tr-TR" dirty="0"/>
              <a:t> programlama modelinde bir programın adım adım nasıl çalışacağının ve her adımda ne yapılacağının belirtilmesi gerekmektedir.</a:t>
            </a:r>
          </a:p>
        </p:txBody>
      </p:sp>
    </p:spTree>
    <p:extLst>
      <p:ext uri="{BB962C8B-B14F-4D97-AF65-F5344CB8AC3E}">
        <p14:creationId xmlns:p14="http://schemas.microsoft.com/office/powerpoint/2010/main" val="3991398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Türleri</a:t>
            </a:r>
          </a:p>
        </p:txBody>
      </p:sp>
      <p:sp>
        <p:nvSpPr>
          <p:cNvPr id="3" name="İçerik Yer Tutucusu 2"/>
          <p:cNvSpPr>
            <a:spLocks noGrp="1"/>
          </p:cNvSpPr>
          <p:nvPr>
            <p:ph idx="1"/>
          </p:nvPr>
        </p:nvSpPr>
        <p:spPr/>
        <p:txBody>
          <a:bodyPr>
            <a:normAutofit fontScale="92500" lnSpcReduction="10000"/>
          </a:bodyPr>
          <a:lstStyle/>
          <a:p>
            <a:r>
              <a:rPr lang="tr-TR" dirty="0" err="1"/>
              <a:t>Python’da</a:t>
            </a:r>
            <a:r>
              <a:rPr lang="tr-TR" dirty="0"/>
              <a:t> temel olarak 3 veri türü vardır:</a:t>
            </a:r>
          </a:p>
          <a:p>
            <a:pPr marL="355600" indent="0">
              <a:buNone/>
            </a:pPr>
            <a:r>
              <a:rPr lang="tr-TR" dirty="0" err="1">
                <a:solidFill>
                  <a:srgbClr val="0070C0"/>
                </a:solidFill>
              </a:rPr>
              <a:t>int</a:t>
            </a:r>
            <a:r>
              <a:rPr lang="tr-TR" dirty="0">
                <a:solidFill>
                  <a:srgbClr val="0070C0"/>
                </a:solidFill>
              </a:rPr>
              <a:t>: </a:t>
            </a:r>
            <a:r>
              <a:rPr lang="tr-TR" dirty="0"/>
              <a:t>tamsayıları saklar (</a:t>
            </a:r>
            <a:r>
              <a:rPr lang="tr-TR" dirty="0" err="1"/>
              <a:t>integer</a:t>
            </a:r>
            <a:r>
              <a:rPr lang="tr-TR" dirty="0"/>
              <a:t>)</a:t>
            </a:r>
          </a:p>
          <a:p>
            <a:pPr marL="355600" indent="0">
              <a:buNone/>
            </a:pPr>
            <a:r>
              <a:rPr lang="tr-TR" dirty="0" err="1">
                <a:solidFill>
                  <a:srgbClr val="0070C0"/>
                </a:solidFill>
              </a:rPr>
              <a:t>float</a:t>
            </a:r>
            <a:r>
              <a:rPr lang="tr-TR" dirty="0">
                <a:solidFill>
                  <a:srgbClr val="0070C0"/>
                </a:solidFill>
              </a:rPr>
              <a:t>: </a:t>
            </a:r>
            <a:r>
              <a:rPr lang="tr-TR" dirty="0" err="1"/>
              <a:t>ondalıklı</a:t>
            </a:r>
            <a:r>
              <a:rPr lang="tr-TR" dirty="0"/>
              <a:t> sayıların saklanması içindir</a:t>
            </a:r>
          </a:p>
          <a:p>
            <a:pPr marL="355600" indent="0">
              <a:buNone/>
            </a:pPr>
            <a:r>
              <a:rPr lang="tr-TR" dirty="0" err="1">
                <a:solidFill>
                  <a:srgbClr val="0070C0"/>
                </a:solidFill>
              </a:rPr>
              <a:t>str</a:t>
            </a:r>
            <a:r>
              <a:rPr lang="tr-TR" dirty="0">
                <a:solidFill>
                  <a:srgbClr val="0070C0"/>
                </a:solidFill>
              </a:rPr>
              <a:t>:</a:t>
            </a:r>
            <a:r>
              <a:rPr lang="tr-TR" dirty="0"/>
              <a:t> Bir veya daha çok karakterin saklanmasını sağlar. Tek tırnak veya çift tırnak içinde yazılan her şey rakam bile olsa </a:t>
            </a:r>
            <a:r>
              <a:rPr lang="tr-TR" dirty="0" err="1"/>
              <a:t>str</a:t>
            </a:r>
            <a:r>
              <a:rPr lang="tr-TR" dirty="0"/>
              <a:t> (string) olarak saklanır.</a:t>
            </a:r>
          </a:p>
          <a:p>
            <a:r>
              <a:rPr lang="tr-TR" dirty="0"/>
              <a:t>Bir değişkenin veya veri yapısının türünü öğrenmek için </a:t>
            </a:r>
            <a:r>
              <a:rPr lang="tr-TR" dirty="0" err="1">
                <a:solidFill>
                  <a:srgbClr val="0070C0"/>
                </a:solidFill>
              </a:rPr>
              <a:t>type</a:t>
            </a:r>
            <a:r>
              <a:rPr lang="tr-TR" dirty="0">
                <a:solidFill>
                  <a:srgbClr val="0070C0"/>
                </a:solidFill>
              </a:rPr>
              <a:t>() </a:t>
            </a:r>
            <a:r>
              <a:rPr lang="tr-TR" dirty="0"/>
              <a:t>fonksiyonu kullanılabilir. </a:t>
            </a:r>
          </a:p>
          <a:p>
            <a:pPr lvl="1"/>
            <a:r>
              <a:rPr lang="tr-TR" dirty="0" err="1">
                <a:solidFill>
                  <a:srgbClr val="0070C0"/>
                </a:solidFill>
              </a:rPr>
              <a:t>type</a:t>
            </a:r>
            <a:r>
              <a:rPr lang="tr-TR" dirty="0">
                <a:solidFill>
                  <a:srgbClr val="0070C0"/>
                </a:solidFill>
              </a:rPr>
              <a:t>(a) </a:t>
            </a:r>
            <a:r>
              <a:rPr lang="tr-TR" dirty="0"/>
              <a:t>yazdığınızda </a:t>
            </a:r>
            <a:r>
              <a:rPr lang="tr-TR" dirty="0">
                <a:solidFill>
                  <a:srgbClr val="0070C0"/>
                </a:solidFill>
              </a:rPr>
              <a:t>&lt;</a:t>
            </a:r>
            <a:r>
              <a:rPr lang="tr-TR" dirty="0" err="1">
                <a:solidFill>
                  <a:srgbClr val="0070C0"/>
                </a:solidFill>
              </a:rPr>
              <a:t>class</a:t>
            </a:r>
            <a:r>
              <a:rPr lang="tr-TR" dirty="0">
                <a:solidFill>
                  <a:srgbClr val="0070C0"/>
                </a:solidFill>
              </a:rPr>
              <a:t> '</a:t>
            </a:r>
            <a:r>
              <a:rPr lang="tr-TR" dirty="0" err="1">
                <a:solidFill>
                  <a:srgbClr val="0070C0"/>
                </a:solidFill>
              </a:rPr>
              <a:t>int</a:t>
            </a:r>
            <a:r>
              <a:rPr lang="tr-TR" dirty="0">
                <a:solidFill>
                  <a:srgbClr val="0070C0"/>
                </a:solidFill>
              </a:rPr>
              <a:t>'&gt; </a:t>
            </a:r>
            <a:r>
              <a:rPr lang="tr-TR" dirty="0"/>
              <a:t>gibi bir çıktı alırsınız</a:t>
            </a:r>
          </a:p>
        </p:txBody>
      </p:sp>
      <p:sp>
        <p:nvSpPr>
          <p:cNvPr id="4" name="Dikdörtgen 3"/>
          <p:cNvSpPr/>
          <p:nvPr/>
        </p:nvSpPr>
        <p:spPr>
          <a:xfrm>
            <a:off x="457200" y="5847060"/>
            <a:ext cx="8229600" cy="923330"/>
          </a:xfrm>
          <a:prstGeom prst="rect">
            <a:avLst/>
          </a:prstGeom>
        </p:spPr>
        <p:txBody>
          <a:bodyPr wrap="square">
            <a:spAutoFit/>
          </a:bodyPr>
          <a:lstStyle/>
          <a:p>
            <a:pPr marL="0" lvl="1"/>
            <a:r>
              <a:rPr lang="tr-TR" dirty="0">
                <a:solidFill>
                  <a:srgbClr val="0070C0"/>
                </a:solidFill>
                <a:latin typeface="+mn-lt"/>
              </a:rPr>
              <a:t>Birçok dilde tamsayılar ve </a:t>
            </a:r>
            <a:r>
              <a:rPr lang="tr-TR" dirty="0" err="1">
                <a:solidFill>
                  <a:srgbClr val="0070C0"/>
                </a:solidFill>
                <a:latin typeface="+mn-lt"/>
              </a:rPr>
              <a:t>ondalıklı</a:t>
            </a:r>
            <a:r>
              <a:rPr lang="tr-TR" dirty="0">
                <a:solidFill>
                  <a:srgbClr val="0070C0"/>
                </a:solidFill>
                <a:latin typeface="+mn-lt"/>
              </a:rPr>
              <a:t> sayılar için birden çok veri türü kullanılır. Örneğin C dilinde tamsayılar için </a:t>
            </a:r>
            <a:r>
              <a:rPr lang="tr-TR" dirty="0" err="1">
                <a:solidFill>
                  <a:srgbClr val="C00000"/>
                </a:solidFill>
                <a:latin typeface="+mn-lt"/>
              </a:rPr>
              <a:t>short</a:t>
            </a:r>
            <a:r>
              <a:rPr lang="tr-TR" dirty="0">
                <a:solidFill>
                  <a:srgbClr val="0070C0"/>
                </a:solidFill>
                <a:latin typeface="+mn-lt"/>
              </a:rPr>
              <a:t>,</a:t>
            </a:r>
            <a:r>
              <a:rPr lang="tr-TR" dirty="0">
                <a:solidFill>
                  <a:srgbClr val="C00000"/>
                </a:solidFill>
                <a:latin typeface="+mn-lt"/>
              </a:rPr>
              <a:t> </a:t>
            </a:r>
            <a:r>
              <a:rPr lang="tr-TR" dirty="0" err="1">
                <a:solidFill>
                  <a:srgbClr val="C00000"/>
                </a:solidFill>
                <a:latin typeface="+mn-lt"/>
              </a:rPr>
              <a:t>int</a:t>
            </a:r>
            <a:r>
              <a:rPr lang="tr-TR" dirty="0">
                <a:solidFill>
                  <a:srgbClr val="C00000"/>
                </a:solidFill>
                <a:latin typeface="+mn-lt"/>
              </a:rPr>
              <a:t> </a:t>
            </a:r>
            <a:r>
              <a:rPr lang="tr-TR" dirty="0">
                <a:solidFill>
                  <a:srgbClr val="0070C0"/>
                </a:solidFill>
                <a:latin typeface="+mn-lt"/>
              </a:rPr>
              <a:t>ve</a:t>
            </a:r>
            <a:r>
              <a:rPr lang="tr-TR" dirty="0">
                <a:solidFill>
                  <a:srgbClr val="C00000"/>
                </a:solidFill>
                <a:latin typeface="+mn-lt"/>
              </a:rPr>
              <a:t> </a:t>
            </a:r>
            <a:r>
              <a:rPr lang="tr-TR" dirty="0" err="1">
                <a:solidFill>
                  <a:srgbClr val="C00000"/>
                </a:solidFill>
                <a:latin typeface="+mn-lt"/>
              </a:rPr>
              <a:t>long</a:t>
            </a:r>
            <a:r>
              <a:rPr lang="tr-TR" dirty="0">
                <a:solidFill>
                  <a:srgbClr val="C00000"/>
                </a:solidFill>
                <a:latin typeface="+mn-lt"/>
              </a:rPr>
              <a:t>; </a:t>
            </a:r>
            <a:r>
              <a:rPr lang="tr-TR" dirty="0" err="1">
                <a:solidFill>
                  <a:srgbClr val="0070C0"/>
                </a:solidFill>
                <a:latin typeface="+mn-lt"/>
              </a:rPr>
              <a:t>ondalıklı</a:t>
            </a:r>
            <a:r>
              <a:rPr lang="tr-TR" dirty="0">
                <a:solidFill>
                  <a:srgbClr val="0070C0"/>
                </a:solidFill>
                <a:latin typeface="+mn-lt"/>
              </a:rPr>
              <a:t> sayılar için ise </a:t>
            </a:r>
            <a:r>
              <a:rPr lang="tr-TR" dirty="0" err="1">
                <a:solidFill>
                  <a:srgbClr val="C00000"/>
                </a:solidFill>
                <a:latin typeface="+mn-lt"/>
              </a:rPr>
              <a:t>float</a:t>
            </a:r>
            <a:r>
              <a:rPr lang="tr-TR" dirty="0">
                <a:solidFill>
                  <a:srgbClr val="C00000"/>
                </a:solidFill>
                <a:latin typeface="+mn-lt"/>
              </a:rPr>
              <a:t> </a:t>
            </a:r>
            <a:r>
              <a:rPr lang="tr-TR" dirty="0">
                <a:solidFill>
                  <a:srgbClr val="0070C0"/>
                </a:solidFill>
                <a:latin typeface="+mn-lt"/>
              </a:rPr>
              <a:t>ve</a:t>
            </a:r>
            <a:r>
              <a:rPr lang="tr-TR" dirty="0">
                <a:solidFill>
                  <a:srgbClr val="C00000"/>
                </a:solidFill>
                <a:latin typeface="+mn-lt"/>
              </a:rPr>
              <a:t> </a:t>
            </a:r>
            <a:r>
              <a:rPr lang="tr-TR" dirty="0" err="1">
                <a:solidFill>
                  <a:srgbClr val="C00000"/>
                </a:solidFill>
                <a:latin typeface="+mn-lt"/>
              </a:rPr>
              <a:t>double</a:t>
            </a:r>
            <a:r>
              <a:rPr lang="tr-TR" dirty="0">
                <a:solidFill>
                  <a:srgbClr val="C00000"/>
                </a:solidFill>
                <a:latin typeface="+mn-lt"/>
              </a:rPr>
              <a:t> </a:t>
            </a:r>
            <a:r>
              <a:rPr lang="tr-TR" dirty="0">
                <a:solidFill>
                  <a:srgbClr val="0070C0"/>
                </a:solidFill>
                <a:latin typeface="+mn-lt"/>
              </a:rPr>
              <a:t>gibi hafızada farklı büyüklüklerde yer kaplayan farklı veri türleri vardır. </a:t>
            </a:r>
          </a:p>
        </p:txBody>
      </p:sp>
    </p:spTree>
    <p:extLst>
      <p:ext uri="{BB962C8B-B14F-4D97-AF65-F5344CB8AC3E}">
        <p14:creationId xmlns:p14="http://schemas.microsoft.com/office/powerpoint/2010/main" val="277999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Fonksiyon, Parametre ve Argüman</a:t>
            </a:r>
          </a:p>
        </p:txBody>
      </p:sp>
      <p:sp>
        <p:nvSpPr>
          <p:cNvPr id="3" name="İçerik Yer Tutucusu 2"/>
          <p:cNvSpPr>
            <a:spLocks noGrp="1"/>
          </p:cNvSpPr>
          <p:nvPr>
            <p:ph idx="1"/>
          </p:nvPr>
        </p:nvSpPr>
        <p:spPr>
          <a:xfrm>
            <a:off x="457200" y="1600200"/>
            <a:ext cx="8229600" cy="4709120"/>
          </a:xfrm>
        </p:spPr>
        <p:txBody>
          <a:bodyPr>
            <a:noAutofit/>
          </a:bodyPr>
          <a:lstStyle/>
          <a:p>
            <a:r>
              <a:rPr lang="tr-TR" sz="2400" dirty="0"/>
              <a:t>Programlama dillerindeki </a:t>
            </a:r>
            <a:r>
              <a:rPr lang="tr-TR" sz="2400" dirty="0">
                <a:solidFill>
                  <a:srgbClr val="C00000"/>
                </a:solidFill>
              </a:rPr>
              <a:t>fonksiyonlar</a:t>
            </a:r>
            <a:r>
              <a:rPr lang="tr-TR" sz="2400" dirty="0"/>
              <a:t> matematikteki fonksiyonlara benzer. Yani bir yada daha çok değer alıp, bir değer veya veri yapısı (ileride göreceğiz) döndürürler.</a:t>
            </a:r>
          </a:p>
          <a:p>
            <a:pPr lvl="1"/>
            <a:r>
              <a:rPr lang="tr-TR" sz="2000" dirty="0"/>
              <a:t>Örneğin 2 veya daha çok sayı alıp, bunların en büyük ortak bölenini bulup döndüren fonksiyon yazabiliriz (ileride göreceğiz) </a:t>
            </a:r>
          </a:p>
          <a:p>
            <a:r>
              <a:rPr lang="tr-TR" sz="2400" dirty="0"/>
              <a:t>Fonksiyonlar isimlerinden sonra gelen parantez içinde farklı değerler verilerek çağrılabilir. Virgül ile birbirinden ayrılan bu değerlere </a:t>
            </a:r>
            <a:r>
              <a:rPr lang="tr-TR" sz="2400" dirty="0">
                <a:solidFill>
                  <a:srgbClr val="C00000"/>
                </a:solidFill>
              </a:rPr>
              <a:t>parametre </a:t>
            </a:r>
            <a:r>
              <a:rPr lang="tr-TR" sz="2400" dirty="0"/>
              <a:t>denir.</a:t>
            </a:r>
          </a:p>
          <a:p>
            <a:r>
              <a:rPr lang="tr-TR" sz="2400" dirty="0"/>
              <a:t>Fonksiyonları çağırırken, parametrelerine gönderdiğimiz değerlere ise </a:t>
            </a:r>
            <a:r>
              <a:rPr lang="tr-TR" sz="2400" dirty="0">
                <a:solidFill>
                  <a:srgbClr val="C00000"/>
                </a:solidFill>
              </a:rPr>
              <a:t>argüman </a:t>
            </a:r>
            <a:r>
              <a:rPr lang="tr-TR" sz="2400" dirty="0"/>
              <a:t>denir. Argüman olarak sabit bir değer, bir değişken, aritmetiksel bir işlem veya bir fonksiyon kullanılabilir.</a:t>
            </a:r>
          </a:p>
        </p:txBody>
      </p:sp>
    </p:spTree>
    <p:extLst>
      <p:ext uri="{BB962C8B-B14F-4D97-AF65-F5344CB8AC3E}">
        <p14:creationId xmlns:p14="http://schemas.microsoft.com/office/powerpoint/2010/main" val="2675377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Veri Türü Değiştirme Fonksiyonları</a:t>
            </a:r>
          </a:p>
        </p:txBody>
      </p:sp>
      <p:sp>
        <p:nvSpPr>
          <p:cNvPr id="3" name="İçerik Yer Tutucusu 2"/>
          <p:cNvSpPr>
            <a:spLocks noGrp="1"/>
          </p:cNvSpPr>
          <p:nvPr>
            <p:ph idx="1"/>
          </p:nvPr>
        </p:nvSpPr>
        <p:spPr/>
        <p:txBody>
          <a:bodyPr>
            <a:normAutofit fontScale="92500" lnSpcReduction="20000"/>
          </a:bodyPr>
          <a:lstStyle/>
          <a:p>
            <a:r>
              <a:rPr lang="tr-TR" dirty="0"/>
              <a:t>Veri türleri ile aynı isimde olan ve farklı türdeki verileri o türe dönüştüren fonksiyonlar vardır.</a:t>
            </a:r>
          </a:p>
          <a:p>
            <a:r>
              <a:rPr lang="tr-TR" dirty="0"/>
              <a:t>Örnekler:</a:t>
            </a:r>
          </a:p>
          <a:p>
            <a:pPr marL="457200" lvl="1" indent="0">
              <a:buNone/>
            </a:pPr>
            <a:r>
              <a:rPr lang="en-US" dirty="0">
                <a:latin typeface="Consolas" panose="020B0609020204030204" pitchFamily="49" charset="0"/>
              </a:rPr>
              <a:t>&gt;&gt;&gt; float(3)</a:t>
            </a:r>
          </a:p>
          <a:p>
            <a:pPr marL="457200" lvl="1" indent="0">
              <a:buNone/>
            </a:pPr>
            <a:r>
              <a:rPr lang="en-US" dirty="0">
                <a:latin typeface="Consolas" panose="020B0609020204030204" pitchFamily="49" charset="0"/>
              </a:rPr>
              <a:t>3.0</a:t>
            </a:r>
          </a:p>
          <a:p>
            <a:pPr marL="457200" lvl="1" indent="0">
              <a:buNone/>
            </a:pPr>
            <a:r>
              <a:rPr lang="en-US" dirty="0">
                <a:latin typeface="Consolas" panose="020B0609020204030204" pitchFamily="49" charset="0"/>
              </a:rPr>
              <a:t>&gt;&gt;&gt; </a:t>
            </a:r>
            <a:r>
              <a:rPr lang="en-US" dirty="0" err="1">
                <a:latin typeface="Consolas" panose="020B0609020204030204" pitchFamily="49" charset="0"/>
              </a:rPr>
              <a:t>str</a:t>
            </a:r>
            <a:r>
              <a:rPr lang="en-US" dirty="0">
                <a:latin typeface="Consolas" panose="020B0609020204030204" pitchFamily="49" charset="0"/>
              </a:rPr>
              <a:t>(45.32)</a:t>
            </a:r>
          </a:p>
          <a:p>
            <a:pPr marL="457200" lvl="1" indent="0">
              <a:buNone/>
            </a:pPr>
            <a:r>
              <a:rPr lang="en-US" dirty="0">
                <a:latin typeface="Consolas" panose="020B0609020204030204" pitchFamily="49" charset="0"/>
              </a:rPr>
              <a:t>'45.32'</a:t>
            </a:r>
          </a:p>
          <a:p>
            <a:pPr marL="457200" lvl="1" indent="0">
              <a:buNone/>
            </a:pPr>
            <a:r>
              <a:rPr lang="en-US" dirty="0">
                <a:latin typeface="Consolas" panose="020B0609020204030204" pitchFamily="49" charset="0"/>
              </a:rPr>
              <a:t>&gt;&gt;&gt; </a:t>
            </a:r>
            <a:r>
              <a:rPr lang="en-US" dirty="0" err="1">
                <a:latin typeface="Consolas" panose="020B0609020204030204" pitchFamily="49" charset="0"/>
              </a:rPr>
              <a:t>int</a:t>
            </a:r>
            <a:r>
              <a:rPr lang="en-US" dirty="0">
                <a:latin typeface="Consolas" panose="020B0609020204030204" pitchFamily="49" charset="0"/>
              </a:rPr>
              <a:t>(</a:t>
            </a:r>
            <a:r>
              <a:rPr lang="tr-TR" dirty="0">
                <a:latin typeface="Consolas" panose="020B0609020204030204" pitchFamily="49" charset="0"/>
              </a:rPr>
              <a:t>4</a:t>
            </a:r>
            <a:r>
              <a:rPr lang="en-US" dirty="0">
                <a:latin typeface="Consolas" panose="020B0609020204030204" pitchFamily="49" charset="0"/>
              </a:rPr>
              <a:t>.99)</a:t>
            </a:r>
          </a:p>
          <a:p>
            <a:pPr marL="457200" lvl="1" indent="0">
              <a:buNone/>
            </a:pPr>
            <a:r>
              <a:rPr lang="tr-TR" dirty="0">
                <a:latin typeface="Consolas" panose="020B0609020204030204" pitchFamily="49" charset="0"/>
              </a:rPr>
              <a:t>4</a:t>
            </a:r>
            <a:endParaRPr lang="en-US" dirty="0">
              <a:latin typeface="Consolas" panose="020B0609020204030204" pitchFamily="49" charset="0"/>
            </a:endParaRPr>
          </a:p>
          <a:p>
            <a:pPr marL="457200" lvl="1" indent="0">
              <a:buNone/>
            </a:pPr>
            <a:r>
              <a:rPr lang="en-US" dirty="0">
                <a:latin typeface="Consolas" panose="020B0609020204030204" pitchFamily="49" charset="0"/>
              </a:rPr>
              <a:t>&gt;&gt;&gt; round(</a:t>
            </a:r>
            <a:r>
              <a:rPr lang="tr-TR" dirty="0">
                <a:latin typeface="Consolas" panose="020B0609020204030204" pitchFamily="49" charset="0"/>
              </a:rPr>
              <a:t>4</a:t>
            </a:r>
            <a:r>
              <a:rPr lang="en-US" dirty="0">
                <a:latin typeface="Consolas" panose="020B0609020204030204" pitchFamily="49" charset="0"/>
              </a:rPr>
              <a:t>.99)</a:t>
            </a:r>
          </a:p>
          <a:p>
            <a:pPr marL="457200" lvl="1" indent="0">
              <a:buNone/>
            </a:pPr>
            <a:r>
              <a:rPr lang="tr-TR" dirty="0">
                <a:latin typeface="Consolas" panose="020B0609020204030204" pitchFamily="49" charset="0"/>
              </a:rPr>
              <a:t>5</a:t>
            </a:r>
            <a:endParaRPr lang="en-US" dirty="0">
              <a:latin typeface="Consolas" panose="020B0609020204030204" pitchFamily="49" charset="0"/>
            </a:endParaRPr>
          </a:p>
        </p:txBody>
      </p:sp>
      <p:sp>
        <p:nvSpPr>
          <p:cNvPr id="5" name="Metin kutusu 4"/>
          <p:cNvSpPr txBox="1"/>
          <p:nvPr/>
        </p:nvSpPr>
        <p:spPr>
          <a:xfrm>
            <a:off x="3347864" y="2842539"/>
            <a:ext cx="5338936" cy="400110"/>
          </a:xfrm>
          <a:prstGeom prst="rect">
            <a:avLst/>
          </a:prstGeom>
          <a:noFill/>
        </p:spPr>
        <p:txBody>
          <a:bodyPr wrap="square" rtlCol="0">
            <a:spAutoFit/>
          </a:bodyPr>
          <a:lstStyle/>
          <a:p>
            <a:r>
              <a:rPr lang="tr-TR" sz="2000" dirty="0">
                <a:solidFill>
                  <a:srgbClr val="0070C0"/>
                </a:solidFill>
                <a:latin typeface="+mj-lt"/>
              </a:rPr>
              <a:t>3 tamsayısını alıp 3.0 </a:t>
            </a:r>
            <a:r>
              <a:rPr lang="tr-TR" sz="2000" dirty="0" err="1">
                <a:solidFill>
                  <a:srgbClr val="0070C0"/>
                </a:solidFill>
                <a:latin typeface="+mj-lt"/>
              </a:rPr>
              <a:t>ondalıklı</a:t>
            </a:r>
            <a:r>
              <a:rPr lang="tr-TR" sz="2000" dirty="0">
                <a:solidFill>
                  <a:srgbClr val="0070C0"/>
                </a:solidFill>
                <a:latin typeface="+mj-lt"/>
              </a:rPr>
              <a:t> sayısını döndürdük</a:t>
            </a:r>
          </a:p>
        </p:txBody>
      </p:sp>
      <p:sp>
        <p:nvSpPr>
          <p:cNvPr id="10" name="Metin kutusu 9"/>
          <p:cNvSpPr txBox="1"/>
          <p:nvPr/>
        </p:nvSpPr>
        <p:spPr>
          <a:xfrm>
            <a:off x="3625553" y="3633542"/>
            <a:ext cx="5338935" cy="400110"/>
          </a:xfrm>
          <a:prstGeom prst="rect">
            <a:avLst/>
          </a:prstGeom>
          <a:noFill/>
        </p:spPr>
        <p:txBody>
          <a:bodyPr wrap="square" rtlCol="0">
            <a:spAutoFit/>
          </a:bodyPr>
          <a:lstStyle/>
          <a:p>
            <a:r>
              <a:rPr lang="tr-TR" sz="2000" dirty="0">
                <a:solidFill>
                  <a:srgbClr val="0070C0"/>
                </a:solidFill>
                <a:latin typeface="+mj-lt"/>
              </a:rPr>
              <a:t>45.32 </a:t>
            </a:r>
            <a:r>
              <a:rPr lang="tr-TR" sz="2000" dirty="0" err="1">
                <a:solidFill>
                  <a:srgbClr val="0070C0"/>
                </a:solidFill>
                <a:latin typeface="+mj-lt"/>
              </a:rPr>
              <a:t>ondalıklı</a:t>
            </a:r>
            <a:r>
              <a:rPr lang="tr-TR" sz="2000" dirty="0">
                <a:solidFill>
                  <a:srgbClr val="0070C0"/>
                </a:solidFill>
                <a:latin typeface="+mj-lt"/>
              </a:rPr>
              <a:t> sayısını alıp </a:t>
            </a:r>
            <a:r>
              <a:rPr lang="tr-TR" sz="2000" dirty="0" err="1">
                <a:solidFill>
                  <a:srgbClr val="0070C0"/>
                </a:solidFill>
                <a:latin typeface="+mj-lt"/>
              </a:rPr>
              <a:t>str</a:t>
            </a:r>
            <a:r>
              <a:rPr lang="tr-TR" sz="2000" dirty="0">
                <a:solidFill>
                  <a:srgbClr val="0070C0"/>
                </a:solidFill>
                <a:latin typeface="+mj-lt"/>
              </a:rPr>
              <a:t> türünde döndürdük</a:t>
            </a:r>
          </a:p>
        </p:txBody>
      </p:sp>
      <p:sp>
        <p:nvSpPr>
          <p:cNvPr id="19" name="Metin kutusu 18"/>
          <p:cNvSpPr txBox="1"/>
          <p:nvPr/>
        </p:nvSpPr>
        <p:spPr>
          <a:xfrm>
            <a:off x="3419872" y="4435901"/>
            <a:ext cx="4906887" cy="400110"/>
          </a:xfrm>
          <a:prstGeom prst="rect">
            <a:avLst/>
          </a:prstGeom>
          <a:noFill/>
        </p:spPr>
        <p:txBody>
          <a:bodyPr wrap="square" rtlCol="0">
            <a:spAutoFit/>
          </a:bodyPr>
          <a:lstStyle/>
          <a:p>
            <a:r>
              <a:rPr lang="tr-TR" sz="2000" dirty="0">
                <a:solidFill>
                  <a:srgbClr val="0070C0"/>
                </a:solidFill>
                <a:latin typeface="+mj-lt"/>
              </a:rPr>
              <a:t>4.99 sayısının tam sayı kısmını (4) döndürdük</a:t>
            </a:r>
          </a:p>
        </p:txBody>
      </p:sp>
      <p:sp>
        <p:nvSpPr>
          <p:cNvPr id="29" name="Metin kutusu 28"/>
          <p:cNvSpPr txBox="1"/>
          <p:nvPr/>
        </p:nvSpPr>
        <p:spPr>
          <a:xfrm>
            <a:off x="3767382" y="5209950"/>
            <a:ext cx="2748834" cy="400110"/>
          </a:xfrm>
          <a:prstGeom prst="rect">
            <a:avLst/>
          </a:prstGeom>
          <a:noFill/>
        </p:spPr>
        <p:txBody>
          <a:bodyPr wrap="square" rtlCol="0">
            <a:spAutoFit/>
          </a:bodyPr>
          <a:lstStyle/>
          <a:p>
            <a:r>
              <a:rPr lang="tr-TR" sz="2000" dirty="0">
                <a:solidFill>
                  <a:srgbClr val="0070C0"/>
                </a:solidFill>
                <a:latin typeface="+mj-lt"/>
              </a:rPr>
              <a:t>4.99 sayısını yuvarladık. </a:t>
            </a:r>
          </a:p>
        </p:txBody>
      </p:sp>
      <p:sp>
        <p:nvSpPr>
          <p:cNvPr id="14" name="Dikdörtgen 13"/>
          <p:cNvSpPr/>
          <p:nvPr/>
        </p:nvSpPr>
        <p:spPr>
          <a:xfrm>
            <a:off x="1521242" y="5827038"/>
            <a:ext cx="7139135" cy="923330"/>
          </a:xfrm>
          <a:prstGeom prst="rect">
            <a:avLst/>
          </a:prstGeom>
        </p:spPr>
        <p:txBody>
          <a:bodyPr wrap="square">
            <a:spAutoFit/>
          </a:bodyPr>
          <a:lstStyle/>
          <a:p>
            <a:r>
              <a:rPr lang="tr-TR" dirty="0" err="1">
                <a:solidFill>
                  <a:srgbClr val="C00000"/>
                </a:solidFill>
                <a:latin typeface="+mn-lt"/>
              </a:rPr>
              <a:t>round</a:t>
            </a:r>
            <a:r>
              <a:rPr lang="tr-TR" dirty="0">
                <a:solidFill>
                  <a:srgbClr val="0070C0"/>
                </a:solidFill>
                <a:latin typeface="+mn-lt"/>
              </a:rPr>
              <a:t> fonksiyonu ikinci parametre olarak </a:t>
            </a:r>
            <a:r>
              <a:rPr lang="tr-TR" dirty="0" err="1">
                <a:solidFill>
                  <a:srgbClr val="0070C0"/>
                </a:solidFill>
                <a:latin typeface="+mn-lt"/>
              </a:rPr>
              <a:t>ondalıklı</a:t>
            </a:r>
            <a:r>
              <a:rPr lang="tr-TR" dirty="0">
                <a:solidFill>
                  <a:srgbClr val="0070C0"/>
                </a:solidFill>
                <a:latin typeface="+mn-lt"/>
              </a:rPr>
              <a:t> kısmın kaç basamağa </a:t>
            </a:r>
            <a:r>
              <a:rPr lang="tr-TR" dirty="0" err="1">
                <a:solidFill>
                  <a:srgbClr val="0070C0"/>
                </a:solidFill>
                <a:latin typeface="+mn-lt"/>
              </a:rPr>
              <a:t>indireleceğini</a:t>
            </a:r>
            <a:r>
              <a:rPr lang="tr-TR" dirty="0">
                <a:solidFill>
                  <a:srgbClr val="0070C0"/>
                </a:solidFill>
                <a:latin typeface="+mn-lt"/>
              </a:rPr>
              <a:t> de alabilir. Örneğin </a:t>
            </a:r>
            <a:r>
              <a:rPr lang="tr-TR" dirty="0" err="1">
                <a:solidFill>
                  <a:srgbClr val="C00000"/>
                </a:solidFill>
                <a:latin typeface="+mn-lt"/>
              </a:rPr>
              <a:t>round</a:t>
            </a:r>
            <a:r>
              <a:rPr lang="tr-TR" dirty="0">
                <a:solidFill>
                  <a:srgbClr val="C00000"/>
                </a:solidFill>
                <a:latin typeface="+mn-lt"/>
              </a:rPr>
              <a:t>(5/3, 4) </a:t>
            </a:r>
            <a:r>
              <a:rPr lang="tr-TR" dirty="0">
                <a:solidFill>
                  <a:srgbClr val="0070C0"/>
                </a:solidFill>
                <a:latin typeface="+mn-lt"/>
              </a:rPr>
              <a:t>ifadesinin sonucu </a:t>
            </a:r>
            <a:r>
              <a:rPr lang="tr-TR" dirty="0">
                <a:solidFill>
                  <a:srgbClr val="C00000"/>
                </a:solidFill>
                <a:latin typeface="+mn-lt"/>
              </a:rPr>
              <a:t>1.6667 </a:t>
            </a:r>
            <a:r>
              <a:rPr lang="tr-TR" dirty="0">
                <a:solidFill>
                  <a:srgbClr val="0070C0"/>
                </a:solidFill>
                <a:latin typeface="+mn-lt"/>
              </a:rPr>
              <a:t>olur. Buradaki 5/3 ve 4 değerleri parametrelere gönderilen argümanlardır.</a:t>
            </a:r>
          </a:p>
        </p:txBody>
      </p:sp>
    </p:spTree>
    <p:extLst>
      <p:ext uri="{BB962C8B-B14F-4D97-AF65-F5344CB8AC3E}">
        <p14:creationId xmlns:p14="http://schemas.microsoft.com/office/powerpoint/2010/main" val="516800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İşlem Örnekleri</a:t>
            </a:r>
          </a:p>
        </p:txBody>
      </p:sp>
      <p:sp>
        <p:nvSpPr>
          <p:cNvPr id="3" name="İçerik Yer Tutucusu 2"/>
          <p:cNvSpPr>
            <a:spLocks noGrp="1"/>
          </p:cNvSpPr>
          <p:nvPr>
            <p:ph idx="1"/>
          </p:nvPr>
        </p:nvSpPr>
        <p:spPr>
          <a:xfrm>
            <a:off x="457200" y="1600200"/>
            <a:ext cx="8229600" cy="4709120"/>
          </a:xfrm>
        </p:spPr>
        <p:txBody>
          <a:bodyPr>
            <a:normAutofit fontScale="92500" lnSpcReduction="20000"/>
          </a:bodyPr>
          <a:lstStyle/>
          <a:p>
            <a:pPr marL="0" indent="0">
              <a:buNone/>
            </a:pPr>
            <a:r>
              <a:rPr lang="tr-TR" dirty="0">
                <a:latin typeface="Consolas" panose="020B0609020204030204" pitchFamily="49" charset="0"/>
              </a:rPr>
              <a:t>&gt;&gt;&gt; 5 * 2 + 5 / 2</a:t>
            </a:r>
          </a:p>
          <a:p>
            <a:pPr marL="0" indent="0">
              <a:buNone/>
            </a:pPr>
            <a:r>
              <a:rPr lang="tr-TR" dirty="0">
                <a:latin typeface="Consolas" panose="020B0609020204030204" pitchFamily="49" charset="0"/>
              </a:rPr>
              <a:t>12.5</a:t>
            </a:r>
          </a:p>
          <a:p>
            <a:pPr marL="0" indent="0">
              <a:buNone/>
            </a:pPr>
            <a:r>
              <a:rPr lang="tr-TR" dirty="0">
                <a:latin typeface="Consolas" panose="020B0609020204030204" pitchFamily="49" charset="0"/>
              </a:rPr>
              <a:t>&gt;&gt;&gt; 5 % (2 + 5) / 2</a:t>
            </a:r>
          </a:p>
          <a:p>
            <a:pPr marL="0" indent="0">
              <a:buNone/>
            </a:pPr>
            <a:r>
              <a:rPr lang="tr-TR" dirty="0">
                <a:latin typeface="Consolas" panose="020B0609020204030204" pitchFamily="49" charset="0"/>
              </a:rPr>
              <a:t>2.5</a:t>
            </a:r>
          </a:p>
          <a:p>
            <a:pPr marL="0" indent="0">
              <a:buNone/>
            </a:pPr>
            <a:r>
              <a:rPr lang="tr-TR" dirty="0">
                <a:latin typeface="Consolas" panose="020B0609020204030204" pitchFamily="49" charset="0"/>
              </a:rPr>
              <a:t>&gt;&gt;&gt; </a:t>
            </a:r>
            <a:r>
              <a:rPr lang="tr-TR" dirty="0" err="1">
                <a:latin typeface="Consolas" panose="020B0609020204030204" pitchFamily="49" charset="0"/>
              </a:rPr>
              <a:t>int</a:t>
            </a:r>
            <a:r>
              <a:rPr lang="tr-TR" dirty="0">
                <a:latin typeface="Consolas" panose="020B0609020204030204" pitchFamily="49" charset="0"/>
              </a:rPr>
              <a:t>(9/2) * </a:t>
            </a:r>
            <a:r>
              <a:rPr lang="tr-TR" dirty="0" err="1">
                <a:latin typeface="Consolas" panose="020B0609020204030204" pitchFamily="49" charset="0"/>
              </a:rPr>
              <a:t>float</a:t>
            </a:r>
            <a:r>
              <a:rPr lang="tr-TR" dirty="0">
                <a:latin typeface="Consolas" panose="020B0609020204030204" pitchFamily="49" charset="0"/>
              </a:rPr>
              <a:t>('4.5')</a:t>
            </a:r>
            <a:endParaRPr lang="tr-TR" dirty="0">
              <a:solidFill>
                <a:srgbClr val="0070C0"/>
              </a:solidFill>
              <a:latin typeface="Consolas" panose="020B0609020204030204" pitchFamily="49" charset="0"/>
            </a:endParaRPr>
          </a:p>
          <a:p>
            <a:pPr marL="0" indent="0">
              <a:buNone/>
            </a:pPr>
            <a:r>
              <a:rPr lang="tr-TR" dirty="0">
                <a:latin typeface="Consolas" panose="020B0609020204030204" pitchFamily="49" charset="0"/>
              </a:rPr>
              <a:t>18.0</a:t>
            </a:r>
          </a:p>
          <a:p>
            <a:pPr marL="0" indent="0">
              <a:buNone/>
            </a:pPr>
            <a:r>
              <a:rPr lang="tr-TR" dirty="0">
                <a:latin typeface="Consolas" panose="020B0609020204030204" pitchFamily="49" charset="0"/>
              </a:rPr>
              <a:t>&gt;&gt;&gt; 3**2*5//2</a:t>
            </a:r>
          </a:p>
          <a:p>
            <a:pPr marL="0" indent="0">
              <a:buNone/>
            </a:pPr>
            <a:r>
              <a:rPr lang="tr-TR" dirty="0">
                <a:latin typeface="Consolas" panose="020B0609020204030204" pitchFamily="49" charset="0"/>
              </a:rPr>
              <a:t>22</a:t>
            </a:r>
          </a:p>
          <a:p>
            <a:pPr marL="0" indent="0">
              <a:buNone/>
            </a:pPr>
            <a:r>
              <a:rPr lang="pt-BR" dirty="0">
                <a:latin typeface="Consolas" panose="020B0609020204030204" pitchFamily="49" charset="0"/>
              </a:rPr>
              <a:t>&gt;&gt;&gt; 'ali ' * 3</a:t>
            </a:r>
          </a:p>
          <a:p>
            <a:pPr marL="0" indent="0">
              <a:buNone/>
            </a:pPr>
            <a:r>
              <a:rPr lang="pt-BR" dirty="0">
                <a:latin typeface="Consolas" panose="020B0609020204030204" pitchFamily="49" charset="0"/>
              </a:rPr>
              <a:t>'ali ali ali </a:t>
            </a:r>
            <a:r>
              <a:rPr lang="tr-TR" dirty="0">
                <a:latin typeface="Consolas" panose="020B0609020204030204" pitchFamily="49" charset="0"/>
              </a:rPr>
              <a:t>'</a:t>
            </a:r>
          </a:p>
        </p:txBody>
      </p:sp>
      <p:sp>
        <p:nvSpPr>
          <p:cNvPr id="6" name="Dikdörtgen 5"/>
          <p:cNvSpPr/>
          <p:nvPr/>
        </p:nvSpPr>
        <p:spPr>
          <a:xfrm>
            <a:off x="4932040" y="1516806"/>
            <a:ext cx="3754760" cy="1631216"/>
          </a:xfrm>
          <a:prstGeom prst="rect">
            <a:avLst/>
          </a:prstGeom>
        </p:spPr>
        <p:txBody>
          <a:bodyPr wrap="square">
            <a:spAutoFit/>
          </a:bodyPr>
          <a:lstStyle/>
          <a:p>
            <a:pPr algn="ctr"/>
            <a:r>
              <a:rPr lang="tr-TR" sz="2000" dirty="0">
                <a:solidFill>
                  <a:srgbClr val="0070C0"/>
                </a:solidFill>
                <a:latin typeface="+mj-lt"/>
              </a:rPr>
              <a:t>Matematikte olduğu gibi parantezin önceliği vardır. % işlemi ise *, / ve // ile aynı önceliklidir. Bunlarda sola yazılan işlem önce yapılır. + ve – en son yapılanlardır</a:t>
            </a:r>
            <a:endParaRPr lang="tr-TR" sz="2000" dirty="0">
              <a:latin typeface="+mj-lt"/>
            </a:endParaRPr>
          </a:p>
        </p:txBody>
      </p:sp>
      <p:sp>
        <p:nvSpPr>
          <p:cNvPr id="8" name="Dikdörtgen 7"/>
          <p:cNvSpPr/>
          <p:nvPr/>
        </p:nvSpPr>
        <p:spPr>
          <a:xfrm>
            <a:off x="4139952" y="4069364"/>
            <a:ext cx="4546848" cy="1015663"/>
          </a:xfrm>
          <a:prstGeom prst="rect">
            <a:avLst/>
          </a:prstGeom>
        </p:spPr>
        <p:txBody>
          <a:bodyPr wrap="square">
            <a:spAutoFit/>
          </a:bodyPr>
          <a:lstStyle/>
          <a:p>
            <a:pPr algn="ctr"/>
            <a:r>
              <a:rPr lang="tr-TR" sz="2000" dirty="0">
                <a:solidFill>
                  <a:srgbClr val="0070C0"/>
                </a:solidFill>
                <a:latin typeface="+mj-lt"/>
              </a:rPr>
              <a:t>** işleminin diğer aritmetik işlemlere göre önceliği vardır. Yani en sağda bile olsa idi önce yapılırdı.</a:t>
            </a:r>
          </a:p>
        </p:txBody>
      </p:sp>
      <p:sp>
        <p:nvSpPr>
          <p:cNvPr id="9" name="Dikdörtgen 8"/>
          <p:cNvSpPr/>
          <p:nvPr/>
        </p:nvSpPr>
        <p:spPr>
          <a:xfrm>
            <a:off x="4139952" y="5176308"/>
            <a:ext cx="4546848" cy="1015663"/>
          </a:xfrm>
          <a:prstGeom prst="rect">
            <a:avLst/>
          </a:prstGeom>
        </p:spPr>
        <p:txBody>
          <a:bodyPr wrap="square">
            <a:spAutoFit/>
          </a:bodyPr>
          <a:lstStyle/>
          <a:p>
            <a:pPr algn="ctr"/>
            <a:r>
              <a:rPr lang="tr-TR" sz="2000" dirty="0" err="1">
                <a:solidFill>
                  <a:srgbClr val="0070C0"/>
                </a:solidFill>
                <a:latin typeface="+mj-lt"/>
              </a:rPr>
              <a:t>str</a:t>
            </a:r>
            <a:r>
              <a:rPr lang="tr-TR" sz="2000" dirty="0">
                <a:solidFill>
                  <a:srgbClr val="0070C0"/>
                </a:solidFill>
                <a:latin typeface="+mj-lt"/>
              </a:rPr>
              <a:t> üzerinde çarpma işlemi sadece</a:t>
            </a:r>
          </a:p>
          <a:p>
            <a:pPr algn="ctr"/>
            <a:r>
              <a:rPr lang="tr-TR" sz="2000" dirty="0" err="1">
                <a:solidFill>
                  <a:srgbClr val="0070C0"/>
                </a:solidFill>
                <a:latin typeface="+mj-lt"/>
              </a:rPr>
              <a:t>int</a:t>
            </a:r>
            <a:r>
              <a:rPr lang="tr-TR" sz="2000" dirty="0">
                <a:solidFill>
                  <a:srgbClr val="0070C0"/>
                </a:solidFill>
                <a:latin typeface="+mj-lt"/>
              </a:rPr>
              <a:t> değer ile kullanılabilir ve birçok programlama dilinde bu özellik yoktur</a:t>
            </a:r>
          </a:p>
        </p:txBody>
      </p:sp>
      <p:sp>
        <p:nvSpPr>
          <p:cNvPr id="7" name="Dikdörtgen 6"/>
          <p:cNvSpPr/>
          <p:nvPr/>
        </p:nvSpPr>
        <p:spPr>
          <a:xfrm>
            <a:off x="457200" y="6165304"/>
            <a:ext cx="82296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eaLnBrk="1" hangingPunct="1"/>
            <a:r>
              <a:rPr lang="tr-TR" dirty="0" err="1">
                <a:solidFill>
                  <a:srgbClr val="0070C0"/>
                </a:solidFill>
                <a:latin typeface="+mn-lt"/>
              </a:rPr>
              <a:t>Weakly</a:t>
            </a:r>
            <a:r>
              <a:rPr lang="tr-TR" dirty="0">
                <a:solidFill>
                  <a:srgbClr val="0070C0"/>
                </a:solidFill>
                <a:latin typeface="+mn-lt"/>
              </a:rPr>
              <a:t> </a:t>
            </a:r>
            <a:r>
              <a:rPr lang="tr-TR" dirty="0" err="1">
                <a:solidFill>
                  <a:srgbClr val="0070C0"/>
                </a:solidFill>
                <a:latin typeface="+mn-lt"/>
              </a:rPr>
              <a:t>typed</a:t>
            </a:r>
            <a:r>
              <a:rPr lang="tr-TR" dirty="0">
                <a:solidFill>
                  <a:srgbClr val="0070C0"/>
                </a:solidFill>
                <a:latin typeface="+mn-lt"/>
              </a:rPr>
              <a:t> dillerde </a:t>
            </a:r>
            <a:r>
              <a:rPr lang="tr-TR" dirty="0">
                <a:solidFill>
                  <a:srgbClr val="C00000"/>
                </a:solidFill>
                <a:latin typeface="Consolas" panose="020B0609020204030204" pitchFamily="49" charset="0"/>
              </a:rPr>
              <a:t>'ali ' + 3 </a:t>
            </a:r>
            <a:r>
              <a:rPr lang="tr-TR" dirty="0">
                <a:solidFill>
                  <a:srgbClr val="0070C0"/>
                </a:solidFill>
                <a:latin typeface="+mn-lt"/>
              </a:rPr>
              <a:t>ifadesi kullanılabilir ve </a:t>
            </a:r>
            <a:r>
              <a:rPr lang="tr-TR" dirty="0">
                <a:solidFill>
                  <a:srgbClr val="C00000"/>
                </a:solidFill>
                <a:latin typeface="Consolas" panose="020B0609020204030204" pitchFamily="49" charset="0"/>
              </a:rPr>
              <a:t>'ali 3' </a:t>
            </a:r>
            <a:r>
              <a:rPr lang="tr-TR" dirty="0">
                <a:solidFill>
                  <a:srgbClr val="0070C0"/>
                </a:solidFill>
                <a:latin typeface="+mn-lt"/>
              </a:rPr>
              <a:t>sonucunu verir. Python </a:t>
            </a:r>
            <a:r>
              <a:rPr lang="tr-TR" dirty="0" err="1">
                <a:solidFill>
                  <a:srgbClr val="C00000"/>
                </a:solidFill>
                <a:latin typeface="+mn-lt"/>
              </a:rPr>
              <a:t>strongly</a:t>
            </a:r>
            <a:r>
              <a:rPr lang="tr-TR" dirty="0">
                <a:solidFill>
                  <a:srgbClr val="C00000"/>
                </a:solidFill>
                <a:latin typeface="+mn-lt"/>
              </a:rPr>
              <a:t> </a:t>
            </a:r>
            <a:r>
              <a:rPr lang="tr-TR" dirty="0" err="1">
                <a:solidFill>
                  <a:srgbClr val="C00000"/>
                </a:solidFill>
                <a:latin typeface="+mn-lt"/>
              </a:rPr>
              <a:t>typed</a:t>
            </a:r>
            <a:r>
              <a:rPr lang="tr-TR" dirty="0">
                <a:solidFill>
                  <a:srgbClr val="0070C0"/>
                </a:solidFill>
                <a:latin typeface="+mn-lt"/>
              </a:rPr>
              <a:t> bir dil olduğu için kullanılamaz. (</a:t>
            </a:r>
            <a:r>
              <a:rPr lang="tr-TR" dirty="0">
                <a:solidFill>
                  <a:srgbClr val="0070C0"/>
                </a:solidFill>
                <a:hlinkClick r:id="rId2" action="ppaction://hlinksldjump"/>
              </a:rPr>
              <a:t>Ek Bilgi 3: </a:t>
            </a:r>
            <a:r>
              <a:rPr lang="tr-TR" dirty="0" err="1">
                <a:solidFill>
                  <a:srgbClr val="0070C0"/>
                </a:solidFill>
                <a:hlinkClick r:id="rId2" action="ppaction://hlinksldjump"/>
              </a:rPr>
              <a:t>Weak</a:t>
            </a:r>
            <a:r>
              <a:rPr lang="tr-TR" dirty="0">
                <a:solidFill>
                  <a:srgbClr val="0070C0"/>
                </a:solidFill>
                <a:hlinkClick r:id="rId2" action="ppaction://hlinksldjump"/>
              </a:rPr>
              <a:t> / </a:t>
            </a:r>
            <a:r>
              <a:rPr lang="tr-TR" dirty="0" err="1">
                <a:solidFill>
                  <a:srgbClr val="0070C0"/>
                </a:solidFill>
                <a:hlinkClick r:id="rId2" action="ppaction://hlinksldjump"/>
              </a:rPr>
              <a:t>Strong</a:t>
            </a:r>
            <a:r>
              <a:rPr lang="tr-TR" dirty="0">
                <a:solidFill>
                  <a:srgbClr val="0070C0"/>
                </a:solidFill>
              </a:rPr>
              <a:t>)</a:t>
            </a:r>
            <a:endParaRPr lang="tr-TR" dirty="0">
              <a:solidFill>
                <a:srgbClr val="0070C0"/>
              </a:solidFill>
              <a:latin typeface="+mn-lt"/>
            </a:endParaRPr>
          </a:p>
        </p:txBody>
      </p:sp>
    </p:spTree>
    <p:extLst>
      <p:ext uri="{BB962C8B-B14F-4D97-AF65-F5344CB8AC3E}">
        <p14:creationId xmlns:p14="http://schemas.microsoft.com/office/powerpoint/2010/main" val="82181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fade">
                                      <p:cBhvr>
                                        <p:cTn id="60" dur="500"/>
                                        <p:tgtEl>
                                          <p:spTgt spid="3">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Effect transition="in" filter="fade">
                                      <p:cBhvr>
                                        <p:cTn id="65" dur="500"/>
                                        <p:tgtEl>
                                          <p:spTgt spid="3">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additive="base">
                                        <p:cTn id="70" dur="500" fill="hold"/>
                                        <p:tgtEl>
                                          <p:spTgt spid="9"/>
                                        </p:tgtEl>
                                        <p:attrNameLst>
                                          <p:attrName>ppt_x</p:attrName>
                                        </p:attrNameLst>
                                      </p:cBhvr>
                                      <p:tavLst>
                                        <p:tav tm="0">
                                          <p:val>
                                            <p:strVal val="#ppt_x"/>
                                          </p:val>
                                        </p:tav>
                                        <p:tav tm="100000">
                                          <p:val>
                                            <p:strVal val="#ppt_x"/>
                                          </p:val>
                                        </p:tav>
                                      </p:tavLst>
                                    </p:anim>
                                    <p:anim calcmode="lin" valueType="num">
                                      <p:cBhvr additive="base">
                                        <p:cTn id="7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fade">
                                      <p:cBhvr>
                                        <p:cTn id="7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tr-TR" dirty="0"/>
              <a:t>Klavyeden Veri Alma : </a:t>
            </a:r>
            <a:r>
              <a:rPr lang="tr-TR" dirty="0" err="1">
                <a:solidFill>
                  <a:srgbClr val="0070C0"/>
                </a:solidFill>
              </a:rPr>
              <a:t>input</a:t>
            </a:r>
            <a:endParaRPr lang="tr-TR" dirty="0">
              <a:solidFill>
                <a:srgbClr val="0070C0"/>
              </a:solidFill>
            </a:endParaRPr>
          </a:p>
        </p:txBody>
      </p:sp>
      <p:sp>
        <p:nvSpPr>
          <p:cNvPr id="11267" name="Rectangle 3"/>
          <p:cNvSpPr>
            <a:spLocks noGrp="1" noChangeArrowheads="1"/>
          </p:cNvSpPr>
          <p:nvPr>
            <p:ph idx="1"/>
          </p:nvPr>
        </p:nvSpPr>
        <p:spPr/>
        <p:txBody>
          <a:bodyPr>
            <a:normAutofit lnSpcReduction="10000"/>
          </a:bodyPr>
          <a:lstStyle/>
          <a:p>
            <a:pPr marL="514350" indent="-457200">
              <a:lnSpc>
                <a:spcPct val="90000"/>
              </a:lnSpc>
              <a:tabLst>
                <a:tab pos="3048000" algn="l"/>
              </a:tabLst>
            </a:pPr>
            <a:r>
              <a:rPr lang="tr-TR" dirty="0"/>
              <a:t>ENTER basılana kadar girilen karakter dizisini (string) döndürür. Döndürdüğü değeri bir değişkene atayabilirsiniz:</a:t>
            </a:r>
          </a:p>
          <a:p>
            <a:pPr marL="722313" lvl="1" indent="0">
              <a:lnSpc>
                <a:spcPct val="90000"/>
              </a:lnSpc>
              <a:buNone/>
              <a:tabLst>
                <a:tab pos="3048000" algn="l"/>
              </a:tabLst>
            </a:pPr>
            <a:r>
              <a:rPr lang="en-US" dirty="0">
                <a:solidFill>
                  <a:srgbClr val="C00000"/>
                </a:solidFill>
                <a:latin typeface="Consolas" panose="020B0609020204030204" pitchFamily="49" charset="0"/>
              </a:rPr>
              <a:t>ad = input('</a:t>
            </a:r>
            <a:r>
              <a:rPr lang="en-US" dirty="0" err="1">
                <a:solidFill>
                  <a:srgbClr val="C00000"/>
                </a:solidFill>
                <a:latin typeface="Consolas" panose="020B0609020204030204" pitchFamily="49" charset="0"/>
              </a:rPr>
              <a:t>adınızı</a:t>
            </a:r>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girin</a:t>
            </a:r>
            <a:r>
              <a:rPr lang="en-US" dirty="0">
                <a:solidFill>
                  <a:srgbClr val="C00000"/>
                </a:solidFill>
                <a:latin typeface="Consolas" panose="020B0609020204030204" pitchFamily="49" charset="0"/>
              </a:rPr>
              <a:t>: ')</a:t>
            </a:r>
          </a:p>
          <a:p>
            <a:pPr marL="722313" lvl="1" indent="0">
              <a:lnSpc>
                <a:spcPct val="90000"/>
              </a:lnSpc>
              <a:buNone/>
              <a:tabLst>
                <a:tab pos="3048000" algn="l"/>
              </a:tabLst>
            </a:pPr>
            <a:r>
              <a:rPr lang="en-US" dirty="0">
                <a:solidFill>
                  <a:srgbClr val="C00000"/>
                </a:solidFill>
                <a:latin typeface="Consolas" panose="020B0609020204030204" pitchFamily="49" charset="0"/>
              </a:rPr>
              <a:t>print('</a:t>
            </a:r>
            <a:r>
              <a:rPr lang="en-US" dirty="0" err="1">
                <a:solidFill>
                  <a:srgbClr val="C00000"/>
                </a:solidFill>
                <a:latin typeface="Consolas" panose="020B0609020204030204" pitchFamily="49" charset="0"/>
              </a:rPr>
              <a:t>merhaba</a:t>
            </a:r>
            <a:r>
              <a:rPr lang="en-US" dirty="0">
                <a:solidFill>
                  <a:srgbClr val="C00000"/>
                </a:solidFill>
                <a:latin typeface="Consolas" panose="020B0609020204030204" pitchFamily="49" charset="0"/>
              </a:rPr>
              <a:t> ' + ad)</a:t>
            </a:r>
          </a:p>
          <a:p>
            <a:pPr marL="914400" lvl="1" indent="-457200">
              <a:lnSpc>
                <a:spcPct val="90000"/>
              </a:lnSpc>
              <a:tabLst>
                <a:tab pos="3048000" algn="l"/>
              </a:tabLst>
            </a:pPr>
            <a:r>
              <a:rPr lang="tr-TR" dirty="0"/>
              <a:t>Kullanıcının girdiği değerin hepsi rakam olsa bile </a:t>
            </a:r>
            <a:r>
              <a:rPr lang="tr-TR" dirty="0" err="1"/>
              <a:t>str</a:t>
            </a:r>
            <a:r>
              <a:rPr lang="tr-TR" dirty="0"/>
              <a:t> türünde ad değişkenine atanır</a:t>
            </a:r>
          </a:p>
          <a:p>
            <a:pPr marL="914400" lvl="1" indent="-457200">
              <a:lnSpc>
                <a:spcPct val="90000"/>
              </a:lnSpc>
              <a:tabLst>
                <a:tab pos="3048000" algn="l"/>
              </a:tabLst>
            </a:pPr>
            <a:r>
              <a:rPr lang="tr-TR" dirty="0"/>
              <a:t>+ operatörünün her iki yanında da </a:t>
            </a:r>
            <a:r>
              <a:rPr lang="tr-TR" dirty="0" err="1"/>
              <a:t>str</a:t>
            </a:r>
            <a:r>
              <a:rPr lang="tr-TR" dirty="0"/>
              <a:t> türünde veri olduğu için aritmetiksel toplama yapılmaz, 'merhaba' ile ad (kullanıcının girdiği string) ifadeleri birleştirilir</a:t>
            </a:r>
          </a:p>
        </p:txBody>
      </p:sp>
      <p:sp>
        <p:nvSpPr>
          <p:cNvPr id="5" name="Text Box 4"/>
          <p:cNvSpPr txBox="1">
            <a:spLocks noChangeArrowheads="1"/>
          </p:cNvSpPr>
          <p:nvPr/>
        </p:nvSpPr>
        <p:spPr bwMode="auto">
          <a:xfrm>
            <a:off x="730373" y="6021288"/>
            <a:ext cx="7683254" cy="63064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tr-TR" dirty="0">
                <a:solidFill>
                  <a:srgbClr val="C00000"/>
                </a:solidFill>
                <a:latin typeface="+mj-lt"/>
              </a:rPr>
              <a:t>NOT: Python 2 versiyonlarında </a:t>
            </a:r>
            <a:r>
              <a:rPr lang="tr-TR" dirty="0" err="1">
                <a:solidFill>
                  <a:srgbClr val="C00000"/>
                </a:solidFill>
                <a:latin typeface="+mj-lt"/>
              </a:rPr>
              <a:t>input</a:t>
            </a:r>
            <a:r>
              <a:rPr lang="tr-TR" dirty="0">
                <a:solidFill>
                  <a:srgbClr val="C00000"/>
                </a:solidFill>
                <a:latin typeface="+mj-lt"/>
              </a:rPr>
              <a:t> yerine </a:t>
            </a:r>
            <a:r>
              <a:rPr lang="tr-TR" dirty="0" err="1">
                <a:solidFill>
                  <a:srgbClr val="C00000"/>
                </a:solidFill>
                <a:latin typeface="+mj-lt"/>
              </a:rPr>
              <a:t>raw_input</a:t>
            </a:r>
            <a:r>
              <a:rPr lang="tr-TR" dirty="0">
                <a:solidFill>
                  <a:srgbClr val="C00000"/>
                </a:solidFill>
                <a:latin typeface="+mj-lt"/>
              </a:rPr>
              <a:t> fonksiyonu ile string değer döndürülüyordu. Python 3 versiyonlarında </a:t>
            </a:r>
            <a:r>
              <a:rPr lang="tr-TR" dirty="0" err="1">
                <a:solidFill>
                  <a:srgbClr val="C00000"/>
                </a:solidFill>
                <a:latin typeface="+mj-lt"/>
              </a:rPr>
              <a:t>raw_input</a:t>
            </a:r>
            <a:r>
              <a:rPr lang="tr-TR" dirty="0">
                <a:solidFill>
                  <a:srgbClr val="C00000"/>
                </a:solidFill>
                <a:latin typeface="+mj-lt"/>
              </a:rPr>
              <a:t> yerini </a:t>
            </a:r>
            <a:r>
              <a:rPr lang="tr-TR" dirty="0" err="1">
                <a:solidFill>
                  <a:srgbClr val="C00000"/>
                </a:solidFill>
                <a:latin typeface="+mj-lt"/>
              </a:rPr>
              <a:t>input’a</a:t>
            </a:r>
            <a:r>
              <a:rPr lang="tr-TR" dirty="0">
                <a:solidFill>
                  <a:srgbClr val="C00000"/>
                </a:solidFill>
                <a:latin typeface="+mj-lt"/>
              </a:rPr>
              <a:t> bırakmıştır.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tr-TR" dirty="0"/>
              <a:t>Dört İşlem Programı</a:t>
            </a:r>
          </a:p>
        </p:txBody>
      </p:sp>
      <p:sp>
        <p:nvSpPr>
          <p:cNvPr id="19459" name="Rectangle 3"/>
          <p:cNvSpPr>
            <a:spLocks noGrp="1" noChangeArrowheads="1"/>
          </p:cNvSpPr>
          <p:nvPr>
            <p:ph idx="1"/>
          </p:nvPr>
        </p:nvSpPr>
        <p:spPr>
          <a:xfrm>
            <a:off x="539552" y="1364376"/>
            <a:ext cx="8229600" cy="4525963"/>
          </a:xfrm>
        </p:spPr>
        <p:txBody>
          <a:bodyPr>
            <a:normAutofit/>
          </a:bodyPr>
          <a:lstStyle/>
          <a:p>
            <a:pPr marL="0" indent="0">
              <a:buNone/>
            </a:pPr>
            <a:r>
              <a:rPr lang="tr-TR" sz="3000" dirty="0">
                <a:highlight>
                  <a:srgbClr val="FFFFFF"/>
                </a:highlight>
                <a:latin typeface="Consolas" panose="020B0609020204030204" pitchFamily="49" charset="0"/>
              </a:rPr>
              <a:t>a = </a:t>
            </a:r>
            <a:r>
              <a:rPr lang="tr-TR" sz="3000" dirty="0" err="1">
                <a:highlight>
                  <a:srgbClr val="FFFFFF"/>
                </a:highlight>
                <a:latin typeface="Consolas" panose="020B0609020204030204" pitchFamily="49" charset="0"/>
              </a:rPr>
              <a:t>int</a:t>
            </a:r>
            <a:r>
              <a:rPr lang="tr-TR" sz="3000" dirty="0">
                <a:highlight>
                  <a:srgbClr val="FFFFFF"/>
                </a:highlight>
                <a:latin typeface="Consolas" panose="020B0609020204030204" pitchFamily="49" charset="0"/>
              </a:rPr>
              <a:t>(</a:t>
            </a:r>
            <a:r>
              <a:rPr lang="tr-TR" sz="3000" dirty="0" err="1">
                <a:highlight>
                  <a:srgbClr val="FFFFFF"/>
                </a:highlight>
                <a:latin typeface="Consolas" panose="020B0609020204030204" pitchFamily="49" charset="0"/>
              </a:rPr>
              <a:t>input</a:t>
            </a:r>
            <a:r>
              <a:rPr lang="tr-TR" sz="3000" dirty="0">
                <a:highlight>
                  <a:srgbClr val="FFFFFF"/>
                </a:highlight>
                <a:latin typeface="Consolas" panose="020B0609020204030204" pitchFamily="49" charset="0"/>
              </a:rPr>
              <a:t>('bir sayı giriniz: '))</a:t>
            </a:r>
          </a:p>
          <a:p>
            <a:pPr marL="0" indent="0">
              <a:buNone/>
            </a:pPr>
            <a:r>
              <a:rPr lang="tr-TR" sz="3000" dirty="0">
                <a:highlight>
                  <a:srgbClr val="FFFFFF"/>
                </a:highlight>
                <a:latin typeface="Consolas" panose="020B0609020204030204" pitchFamily="49" charset="0"/>
              </a:rPr>
              <a:t>b = </a:t>
            </a:r>
            <a:r>
              <a:rPr lang="tr-TR" sz="3000" dirty="0" err="1">
                <a:highlight>
                  <a:srgbClr val="FFFFFF"/>
                </a:highlight>
                <a:latin typeface="Consolas" panose="020B0609020204030204" pitchFamily="49" charset="0"/>
              </a:rPr>
              <a:t>int</a:t>
            </a:r>
            <a:r>
              <a:rPr lang="tr-TR" sz="3000" dirty="0">
                <a:highlight>
                  <a:srgbClr val="FFFFFF"/>
                </a:highlight>
                <a:latin typeface="Consolas" panose="020B0609020204030204" pitchFamily="49" charset="0"/>
              </a:rPr>
              <a:t>(</a:t>
            </a:r>
            <a:r>
              <a:rPr lang="tr-TR" sz="3000" dirty="0" err="1">
                <a:highlight>
                  <a:srgbClr val="FFFFFF"/>
                </a:highlight>
                <a:latin typeface="Consolas" panose="020B0609020204030204" pitchFamily="49" charset="0"/>
              </a:rPr>
              <a:t>input</a:t>
            </a:r>
            <a:r>
              <a:rPr lang="tr-TR" sz="3000" dirty="0">
                <a:highlight>
                  <a:srgbClr val="FFFFFF"/>
                </a:highlight>
                <a:latin typeface="Consolas" panose="020B0609020204030204" pitchFamily="49" charset="0"/>
              </a:rPr>
              <a:t>('bir sayı giriniz: '))</a:t>
            </a:r>
          </a:p>
          <a:p>
            <a:pPr marL="0" indent="0">
              <a:buNone/>
            </a:pPr>
            <a:r>
              <a:rPr lang="tr-TR" sz="3000" dirty="0" err="1">
                <a:highlight>
                  <a:srgbClr val="FFFFFF"/>
                </a:highlight>
                <a:latin typeface="Consolas" panose="020B0609020204030204" pitchFamily="49" charset="0"/>
              </a:rPr>
              <a:t>print</a:t>
            </a:r>
            <a:r>
              <a:rPr lang="tr-TR" sz="3000" dirty="0">
                <a:highlight>
                  <a:srgbClr val="FFFFFF"/>
                </a:highlight>
                <a:latin typeface="Consolas" panose="020B0609020204030204" pitchFamily="49" charset="0"/>
              </a:rPr>
              <a:t>("Toplam :", a + b)</a:t>
            </a:r>
          </a:p>
          <a:p>
            <a:pPr marL="0" indent="0">
              <a:buNone/>
            </a:pPr>
            <a:r>
              <a:rPr lang="tr-TR" sz="3000" dirty="0" err="1">
                <a:highlight>
                  <a:srgbClr val="FFFFFF"/>
                </a:highlight>
                <a:latin typeface="Consolas" panose="020B0609020204030204" pitchFamily="49" charset="0"/>
              </a:rPr>
              <a:t>print</a:t>
            </a:r>
            <a:r>
              <a:rPr lang="tr-TR" sz="3000" dirty="0">
                <a:highlight>
                  <a:srgbClr val="FFFFFF"/>
                </a:highlight>
                <a:latin typeface="Consolas" panose="020B0609020204030204" pitchFamily="49" charset="0"/>
              </a:rPr>
              <a:t>("Fark   :", a - b)</a:t>
            </a:r>
          </a:p>
          <a:p>
            <a:pPr marL="0" indent="0">
              <a:buNone/>
            </a:pPr>
            <a:r>
              <a:rPr lang="tr-TR" sz="3000" dirty="0" err="1">
                <a:highlight>
                  <a:srgbClr val="FFFFFF"/>
                </a:highlight>
                <a:latin typeface="Consolas" panose="020B0609020204030204" pitchFamily="49" charset="0"/>
              </a:rPr>
              <a:t>print</a:t>
            </a:r>
            <a:r>
              <a:rPr lang="tr-TR" sz="3000" dirty="0">
                <a:highlight>
                  <a:srgbClr val="FFFFFF"/>
                </a:highlight>
                <a:latin typeface="Consolas" panose="020B0609020204030204" pitchFamily="49" charset="0"/>
              </a:rPr>
              <a:t>("Çarpım :", a * b)</a:t>
            </a:r>
          </a:p>
          <a:p>
            <a:pPr marL="0" indent="0">
              <a:buNone/>
            </a:pPr>
            <a:r>
              <a:rPr lang="tr-TR" sz="3000" dirty="0" err="1">
                <a:highlight>
                  <a:srgbClr val="FFFFFF"/>
                </a:highlight>
                <a:latin typeface="Consolas" panose="020B0609020204030204" pitchFamily="49" charset="0"/>
              </a:rPr>
              <a:t>print</a:t>
            </a:r>
            <a:r>
              <a:rPr lang="tr-TR" sz="3000" dirty="0">
                <a:highlight>
                  <a:srgbClr val="FFFFFF"/>
                </a:highlight>
                <a:latin typeface="Consolas" panose="020B0609020204030204" pitchFamily="49" charset="0"/>
              </a:rPr>
              <a:t>("Bölüm  :", a / b)</a:t>
            </a:r>
          </a:p>
        </p:txBody>
      </p:sp>
      <p:sp>
        <p:nvSpPr>
          <p:cNvPr id="4" name="Text Box 4"/>
          <p:cNvSpPr txBox="1">
            <a:spLocks noChangeArrowheads="1"/>
          </p:cNvSpPr>
          <p:nvPr/>
        </p:nvSpPr>
        <p:spPr bwMode="auto">
          <a:xfrm>
            <a:off x="457200" y="5013176"/>
            <a:ext cx="8229600" cy="175432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tr-TR" dirty="0">
                <a:solidFill>
                  <a:schemeClr val="tx1"/>
                </a:solidFill>
                <a:latin typeface="+mj-lt"/>
              </a:rPr>
              <a:t>Örnekte görüldüğü gibi </a:t>
            </a:r>
            <a:r>
              <a:rPr lang="tr-TR" dirty="0" err="1">
                <a:solidFill>
                  <a:srgbClr val="C00000"/>
                </a:solidFill>
                <a:latin typeface="+mj-lt"/>
              </a:rPr>
              <a:t>int</a:t>
            </a:r>
            <a:r>
              <a:rPr lang="tr-TR" dirty="0">
                <a:solidFill>
                  <a:srgbClr val="C00000"/>
                </a:solidFill>
                <a:latin typeface="+mj-lt"/>
              </a:rPr>
              <a:t>() </a:t>
            </a:r>
            <a:r>
              <a:rPr lang="tr-TR" dirty="0">
                <a:solidFill>
                  <a:schemeClr val="tx1"/>
                </a:solidFill>
                <a:latin typeface="+mj-lt"/>
              </a:rPr>
              <a:t>fonksiyona argüman olarak </a:t>
            </a:r>
            <a:r>
              <a:rPr lang="tr-TR" dirty="0" err="1">
                <a:solidFill>
                  <a:srgbClr val="C00000"/>
                </a:solidFill>
                <a:latin typeface="+mj-lt"/>
              </a:rPr>
              <a:t>input</a:t>
            </a:r>
            <a:r>
              <a:rPr lang="tr-TR" dirty="0">
                <a:solidFill>
                  <a:srgbClr val="C00000"/>
                </a:solidFill>
                <a:latin typeface="+mj-lt"/>
              </a:rPr>
              <a:t>() </a:t>
            </a:r>
            <a:r>
              <a:rPr lang="tr-TR" dirty="0">
                <a:solidFill>
                  <a:schemeClr val="tx1"/>
                </a:solidFill>
                <a:latin typeface="+mj-lt"/>
              </a:rPr>
              <a:t>fonksiyonu verilmiştir. </a:t>
            </a:r>
            <a:r>
              <a:rPr lang="tr-TR" dirty="0" err="1">
                <a:solidFill>
                  <a:srgbClr val="C00000"/>
                </a:solidFill>
                <a:latin typeface="+mj-lt"/>
              </a:rPr>
              <a:t>input</a:t>
            </a:r>
            <a:r>
              <a:rPr lang="tr-TR" dirty="0">
                <a:solidFill>
                  <a:srgbClr val="C00000"/>
                </a:solidFill>
                <a:latin typeface="+mj-lt"/>
              </a:rPr>
              <a:t>()</a:t>
            </a:r>
            <a:r>
              <a:rPr lang="tr-TR" dirty="0">
                <a:solidFill>
                  <a:schemeClr val="tx1"/>
                </a:solidFill>
                <a:latin typeface="+mj-lt"/>
              </a:rPr>
              <a:t> fonksiyonundan gelen </a:t>
            </a:r>
            <a:r>
              <a:rPr lang="tr-TR" dirty="0">
                <a:latin typeface="+mj-lt"/>
              </a:rPr>
              <a:t>string türü değeri </a:t>
            </a:r>
            <a:r>
              <a:rPr lang="tr-TR" dirty="0" err="1">
                <a:solidFill>
                  <a:srgbClr val="C00000"/>
                </a:solidFill>
                <a:latin typeface="+mj-lt"/>
              </a:rPr>
              <a:t>int</a:t>
            </a:r>
            <a:r>
              <a:rPr lang="tr-TR" dirty="0">
                <a:solidFill>
                  <a:srgbClr val="C00000"/>
                </a:solidFill>
                <a:latin typeface="+mj-lt"/>
              </a:rPr>
              <a:t>()</a:t>
            </a:r>
            <a:r>
              <a:rPr lang="tr-TR" dirty="0">
                <a:latin typeface="+mj-lt"/>
              </a:rPr>
              <a:t> ile tamsayıya çevirdik. Bunu yapmasaydık a + b iki </a:t>
            </a:r>
            <a:r>
              <a:rPr lang="tr-TR" dirty="0" err="1">
                <a:latin typeface="+mj-lt"/>
              </a:rPr>
              <a:t>string’i</a:t>
            </a:r>
            <a:r>
              <a:rPr lang="tr-TR" dirty="0">
                <a:latin typeface="+mj-lt"/>
              </a:rPr>
              <a:t> birleştirecekti (a = '4</a:t>
            </a:r>
            <a:r>
              <a:rPr lang="tr-TR" dirty="0"/>
              <a:t>'</a:t>
            </a:r>
            <a:r>
              <a:rPr lang="tr-TR" dirty="0">
                <a:latin typeface="+mj-lt"/>
              </a:rPr>
              <a:t> ve b = </a:t>
            </a:r>
            <a:r>
              <a:rPr lang="tr-TR" dirty="0"/>
              <a:t>'</a:t>
            </a:r>
            <a:r>
              <a:rPr lang="tr-TR" dirty="0">
                <a:latin typeface="+mj-lt"/>
              </a:rPr>
              <a:t>5</a:t>
            </a:r>
            <a:r>
              <a:rPr lang="tr-TR" dirty="0"/>
              <a:t>'</a:t>
            </a:r>
            <a:r>
              <a:rPr lang="tr-TR" dirty="0">
                <a:latin typeface="+mj-lt"/>
              </a:rPr>
              <a:t> ise sonuç 9 değil </a:t>
            </a:r>
            <a:r>
              <a:rPr lang="tr-TR" dirty="0"/>
              <a:t>'</a:t>
            </a:r>
            <a:r>
              <a:rPr lang="tr-TR" dirty="0">
                <a:latin typeface="+mj-lt"/>
              </a:rPr>
              <a:t>45</a:t>
            </a:r>
            <a:r>
              <a:rPr lang="tr-TR" dirty="0"/>
              <a:t>'</a:t>
            </a:r>
            <a:r>
              <a:rPr lang="tr-TR" dirty="0">
                <a:latin typeface="+mj-lt"/>
              </a:rPr>
              <a:t> olurdu). ‘-’ işlemi ise </a:t>
            </a:r>
            <a:r>
              <a:rPr lang="tr-TR" dirty="0" err="1">
                <a:latin typeface="+mj-lt"/>
              </a:rPr>
              <a:t>str</a:t>
            </a:r>
            <a:r>
              <a:rPr lang="tr-TR" dirty="0">
                <a:latin typeface="+mj-lt"/>
              </a:rPr>
              <a:t> türü veriler üzerinde kullanılamayacağı için program o satırda hata verecekti. Eğer a ve b değişkenlerinde </a:t>
            </a:r>
            <a:r>
              <a:rPr lang="tr-TR" dirty="0" err="1">
                <a:latin typeface="+mj-lt"/>
              </a:rPr>
              <a:t>ondalıklı</a:t>
            </a:r>
            <a:r>
              <a:rPr lang="tr-TR" dirty="0">
                <a:latin typeface="+mj-lt"/>
              </a:rPr>
              <a:t> sayılar saklanmak istenirse </a:t>
            </a:r>
            <a:r>
              <a:rPr lang="tr-TR" dirty="0" err="1">
                <a:solidFill>
                  <a:srgbClr val="C00000"/>
                </a:solidFill>
                <a:latin typeface="+mj-lt"/>
              </a:rPr>
              <a:t>int</a:t>
            </a:r>
            <a:r>
              <a:rPr lang="tr-TR" dirty="0">
                <a:solidFill>
                  <a:srgbClr val="C00000"/>
                </a:solidFill>
                <a:latin typeface="+mj-lt"/>
              </a:rPr>
              <a:t>()</a:t>
            </a:r>
            <a:r>
              <a:rPr lang="tr-TR" dirty="0">
                <a:latin typeface="+mj-lt"/>
              </a:rPr>
              <a:t> fonksiyonu yerine </a:t>
            </a:r>
            <a:r>
              <a:rPr lang="tr-TR" dirty="0" err="1">
                <a:solidFill>
                  <a:srgbClr val="C00000"/>
                </a:solidFill>
                <a:latin typeface="+mj-lt"/>
              </a:rPr>
              <a:t>float</a:t>
            </a:r>
            <a:r>
              <a:rPr lang="tr-TR" dirty="0">
                <a:solidFill>
                  <a:srgbClr val="C00000"/>
                </a:solidFill>
                <a:latin typeface="+mj-lt"/>
              </a:rPr>
              <a:t>()</a:t>
            </a:r>
            <a:r>
              <a:rPr lang="tr-TR" dirty="0">
                <a:latin typeface="+mj-lt"/>
              </a:rPr>
              <a:t> fonksiyonu kullanılmalıdır.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a:solidFill>
                  <a:srgbClr val="0070C0"/>
                </a:solidFill>
              </a:rPr>
              <a:t>print</a:t>
            </a:r>
            <a:r>
              <a:rPr lang="tr-TR" dirty="0"/>
              <a:t> hakkında ek bilgi (1)</a:t>
            </a:r>
          </a:p>
        </p:txBody>
      </p:sp>
      <p:sp>
        <p:nvSpPr>
          <p:cNvPr id="3" name="İçerik Yer Tutucusu 2"/>
          <p:cNvSpPr>
            <a:spLocks noGrp="1"/>
          </p:cNvSpPr>
          <p:nvPr>
            <p:ph idx="1"/>
          </p:nvPr>
        </p:nvSpPr>
        <p:spPr>
          <a:xfrm>
            <a:off x="457200" y="1600200"/>
            <a:ext cx="8229600" cy="4781128"/>
          </a:xfrm>
        </p:spPr>
        <p:txBody>
          <a:bodyPr>
            <a:normAutofit fontScale="92500" lnSpcReduction="10000"/>
          </a:bodyPr>
          <a:lstStyle/>
          <a:p>
            <a:r>
              <a:rPr lang="tr-TR" dirty="0">
                <a:solidFill>
                  <a:srgbClr val="000000"/>
                </a:solidFill>
                <a:highlight>
                  <a:srgbClr val="FFFFFF"/>
                </a:highlight>
                <a:latin typeface="+mj-lt"/>
              </a:rPr>
              <a:t>Önceki örnekte görüldüğü gibi farklı türden verilerin </a:t>
            </a:r>
            <a:r>
              <a:rPr lang="tr-TR" dirty="0" err="1">
                <a:solidFill>
                  <a:srgbClr val="000000"/>
                </a:solidFill>
                <a:highlight>
                  <a:srgbClr val="FFFFFF"/>
                </a:highlight>
                <a:latin typeface="+mj-lt"/>
              </a:rPr>
              <a:t>print</a:t>
            </a:r>
            <a:r>
              <a:rPr lang="tr-TR" dirty="0">
                <a:solidFill>
                  <a:srgbClr val="000000"/>
                </a:solidFill>
                <a:highlight>
                  <a:srgbClr val="FFFFFF"/>
                </a:highlight>
                <a:latin typeface="+mj-lt"/>
              </a:rPr>
              <a:t> içinde yan yana gösterilmesi için ',' işareti kullanılır. </a:t>
            </a:r>
          </a:p>
          <a:p>
            <a:r>
              <a:rPr lang="tr-TR" dirty="0">
                <a:solidFill>
                  <a:srgbClr val="000000"/>
                </a:solidFill>
                <a:highlight>
                  <a:srgbClr val="FFFFFF"/>
                </a:highlight>
                <a:latin typeface="+mj-lt"/>
              </a:rPr>
              <a:t>Eğer hepsi </a:t>
            </a:r>
            <a:r>
              <a:rPr lang="tr-TR" dirty="0" err="1">
                <a:solidFill>
                  <a:srgbClr val="000000"/>
                </a:solidFill>
                <a:highlight>
                  <a:srgbClr val="FFFFFF"/>
                </a:highlight>
                <a:latin typeface="+mj-lt"/>
              </a:rPr>
              <a:t>str</a:t>
            </a:r>
            <a:r>
              <a:rPr lang="tr-TR" dirty="0">
                <a:solidFill>
                  <a:srgbClr val="000000"/>
                </a:solidFill>
                <a:highlight>
                  <a:srgbClr val="FFFFFF"/>
                </a:highlight>
                <a:latin typeface="+mj-lt"/>
              </a:rPr>
              <a:t> türünde ise </a:t>
            </a:r>
            <a:r>
              <a:rPr lang="tr-TR" dirty="0">
                <a:solidFill>
                  <a:srgbClr val="000000"/>
                </a:solidFill>
                <a:highlight>
                  <a:srgbClr val="FFFFFF"/>
                </a:highlight>
              </a:rPr>
              <a:t>'</a:t>
            </a:r>
            <a:r>
              <a:rPr lang="tr-TR" dirty="0">
                <a:solidFill>
                  <a:srgbClr val="000000"/>
                </a:solidFill>
                <a:highlight>
                  <a:srgbClr val="FFFFFF"/>
                </a:highlight>
                <a:latin typeface="+mj-lt"/>
              </a:rPr>
              <a:t>,</a:t>
            </a:r>
            <a:r>
              <a:rPr lang="tr-TR" dirty="0">
                <a:solidFill>
                  <a:srgbClr val="000000"/>
                </a:solidFill>
                <a:highlight>
                  <a:srgbClr val="FFFFFF"/>
                </a:highlight>
              </a:rPr>
              <a:t>'</a:t>
            </a:r>
            <a:r>
              <a:rPr lang="tr-TR" dirty="0">
                <a:solidFill>
                  <a:srgbClr val="000000"/>
                </a:solidFill>
                <a:highlight>
                  <a:srgbClr val="FFFFFF"/>
                </a:highlight>
                <a:latin typeface="+mj-lt"/>
              </a:rPr>
              <a:t> yerine </a:t>
            </a:r>
            <a:r>
              <a:rPr lang="tr-TR" dirty="0">
                <a:solidFill>
                  <a:srgbClr val="000000"/>
                </a:solidFill>
                <a:highlight>
                  <a:srgbClr val="FFFFFF"/>
                </a:highlight>
              </a:rPr>
              <a:t>'</a:t>
            </a:r>
            <a:r>
              <a:rPr lang="tr-TR" dirty="0">
                <a:solidFill>
                  <a:srgbClr val="000000"/>
                </a:solidFill>
                <a:highlight>
                  <a:srgbClr val="FFFFFF"/>
                </a:highlight>
                <a:latin typeface="+mj-lt"/>
              </a:rPr>
              <a:t>+</a:t>
            </a:r>
            <a:r>
              <a:rPr lang="tr-TR" dirty="0">
                <a:solidFill>
                  <a:srgbClr val="000000"/>
                </a:solidFill>
                <a:highlight>
                  <a:srgbClr val="FFFFFF"/>
                </a:highlight>
              </a:rPr>
              <a:t>'</a:t>
            </a:r>
            <a:r>
              <a:rPr lang="tr-TR" dirty="0">
                <a:solidFill>
                  <a:srgbClr val="000000"/>
                </a:solidFill>
                <a:highlight>
                  <a:srgbClr val="FFFFFF"/>
                </a:highlight>
                <a:latin typeface="+mj-lt"/>
              </a:rPr>
              <a:t> kullanılabilir. Fakat </a:t>
            </a:r>
            <a:r>
              <a:rPr lang="tr-TR" dirty="0">
                <a:solidFill>
                  <a:srgbClr val="000000"/>
                </a:solidFill>
                <a:highlight>
                  <a:srgbClr val="FFFFFF"/>
                </a:highlight>
              </a:rPr>
              <a:t>'</a:t>
            </a:r>
            <a:r>
              <a:rPr lang="tr-TR" dirty="0">
                <a:solidFill>
                  <a:srgbClr val="000000"/>
                </a:solidFill>
                <a:highlight>
                  <a:srgbClr val="FFFFFF"/>
                </a:highlight>
                <a:latin typeface="+mj-lt"/>
              </a:rPr>
              <a:t>+</a:t>
            </a:r>
            <a:r>
              <a:rPr lang="tr-TR" dirty="0">
                <a:solidFill>
                  <a:srgbClr val="000000"/>
                </a:solidFill>
                <a:highlight>
                  <a:srgbClr val="FFFFFF"/>
                </a:highlight>
              </a:rPr>
              <a:t>'</a:t>
            </a:r>
            <a:r>
              <a:rPr lang="tr-TR" dirty="0">
                <a:solidFill>
                  <a:srgbClr val="000000"/>
                </a:solidFill>
                <a:highlight>
                  <a:srgbClr val="FFFFFF"/>
                </a:highlight>
                <a:latin typeface="+mj-lt"/>
              </a:rPr>
              <a:t> aralara boşluk karakteri eklemez.</a:t>
            </a:r>
          </a:p>
          <a:p>
            <a:pPr lvl="1"/>
            <a:r>
              <a:rPr lang="tr-TR" dirty="0">
                <a:solidFill>
                  <a:srgbClr val="000000"/>
                </a:solidFill>
                <a:highlight>
                  <a:srgbClr val="FFFFFF"/>
                </a:highlight>
                <a:latin typeface="Consolas" panose="020B0609020204030204" pitchFamily="49" charset="0"/>
              </a:rPr>
              <a:t>&gt;&gt;&gt; </a:t>
            </a:r>
            <a:r>
              <a:rPr lang="tr-TR" dirty="0" err="1">
                <a:solidFill>
                  <a:srgbClr val="000000"/>
                </a:solidFill>
                <a:highlight>
                  <a:srgbClr val="FFFFFF"/>
                </a:highlight>
                <a:latin typeface="Consolas" panose="020B0609020204030204" pitchFamily="49" charset="0"/>
              </a:rPr>
              <a:t>print</a:t>
            </a:r>
            <a:r>
              <a:rPr lang="tr-TR" dirty="0">
                <a:solidFill>
                  <a:srgbClr val="000000"/>
                </a:solidFill>
                <a:highlight>
                  <a:srgbClr val="FFFFFF"/>
                </a:highlight>
                <a:latin typeface="Consolas" panose="020B0609020204030204" pitchFamily="49" charset="0"/>
              </a:rPr>
              <a:t>('python',3,'öğreniyorum')</a:t>
            </a:r>
          </a:p>
          <a:p>
            <a:pPr lvl="1"/>
            <a:r>
              <a:rPr lang="tr-TR" dirty="0" err="1">
                <a:solidFill>
                  <a:srgbClr val="000000"/>
                </a:solidFill>
                <a:highlight>
                  <a:srgbClr val="FFFFFF"/>
                </a:highlight>
                <a:latin typeface="Consolas" panose="020B0609020204030204" pitchFamily="49" charset="0"/>
              </a:rPr>
              <a:t>python</a:t>
            </a:r>
            <a:r>
              <a:rPr lang="tr-TR" dirty="0">
                <a:solidFill>
                  <a:srgbClr val="000000"/>
                </a:solidFill>
                <a:highlight>
                  <a:srgbClr val="FFFFFF"/>
                </a:highlight>
                <a:latin typeface="Consolas" panose="020B0609020204030204" pitchFamily="49" charset="0"/>
              </a:rPr>
              <a:t> 3 öğreniyorum</a:t>
            </a:r>
          </a:p>
          <a:p>
            <a:pPr lvl="1"/>
            <a:r>
              <a:rPr lang="tr-TR" dirty="0">
                <a:solidFill>
                  <a:srgbClr val="000000"/>
                </a:solidFill>
                <a:highlight>
                  <a:srgbClr val="FFFFFF"/>
                </a:highlight>
                <a:latin typeface="Consolas" panose="020B0609020204030204" pitchFamily="49" charset="0"/>
              </a:rPr>
              <a:t>&gt;&gt;&gt; </a:t>
            </a:r>
            <a:r>
              <a:rPr lang="tr-TR" dirty="0" err="1">
                <a:solidFill>
                  <a:srgbClr val="000000"/>
                </a:solidFill>
                <a:highlight>
                  <a:srgbClr val="FFFFFF"/>
                </a:highlight>
                <a:latin typeface="Consolas" panose="020B0609020204030204" pitchFamily="49" charset="0"/>
              </a:rPr>
              <a:t>print</a:t>
            </a:r>
            <a:r>
              <a:rPr lang="tr-TR" dirty="0">
                <a:solidFill>
                  <a:srgbClr val="000000"/>
                </a:solidFill>
                <a:highlight>
                  <a:srgbClr val="FFFFFF"/>
                </a:highlight>
                <a:latin typeface="Consolas" panose="020B0609020204030204" pitchFamily="49" charset="0"/>
              </a:rPr>
              <a:t>('python'+'3'+'öğreniyorum')</a:t>
            </a:r>
          </a:p>
          <a:p>
            <a:pPr lvl="1"/>
            <a:r>
              <a:rPr lang="tr-TR" dirty="0">
                <a:solidFill>
                  <a:srgbClr val="000000"/>
                </a:solidFill>
                <a:highlight>
                  <a:srgbClr val="FFFFFF"/>
                </a:highlight>
                <a:latin typeface="Consolas" panose="020B0609020204030204" pitchFamily="49" charset="0"/>
              </a:rPr>
              <a:t>python3öğreniyorum</a:t>
            </a:r>
          </a:p>
        </p:txBody>
      </p:sp>
      <p:sp>
        <p:nvSpPr>
          <p:cNvPr id="4" name="Metin kutusu 3"/>
          <p:cNvSpPr txBox="1"/>
          <p:nvPr/>
        </p:nvSpPr>
        <p:spPr>
          <a:xfrm>
            <a:off x="5518448" y="5856004"/>
            <a:ext cx="2664296" cy="707886"/>
          </a:xfrm>
          <a:prstGeom prst="rect">
            <a:avLst/>
          </a:prstGeom>
          <a:noFill/>
        </p:spPr>
        <p:txBody>
          <a:bodyPr wrap="square" rtlCol="0">
            <a:spAutoFit/>
          </a:bodyPr>
          <a:lstStyle/>
          <a:p>
            <a:r>
              <a:rPr lang="tr-TR" sz="2000" dirty="0">
                <a:solidFill>
                  <a:srgbClr val="0070C0"/>
                </a:solidFill>
                <a:latin typeface="+mj-lt"/>
              </a:rPr>
              <a:t>Tırnak içinde yazmazsak </a:t>
            </a:r>
            <a:r>
              <a:rPr lang="tr-TR" sz="2000" dirty="0" err="1">
                <a:solidFill>
                  <a:srgbClr val="0070C0"/>
                </a:solidFill>
                <a:latin typeface="+mj-lt"/>
              </a:rPr>
              <a:t>str</a:t>
            </a:r>
            <a:r>
              <a:rPr lang="tr-TR" sz="2000" dirty="0">
                <a:solidFill>
                  <a:srgbClr val="0070C0"/>
                </a:solidFill>
                <a:latin typeface="+mj-lt"/>
              </a:rPr>
              <a:t> olmaz ve hata verir</a:t>
            </a:r>
          </a:p>
        </p:txBody>
      </p:sp>
      <p:cxnSp>
        <p:nvCxnSpPr>
          <p:cNvPr id="5" name="Düz Ok Bağlayıcısı 4"/>
          <p:cNvCxnSpPr/>
          <p:nvPr/>
        </p:nvCxnSpPr>
        <p:spPr>
          <a:xfrm>
            <a:off x="5148064" y="5517232"/>
            <a:ext cx="432048" cy="410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349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a:solidFill>
                  <a:srgbClr val="0070C0"/>
                </a:solidFill>
              </a:rPr>
              <a:t>print</a:t>
            </a:r>
            <a:r>
              <a:rPr lang="tr-TR" dirty="0"/>
              <a:t> hakkında ek bilgi (2)</a:t>
            </a:r>
          </a:p>
        </p:txBody>
      </p:sp>
      <p:sp>
        <p:nvSpPr>
          <p:cNvPr id="3" name="İçerik Yer Tutucusu 2"/>
          <p:cNvSpPr>
            <a:spLocks noGrp="1"/>
          </p:cNvSpPr>
          <p:nvPr>
            <p:ph idx="1"/>
          </p:nvPr>
        </p:nvSpPr>
        <p:spPr>
          <a:xfrm>
            <a:off x="457200" y="1600200"/>
            <a:ext cx="8229600" cy="4781128"/>
          </a:xfrm>
        </p:spPr>
        <p:txBody>
          <a:bodyPr>
            <a:normAutofit fontScale="92500" lnSpcReduction="10000"/>
          </a:bodyPr>
          <a:lstStyle/>
          <a:p>
            <a:r>
              <a:rPr lang="tr-TR" dirty="0">
                <a:solidFill>
                  <a:srgbClr val="000000"/>
                </a:solidFill>
                <a:highlight>
                  <a:srgbClr val="FFFFFF"/>
                </a:highlight>
                <a:latin typeface="+mj-lt"/>
              </a:rPr>
              <a:t>Eğer </a:t>
            </a:r>
            <a:r>
              <a:rPr lang="tr-TR" dirty="0" err="1">
                <a:solidFill>
                  <a:srgbClr val="000000"/>
                </a:solidFill>
                <a:highlight>
                  <a:srgbClr val="FFFFFF"/>
                </a:highlight>
                <a:latin typeface="+mj-lt"/>
              </a:rPr>
              <a:t>print</a:t>
            </a:r>
            <a:r>
              <a:rPr lang="tr-TR" dirty="0">
                <a:solidFill>
                  <a:srgbClr val="000000"/>
                </a:solidFill>
                <a:highlight>
                  <a:srgbClr val="FFFFFF"/>
                </a:highlight>
                <a:latin typeface="+mj-lt"/>
              </a:rPr>
              <a:t> içinde string ifadenizi çift tırnak içinde yazarsanız içinde tek tırnak geçebilir. Fakat ifade tek tırnak içinde yazılırsa içinde tek tırnak kullanabilmek için önüne \ yazmalısınız:</a:t>
            </a:r>
          </a:p>
          <a:p>
            <a:pPr lvl="1"/>
            <a:r>
              <a:rPr lang="tr-TR" dirty="0">
                <a:solidFill>
                  <a:srgbClr val="000000"/>
                </a:solidFill>
                <a:highlight>
                  <a:srgbClr val="FFFFFF"/>
                </a:highlight>
                <a:latin typeface="Consolas" panose="020B0609020204030204" pitchFamily="49" charset="0"/>
              </a:rPr>
              <a:t>"Ali'nin kalemi" 	'Ali\'</a:t>
            </a:r>
            <a:r>
              <a:rPr lang="tr-TR" dirty="0" err="1">
                <a:solidFill>
                  <a:srgbClr val="000000"/>
                </a:solidFill>
                <a:highlight>
                  <a:srgbClr val="FFFFFF"/>
                </a:highlight>
                <a:latin typeface="Consolas" panose="020B0609020204030204" pitchFamily="49" charset="0"/>
              </a:rPr>
              <a:t>nin</a:t>
            </a:r>
            <a:r>
              <a:rPr lang="tr-TR" dirty="0">
                <a:solidFill>
                  <a:srgbClr val="000000"/>
                </a:solidFill>
                <a:highlight>
                  <a:srgbClr val="FFFFFF"/>
                </a:highlight>
                <a:latin typeface="Consolas" panose="020B0609020204030204" pitchFamily="49" charset="0"/>
              </a:rPr>
              <a:t> kalemi'</a:t>
            </a:r>
          </a:p>
          <a:p>
            <a:r>
              <a:rPr lang="tr-TR" dirty="0">
                <a:solidFill>
                  <a:srgbClr val="000000"/>
                </a:solidFill>
                <a:highlight>
                  <a:srgbClr val="FFFFFF"/>
                </a:highlight>
              </a:rPr>
              <a:t>C dilinde olduğu gibi </a:t>
            </a:r>
            <a:r>
              <a:rPr lang="tr-TR" dirty="0">
                <a:solidFill>
                  <a:srgbClr val="000000"/>
                </a:solidFill>
                <a:highlight>
                  <a:srgbClr val="FFFFFF"/>
                </a:highlight>
                <a:latin typeface="+mj-lt"/>
              </a:rPr>
              <a:t>\ işareti sonrasında </a:t>
            </a:r>
            <a:r>
              <a:rPr lang="tr-TR" dirty="0">
                <a:solidFill>
                  <a:srgbClr val="0070C0"/>
                </a:solidFill>
                <a:highlight>
                  <a:srgbClr val="FFFFFF"/>
                </a:highlight>
                <a:latin typeface="+mj-lt"/>
              </a:rPr>
              <a:t>n</a:t>
            </a:r>
            <a:r>
              <a:rPr lang="tr-TR" dirty="0">
                <a:solidFill>
                  <a:srgbClr val="000000"/>
                </a:solidFill>
                <a:highlight>
                  <a:srgbClr val="FFFFFF"/>
                </a:highlight>
                <a:latin typeface="+mj-lt"/>
              </a:rPr>
              <a:t> kullanmak alt satıra geçmenizi (</a:t>
            </a:r>
            <a:r>
              <a:rPr lang="tr-TR" dirty="0" err="1">
                <a:solidFill>
                  <a:srgbClr val="000000"/>
                </a:solidFill>
                <a:highlight>
                  <a:srgbClr val="FFFFFF"/>
                </a:highlight>
                <a:latin typeface="+mj-lt"/>
              </a:rPr>
              <a:t>new</a:t>
            </a:r>
            <a:r>
              <a:rPr lang="tr-TR" dirty="0">
                <a:solidFill>
                  <a:srgbClr val="000000"/>
                </a:solidFill>
                <a:highlight>
                  <a:srgbClr val="FFFFFF"/>
                </a:highlight>
                <a:latin typeface="+mj-lt"/>
              </a:rPr>
              <a:t> </a:t>
            </a:r>
            <a:r>
              <a:rPr lang="tr-TR" dirty="0" err="1">
                <a:solidFill>
                  <a:srgbClr val="000000"/>
                </a:solidFill>
                <a:highlight>
                  <a:srgbClr val="FFFFFF"/>
                </a:highlight>
                <a:latin typeface="+mj-lt"/>
              </a:rPr>
              <a:t>line</a:t>
            </a:r>
            <a:r>
              <a:rPr lang="tr-TR" dirty="0">
                <a:solidFill>
                  <a:srgbClr val="000000"/>
                </a:solidFill>
                <a:highlight>
                  <a:srgbClr val="FFFFFF"/>
                </a:highlight>
                <a:latin typeface="+mj-lt"/>
              </a:rPr>
              <a:t>), </a:t>
            </a:r>
            <a:r>
              <a:rPr lang="tr-TR" dirty="0">
                <a:solidFill>
                  <a:srgbClr val="0070C0"/>
                </a:solidFill>
                <a:highlight>
                  <a:srgbClr val="FFFFFF"/>
                </a:highlight>
                <a:latin typeface="+mj-lt"/>
              </a:rPr>
              <a:t>t</a:t>
            </a:r>
            <a:r>
              <a:rPr lang="tr-TR" dirty="0">
                <a:solidFill>
                  <a:srgbClr val="000000"/>
                </a:solidFill>
                <a:highlight>
                  <a:srgbClr val="FFFFFF"/>
                </a:highlight>
                <a:latin typeface="+mj-lt"/>
              </a:rPr>
              <a:t> ise TAB tuşu eklemenizi sağlar.</a:t>
            </a:r>
          </a:p>
          <a:p>
            <a:pPr lvl="1"/>
            <a:r>
              <a:rPr lang="tr-TR" dirty="0" err="1">
                <a:solidFill>
                  <a:srgbClr val="000000"/>
                </a:solidFill>
                <a:highlight>
                  <a:srgbClr val="FFFFFF"/>
                </a:highlight>
                <a:latin typeface="Consolas" panose="020B0609020204030204" pitchFamily="49" charset="0"/>
              </a:rPr>
              <a:t>print</a:t>
            </a:r>
            <a:r>
              <a:rPr lang="tr-TR" dirty="0">
                <a:solidFill>
                  <a:srgbClr val="000000"/>
                </a:solidFill>
                <a:highlight>
                  <a:srgbClr val="FFFFFF"/>
                </a:highlight>
                <a:latin typeface="Consolas" panose="020B0609020204030204" pitchFamily="49" charset="0"/>
              </a:rPr>
              <a:t>('Ali\</a:t>
            </a:r>
            <a:r>
              <a:rPr lang="tr-TR" dirty="0" err="1">
                <a:solidFill>
                  <a:srgbClr val="000000"/>
                </a:solidFill>
                <a:highlight>
                  <a:srgbClr val="FFFFFF"/>
                </a:highlight>
                <a:latin typeface="Consolas" panose="020B0609020204030204" pitchFamily="49" charset="0"/>
              </a:rPr>
              <a:t>nin</a:t>
            </a:r>
            <a:r>
              <a:rPr lang="tr-TR" dirty="0">
                <a:solidFill>
                  <a:srgbClr val="000000"/>
                </a:solidFill>
                <a:highlight>
                  <a:srgbClr val="FFFFFF"/>
                </a:highlight>
                <a:latin typeface="Consolas" panose="020B0609020204030204" pitchFamily="49" charset="0"/>
              </a:rPr>
              <a:t> kalemi')</a:t>
            </a:r>
          </a:p>
          <a:p>
            <a:pPr lvl="1"/>
            <a:r>
              <a:rPr lang="tr-TR" dirty="0" err="1">
                <a:solidFill>
                  <a:srgbClr val="000000"/>
                </a:solidFill>
                <a:highlight>
                  <a:srgbClr val="FFFFFF"/>
                </a:highlight>
                <a:latin typeface="Consolas" panose="020B0609020204030204" pitchFamily="49" charset="0"/>
              </a:rPr>
              <a:t>print</a:t>
            </a:r>
            <a:r>
              <a:rPr lang="tr-TR" dirty="0">
                <a:solidFill>
                  <a:srgbClr val="000000"/>
                </a:solidFill>
                <a:highlight>
                  <a:srgbClr val="FFFFFF"/>
                </a:highlight>
                <a:latin typeface="Consolas" panose="020B0609020204030204" pitchFamily="49" charset="0"/>
              </a:rPr>
              <a:t>('Ali\</a:t>
            </a:r>
            <a:r>
              <a:rPr lang="tr-TR" dirty="0" err="1">
                <a:solidFill>
                  <a:srgbClr val="000000"/>
                </a:solidFill>
                <a:highlight>
                  <a:srgbClr val="FFFFFF"/>
                </a:highlight>
                <a:latin typeface="Consolas" panose="020B0609020204030204" pitchFamily="49" charset="0"/>
              </a:rPr>
              <a:t>tnin</a:t>
            </a:r>
            <a:r>
              <a:rPr lang="tr-TR" dirty="0">
                <a:solidFill>
                  <a:srgbClr val="000000"/>
                </a:solidFill>
                <a:highlight>
                  <a:srgbClr val="FFFFFF"/>
                </a:highlight>
                <a:latin typeface="Consolas" panose="020B0609020204030204" pitchFamily="49" charset="0"/>
              </a:rPr>
              <a:t> kalemi')</a:t>
            </a:r>
          </a:p>
        </p:txBody>
      </p:sp>
      <p:sp>
        <p:nvSpPr>
          <p:cNvPr id="6" name="Dikdörtgen 5"/>
          <p:cNvSpPr/>
          <p:nvPr/>
        </p:nvSpPr>
        <p:spPr>
          <a:xfrm>
            <a:off x="6102605" y="4938263"/>
            <a:ext cx="1368152" cy="646331"/>
          </a:xfrm>
          <a:prstGeom prst="rect">
            <a:avLst/>
          </a:prstGeom>
        </p:spPr>
        <p:txBody>
          <a:bodyPr wrap="square">
            <a:spAutoFit/>
          </a:bodyPr>
          <a:lstStyle/>
          <a:p>
            <a:r>
              <a:rPr lang="tr-TR" dirty="0">
                <a:solidFill>
                  <a:srgbClr val="0070C0"/>
                </a:solidFill>
              </a:rPr>
              <a:t>Ali</a:t>
            </a:r>
          </a:p>
          <a:p>
            <a:r>
              <a:rPr lang="tr-TR" dirty="0">
                <a:solidFill>
                  <a:srgbClr val="0070C0"/>
                </a:solidFill>
              </a:rPr>
              <a:t>in kalemi</a:t>
            </a:r>
          </a:p>
        </p:txBody>
      </p:sp>
      <p:sp>
        <p:nvSpPr>
          <p:cNvPr id="7" name="Dikdörtgen 6"/>
          <p:cNvSpPr/>
          <p:nvPr/>
        </p:nvSpPr>
        <p:spPr>
          <a:xfrm>
            <a:off x="6156176" y="5690865"/>
            <a:ext cx="2146742" cy="369332"/>
          </a:xfrm>
          <a:prstGeom prst="rect">
            <a:avLst/>
          </a:prstGeom>
        </p:spPr>
        <p:txBody>
          <a:bodyPr wrap="none">
            <a:spAutoFit/>
          </a:bodyPr>
          <a:lstStyle/>
          <a:p>
            <a:r>
              <a:rPr lang="tr-TR" dirty="0">
                <a:solidFill>
                  <a:srgbClr val="0070C0"/>
                </a:solidFill>
              </a:rPr>
              <a:t>Ali	</a:t>
            </a:r>
            <a:r>
              <a:rPr lang="tr-TR" dirty="0" err="1">
                <a:solidFill>
                  <a:srgbClr val="0070C0"/>
                </a:solidFill>
              </a:rPr>
              <a:t>nin</a:t>
            </a:r>
            <a:r>
              <a:rPr lang="tr-TR" dirty="0">
                <a:solidFill>
                  <a:srgbClr val="0070C0"/>
                </a:solidFill>
              </a:rPr>
              <a:t> kalemi</a:t>
            </a:r>
          </a:p>
        </p:txBody>
      </p:sp>
      <p:cxnSp>
        <p:nvCxnSpPr>
          <p:cNvPr id="8" name="Düz Ok Bağlayıcısı 7"/>
          <p:cNvCxnSpPr/>
          <p:nvPr/>
        </p:nvCxnSpPr>
        <p:spPr>
          <a:xfrm flipV="1">
            <a:off x="5436096" y="5263463"/>
            <a:ext cx="648072" cy="37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p:cNvCxnSpPr/>
          <p:nvPr/>
        </p:nvCxnSpPr>
        <p:spPr>
          <a:xfrm>
            <a:off x="5622845" y="5769260"/>
            <a:ext cx="533331" cy="106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241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Ödev 1</a:t>
            </a:r>
          </a:p>
        </p:txBody>
      </p:sp>
      <p:sp>
        <p:nvSpPr>
          <p:cNvPr id="3" name="İçerik Yer Tutucusu 2"/>
          <p:cNvSpPr>
            <a:spLocks noGrp="1"/>
          </p:cNvSpPr>
          <p:nvPr>
            <p:ph idx="1"/>
          </p:nvPr>
        </p:nvSpPr>
        <p:spPr/>
        <p:txBody>
          <a:bodyPr>
            <a:normAutofit lnSpcReduction="10000"/>
          </a:bodyPr>
          <a:lstStyle/>
          <a:p>
            <a:r>
              <a:rPr lang="tr-TR" dirty="0"/>
              <a:t>Saniye olarak verilen değeri </a:t>
            </a:r>
            <a:r>
              <a:rPr lang="tr-TR" dirty="0" err="1"/>
              <a:t>saat:dakika:saniye</a:t>
            </a:r>
            <a:r>
              <a:rPr lang="tr-TR" dirty="0"/>
              <a:t> olarak gösteren programı yazın.</a:t>
            </a:r>
          </a:p>
          <a:p>
            <a:pPr marL="0" indent="0">
              <a:lnSpc>
                <a:spcPct val="110000"/>
              </a:lnSpc>
              <a:buNone/>
            </a:pPr>
            <a:r>
              <a:rPr lang="tr-TR" dirty="0">
                <a:solidFill>
                  <a:srgbClr val="C00000"/>
                </a:solidFill>
                <a:latin typeface="Consolas" panose="020B0609020204030204" pitchFamily="49" charset="0"/>
                <a:cs typeface="Consolas" panose="020B0609020204030204" pitchFamily="49" charset="0"/>
              </a:rPr>
              <a:t>	</a:t>
            </a:r>
            <a:r>
              <a:rPr lang="tr-TR" dirty="0">
                <a:solidFill>
                  <a:srgbClr val="0070C0"/>
                </a:solidFill>
                <a:latin typeface="Consolas" panose="020B0609020204030204" pitchFamily="49" charset="0"/>
                <a:cs typeface="Consolas" panose="020B0609020204030204" pitchFamily="49" charset="0"/>
              </a:rPr>
              <a:t>süreyi girin (</a:t>
            </a:r>
            <a:r>
              <a:rPr lang="tr-TR" dirty="0" err="1">
                <a:solidFill>
                  <a:srgbClr val="0070C0"/>
                </a:solidFill>
                <a:latin typeface="Consolas" panose="020B0609020204030204" pitchFamily="49" charset="0"/>
                <a:cs typeface="Consolas" panose="020B0609020204030204" pitchFamily="49" charset="0"/>
              </a:rPr>
              <a:t>sn</a:t>
            </a:r>
            <a:r>
              <a:rPr lang="tr-TR" dirty="0">
                <a:solidFill>
                  <a:srgbClr val="0070C0"/>
                </a:solidFill>
                <a:latin typeface="Consolas" panose="020B0609020204030204" pitchFamily="49" charset="0"/>
                <a:cs typeface="Consolas" panose="020B0609020204030204" pitchFamily="49" charset="0"/>
              </a:rPr>
              <a:t>): </a:t>
            </a:r>
            <a:r>
              <a:rPr lang="tr-TR" dirty="0">
                <a:latin typeface="Consolas" panose="020B0609020204030204" pitchFamily="49" charset="0"/>
                <a:cs typeface="Consolas" panose="020B0609020204030204" pitchFamily="49" charset="0"/>
              </a:rPr>
              <a:t>100</a:t>
            </a:r>
          </a:p>
          <a:p>
            <a:pPr marL="0" indent="0">
              <a:lnSpc>
                <a:spcPct val="110000"/>
              </a:lnSpc>
              <a:buNone/>
            </a:pPr>
            <a:r>
              <a:rPr lang="tr-TR" dirty="0">
                <a:solidFill>
                  <a:srgbClr val="0070C0"/>
                </a:solidFill>
                <a:latin typeface="Consolas" panose="020B0609020204030204" pitchFamily="49" charset="0"/>
                <a:cs typeface="Consolas" panose="020B0609020204030204" pitchFamily="49" charset="0"/>
              </a:rPr>
              <a:t>	0:1:40</a:t>
            </a:r>
          </a:p>
          <a:p>
            <a:pPr marL="0" indent="0">
              <a:lnSpc>
                <a:spcPct val="110000"/>
              </a:lnSpc>
              <a:buNone/>
            </a:pPr>
            <a:r>
              <a:rPr lang="tr-TR" dirty="0">
                <a:solidFill>
                  <a:srgbClr val="C00000"/>
                </a:solidFill>
                <a:latin typeface="Consolas" panose="020B0609020204030204" pitchFamily="49" charset="0"/>
                <a:cs typeface="Consolas" panose="020B0609020204030204" pitchFamily="49" charset="0"/>
              </a:rPr>
              <a:t>	</a:t>
            </a:r>
            <a:r>
              <a:rPr lang="tr-TR" dirty="0">
                <a:solidFill>
                  <a:srgbClr val="0070C0"/>
                </a:solidFill>
                <a:latin typeface="Consolas" panose="020B0609020204030204" pitchFamily="49" charset="0"/>
                <a:cs typeface="Consolas" panose="020B0609020204030204" pitchFamily="49" charset="0"/>
              </a:rPr>
              <a:t>süreyi girin (</a:t>
            </a:r>
            <a:r>
              <a:rPr lang="tr-TR" dirty="0" err="1">
                <a:solidFill>
                  <a:srgbClr val="0070C0"/>
                </a:solidFill>
                <a:latin typeface="Consolas" panose="020B0609020204030204" pitchFamily="49" charset="0"/>
                <a:cs typeface="Consolas" panose="020B0609020204030204" pitchFamily="49" charset="0"/>
              </a:rPr>
              <a:t>sn</a:t>
            </a:r>
            <a:r>
              <a:rPr lang="tr-TR" dirty="0">
                <a:solidFill>
                  <a:srgbClr val="0070C0"/>
                </a:solidFill>
                <a:latin typeface="Consolas" panose="020B0609020204030204" pitchFamily="49" charset="0"/>
                <a:cs typeface="Consolas" panose="020B0609020204030204" pitchFamily="49" charset="0"/>
              </a:rPr>
              <a:t>): </a:t>
            </a:r>
            <a:r>
              <a:rPr lang="tr-TR" dirty="0">
                <a:latin typeface="Consolas" panose="020B0609020204030204" pitchFamily="49" charset="0"/>
                <a:cs typeface="Consolas" panose="020B0609020204030204" pitchFamily="49" charset="0"/>
              </a:rPr>
              <a:t>1000</a:t>
            </a:r>
          </a:p>
          <a:p>
            <a:pPr marL="0" indent="0">
              <a:lnSpc>
                <a:spcPct val="110000"/>
              </a:lnSpc>
              <a:buNone/>
            </a:pPr>
            <a:r>
              <a:rPr lang="tr-TR" dirty="0">
                <a:solidFill>
                  <a:srgbClr val="0070C0"/>
                </a:solidFill>
                <a:latin typeface="Consolas" panose="020B0609020204030204" pitchFamily="49" charset="0"/>
                <a:cs typeface="Consolas" panose="020B0609020204030204" pitchFamily="49" charset="0"/>
              </a:rPr>
              <a:t>	0:16:40</a:t>
            </a:r>
          </a:p>
          <a:p>
            <a:pPr marL="0" indent="0">
              <a:lnSpc>
                <a:spcPct val="110000"/>
              </a:lnSpc>
              <a:buNone/>
            </a:pPr>
            <a:r>
              <a:rPr lang="tr-TR" dirty="0">
                <a:solidFill>
                  <a:srgbClr val="C00000"/>
                </a:solidFill>
                <a:latin typeface="Consolas" panose="020B0609020204030204" pitchFamily="49" charset="0"/>
                <a:cs typeface="Consolas" panose="020B0609020204030204" pitchFamily="49" charset="0"/>
              </a:rPr>
              <a:t>	</a:t>
            </a:r>
            <a:r>
              <a:rPr lang="tr-TR" dirty="0">
                <a:solidFill>
                  <a:srgbClr val="0070C0"/>
                </a:solidFill>
                <a:latin typeface="Consolas" panose="020B0609020204030204" pitchFamily="49" charset="0"/>
                <a:cs typeface="Consolas" panose="020B0609020204030204" pitchFamily="49" charset="0"/>
              </a:rPr>
              <a:t>süreyi girin (</a:t>
            </a:r>
            <a:r>
              <a:rPr lang="tr-TR" dirty="0" err="1">
                <a:solidFill>
                  <a:srgbClr val="0070C0"/>
                </a:solidFill>
                <a:latin typeface="Consolas" panose="020B0609020204030204" pitchFamily="49" charset="0"/>
                <a:cs typeface="Consolas" panose="020B0609020204030204" pitchFamily="49" charset="0"/>
              </a:rPr>
              <a:t>sn</a:t>
            </a:r>
            <a:r>
              <a:rPr lang="tr-TR" dirty="0">
                <a:solidFill>
                  <a:srgbClr val="0070C0"/>
                </a:solidFill>
                <a:latin typeface="Consolas" panose="020B0609020204030204" pitchFamily="49" charset="0"/>
                <a:cs typeface="Consolas" panose="020B0609020204030204" pitchFamily="49" charset="0"/>
              </a:rPr>
              <a:t>): </a:t>
            </a:r>
            <a:r>
              <a:rPr lang="tr-TR" dirty="0">
                <a:latin typeface="Consolas" panose="020B0609020204030204" pitchFamily="49" charset="0"/>
                <a:cs typeface="Consolas" panose="020B0609020204030204" pitchFamily="49" charset="0"/>
              </a:rPr>
              <a:t>8000</a:t>
            </a:r>
          </a:p>
          <a:p>
            <a:pPr marL="0" indent="0">
              <a:lnSpc>
                <a:spcPct val="110000"/>
              </a:lnSpc>
              <a:buNone/>
            </a:pPr>
            <a:r>
              <a:rPr lang="tr-TR" dirty="0">
                <a:solidFill>
                  <a:srgbClr val="0070C0"/>
                </a:solidFill>
                <a:latin typeface="Consolas" panose="020B0609020204030204" pitchFamily="49" charset="0"/>
                <a:cs typeface="Consolas" panose="020B0609020204030204" pitchFamily="49" charset="0"/>
              </a:rPr>
              <a:t>	2:13:20</a:t>
            </a:r>
            <a:endParaRPr lang="tr-TR" dirty="0">
              <a:solidFill>
                <a:srgbClr val="0070C0"/>
              </a:solidFill>
            </a:endParaRPr>
          </a:p>
          <a:p>
            <a:pPr marL="0" indent="0">
              <a:buNone/>
            </a:pPr>
            <a:endParaRPr lang="tr-TR" dirty="0">
              <a:solidFill>
                <a:srgbClr val="0070C0"/>
              </a:solidFill>
            </a:endParaRPr>
          </a:p>
        </p:txBody>
      </p:sp>
      <p:sp>
        <p:nvSpPr>
          <p:cNvPr id="4" name="Metin kutusu 3"/>
          <p:cNvSpPr txBox="1"/>
          <p:nvPr/>
        </p:nvSpPr>
        <p:spPr>
          <a:xfrm rot="16200000">
            <a:off x="-711005" y="4072716"/>
            <a:ext cx="3456384" cy="584775"/>
          </a:xfrm>
          <a:prstGeom prst="rect">
            <a:avLst/>
          </a:prstGeom>
          <a:noFill/>
        </p:spPr>
        <p:txBody>
          <a:bodyPr wrap="square" rtlCol="0">
            <a:spAutoFit/>
          </a:bodyPr>
          <a:lstStyle/>
          <a:p>
            <a:pPr algn="ctr"/>
            <a:r>
              <a:rPr lang="tr-TR" sz="3200" dirty="0">
                <a:solidFill>
                  <a:srgbClr val="0070C0"/>
                </a:solidFill>
                <a:latin typeface="+mn-lt"/>
              </a:rPr>
              <a:t>ÖRNEK ÇALIŞTIRMA</a:t>
            </a:r>
          </a:p>
        </p:txBody>
      </p:sp>
      <p:sp>
        <p:nvSpPr>
          <p:cNvPr id="5" name="Dikdörtgen 4"/>
          <p:cNvSpPr/>
          <p:nvPr/>
        </p:nvSpPr>
        <p:spPr>
          <a:xfrm>
            <a:off x="7668344" y="4983559"/>
            <a:ext cx="1368152" cy="461665"/>
          </a:xfrm>
          <a:prstGeom prst="rect">
            <a:avLst/>
          </a:prstGeom>
        </p:spPr>
        <p:txBody>
          <a:bodyPr wrap="square">
            <a:spAutoFit/>
          </a:bodyPr>
          <a:lstStyle/>
          <a:p>
            <a:r>
              <a:rPr lang="tr-TR" sz="2400" dirty="0" err="1">
                <a:solidFill>
                  <a:srgbClr val="C00000"/>
                </a:solidFill>
              </a:rPr>
              <a:t>input</a:t>
            </a:r>
            <a:endParaRPr lang="tr-TR" sz="2400" dirty="0">
              <a:solidFill>
                <a:srgbClr val="C00000"/>
              </a:solidFill>
            </a:endParaRPr>
          </a:p>
        </p:txBody>
      </p:sp>
      <p:cxnSp>
        <p:nvCxnSpPr>
          <p:cNvPr id="6" name="Düz Ok Bağlayıcısı 5"/>
          <p:cNvCxnSpPr/>
          <p:nvPr/>
        </p:nvCxnSpPr>
        <p:spPr>
          <a:xfrm flipV="1">
            <a:off x="6760485" y="5214392"/>
            <a:ext cx="847931" cy="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Dikdörtgen 7"/>
          <p:cNvSpPr/>
          <p:nvPr/>
        </p:nvSpPr>
        <p:spPr>
          <a:xfrm>
            <a:off x="4123787" y="5582361"/>
            <a:ext cx="1368152" cy="461665"/>
          </a:xfrm>
          <a:prstGeom prst="rect">
            <a:avLst/>
          </a:prstGeom>
        </p:spPr>
        <p:txBody>
          <a:bodyPr wrap="square">
            <a:spAutoFit/>
          </a:bodyPr>
          <a:lstStyle/>
          <a:p>
            <a:r>
              <a:rPr lang="tr-TR" sz="2400" dirty="0" err="1">
                <a:solidFill>
                  <a:srgbClr val="C00000"/>
                </a:solidFill>
              </a:rPr>
              <a:t>print</a:t>
            </a:r>
            <a:endParaRPr lang="tr-TR" sz="2400" dirty="0">
              <a:solidFill>
                <a:srgbClr val="C00000"/>
              </a:solidFill>
            </a:endParaRPr>
          </a:p>
        </p:txBody>
      </p:sp>
      <p:cxnSp>
        <p:nvCxnSpPr>
          <p:cNvPr id="9" name="Düz Ok Bağlayıcısı 8"/>
          <p:cNvCxnSpPr/>
          <p:nvPr/>
        </p:nvCxnSpPr>
        <p:spPr>
          <a:xfrm flipV="1">
            <a:off x="3203848" y="5813194"/>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082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Ödev 2</a:t>
            </a:r>
          </a:p>
        </p:txBody>
      </p:sp>
      <p:sp>
        <p:nvSpPr>
          <p:cNvPr id="3" name="İçerik Yer Tutucusu 2"/>
          <p:cNvSpPr>
            <a:spLocks noGrp="1"/>
          </p:cNvSpPr>
          <p:nvPr>
            <p:ph idx="1"/>
          </p:nvPr>
        </p:nvSpPr>
        <p:spPr/>
        <p:txBody>
          <a:bodyPr>
            <a:normAutofit fontScale="85000" lnSpcReduction="20000"/>
          </a:bodyPr>
          <a:lstStyle/>
          <a:p>
            <a:pPr>
              <a:lnSpc>
                <a:spcPct val="110000"/>
              </a:lnSpc>
            </a:pPr>
            <a:r>
              <a:rPr lang="tr-TR" dirty="0"/>
              <a:t>Başlangıç koordinatı, fırlatma hızı ve geçen süre verildiğinde bir nesnenin son koordinatını hesaplayan programı yazın (g=9.81).</a:t>
            </a:r>
          </a:p>
          <a:p>
            <a:pPr marL="0" indent="0">
              <a:lnSpc>
                <a:spcPct val="110000"/>
              </a:lnSpc>
              <a:buNone/>
            </a:pPr>
            <a:r>
              <a:rPr lang="tr-TR" dirty="0">
                <a:solidFill>
                  <a:srgbClr val="C00000"/>
                </a:solidFill>
                <a:latin typeface="Consolas" panose="020B0609020204030204" pitchFamily="49" charset="0"/>
                <a:cs typeface="Consolas" panose="020B0609020204030204" pitchFamily="49" charset="0"/>
              </a:rPr>
              <a:t>	</a:t>
            </a:r>
            <a:r>
              <a:rPr lang="tr-TR" dirty="0">
                <a:solidFill>
                  <a:srgbClr val="0070C0"/>
                </a:solidFill>
                <a:latin typeface="Consolas" panose="020B0609020204030204" pitchFamily="49" charset="0"/>
                <a:cs typeface="Consolas" panose="020B0609020204030204" pitchFamily="49" charset="0"/>
              </a:rPr>
              <a:t>Başlangıç x koordinatı: </a:t>
            </a:r>
            <a:r>
              <a:rPr lang="tr-TR" dirty="0">
                <a:latin typeface="Consolas" panose="020B0609020204030204" pitchFamily="49" charset="0"/>
                <a:cs typeface="Consolas" panose="020B0609020204030204" pitchFamily="49" charset="0"/>
              </a:rPr>
              <a:t>-1.4</a:t>
            </a:r>
          </a:p>
          <a:p>
            <a:pPr marL="0" indent="0">
              <a:lnSpc>
                <a:spcPct val="110000"/>
              </a:lnSpc>
              <a:buNone/>
            </a:pPr>
            <a:r>
              <a:rPr lang="tr-TR" dirty="0">
                <a:solidFill>
                  <a:srgbClr val="0070C0"/>
                </a:solidFill>
                <a:latin typeface="Consolas" panose="020B0609020204030204" pitchFamily="49" charset="0"/>
                <a:cs typeface="Consolas" panose="020B0609020204030204" pitchFamily="49" charset="0"/>
              </a:rPr>
              <a:t>	Başlangıç y koordinatı: </a:t>
            </a:r>
            <a:r>
              <a:rPr lang="tr-TR" dirty="0">
                <a:latin typeface="Consolas" panose="020B0609020204030204" pitchFamily="49" charset="0"/>
                <a:cs typeface="Consolas" panose="020B0609020204030204" pitchFamily="49" charset="0"/>
              </a:rPr>
              <a:t>4.5</a:t>
            </a:r>
          </a:p>
          <a:p>
            <a:pPr marL="0" indent="0">
              <a:lnSpc>
                <a:spcPct val="110000"/>
              </a:lnSpc>
              <a:buNone/>
            </a:pPr>
            <a:r>
              <a:rPr lang="tr-TR" dirty="0">
                <a:solidFill>
                  <a:srgbClr val="0070C0"/>
                </a:solidFill>
                <a:latin typeface="Consolas" panose="020B0609020204030204" pitchFamily="49" charset="0"/>
                <a:cs typeface="Consolas" panose="020B0609020204030204" pitchFamily="49" charset="0"/>
              </a:rPr>
              <a:t>	Fırlatma x hızı: </a:t>
            </a:r>
            <a:r>
              <a:rPr lang="tr-TR" dirty="0">
                <a:latin typeface="Consolas" panose="020B0609020204030204" pitchFamily="49" charset="0"/>
                <a:cs typeface="Consolas" panose="020B0609020204030204" pitchFamily="49" charset="0"/>
              </a:rPr>
              <a:t>2.34</a:t>
            </a:r>
          </a:p>
          <a:p>
            <a:pPr marL="0" indent="0">
              <a:lnSpc>
                <a:spcPct val="110000"/>
              </a:lnSpc>
              <a:buNone/>
            </a:pPr>
            <a:r>
              <a:rPr lang="tr-TR" dirty="0">
                <a:solidFill>
                  <a:srgbClr val="0070C0"/>
                </a:solidFill>
                <a:latin typeface="Consolas" panose="020B0609020204030204" pitchFamily="49" charset="0"/>
                <a:cs typeface="Consolas" panose="020B0609020204030204" pitchFamily="49" charset="0"/>
              </a:rPr>
              <a:t>	Fırlatma y hızı: </a:t>
            </a:r>
            <a:r>
              <a:rPr lang="tr-TR" dirty="0">
                <a:latin typeface="Consolas" panose="020B0609020204030204" pitchFamily="49" charset="0"/>
                <a:cs typeface="Consolas" panose="020B0609020204030204" pitchFamily="49" charset="0"/>
              </a:rPr>
              <a:t>12.4</a:t>
            </a:r>
          </a:p>
          <a:p>
            <a:pPr marL="0" indent="0">
              <a:lnSpc>
                <a:spcPct val="110000"/>
              </a:lnSpc>
              <a:buNone/>
            </a:pPr>
            <a:r>
              <a:rPr lang="tr-TR" dirty="0">
                <a:solidFill>
                  <a:srgbClr val="0070C0"/>
                </a:solidFill>
                <a:latin typeface="Consolas" panose="020B0609020204030204" pitchFamily="49" charset="0"/>
                <a:cs typeface="Consolas" panose="020B0609020204030204" pitchFamily="49" charset="0"/>
              </a:rPr>
              <a:t>	Geçen süre (</a:t>
            </a:r>
            <a:r>
              <a:rPr lang="tr-TR" dirty="0" err="1">
                <a:solidFill>
                  <a:srgbClr val="0070C0"/>
                </a:solidFill>
                <a:latin typeface="Consolas" panose="020B0609020204030204" pitchFamily="49" charset="0"/>
                <a:cs typeface="Consolas" panose="020B0609020204030204" pitchFamily="49" charset="0"/>
              </a:rPr>
              <a:t>sn</a:t>
            </a:r>
            <a:r>
              <a:rPr lang="tr-TR" dirty="0">
                <a:solidFill>
                  <a:srgbClr val="0070C0"/>
                </a:solidFill>
                <a:latin typeface="Consolas" panose="020B0609020204030204" pitchFamily="49" charset="0"/>
                <a:cs typeface="Consolas" panose="020B0609020204030204" pitchFamily="49" charset="0"/>
              </a:rPr>
              <a:t>): </a:t>
            </a:r>
            <a:r>
              <a:rPr lang="tr-TR" dirty="0">
                <a:latin typeface="Consolas" panose="020B0609020204030204" pitchFamily="49" charset="0"/>
                <a:cs typeface="Consolas" panose="020B0609020204030204" pitchFamily="49" charset="0"/>
              </a:rPr>
              <a:t>5.6</a:t>
            </a:r>
          </a:p>
          <a:p>
            <a:pPr marL="0" indent="0">
              <a:lnSpc>
                <a:spcPct val="110000"/>
              </a:lnSpc>
              <a:buNone/>
            </a:pPr>
            <a:r>
              <a:rPr lang="tr-TR" dirty="0">
                <a:solidFill>
                  <a:srgbClr val="0070C0"/>
                </a:solidFill>
                <a:latin typeface="Consolas" panose="020B0609020204030204" pitchFamily="49" charset="0"/>
                <a:cs typeface="Consolas" panose="020B0609020204030204" pitchFamily="49" charset="0"/>
              </a:rPr>
              <a:t>	Sonuç x </a:t>
            </a:r>
            <a:r>
              <a:rPr lang="tr-TR" dirty="0" err="1">
                <a:solidFill>
                  <a:srgbClr val="0070C0"/>
                </a:solidFill>
                <a:latin typeface="Consolas" panose="020B0609020204030204" pitchFamily="49" charset="0"/>
                <a:cs typeface="Consolas" panose="020B0609020204030204" pitchFamily="49" charset="0"/>
              </a:rPr>
              <a:t>koodinatı</a:t>
            </a:r>
            <a:r>
              <a:rPr lang="tr-TR" dirty="0">
                <a:solidFill>
                  <a:srgbClr val="0070C0"/>
                </a:solidFill>
                <a:latin typeface="Consolas" panose="020B0609020204030204" pitchFamily="49" charset="0"/>
                <a:cs typeface="Consolas" panose="020B0609020204030204" pitchFamily="49" charset="0"/>
              </a:rPr>
              <a:t>: </a:t>
            </a:r>
            <a:r>
              <a:rPr lang="tr-TR" dirty="0">
                <a:latin typeface="Consolas" panose="020B0609020204030204" pitchFamily="49" charset="0"/>
                <a:cs typeface="Consolas" panose="020B0609020204030204" pitchFamily="49" charset="0"/>
              </a:rPr>
              <a:t>11.704</a:t>
            </a:r>
          </a:p>
          <a:p>
            <a:pPr marL="0" indent="0">
              <a:lnSpc>
                <a:spcPct val="110000"/>
              </a:lnSpc>
              <a:buNone/>
            </a:pPr>
            <a:r>
              <a:rPr lang="tr-TR" dirty="0">
                <a:solidFill>
                  <a:srgbClr val="0070C0"/>
                </a:solidFill>
                <a:latin typeface="Consolas" panose="020B0609020204030204" pitchFamily="49" charset="0"/>
                <a:cs typeface="Consolas" panose="020B0609020204030204" pitchFamily="49" charset="0"/>
              </a:rPr>
              <a:t>	Sonuç y </a:t>
            </a:r>
            <a:r>
              <a:rPr lang="tr-TR" dirty="0" err="1">
                <a:solidFill>
                  <a:srgbClr val="0070C0"/>
                </a:solidFill>
                <a:latin typeface="Consolas" panose="020B0609020204030204" pitchFamily="49" charset="0"/>
                <a:cs typeface="Consolas" panose="020B0609020204030204" pitchFamily="49" charset="0"/>
              </a:rPr>
              <a:t>koodinatı</a:t>
            </a:r>
            <a:r>
              <a:rPr lang="tr-TR" dirty="0">
                <a:solidFill>
                  <a:srgbClr val="0070C0"/>
                </a:solidFill>
                <a:latin typeface="Consolas" panose="020B0609020204030204" pitchFamily="49" charset="0"/>
                <a:cs typeface="Consolas" panose="020B0609020204030204" pitchFamily="49" charset="0"/>
              </a:rPr>
              <a:t>: </a:t>
            </a:r>
            <a:r>
              <a:rPr lang="tr-TR" dirty="0">
                <a:latin typeface="Consolas" panose="020B0609020204030204" pitchFamily="49" charset="0"/>
                <a:cs typeface="Consolas" panose="020B0609020204030204" pitchFamily="49" charset="0"/>
              </a:rPr>
              <a:t>-79.8808</a:t>
            </a:r>
            <a:endParaRPr lang="tr-TR" dirty="0"/>
          </a:p>
        </p:txBody>
      </p:sp>
      <p:sp>
        <p:nvSpPr>
          <p:cNvPr id="4" name="Metin kutusu 3"/>
          <p:cNvSpPr txBox="1"/>
          <p:nvPr/>
        </p:nvSpPr>
        <p:spPr>
          <a:xfrm rot="16200000">
            <a:off x="-530985" y="4139498"/>
            <a:ext cx="3096344" cy="523220"/>
          </a:xfrm>
          <a:prstGeom prst="rect">
            <a:avLst/>
          </a:prstGeom>
          <a:noFill/>
        </p:spPr>
        <p:txBody>
          <a:bodyPr wrap="square" rtlCol="0">
            <a:spAutoFit/>
          </a:bodyPr>
          <a:lstStyle/>
          <a:p>
            <a:pPr algn="ctr"/>
            <a:r>
              <a:rPr lang="tr-TR" sz="2800" dirty="0">
                <a:solidFill>
                  <a:srgbClr val="0070C0"/>
                </a:solidFill>
                <a:latin typeface="+mj-lt"/>
              </a:rPr>
              <a:t>ÖRNEK ÇALIŞTIRMA</a:t>
            </a:r>
          </a:p>
        </p:txBody>
      </p:sp>
      <p:sp>
        <p:nvSpPr>
          <p:cNvPr id="10" name="Dikdörtgen 9"/>
          <p:cNvSpPr/>
          <p:nvPr/>
        </p:nvSpPr>
        <p:spPr>
          <a:xfrm>
            <a:off x="7524328" y="3632348"/>
            <a:ext cx="1368152" cy="461665"/>
          </a:xfrm>
          <a:prstGeom prst="rect">
            <a:avLst/>
          </a:prstGeom>
        </p:spPr>
        <p:txBody>
          <a:bodyPr wrap="square">
            <a:spAutoFit/>
          </a:bodyPr>
          <a:lstStyle/>
          <a:p>
            <a:r>
              <a:rPr lang="tr-TR" sz="2400" dirty="0" err="1">
                <a:solidFill>
                  <a:srgbClr val="C00000"/>
                </a:solidFill>
              </a:rPr>
              <a:t>input</a:t>
            </a:r>
            <a:endParaRPr lang="tr-TR" sz="2400" dirty="0">
              <a:solidFill>
                <a:srgbClr val="C00000"/>
              </a:solidFill>
            </a:endParaRPr>
          </a:p>
        </p:txBody>
      </p:sp>
      <p:sp>
        <p:nvSpPr>
          <p:cNvPr id="11" name="Dikdörtgen 10"/>
          <p:cNvSpPr/>
          <p:nvPr/>
        </p:nvSpPr>
        <p:spPr>
          <a:xfrm>
            <a:off x="7524328" y="5271591"/>
            <a:ext cx="1368152" cy="461665"/>
          </a:xfrm>
          <a:prstGeom prst="rect">
            <a:avLst/>
          </a:prstGeom>
        </p:spPr>
        <p:txBody>
          <a:bodyPr wrap="square">
            <a:spAutoFit/>
          </a:bodyPr>
          <a:lstStyle/>
          <a:p>
            <a:r>
              <a:rPr lang="tr-TR" sz="2400" dirty="0" err="1">
                <a:solidFill>
                  <a:srgbClr val="C00000"/>
                </a:solidFill>
              </a:rPr>
              <a:t>print</a:t>
            </a:r>
            <a:endParaRPr lang="tr-TR" sz="2400" dirty="0">
              <a:solidFill>
                <a:srgbClr val="C00000"/>
              </a:solidFill>
            </a:endParaRPr>
          </a:p>
        </p:txBody>
      </p:sp>
      <p:sp>
        <p:nvSpPr>
          <p:cNvPr id="5" name="Sağ Ayraç 4"/>
          <p:cNvSpPr/>
          <p:nvPr/>
        </p:nvSpPr>
        <p:spPr>
          <a:xfrm>
            <a:off x="6948264" y="2852936"/>
            <a:ext cx="360000" cy="20882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2" name="Sağ Ayraç 11"/>
          <p:cNvSpPr/>
          <p:nvPr/>
        </p:nvSpPr>
        <p:spPr>
          <a:xfrm>
            <a:off x="6948264" y="5093232"/>
            <a:ext cx="360000" cy="7840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Tree>
    <p:extLst>
      <p:ext uri="{BB962C8B-B14F-4D97-AF65-F5344CB8AC3E}">
        <p14:creationId xmlns:p14="http://schemas.microsoft.com/office/powerpoint/2010/main" val="354357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İmperatif</a:t>
            </a:r>
            <a:r>
              <a:rPr lang="tr-TR" dirty="0"/>
              <a:t> Programlama</a:t>
            </a:r>
          </a:p>
        </p:txBody>
      </p:sp>
      <p:sp>
        <p:nvSpPr>
          <p:cNvPr id="3" name="İçerik Yer Tutucusu 2"/>
          <p:cNvSpPr>
            <a:spLocks noGrp="1"/>
          </p:cNvSpPr>
          <p:nvPr>
            <p:ph idx="1"/>
          </p:nvPr>
        </p:nvSpPr>
        <p:spPr/>
        <p:txBody>
          <a:bodyPr>
            <a:normAutofit/>
          </a:bodyPr>
          <a:lstStyle/>
          <a:p>
            <a:r>
              <a:rPr lang="tr-TR" dirty="0"/>
              <a:t>Donanım üzerinde çalışan işlemci komutları (CPU </a:t>
            </a:r>
            <a:r>
              <a:rPr lang="tr-TR" dirty="0" err="1"/>
              <a:t>Instructions</a:t>
            </a:r>
            <a:r>
              <a:rPr lang="tr-TR" dirty="0"/>
              <a:t>) da bu açıdan </a:t>
            </a:r>
            <a:r>
              <a:rPr lang="tr-TR" dirty="0" err="1"/>
              <a:t>imperatif</a:t>
            </a:r>
            <a:r>
              <a:rPr lang="tr-TR" dirty="0"/>
              <a:t> olarak kabul edilebilir. </a:t>
            </a:r>
          </a:p>
          <a:p>
            <a:pPr marL="0" indent="0">
              <a:buNone/>
            </a:pPr>
            <a:endParaRPr lang="tr-TR" sz="3600" dirty="0"/>
          </a:p>
        </p:txBody>
      </p:sp>
      <p:sp>
        <p:nvSpPr>
          <p:cNvPr id="5" name="Rectangle 2"/>
          <p:cNvSpPr>
            <a:spLocks noChangeArrowheads="1"/>
          </p:cNvSpPr>
          <p:nvPr/>
        </p:nvSpPr>
        <p:spPr bwMode="auto">
          <a:xfrm>
            <a:off x="0" y="90100"/>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
        <p:nvSpPr>
          <p:cNvPr id="6" name="Dikdörtgen 5"/>
          <p:cNvSpPr/>
          <p:nvPr/>
        </p:nvSpPr>
        <p:spPr>
          <a:xfrm>
            <a:off x="3010631" y="3573016"/>
            <a:ext cx="3122738" cy="156966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indent="0">
              <a:buNone/>
            </a:pPr>
            <a:r>
              <a:rPr lang="tr-TR" sz="2400" dirty="0"/>
              <a:t>sayi1 = 10</a:t>
            </a:r>
          </a:p>
          <a:p>
            <a:pPr marL="0" indent="0">
              <a:buNone/>
            </a:pPr>
            <a:r>
              <a:rPr lang="tr-TR" sz="2400" dirty="0"/>
              <a:t>sayi2 = 20</a:t>
            </a:r>
          </a:p>
          <a:p>
            <a:pPr marL="0" indent="0">
              <a:buNone/>
            </a:pPr>
            <a:r>
              <a:rPr lang="tr-TR" sz="2400" dirty="0"/>
              <a:t>toplam = sayi1 + sayi2</a:t>
            </a:r>
          </a:p>
          <a:p>
            <a:pPr marL="0" indent="0">
              <a:buNone/>
            </a:pPr>
            <a:r>
              <a:rPr lang="tr-TR" sz="2400" dirty="0" err="1"/>
              <a:t>ekrana_yaz</a:t>
            </a:r>
            <a:r>
              <a:rPr lang="tr-TR" sz="2400" dirty="0"/>
              <a:t> toplam</a:t>
            </a:r>
          </a:p>
        </p:txBody>
      </p:sp>
    </p:spTree>
    <p:extLst>
      <p:ext uri="{BB962C8B-B14F-4D97-AF65-F5344CB8AC3E}">
        <p14:creationId xmlns:p14="http://schemas.microsoft.com/office/powerpoint/2010/main" val="33647035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 Bilgi 1: </a:t>
            </a:r>
            <a:r>
              <a:rPr lang="tr-TR" dirty="0" err="1"/>
              <a:t>Static</a:t>
            </a:r>
            <a:r>
              <a:rPr lang="tr-TR" dirty="0"/>
              <a:t> / </a:t>
            </a:r>
            <a:r>
              <a:rPr lang="tr-TR" dirty="0" err="1"/>
              <a:t>Dynamic</a:t>
            </a:r>
            <a:endParaRPr lang="tr-TR" dirty="0"/>
          </a:p>
        </p:txBody>
      </p:sp>
      <p:sp>
        <p:nvSpPr>
          <p:cNvPr id="3" name="İçerik Yer Tutucusu 2"/>
          <p:cNvSpPr>
            <a:spLocks noGrp="1"/>
          </p:cNvSpPr>
          <p:nvPr>
            <p:ph idx="1"/>
          </p:nvPr>
        </p:nvSpPr>
        <p:spPr>
          <a:xfrm>
            <a:off x="457200" y="1600200"/>
            <a:ext cx="8229600" cy="4637111"/>
          </a:xfrm>
        </p:spPr>
        <p:txBody>
          <a:bodyPr>
            <a:normAutofit lnSpcReduction="10000"/>
          </a:bodyPr>
          <a:lstStyle/>
          <a:p>
            <a:r>
              <a:rPr lang="tr-TR" dirty="0"/>
              <a:t>Eğer veri tipleri </a:t>
            </a:r>
            <a:r>
              <a:rPr lang="tr-TR" dirty="0" err="1"/>
              <a:t>compile-time'da</a:t>
            </a:r>
            <a:r>
              <a:rPr lang="tr-TR" dirty="0"/>
              <a:t> kontrol ediliyorsa o dil </a:t>
            </a:r>
            <a:r>
              <a:rPr lang="tr-TR" dirty="0" err="1">
                <a:solidFill>
                  <a:srgbClr val="C00000"/>
                </a:solidFill>
              </a:rPr>
              <a:t>static</a:t>
            </a:r>
            <a:r>
              <a:rPr lang="tr-TR" dirty="0">
                <a:solidFill>
                  <a:srgbClr val="C00000"/>
                </a:solidFill>
              </a:rPr>
              <a:t> </a:t>
            </a:r>
            <a:r>
              <a:rPr lang="tr-TR" dirty="0" err="1">
                <a:solidFill>
                  <a:srgbClr val="C00000"/>
                </a:solidFill>
              </a:rPr>
              <a:t>typing</a:t>
            </a:r>
            <a:r>
              <a:rPr lang="tr-TR" dirty="0"/>
              <a:t>, </a:t>
            </a:r>
            <a:r>
              <a:rPr lang="tr-TR" dirty="0" err="1"/>
              <a:t>run-time'da</a:t>
            </a:r>
            <a:r>
              <a:rPr lang="tr-TR" dirty="0"/>
              <a:t> kontrol ediliyorsa </a:t>
            </a:r>
            <a:r>
              <a:rPr lang="tr-TR" dirty="0" err="1">
                <a:solidFill>
                  <a:srgbClr val="C00000"/>
                </a:solidFill>
              </a:rPr>
              <a:t>dynamic</a:t>
            </a:r>
            <a:r>
              <a:rPr lang="tr-TR" dirty="0">
                <a:solidFill>
                  <a:srgbClr val="C00000"/>
                </a:solidFill>
              </a:rPr>
              <a:t> </a:t>
            </a:r>
            <a:r>
              <a:rPr lang="tr-TR" dirty="0" err="1">
                <a:solidFill>
                  <a:srgbClr val="C00000"/>
                </a:solidFill>
              </a:rPr>
              <a:t>typing</a:t>
            </a:r>
            <a:r>
              <a:rPr lang="tr-TR" dirty="0"/>
              <a:t> bir dildir.</a:t>
            </a:r>
          </a:p>
          <a:p>
            <a:pPr lvl="1"/>
            <a:r>
              <a:rPr lang="tr-TR" dirty="0"/>
              <a:t>Statik dillerde değişkenler kullanılmadan önce belirli bir veri tipi ile tanımlanır, dinamik olanlarda </a:t>
            </a:r>
            <a:r>
              <a:rPr lang="tr-TR" dirty="0" err="1"/>
              <a:t>run-time'da</a:t>
            </a:r>
            <a:r>
              <a:rPr lang="tr-TR" dirty="0"/>
              <a:t> ilk verilen değere göre veri tipi belirlenir.</a:t>
            </a:r>
          </a:p>
          <a:p>
            <a:pPr lvl="1"/>
            <a:r>
              <a:rPr lang="tr-TR" dirty="0"/>
              <a:t>Dinamik diller ile yazılan programlar </a:t>
            </a:r>
            <a:r>
              <a:rPr lang="tr-TR" dirty="0" err="1"/>
              <a:t>run-time'da</a:t>
            </a:r>
            <a:r>
              <a:rPr lang="tr-TR" dirty="0"/>
              <a:t> daha çok kontrol yaptığı için daha yavaş çalışır. </a:t>
            </a:r>
          </a:p>
          <a:p>
            <a:pPr lvl="1"/>
            <a:r>
              <a:rPr lang="tr-TR" dirty="0"/>
              <a:t>Dinamik daha esnek ama hatalara karşı daha açık.</a:t>
            </a:r>
          </a:p>
        </p:txBody>
      </p:sp>
    </p:spTree>
    <p:extLst>
      <p:ext uri="{BB962C8B-B14F-4D97-AF65-F5344CB8AC3E}">
        <p14:creationId xmlns:p14="http://schemas.microsoft.com/office/powerpoint/2010/main" val="3241397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 Bilgi 2</a:t>
            </a:r>
          </a:p>
        </p:txBody>
      </p:sp>
      <p:sp>
        <p:nvSpPr>
          <p:cNvPr id="3" name="İçerik Yer Tutucusu 2"/>
          <p:cNvSpPr>
            <a:spLocks noGrp="1"/>
          </p:cNvSpPr>
          <p:nvPr>
            <p:ph idx="1"/>
          </p:nvPr>
        </p:nvSpPr>
        <p:spPr>
          <a:xfrm>
            <a:off x="457200" y="1600201"/>
            <a:ext cx="8229600" cy="2692896"/>
          </a:xfrm>
        </p:spPr>
        <p:txBody>
          <a:bodyPr>
            <a:normAutofit fontScale="92500" lnSpcReduction="20000"/>
          </a:bodyPr>
          <a:lstStyle/>
          <a:p>
            <a:r>
              <a:rPr lang="tr-TR" dirty="0" err="1"/>
              <a:t>Python’da</a:t>
            </a:r>
            <a:r>
              <a:rPr lang="tr-TR" dirty="0"/>
              <a:t> her şey </a:t>
            </a:r>
            <a:r>
              <a:rPr lang="tr-TR" dirty="0" err="1"/>
              <a:t>arkaplanda</a:t>
            </a:r>
            <a:r>
              <a:rPr lang="tr-TR" dirty="0"/>
              <a:t> bir nesne olarak düşünülür. a = 2 gibi bir ifade yazıldığında aslında 2 hafızada saklanan bir nesne, a ise onunla ilişkilendirilen isimdir. a’nın değeri değişirse aslında değişen değer yeni bir nesne olur ve a ismi artık o nesne ile ilişkilendirilir. Eğer b = 2 gibi bir tanım yapılırsa 2 nesnesinin ismi artık b olur.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862" y="4293096"/>
            <a:ext cx="6010275" cy="2095500"/>
          </a:xfrm>
          <a:prstGeom prst="rect">
            <a:avLst/>
          </a:prstGeom>
        </p:spPr>
      </p:pic>
    </p:spTree>
    <p:extLst>
      <p:ext uri="{BB962C8B-B14F-4D97-AF65-F5344CB8AC3E}">
        <p14:creationId xmlns:p14="http://schemas.microsoft.com/office/powerpoint/2010/main" val="145676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 Bilgi 3: </a:t>
            </a:r>
            <a:r>
              <a:rPr lang="tr-TR" dirty="0" err="1"/>
              <a:t>Strong</a:t>
            </a:r>
            <a:r>
              <a:rPr lang="tr-TR" dirty="0"/>
              <a:t> / </a:t>
            </a:r>
            <a:r>
              <a:rPr lang="tr-TR" dirty="0" err="1"/>
              <a:t>Weak</a:t>
            </a:r>
            <a:endParaRPr lang="tr-TR" dirty="0"/>
          </a:p>
        </p:txBody>
      </p:sp>
      <p:sp>
        <p:nvSpPr>
          <p:cNvPr id="3" name="İçerik Yer Tutucusu 2"/>
          <p:cNvSpPr>
            <a:spLocks noGrp="1"/>
          </p:cNvSpPr>
          <p:nvPr>
            <p:ph idx="1"/>
          </p:nvPr>
        </p:nvSpPr>
        <p:spPr>
          <a:xfrm>
            <a:off x="457200" y="1600200"/>
            <a:ext cx="8229600" cy="4637111"/>
          </a:xfrm>
        </p:spPr>
        <p:txBody>
          <a:bodyPr>
            <a:normAutofit fontScale="70000" lnSpcReduction="20000"/>
          </a:bodyPr>
          <a:lstStyle/>
          <a:p>
            <a:r>
              <a:rPr lang="tr-TR" dirty="0"/>
              <a:t>Bahsettiğimiz gibi + operatörü her iki yanında da string varsa iki </a:t>
            </a:r>
            <a:r>
              <a:rPr lang="tr-TR" dirty="0" err="1"/>
              <a:t>string’i</a:t>
            </a:r>
            <a:r>
              <a:rPr lang="tr-TR" dirty="0"/>
              <a:t> birleştirir, sayı varsa aritmetik toplama yapar. Bir tarafında sayı, diğer tarafında string varsa Python gibi </a:t>
            </a:r>
            <a:r>
              <a:rPr lang="tr-TR" dirty="0" err="1">
                <a:solidFill>
                  <a:srgbClr val="C00000"/>
                </a:solidFill>
              </a:rPr>
              <a:t>strongly</a:t>
            </a:r>
            <a:r>
              <a:rPr lang="tr-TR" dirty="0">
                <a:solidFill>
                  <a:srgbClr val="C00000"/>
                </a:solidFill>
              </a:rPr>
              <a:t> </a:t>
            </a:r>
            <a:r>
              <a:rPr lang="tr-TR" dirty="0" err="1">
                <a:solidFill>
                  <a:srgbClr val="C00000"/>
                </a:solidFill>
              </a:rPr>
              <a:t>typed</a:t>
            </a:r>
            <a:r>
              <a:rPr lang="tr-TR" dirty="0"/>
              <a:t> diller hata verir: </a:t>
            </a:r>
          </a:p>
          <a:p>
            <a:pPr marL="0" indent="0">
              <a:buNone/>
            </a:pPr>
            <a:r>
              <a:rPr lang="tr-TR" dirty="0"/>
              <a:t>	</a:t>
            </a:r>
            <a:r>
              <a:rPr lang="en-US" dirty="0"/>
              <a:t>&gt;&gt;&gt; '3' + 5</a:t>
            </a:r>
            <a:r>
              <a:rPr lang="tr-TR" dirty="0"/>
              <a:t>		</a:t>
            </a:r>
            <a:r>
              <a:rPr lang="tr-TR" dirty="0">
                <a:solidFill>
                  <a:srgbClr val="C00000"/>
                </a:solidFill>
              </a:rPr>
              <a:t>HATA</a:t>
            </a:r>
          </a:p>
          <a:p>
            <a:r>
              <a:rPr lang="tr-TR" dirty="0"/>
              <a:t>String olanı sayıya veya sayı olanı </a:t>
            </a:r>
            <a:r>
              <a:rPr lang="tr-TR" dirty="0" err="1"/>
              <a:t>string’e</a:t>
            </a:r>
            <a:r>
              <a:rPr lang="tr-TR" dirty="0"/>
              <a:t> çevirerek aşağıdaki sonuçları elde edebilirsiniz:</a:t>
            </a:r>
            <a:endParaRPr lang="en-US" dirty="0"/>
          </a:p>
          <a:p>
            <a:pPr marL="0" indent="0">
              <a:buNone/>
            </a:pPr>
            <a:r>
              <a:rPr lang="tr-TR" dirty="0"/>
              <a:t>	</a:t>
            </a:r>
            <a:r>
              <a:rPr lang="en-US" dirty="0"/>
              <a:t>&gt;&gt;&gt; </a:t>
            </a:r>
            <a:r>
              <a:rPr lang="en-US" dirty="0" err="1"/>
              <a:t>int</a:t>
            </a:r>
            <a:r>
              <a:rPr lang="en-US" dirty="0"/>
              <a:t>('3') + 5</a:t>
            </a:r>
            <a:r>
              <a:rPr lang="tr-TR" dirty="0"/>
              <a:t>		</a:t>
            </a:r>
            <a:r>
              <a:rPr lang="en-US" dirty="0"/>
              <a:t>8</a:t>
            </a:r>
          </a:p>
          <a:p>
            <a:pPr marL="0" indent="0">
              <a:buNone/>
            </a:pPr>
            <a:r>
              <a:rPr lang="tr-TR" dirty="0"/>
              <a:t>	</a:t>
            </a:r>
            <a:r>
              <a:rPr lang="en-US" dirty="0"/>
              <a:t>&gt;&gt;&gt; '3' + </a:t>
            </a:r>
            <a:r>
              <a:rPr lang="en-US" dirty="0" err="1"/>
              <a:t>str</a:t>
            </a:r>
            <a:r>
              <a:rPr lang="en-US" dirty="0"/>
              <a:t>(5)</a:t>
            </a:r>
            <a:r>
              <a:rPr lang="tr-TR" dirty="0"/>
              <a:t>		</a:t>
            </a:r>
            <a:r>
              <a:rPr lang="en-US" dirty="0"/>
              <a:t>'35'</a:t>
            </a:r>
          </a:p>
          <a:p>
            <a:r>
              <a:rPr lang="tr-TR" dirty="0" err="1">
                <a:solidFill>
                  <a:srgbClr val="C00000"/>
                </a:solidFill>
              </a:rPr>
              <a:t>int</a:t>
            </a:r>
            <a:r>
              <a:rPr lang="tr-TR" dirty="0"/>
              <a:t> ve </a:t>
            </a:r>
            <a:r>
              <a:rPr lang="tr-TR" dirty="0" err="1">
                <a:solidFill>
                  <a:srgbClr val="C00000"/>
                </a:solidFill>
              </a:rPr>
              <a:t>str</a:t>
            </a:r>
            <a:r>
              <a:rPr lang="tr-TR" dirty="0"/>
              <a:t> gibi fonksiyonlar ile yapılan dönüşümler açık (</a:t>
            </a:r>
            <a:r>
              <a:rPr lang="tr-TR" dirty="0" err="1">
                <a:solidFill>
                  <a:srgbClr val="C00000"/>
                </a:solidFill>
              </a:rPr>
              <a:t>explicit</a:t>
            </a:r>
            <a:r>
              <a:rPr lang="tr-TR" dirty="0"/>
              <a:t>) dönüşüm olarak adlandırılır.</a:t>
            </a:r>
          </a:p>
          <a:p>
            <a:r>
              <a:rPr lang="tr-TR" dirty="0" err="1"/>
              <a:t>Javascript</a:t>
            </a:r>
            <a:r>
              <a:rPr lang="tr-TR" dirty="0"/>
              <a:t> gibi </a:t>
            </a:r>
            <a:r>
              <a:rPr lang="tr-TR" dirty="0" err="1">
                <a:solidFill>
                  <a:srgbClr val="C00000"/>
                </a:solidFill>
              </a:rPr>
              <a:t>weakly</a:t>
            </a:r>
            <a:r>
              <a:rPr lang="tr-TR" dirty="0">
                <a:solidFill>
                  <a:srgbClr val="C00000"/>
                </a:solidFill>
              </a:rPr>
              <a:t> </a:t>
            </a:r>
            <a:r>
              <a:rPr lang="tr-TR" dirty="0" err="1">
                <a:solidFill>
                  <a:srgbClr val="C00000"/>
                </a:solidFill>
              </a:rPr>
              <a:t>typed</a:t>
            </a:r>
            <a:r>
              <a:rPr lang="tr-TR" dirty="0"/>
              <a:t> diller ise, siz bir dönüşüm fonksiyonu kullanmasanız bile </a:t>
            </a:r>
            <a:r>
              <a:rPr lang="en-US" dirty="0">
                <a:solidFill>
                  <a:srgbClr val="C00000"/>
                </a:solidFill>
              </a:rPr>
              <a:t>'3' + 5</a:t>
            </a:r>
            <a:r>
              <a:rPr lang="tr-TR" dirty="0"/>
              <a:t> işleminin sonucunu 5 sayısını </a:t>
            </a:r>
            <a:r>
              <a:rPr lang="tr-TR" dirty="0" err="1"/>
              <a:t>string’e</a:t>
            </a:r>
            <a:r>
              <a:rPr lang="tr-TR" dirty="0"/>
              <a:t> dönüştürerek "35" olarak verir. Dilin otomatik yaptığı bu tür dönüşümlere örtük (</a:t>
            </a:r>
            <a:r>
              <a:rPr lang="tr-TR" dirty="0" err="1">
                <a:solidFill>
                  <a:srgbClr val="C00000"/>
                </a:solidFill>
              </a:rPr>
              <a:t>implicit</a:t>
            </a:r>
            <a:r>
              <a:rPr lang="tr-TR" dirty="0"/>
              <a:t>) dönüşüm denir.</a:t>
            </a:r>
            <a:endParaRPr lang="tr-TR" dirty="0">
              <a:solidFill>
                <a:srgbClr val="C00000"/>
              </a:solidFill>
            </a:endParaRPr>
          </a:p>
          <a:p>
            <a:endParaRPr lang="tr-TR" dirty="0"/>
          </a:p>
        </p:txBody>
      </p:sp>
    </p:spTree>
    <p:extLst>
      <p:ext uri="{BB962C8B-B14F-4D97-AF65-F5344CB8AC3E}">
        <p14:creationId xmlns:p14="http://schemas.microsoft.com/office/powerpoint/2010/main" val="4290358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214541-4755-4079-B479-F899C567CC05}"/>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C1ABDE3E-361A-4402-9556-3DA0BF2F33BB}"/>
              </a:ext>
            </a:extLst>
          </p:cNvPr>
          <p:cNvSpPr>
            <a:spLocks noGrp="1"/>
          </p:cNvSpPr>
          <p:nvPr>
            <p:ph idx="1"/>
          </p:nvPr>
        </p:nvSpPr>
        <p:spPr/>
        <p:txBody>
          <a:bodyPr/>
          <a:lstStyle/>
          <a:p>
            <a:r>
              <a:rPr lang="tr-TR" dirty="0"/>
              <a:t>Dr. </a:t>
            </a:r>
            <a:r>
              <a:rPr lang="tr-TR" dirty="0" err="1"/>
              <a:t>Öğr</a:t>
            </a:r>
            <a:r>
              <a:rPr lang="tr-TR" dirty="0"/>
              <a:t>. Üyesi Altan MESUT, Ders Notları</a:t>
            </a:r>
          </a:p>
          <a:p>
            <a:r>
              <a:rPr lang="tr-TR" dirty="0"/>
              <a:t>Arş. Gör. Dr. Emir ÖZTÜRK, Ders Notları</a:t>
            </a:r>
          </a:p>
          <a:p>
            <a:endParaRPr lang="tr-TR" dirty="0"/>
          </a:p>
          <a:p>
            <a:endParaRPr lang="tr-TR" dirty="0"/>
          </a:p>
          <a:p>
            <a:r>
              <a:rPr lang="tr-TR" dirty="0"/>
              <a:t>Ödev </a:t>
            </a:r>
            <a:r>
              <a:rPr lang="tr-TR" dirty="0">
                <a:hlinkClick r:id="rId2"/>
              </a:rPr>
              <a:t>m.aslanyurek@klu.edu.tr</a:t>
            </a:r>
            <a:endParaRPr lang="tr-TR" dirty="0"/>
          </a:p>
          <a:p>
            <a:pPr lvl="1"/>
            <a:r>
              <a:rPr lang="tr-TR" dirty="0"/>
              <a:t>Son teslim tarihi=28.10.2020</a:t>
            </a:r>
          </a:p>
        </p:txBody>
      </p:sp>
    </p:spTree>
    <p:extLst>
      <p:ext uri="{BB962C8B-B14F-4D97-AF65-F5344CB8AC3E}">
        <p14:creationId xmlns:p14="http://schemas.microsoft.com/office/powerpoint/2010/main" val="100328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Prosedürel</a:t>
            </a:r>
            <a:r>
              <a:rPr lang="tr-TR" dirty="0"/>
              <a:t> Programlama</a:t>
            </a:r>
          </a:p>
        </p:txBody>
      </p:sp>
      <p:sp>
        <p:nvSpPr>
          <p:cNvPr id="3" name="İçerik Yer Tutucusu 2"/>
          <p:cNvSpPr>
            <a:spLocks noGrp="1"/>
          </p:cNvSpPr>
          <p:nvPr>
            <p:ph idx="1"/>
          </p:nvPr>
        </p:nvSpPr>
        <p:spPr/>
        <p:txBody>
          <a:bodyPr>
            <a:normAutofit/>
          </a:bodyPr>
          <a:lstStyle/>
          <a:p>
            <a:r>
              <a:rPr lang="tr-TR" dirty="0" err="1"/>
              <a:t>İmperatif</a:t>
            </a:r>
            <a:r>
              <a:rPr lang="tr-TR" dirty="0"/>
              <a:t> yazılan programların programcılar tarafından daha rahat okunabilmesi amacı ile programın belirli kısımlarını </a:t>
            </a:r>
            <a:r>
              <a:rPr lang="tr-TR" dirty="0">
                <a:solidFill>
                  <a:srgbClr val="FF0000"/>
                </a:solidFill>
              </a:rPr>
              <a:t>bloklara</a:t>
            </a:r>
            <a:r>
              <a:rPr lang="tr-TR" dirty="0"/>
              <a:t> ayırma fikri ortaya atılmıştır. </a:t>
            </a:r>
          </a:p>
          <a:p>
            <a:r>
              <a:rPr lang="tr-TR" dirty="0"/>
              <a:t>Daha sonra bu blokların yerini prosedürler almış ve böylece </a:t>
            </a:r>
            <a:r>
              <a:rPr lang="tr-TR" dirty="0" err="1"/>
              <a:t>prosedürel</a:t>
            </a:r>
            <a:r>
              <a:rPr lang="tr-TR" dirty="0"/>
              <a:t> programlama modeli kullanılmaya başlanmıştır.</a:t>
            </a:r>
          </a:p>
        </p:txBody>
      </p:sp>
    </p:spTree>
    <p:extLst>
      <p:ext uri="{BB962C8B-B14F-4D97-AF65-F5344CB8AC3E}">
        <p14:creationId xmlns:p14="http://schemas.microsoft.com/office/powerpoint/2010/main" val="119152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Prosedürel</a:t>
            </a:r>
            <a:r>
              <a:rPr lang="tr-TR" dirty="0"/>
              <a:t> Programlama</a:t>
            </a:r>
          </a:p>
        </p:txBody>
      </p:sp>
      <p:sp>
        <p:nvSpPr>
          <p:cNvPr id="3" name="İçerik Yer Tutucusu 2"/>
          <p:cNvSpPr>
            <a:spLocks noGrp="1"/>
          </p:cNvSpPr>
          <p:nvPr>
            <p:ph idx="1"/>
          </p:nvPr>
        </p:nvSpPr>
        <p:spPr/>
        <p:txBody>
          <a:bodyPr>
            <a:normAutofit/>
          </a:bodyPr>
          <a:lstStyle/>
          <a:p>
            <a:pPr eaLnBrk="0" fontAlgn="base" hangingPunct="0">
              <a:spcBef>
                <a:spcPct val="0"/>
              </a:spcBef>
              <a:spcAft>
                <a:spcPct val="0"/>
              </a:spcAft>
            </a:pPr>
            <a:r>
              <a:rPr lang="tr-TR" dirty="0" err="1"/>
              <a:t>Prosedürel</a:t>
            </a:r>
            <a:r>
              <a:rPr lang="tr-TR" dirty="0"/>
              <a:t> programlama bu sebeple </a:t>
            </a:r>
            <a:r>
              <a:rPr lang="tr-TR" dirty="0" err="1"/>
              <a:t>imperatif</a:t>
            </a:r>
            <a:r>
              <a:rPr lang="tr-TR" dirty="0"/>
              <a:t> programlamanın bir türü olarak kabul edilmektedir.</a:t>
            </a:r>
          </a:p>
          <a:p>
            <a:pPr marL="0" lvl="0" indent="0" eaLnBrk="0" fontAlgn="base" hangingPunct="0">
              <a:spcBef>
                <a:spcPct val="0"/>
              </a:spcBef>
              <a:spcAft>
                <a:spcPct val="0"/>
              </a:spcAft>
              <a:buNone/>
            </a:pPr>
            <a:endParaRPr lang="tr-TR" dirty="0"/>
          </a:p>
        </p:txBody>
      </p:sp>
      <p:sp>
        <p:nvSpPr>
          <p:cNvPr id="4" name="Dikdörtgen 3"/>
          <p:cNvSpPr/>
          <p:nvPr/>
        </p:nvSpPr>
        <p:spPr>
          <a:xfrm>
            <a:off x="2286000" y="3429000"/>
            <a:ext cx="4572000" cy="267765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88900" lvl="0" indent="-88900" eaLnBrk="0" hangingPunct="0"/>
            <a:r>
              <a:rPr lang="en-US" altLang="en-US" sz="2400" dirty="0" err="1">
                <a:solidFill>
                  <a:srgbClr val="242729"/>
                </a:solidFill>
                <a:latin typeface="+mj-lt"/>
              </a:rPr>
              <a:t>Topla</a:t>
            </a:r>
            <a:r>
              <a:rPr lang="en-US" altLang="en-US" sz="2400" dirty="0">
                <a:solidFill>
                  <a:srgbClr val="242729"/>
                </a:solidFill>
                <a:latin typeface="+mj-lt"/>
              </a:rPr>
              <a:t>(s1,s2)</a:t>
            </a:r>
          </a:p>
          <a:p>
            <a:pPr marL="88900" lvl="0" indent="-88900" eaLnBrk="0" hangingPunct="0"/>
            <a:r>
              <a:rPr lang="en-US" altLang="en-US" sz="2400" dirty="0">
                <a:solidFill>
                  <a:srgbClr val="242729"/>
                </a:solidFill>
                <a:latin typeface="+mj-lt"/>
              </a:rPr>
              <a:t>	return s1+s2</a:t>
            </a:r>
          </a:p>
          <a:p>
            <a:pPr marL="88900" indent="-88900">
              <a:buNone/>
            </a:pPr>
            <a:endParaRPr lang="tr-TR" sz="2400" dirty="0">
              <a:latin typeface="+mj-lt"/>
            </a:endParaRPr>
          </a:p>
          <a:p>
            <a:pPr marL="88900" indent="-88900">
              <a:buNone/>
            </a:pPr>
            <a:r>
              <a:rPr lang="en-US" sz="2400" dirty="0">
                <a:latin typeface="+mj-lt"/>
              </a:rPr>
              <a:t>sayi1 = 1</a:t>
            </a:r>
            <a:r>
              <a:rPr lang="tr-TR" sz="2400" dirty="0">
                <a:latin typeface="+mj-lt"/>
              </a:rPr>
              <a:t>0</a:t>
            </a:r>
            <a:endParaRPr lang="en-US" sz="2400" dirty="0">
              <a:latin typeface="+mj-lt"/>
            </a:endParaRPr>
          </a:p>
          <a:p>
            <a:pPr marL="88900" indent="-88900">
              <a:buNone/>
            </a:pPr>
            <a:r>
              <a:rPr lang="en-US" sz="2400" dirty="0">
                <a:latin typeface="+mj-lt"/>
              </a:rPr>
              <a:t>sayi2 = 2</a:t>
            </a:r>
            <a:r>
              <a:rPr lang="tr-TR" sz="2400" dirty="0">
                <a:latin typeface="+mj-lt"/>
              </a:rPr>
              <a:t>0</a:t>
            </a:r>
            <a:endParaRPr lang="en-US" sz="2400" dirty="0">
              <a:latin typeface="+mj-lt"/>
            </a:endParaRPr>
          </a:p>
          <a:p>
            <a:pPr marL="88900" indent="-88900">
              <a:buNone/>
            </a:pPr>
            <a:r>
              <a:rPr lang="en-US" sz="2400" dirty="0" err="1">
                <a:latin typeface="+mj-lt"/>
              </a:rPr>
              <a:t>toplam</a:t>
            </a:r>
            <a:r>
              <a:rPr lang="en-US" sz="2400" dirty="0">
                <a:latin typeface="+mj-lt"/>
              </a:rPr>
              <a:t> = </a:t>
            </a:r>
            <a:r>
              <a:rPr lang="en-US" sz="2400" dirty="0" err="1">
                <a:latin typeface="+mj-lt"/>
              </a:rPr>
              <a:t>Topla</a:t>
            </a:r>
            <a:r>
              <a:rPr lang="en-US" sz="2400" dirty="0">
                <a:latin typeface="+mj-lt"/>
              </a:rPr>
              <a:t>(sayi1,sayi2)</a:t>
            </a:r>
            <a:endParaRPr lang="tr-TR" sz="2400" dirty="0">
              <a:latin typeface="+mj-lt"/>
            </a:endParaRPr>
          </a:p>
          <a:p>
            <a:pPr marL="88900" indent="-88900">
              <a:buNone/>
            </a:pPr>
            <a:r>
              <a:rPr lang="tr-TR" sz="2400" dirty="0" err="1">
                <a:latin typeface="+mj-lt"/>
              </a:rPr>
              <a:t>ekrana_yaz</a:t>
            </a:r>
            <a:r>
              <a:rPr lang="tr-TR" sz="2400" dirty="0">
                <a:latin typeface="+mj-lt"/>
              </a:rPr>
              <a:t> toplam</a:t>
            </a:r>
            <a:endParaRPr lang="en-US" sz="2400" dirty="0">
              <a:latin typeface="+mj-lt"/>
            </a:endParaRPr>
          </a:p>
        </p:txBody>
      </p:sp>
      <p:cxnSp>
        <p:nvCxnSpPr>
          <p:cNvPr id="6" name="Dirsek Bağlayıcısı 5"/>
          <p:cNvCxnSpPr/>
          <p:nvPr/>
        </p:nvCxnSpPr>
        <p:spPr>
          <a:xfrm rot="10800000">
            <a:off x="3923929" y="3674347"/>
            <a:ext cx="1853952" cy="1842884"/>
          </a:xfrm>
          <a:prstGeom prst="bentConnector3">
            <a:avLst>
              <a:gd name="adj1" fmla="val -2349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Dirsek Bağlayıcısı 9"/>
          <p:cNvCxnSpPr/>
          <p:nvPr/>
        </p:nvCxnSpPr>
        <p:spPr>
          <a:xfrm rot="16200000" flipH="1">
            <a:off x="3275855" y="4616989"/>
            <a:ext cx="1152128" cy="28803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797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err="1"/>
              <a:t>Bildirimsel</a:t>
            </a:r>
            <a:r>
              <a:rPr lang="tr-TR" dirty="0"/>
              <a:t> (</a:t>
            </a:r>
            <a:r>
              <a:rPr lang="tr-TR" dirty="0" err="1"/>
              <a:t>Declarative</a:t>
            </a:r>
            <a:r>
              <a:rPr lang="tr-TR" dirty="0"/>
              <a:t>) Programlama</a:t>
            </a:r>
          </a:p>
        </p:txBody>
      </p:sp>
      <p:sp>
        <p:nvSpPr>
          <p:cNvPr id="3" name="İçerik Yer Tutucusu 2"/>
          <p:cNvSpPr>
            <a:spLocks noGrp="1"/>
          </p:cNvSpPr>
          <p:nvPr>
            <p:ph idx="1"/>
          </p:nvPr>
        </p:nvSpPr>
        <p:spPr/>
        <p:txBody>
          <a:bodyPr>
            <a:normAutofit/>
          </a:bodyPr>
          <a:lstStyle/>
          <a:p>
            <a:r>
              <a:rPr lang="tr-TR" sz="2800" dirty="0" err="1"/>
              <a:t>Bildirimsel</a:t>
            </a:r>
            <a:r>
              <a:rPr lang="tr-TR" sz="2800" dirty="0"/>
              <a:t> programlamada yazılan kod, bir programın ne iş yaptığını (mantığını), işlem adımlarını belirtmeden tanımlamayı sağlar. </a:t>
            </a:r>
          </a:p>
          <a:p>
            <a:r>
              <a:rPr lang="tr-TR" sz="2800" dirty="0" err="1"/>
              <a:t>İmperatif</a:t>
            </a:r>
            <a:r>
              <a:rPr lang="tr-TR" sz="2800" dirty="0"/>
              <a:t> programlamanın aksine bir programın nasıl çalışacağından çok ne yapacağını ifade etmeyi hedefler.</a:t>
            </a:r>
          </a:p>
          <a:p>
            <a:r>
              <a:rPr lang="tr-TR" sz="2800" dirty="0"/>
              <a:t>Bunun amacı programcıya programın mantığı üzerinde odaklanma fırsatı sunmaktır. </a:t>
            </a:r>
          </a:p>
        </p:txBody>
      </p:sp>
    </p:spTree>
    <p:extLst>
      <p:ext uri="{BB962C8B-B14F-4D97-AF65-F5344CB8AC3E}">
        <p14:creationId xmlns:p14="http://schemas.microsoft.com/office/powerpoint/2010/main" val="18053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err="1"/>
              <a:t>Bildirimsel</a:t>
            </a:r>
            <a:r>
              <a:rPr lang="tr-TR" dirty="0"/>
              <a:t> (</a:t>
            </a:r>
            <a:r>
              <a:rPr lang="tr-TR" dirty="0" err="1"/>
              <a:t>Declarative</a:t>
            </a:r>
            <a:r>
              <a:rPr lang="tr-TR" dirty="0"/>
              <a:t>) Programlama</a:t>
            </a:r>
          </a:p>
        </p:txBody>
      </p:sp>
      <p:sp>
        <p:nvSpPr>
          <p:cNvPr id="3" name="İçerik Yer Tutucusu 2"/>
          <p:cNvSpPr>
            <a:spLocks noGrp="1"/>
          </p:cNvSpPr>
          <p:nvPr>
            <p:ph idx="1"/>
          </p:nvPr>
        </p:nvSpPr>
        <p:spPr/>
        <p:txBody>
          <a:bodyPr>
            <a:normAutofit/>
          </a:bodyPr>
          <a:lstStyle/>
          <a:p>
            <a:r>
              <a:rPr lang="tr-TR" dirty="0"/>
              <a:t>Prolog ve SQL gibi diller </a:t>
            </a:r>
            <a:r>
              <a:rPr lang="tr-TR" dirty="0" err="1"/>
              <a:t>bildirimsel</a:t>
            </a:r>
            <a:r>
              <a:rPr lang="tr-TR" dirty="0"/>
              <a:t> dillere örnek verilebilir.</a:t>
            </a:r>
          </a:p>
          <a:p>
            <a:r>
              <a:rPr lang="tr-TR" dirty="0" err="1"/>
              <a:t>Bildirimsel</a:t>
            </a:r>
            <a:r>
              <a:rPr lang="tr-TR" dirty="0"/>
              <a:t> diller de derleyiciler ile birlikte </a:t>
            </a:r>
            <a:r>
              <a:rPr lang="tr-TR" dirty="0" err="1"/>
              <a:t>imperatif</a:t>
            </a:r>
            <a:r>
              <a:rPr lang="tr-TR" dirty="0"/>
              <a:t> hale getirilip işlemci üzerinde çalıştırılmaktadır.</a:t>
            </a:r>
          </a:p>
          <a:p>
            <a:endParaRPr lang="tr-TR" dirty="0"/>
          </a:p>
        </p:txBody>
      </p:sp>
      <p:sp>
        <p:nvSpPr>
          <p:cNvPr id="4" name="Metin kutusu 3"/>
          <p:cNvSpPr txBox="1"/>
          <p:nvPr/>
        </p:nvSpPr>
        <p:spPr>
          <a:xfrm>
            <a:off x="2621722" y="4509120"/>
            <a:ext cx="3900555" cy="120032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tr-TR" sz="2400" dirty="0"/>
              <a:t>SELECT Ad, </a:t>
            </a:r>
            <a:r>
              <a:rPr lang="tr-TR" sz="2400" dirty="0" err="1"/>
              <a:t>Soyad</a:t>
            </a:r>
            <a:r>
              <a:rPr lang="tr-TR" sz="2400" dirty="0"/>
              <a:t> </a:t>
            </a:r>
          </a:p>
          <a:p>
            <a:r>
              <a:rPr lang="tr-TR" sz="2400" dirty="0"/>
              <a:t>FROM Kullanıcılar </a:t>
            </a:r>
          </a:p>
          <a:p>
            <a:r>
              <a:rPr lang="tr-TR" sz="2400" dirty="0"/>
              <a:t>WHERE TCNO = 12345678901</a:t>
            </a:r>
          </a:p>
        </p:txBody>
      </p:sp>
    </p:spTree>
    <p:extLst>
      <p:ext uri="{BB962C8B-B14F-4D97-AF65-F5344CB8AC3E}">
        <p14:creationId xmlns:p14="http://schemas.microsoft.com/office/powerpoint/2010/main" val="68357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Fonksiyonel Programlama</a:t>
            </a:r>
          </a:p>
        </p:txBody>
      </p:sp>
      <p:sp>
        <p:nvSpPr>
          <p:cNvPr id="3" name="İçerik Yer Tutucusu 2"/>
          <p:cNvSpPr>
            <a:spLocks noGrp="1"/>
          </p:cNvSpPr>
          <p:nvPr>
            <p:ph idx="1"/>
          </p:nvPr>
        </p:nvSpPr>
        <p:spPr/>
        <p:txBody>
          <a:bodyPr>
            <a:normAutofit/>
          </a:bodyPr>
          <a:lstStyle/>
          <a:p>
            <a:r>
              <a:rPr lang="tr-TR" dirty="0"/>
              <a:t>Fonksiyonel programlama, matematiksel fonksiyonların kullanılması ve verilerin değiştirilmemesi prensibine dayanmaktadır. </a:t>
            </a:r>
          </a:p>
          <a:p>
            <a:r>
              <a:rPr lang="tr-TR" dirty="0"/>
              <a:t>Verilerin değiştirilmesine izin verilmemesi ile programın her anında bir girdi verisi için bir fonksiyonun hep aynı sonucu üretmesi ve bu sayede hesaplamada hız kazanılması garanti edilmektedir.</a:t>
            </a:r>
          </a:p>
          <a:p>
            <a:endParaRPr lang="tr-TR" dirty="0"/>
          </a:p>
        </p:txBody>
      </p:sp>
    </p:spTree>
    <p:extLst>
      <p:ext uri="{BB962C8B-B14F-4D97-AF65-F5344CB8AC3E}">
        <p14:creationId xmlns:p14="http://schemas.microsoft.com/office/powerpoint/2010/main" val="2829045869"/>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9D9AC50F0B1DD94EA1C1962D79EF2F03" ma:contentTypeVersion="4" ma:contentTypeDescription="Yeni belge oluşturun." ma:contentTypeScope="" ma:versionID="86f4353ceeabc098a8bbdeef51e0ea75">
  <xsd:schema xmlns:xsd="http://www.w3.org/2001/XMLSchema" xmlns:xs="http://www.w3.org/2001/XMLSchema" xmlns:p="http://schemas.microsoft.com/office/2006/metadata/properties" xmlns:ns2="f5058889-0039-4d9f-afb9-621a9cc8b208" targetNamespace="http://schemas.microsoft.com/office/2006/metadata/properties" ma:root="true" ma:fieldsID="052f929a3313d3de5f4e52074541fe95" ns2:_="">
    <xsd:import namespace="f5058889-0039-4d9f-afb9-621a9cc8b2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58889-0039-4d9f-afb9-621a9cc8b2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8FA4E7-D24D-4883-978C-B7EEF2E0D28E}"/>
</file>

<file path=customXml/itemProps2.xml><?xml version="1.0" encoding="utf-8"?>
<ds:datastoreItem xmlns:ds="http://schemas.openxmlformats.org/officeDocument/2006/customXml" ds:itemID="{0C2BF90C-1A16-44EA-B992-E7DE66C68272}"/>
</file>

<file path=customXml/itemProps3.xml><?xml version="1.0" encoding="utf-8"?>
<ds:datastoreItem xmlns:ds="http://schemas.openxmlformats.org/officeDocument/2006/customXml" ds:itemID="{6AB90DCD-5D2C-4057-A517-1FB9C55A62BA}"/>
</file>

<file path=docProps/app.xml><?xml version="1.0" encoding="utf-8"?>
<Properties xmlns="http://schemas.openxmlformats.org/officeDocument/2006/extended-properties" xmlns:vt="http://schemas.openxmlformats.org/officeDocument/2006/docPropsVTypes">
  <Template/>
  <TotalTime>14189</TotalTime>
  <Words>3435</Words>
  <Application>Microsoft Office PowerPoint</Application>
  <PresentationFormat>Ekran Gösterisi (4:3)</PresentationFormat>
  <Paragraphs>268</Paragraphs>
  <Slides>43</Slides>
  <Notes>4</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43</vt:i4>
      </vt:variant>
    </vt:vector>
  </HeadingPairs>
  <TitlesOfParts>
    <vt:vector size="47" baseType="lpstr">
      <vt:lpstr>Arial</vt:lpstr>
      <vt:lpstr>Calibri</vt:lpstr>
      <vt:lpstr>Consolas</vt:lpstr>
      <vt:lpstr>Ofis Teması</vt:lpstr>
      <vt:lpstr>PYTHON PROGRAMLAMA  Ders 1: Python ile Programlamaya Giriş</vt:lpstr>
      <vt:lpstr>Programlama Dili Nedir?</vt:lpstr>
      <vt:lpstr>İmperatif Programlama</vt:lpstr>
      <vt:lpstr>İmperatif Programlama</vt:lpstr>
      <vt:lpstr>Prosedürel Programlama</vt:lpstr>
      <vt:lpstr>Prosedürel Programlama</vt:lpstr>
      <vt:lpstr>Bildirimsel (Declarative) Programlama</vt:lpstr>
      <vt:lpstr>Bildirimsel (Declarative) Programlama</vt:lpstr>
      <vt:lpstr>Fonksiyonel Programlama</vt:lpstr>
      <vt:lpstr>Fonksiyonel Programlama</vt:lpstr>
      <vt:lpstr>Sistem Programlama: C ve C++</vt:lpstr>
      <vt:lpstr>Uygulama Programlama: Visual C++, Visual Basic ve Delphi</vt:lpstr>
      <vt:lpstr>Visual Basic .NET</vt:lpstr>
      <vt:lpstr>Java</vt:lpstr>
      <vt:lpstr>J++, J# ve C#</vt:lpstr>
      <vt:lpstr>Python</vt:lpstr>
      <vt:lpstr>Ruby</vt:lpstr>
      <vt:lpstr>Objective-C ve Swift</vt:lpstr>
      <vt:lpstr>Betik (Script) Diller</vt:lpstr>
      <vt:lpstr>Javascript</vt:lpstr>
      <vt:lpstr>Python Shell &amp; IDLE</vt:lpstr>
      <vt:lpstr>Python IDLE altında Shell</vt:lpstr>
      <vt:lpstr>IDLE =&gt; File =&gt; New File</vt:lpstr>
      <vt:lpstr>JetBrains tarafından geliştirilen daha yetenekli bir IDE olan PyCharm</vt:lpstr>
      <vt:lpstr>Değişken (Variable)</vt:lpstr>
      <vt:lpstr>Değişken Türleri ve  Değişkene Değer Atama</vt:lpstr>
      <vt:lpstr>Değer Atamada Kurallar</vt:lpstr>
      <vt:lpstr>Değişkenlerde Kısıtlamalar</vt:lpstr>
      <vt:lpstr>Operatörler</vt:lpstr>
      <vt:lpstr>Veri Türleri</vt:lpstr>
      <vt:lpstr>Fonksiyon, Parametre ve Argüman</vt:lpstr>
      <vt:lpstr>Veri Türü Değiştirme Fonksiyonları</vt:lpstr>
      <vt:lpstr>İşlem Örnekleri</vt:lpstr>
      <vt:lpstr>Klavyeden Veri Alma : input</vt:lpstr>
      <vt:lpstr>Dört İşlem Programı</vt:lpstr>
      <vt:lpstr>print hakkında ek bilgi (1)</vt:lpstr>
      <vt:lpstr>print hakkında ek bilgi (2)</vt:lpstr>
      <vt:lpstr>Ödev 1</vt:lpstr>
      <vt:lpstr>Ödev 2</vt:lpstr>
      <vt:lpstr>Ek Bilgi 1: Static / Dynamic</vt:lpstr>
      <vt:lpstr>Ek Bilgi 2</vt:lpstr>
      <vt:lpstr>Ek Bilgi 3: Strong / Weak</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DİLLERİNE GİRİŞ  Ders 1: Python ile Programlamaya Giriş</dc:title>
  <cp:lastModifiedBy>MURAT ASLANYÜREK</cp:lastModifiedBy>
  <cp:revision>7</cp:revision>
  <dcterms:created xsi:type="dcterms:W3CDTF">2010-02-15T08:30:06Z</dcterms:created>
  <dcterms:modified xsi:type="dcterms:W3CDTF">2021-09-23T08:22:08Z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0x0101009D9AC50F0B1DD94EA1C1962D79EF2F03</vt:lpwstr>
  </property>
</Properties>
</file>