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5"/>
  </p:notesMasterIdLst>
  <p:sldIdLst>
    <p:sldId id="286" r:id="rId2"/>
    <p:sldId id="263" r:id="rId3"/>
    <p:sldId id="287" r:id="rId4"/>
    <p:sldId id="296" r:id="rId5"/>
    <p:sldId id="297" r:id="rId6"/>
    <p:sldId id="290" r:id="rId7"/>
    <p:sldId id="298" r:id="rId8"/>
    <p:sldId id="288" r:id="rId9"/>
    <p:sldId id="299" r:id="rId10"/>
    <p:sldId id="300" r:id="rId11"/>
    <p:sldId id="306" r:id="rId12"/>
    <p:sldId id="305" r:id="rId13"/>
    <p:sldId id="294" r:id="rId14"/>
    <p:sldId id="307" r:id="rId15"/>
    <p:sldId id="302" r:id="rId16"/>
    <p:sldId id="308" r:id="rId17"/>
    <p:sldId id="303" r:id="rId18"/>
    <p:sldId id="309" r:id="rId19"/>
    <p:sldId id="293" r:id="rId20"/>
    <p:sldId id="304" r:id="rId21"/>
    <p:sldId id="291" r:id="rId22"/>
    <p:sldId id="292" r:id="rId23"/>
    <p:sldId id="377" r:id="rId24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tan MESUT" initials="" lastIdx="0" clrIdx="0"/>
  <p:cmAuthor id="1" name="Altan Mesut" initials="A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3979" autoAdjust="0"/>
  </p:normalViewPr>
  <p:slideViewPr>
    <p:cSldViewPr>
      <p:cViewPr varScale="1">
        <p:scale>
          <a:sx n="86" d="100"/>
          <a:sy n="86" d="100"/>
        </p:scale>
        <p:origin x="125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AE2E41-8B05-498C-A58F-1936704C7B24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00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90FA2-E106-4F31-B729-45382C9AC932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46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05D4B-6693-4FB4-AF74-E301C68FC24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74434-E94C-45F0-9870-FB9B9D0A737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5699-30FD-4917-B12D-41EC7762C0E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CCA3-414B-485F-85DB-C33DC91C20D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14B-8AB7-4AEB-914F-4DC0696E296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0963-9BD8-453F-A310-8D2276E22C0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13A07-0B33-44B9-A8B7-0D44E817D1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BB9B-3F2C-4703-8E32-CBF9E1C699D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064E9-2088-4C6F-8400-48A133F8135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DDAB-6C21-4E35-8AD1-9DCE197467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E4CA-942C-4FE2-AFDB-8A97DFC42B2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3EA2E-19B5-4604-94B4-5C423320535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strings-meth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8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979737"/>
          </a:xfrm>
          <a:prstGeom prst="roundRect">
            <a:avLst>
              <a:gd name="adj" fmla="val 50000"/>
            </a:avLst>
          </a:prstGeom>
        </p:spPr>
        <p:txBody>
          <a:bodyPr rtlCol="0">
            <a:normAutofit/>
          </a:bodyPr>
          <a:lstStyle/>
          <a:p>
            <a:pPr>
              <a:defRPr/>
            </a:pPr>
            <a:r>
              <a:rPr lang="tr-TR" sz="4900" dirty="0"/>
              <a:t>PYTHON PROGRAMLAMA</a:t>
            </a:r>
            <a:br>
              <a:rPr lang="tr-TR" sz="4900" dirty="0"/>
            </a:br>
            <a:br>
              <a:rPr lang="tr-TR" sz="4000" dirty="0"/>
            </a:br>
            <a:r>
              <a:rPr lang="tr-TR" sz="3600" dirty="0"/>
              <a:t>Ders 5: Kümeler ve Sözlükler</a:t>
            </a:r>
            <a:endParaRPr lang="tr-TR" sz="4000" dirty="0"/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 rtlCol="0" anchor="ctr">
            <a:normAutofit lnSpcReduction="10000"/>
          </a:bodyPr>
          <a:lstStyle/>
          <a:p>
            <a:pPr>
              <a:defRPr/>
            </a:pPr>
            <a:r>
              <a:rPr lang="tr-TR" dirty="0" err="1"/>
              <a:t>Öğr</a:t>
            </a:r>
            <a:r>
              <a:rPr lang="tr-TR" dirty="0"/>
              <a:t>. Gör. Dr. Murat ASLANYÜREK</a:t>
            </a:r>
          </a:p>
          <a:p>
            <a:pPr>
              <a:defRPr/>
            </a:pPr>
            <a:endParaRPr lang="tr-TR" dirty="0"/>
          </a:p>
          <a:p>
            <a:pPr>
              <a:defRPr/>
            </a:pPr>
            <a:r>
              <a:rPr lang="tr-TR" dirty="0"/>
              <a:t>Kırklareli Üniversitesi</a:t>
            </a:r>
          </a:p>
          <a:p>
            <a:pPr>
              <a:defRPr/>
            </a:pPr>
            <a:r>
              <a:rPr lang="tr-TR" dirty="0"/>
              <a:t>Pınarhisar MYO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Sözlüklerle İlgili Yöntemler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</a:rPr>
              <a:t>d.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tr-TR" dirty="0">
                <a:latin typeface="Consolas" panose="020B0609020204030204" pitchFamily="49" charset="0"/>
              </a:rPr>
              <a:t>(k,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m</a:t>
            </a:r>
            <a:r>
              <a:rPr lang="tr-TR" dirty="0">
                <a:latin typeface="Consolas" panose="020B0609020204030204" pitchFamily="49" charset="0"/>
              </a:rPr>
              <a:t>):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Eğer </a:t>
            </a:r>
            <a:r>
              <a:rPr lang="tr-TR" dirty="0">
                <a:solidFill>
                  <a:srgbClr val="C00000"/>
                </a:solidFill>
              </a:rPr>
              <a:t>k</a:t>
            </a:r>
            <a:r>
              <a:rPr lang="tr-TR" dirty="0"/>
              <a:t> anahtar olarak sözlükte varsa, ilişkili değeri döndürür. Yoksa verilen </a:t>
            </a:r>
            <a:r>
              <a:rPr lang="tr-TR" dirty="0">
                <a:solidFill>
                  <a:srgbClr val="0000FF"/>
                </a:solidFill>
              </a:rPr>
              <a:t>m</a:t>
            </a:r>
            <a:r>
              <a:rPr lang="tr-TR" dirty="0"/>
              <a:t> değerini döndürür (bu değer verilmediyse </a:t>
            </a:r>
            <a:r>
              <a:rPr lang="tr-TR" dirty="0" err="1">
                <a:solidFill>
                  <a:srgbClr val="C00000"/>
                </a:solidFill>
              </a:rPr>
              <a:t>None</a:t>
            </a:r>
            <a:r>
              <a:rPr lang="tr-TR" dirty="0"/>
              <a:t> döndürür). İndis kullanımı ile de aynı işlemi yapabilirsiniz ama anahtar bulunamazsa hata alırsınız.</a:t>
            </a:r>
          </a:p>
          <a:p>
            <a:pPr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</a:rPr>
              <a:t>d.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setdefault</a:t>
            </a:r>
            <a:r>
              <a:rPr lang="tr-TR" dirty="0">
                <a:latin typeface="Consolas" panose="020B0609020204030204" pitchFamily="49" charset="0"/>
              </a:rPr>
              <a:t>(k,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m</a:t>
            </a:r>
            <a:r>
              <a:rPr lang="tr-TR" dirty="0">
                <a:latin typeface="Consolas" panose="020B0609020204030204" pitchFamily="49" charset="0"/>
              </a:rPr>
              <a:t>):</a:t>
            </a:r>
            <a:r>
              <a:rPr lang="tr-TR" dirty="0"/>
              <a:t> Eğer </a:t>
            </a:r>
            <a:r>
              <a:rPr lang="tr-TR" dirty="0">
                <a:solidFill>
                  <a:srgbClr val="C00000"/>
                </a:solidFill>
              </a:rPr>
              <a:t>k</a:t>
            </a:r>
            <a:r>
              <a:rPr lang="tr-TR" dirty="0"/>
              <a:t> anahtar olarak sözlükte varsa, ilişkili değeri döndürür. Yoksa yeni bir eleman olarak ekler ve </a:t>
            </a:r>
            <a:r>
              <a:rPr lang="tr-TR" dirty="0">
                <a:solidFill>
                  <a:srgbClr val="0000FF"/>
                </a:solidFill>
              </a:rPr>
              <a:t>m</a:t>
            </a:r>
            <a:r>
              <a:rPr lang="tr-TR" dirty="0"/>
              <a:t> parametresini değer olarak kullanır (verilmediyse </a:t>
            </a:r>
            <a:r>
              <a:rPr lang="tr-TR" dirty="0" err="1">
                <a:solidFill>
                  <a:srgbClr val="C00000"/>
                </a:solidFill>
              </a:rPr>
              <a:t>None</a:t>
            </a:r>
            <a:r>
              <a:rPr lang="tr-TR" dirty="0"/>
              <a:t> kullanır). </a:t>
            </a:r>
          </a:p>
          <a:p>
            <a:pPr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</a:rPr>
              <a:t>d.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pop</a:t>
            </a:r>
            <a:r>
              <a:rPr lang="tr-TR" dirty="0">
                <a:latin typeface="Consolas" panose="020B0609020204030204" pitchFamily="49" charset="0"/>
              </a:rPr>
              <a:t>(k,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m</a:t>
            </a:r>
            <a:r>
              <a:rPr lang="tr-TR" dirty="0">
                <a:latin typeface="Consolas" panose="020B0609020204030204" pitchFamily="49" charset="0"/>
              </a:rPr>
              <a:t>):</a:t>
            </a:r>
            <a:r>
              <a:rPr lang="tr-TR" dirty="0"/>
              <a:t> ‘</a:t>
            </a:r>
            <a:r>
              <a:rPr lang="tr-TR" dirty="0" err="1"/>
              <a:t>get</a:t>
            </a:r>
            <a:r>
              <a:rPr lang="tr-TR" dirty="0"/>
              <a:t>’ ile aynı işi yapar ama sözlükten ilgili elemanı da siler. Eğer </a:t>
            </a:r>
            <a:r>
              <a:rPr lang="tr-TR" dirty="0">
                <a:solidFill>
                  <a:srgbClr val="C00000"/>
                </a:solidFill>
              </a:rPr>
              <a:t>k</a:t>
            </a:r>
            <a:r>
              <a:rPr lang="tr-TR" dirty="0"/>
              <a:t> sözlükte anahtar olarak yoksa </a:t>
            </a:r>
            <a:r>
              <a:rPr lang="tr-TR" dirty="0" err="1">
                <a:solidFill>
                  <a:srgbClr val="C00000"/>
                </a:solidFill>
              </a:rPr>
              <a:t>KeyError</a:t>
            </a:r>
            <a:r>
              <a:rPr lang="tr-TR" dirty="0"/>
              <a:t> hatası verir (</a:t>
            </a:r>
            <a:r>
              <a:rPr lang="tr-TR" dirty="0">
                <a:solidFill>
                  <a:srgbClr val="C00000"/>
                </a:solidFill>
              </a:rPr>
              <a:t>del</a:t>
            </a:r>
            <a:r>
              <a:rPr lang="tr-TR" dirty="0"/>
              <a:t> komutu da aynı)</a:t>
            </a:r>
          </a:p>
        </p:txBody>
      </p:sp>
      <p:sp>
        <p:nvSpPr>
          <p:cNvPr id="4" name="Dikdörtgen 3"/>
          <p:cNvSpPr/>
          <p:nvPr/>
        </p:nvSpPr>
        <p:spPr>
          <a:xfrm rot="16200000">
            <a:off x="-131983" y="2479186"/>
            <a:ext cx="1476000" cy="36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ELDE ETME</a:t>
            </a:r>
          </a:p>
        </p:txBody>
      </p:sp>
      <p:sp>
        <p:nvSpPr>
          <p:cNvPr id="5" name="Dikdörtgen 4"/>
          <p:cNvSpPr/>
          <p:nvPr/>
        </p:nvSpPr>
        <p:spPr>
          <a:xfrm rot="16200000">
            <a:off x="51657" y="4235408"/>
            <a:ext cx="1108720" cy="36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EKLEME</a:t>
            </a:r>
          </a:p>
        </p:txBody>
      </p:sp>
      <p:sp>
        <p:nvSpPr>
          <p:cNvPr id="6" name="Dikdörtgen 5"/>
          <p:cNvSpPr/>
          <p:nvPr/>
        </p:nvSpPr>
        <p:spPr>
          <a:xfrm rot="16200000">
            <a:off x="228017" y="5607304"/>
            <a:ext cx="756000" cy="36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SİLME</a:t>
            </a:r>
          </a:p>
        </p:txBody>
      </p:sp>
    </p:spTree>
    <p:extLst>
      <p:ext uri="{BB962C8B-B14F-4D97-AF65-F5344CB8AC3E}">
        <p14:creationId xmlns:p14="http://schemas.microsoft.com/office/powerpoint/2010/main" val="188685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Sözlüklerle İlgili Yöntemler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</a:rPr>
              <a:t>d.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popitem</a:t>
            </a:r>
            <a:r>
              <a:rPr lang="tr-TR" dirty="0">
                <a:latin typeface="Consolas" panose="020B0609020204030204" pitchFamily="49" charset="0"/>
              </a:rPr>
              <a:t>():</a:t>
            </a:r>
            <a:r>
              <a:rPr lang="tr-TR" dirty="0"/>
              <a:t> Kümelerdeki </a:t>
            </a:r>
            <a:r>
              <a:rPr lang="tr-TR" dirty="0">
                <a:solidFill>
                  <a:srgbClr val="FF0000"/>
                </a:solidFill>
              </a:rPr>
              <a:t>pop</a:t>
            </a:r>
            <a:r>
              <a:rPr lang="tr-TR" dirty="0"/>
              <a:t> gibi keyfi bir eleman siler ve bu elemanı döndürür.</a:t>
            </a:r>
          </a:p>
          <a:p>
            <a:pPr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</a:rPr>
              <a:t>d.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tr-TR" dirty="0">
                <a:latin typeface="Consolas" panose="020B0609020204030204" pitchFamily="49" charset="0"/>
              </a:rPr>
              <a:t>):</a:t>
            </a:r>
            <a:r>
              <a:rPr lang="tr-TR" dirty="0"/>
              <a:t> </a:t>
            </a:r>
            <a:r>
              <a:rPr lang="tr-TR" dirty="0">
                <a:solidFill>
                  <a:srgbClr val="C00000"/>
                </a:solidFill>
              </a:rPr>
              <a:t>s</a:t>
            </a:r>
            <a:r>
              <a:rPr lang="tr-TR" dirty="0"/>
              <a:t> sözlüğündeki anahtarlarla aynı olan </a:t>
            </a:r>
            <a:r>
              <a:rPr lang="tr-TR" dirty="0">
                <a:solidFill>
                  <a:srgbClr val="C00000"/>
                </a:solidFill>
              </a:rPr>
              <a:t>d</a:t>
            </a:r>
            <a:r>
              <a:rPr lang="tr-TR" dirty="0"/>
              <a:t> sözlüğünde anahtarlar varsa </a:t>
            </a:r>
            <a:r>
              <a:rPr lang="tr-TR" dirty="0">
                <a:solidFill>
                  <a:srgbClr val="C00000"/>
                </a:solidFill>
              </a:rPr>
              <a:t>d</a:t>
            </a:r>
            <a:r>
              <a:rPr lang="tr-TR" dirty="0"/>
              <a:t> sözlüğündeki değerleri </a:t>
            </a:r>
            <a:r>
              <a:rPr lang="tr-TR" dirty="0">
                <a:solidFill>
                  <a:srgbClr val="C00000"/>
                </a:solidFill>
              </a:rPr>
              <a:t>s</a:t>
            </a:r>
            <a:r>
              <a:rPr lang="tr-TR" dirty="0"/>
              <a:t> sözlüğündekiler ile günceller. Bulunamayan anahtarlar için anahtar-değer ikililerini de </a:t>
            </a:r>
            <a:r>
              <a:rPr lang="tr-TR" dirty="0">
                <a:solidFill>
                  <a:srgbClr val="C00000"/>
                </a:solidFill>
              </a:rPr>
              <a:t>d</a:t>
            </a:r>
            <a:r>
              <a:rPr lang="tr-TR" dirty="0"/>
              <a:t> sözlüğüne ekler. </a:t>
            </a:r>
            <a:r>
              <a:rPr lang="tr-TR" dirty="0">
                <a:solidFill>
                  <a:srgbClr val="C00000"/>
                </a:solidFill>
              </a:rPr>
              <a:t>s</a:t>
            </a:r>
            <a:r>
              <a:rPr lang="tr-TR" dirty="0"/>
              <a:t> bir sözlük yerine anahtar-değer çiftlerini içeren bir </a:t>
            </a:r>
            <a:r>
              <a:rPr lang="tr-TR" dirty="0" err="1"/>
              <a:t>iterable</a:t>
            </a:r>
            <a:r>
              <a:rPr lang="tr-TR" dirty="0"/>
              <a:t> olabilir. </a:t>
            </a:r>
            <a:r>
              <a:rPr lang="tr-TR" dirty="0">
                <a:solidFill>
                  <a:srgbClr val="C00000"/>
                </a:solidFill>
              </a:rPr>
              <a:t>s</a:t>
            </a:r>
            <a:r>
              <a:rPr lang="tr-TR" dirty="0"/>
              <a:t> verilmezse </a:t>
            </a:r>
            <a:r>
              <a:rPr lang="tr-TR" dirty="0">
                <a:solidFill>
                  <a:srgbClr val="C00000"/>
                </a:solidFill>
              </a:rPr>
              <a:t>d</a:t>
            </a:r>
            <a:r>
              <a:rPr lang="tr-TR" dirty="0"/>
              <a:t> aynı kalır.</a:t>
            </a:r>
          </a:p>
          <a:p>
            <a:pPr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</a:rPr>
              <a:t>d.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fromkeys</a:t>
            </a:r>
            <a:r>
              <a:rPr lang="tr-TR" dirty="0">
                <a:latin typeface="Consolas" panose="020B0609020204030204" pitchFamily="49" charset="0"/>
              </a:rPr>
              <a:t>(s,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m</a:t>
            </a:r>
            <a:r>
              <a:rPr lang="tr-TR" dirty="0">
                <a:latin typeface="Consolas" panose="020B0609020204030204" pitchFamily="49" charset="0"/>
              </a:rPr>
              <a:t>):</a:t>
            </a:r>
            <a:r>
              <a:rPr lang="tr-TR" dirty="0"/>
              <a:t> içine aldığı </a:t>
            </a:r>
            <a:r>
              <a:rPr lang="tr-TR" dirty="0">
                <a:solidFill>
                  <a:srgbClr val="C00000"/>
                </a:solidFill>
              </a:rPr>
              <a:t>s</a:t>
            </a:r>
            <a:r>
              <a:rPr lang="tr-TR" dirty="0"/>
              <a:t> </a:t>
            </a:r>
            <a:r>
              <a:rPr lang="tr-TR" dirty="0" err="1"/>
              <a:t>iterable’ı</a:t>
            </a:r>
            <a:r>
              <a:rPr lang="tr-TR" dirty="0"/>
              <a:t> ile anahtarları oluşturarak yeni bir sözlük döndürür. Seçimlik olan </a:t>
            </a:r>
            <a:r>
              <a:rPr lang="tr-TR" dirty="0">
                <a:solidFill>
                  <a:srgbClr val="0000FF"/>
                </a:solidFill>
              </a:rPr>
              <a:t>m</a:t>
            </a:r>
            <a:r>
              <a:rPr lang="tr-TR" dirty="0"/>
              <a:t> ile her anahtar için sabit bir başlangıç değeri verilebilir (verilmezse </a:t>
            </a:r>
            <a:r>
              <a:rPr lang="tr-TR" dirty="0" err="1"/>
              <a:t>None</a:t>
            </a:r>
            <a:r>
              <a:rPr lang="tr-TR" dirty="0"/>
              <a:t> kullanır)</a:t>
            </a:r>
          </a:p>
        </p:txBody>
      </p:sp>
      <p:sp>
        <p:nvSpPr>
          <p:cNvPr id="4" name="Dikdörtgen 3"/>
          <p:cNvSpPr/>
          <p:nvPr/>
        </p:nvSpPr>
        <p:spPr>
          <a:xfrm>
            <a:off x="899592" y="6211669"/>
            <a:ext cx="778720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d sözlüğü yoksa </a:t>
            </a:r>
            <a:r>
              <a:rPr lang="tr-TR" dirty="0" err="1">
                <a:solidFill>
                  <a:srgbClr val="C00000"/>
                </a:solidFill>
              </a:rPr>
              <a:t>dict</a:t>
            </a:r>
            <a:r>
              <a:rPr lang="tr-TR" dirty="0">
                <a:solidFill>
                  <a:srgbClr val="0070C0"/>
                </a:solidFill>
              </a:rPr>
              <a:t> sınıfı ile kullanılır:</a:t>
            </a:r>
            <a:r>
              <a:rPr lang="tr-TR" dirty="0"/>
              <a:t> </a:t>
            </a:r>
            <a:r>
              <a:rPr lang="tr-TR" dirty="0">
                <a:latin typeface="Consolas" panose="020B0609020204030204" pitchFamily="49" charset="0"/>
              </a:rPr>
              <a:t>d = </a:t>
            </a:r>
            <a:r>
              <a:rPr lang="tr-TR" dirty="0" err="1">
                <a:latin typeface="Consolas" panose="020B0609020204030204" pitchFamily="49" charset="0"/>
              </a:rPr>
              <a:t>dict.fromkeys</a:t>
            </a:r>
            <a:r>
              <a:rPr lang="tr-TR" dirty="0">
                <a:latin typeface="Consolas" panose="020B0609020204030204" pitchFamily="49" charset="0"/>
              </a:rPr>
              <a:t>([1,2,3,4], 99)</a:t>
            </a:r>
          </a:p>
          <a:p>
            <a:pPr algn="r"/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d → {1: 99, 2: 99, 3: 99, 4: 99}</a:t>
            </a:r>
          </a:p>
        </p:txBody>
      </p:sp>
    </p:spTree>
    <p:extLst>
      <p:ext uri="{BB962C8B-B14F-4D97-AF65-F5344CB8AC3E}">
        <p14:creationId xmlns:p14="http://schemas.microsoft.com/office/powerpoint/2010/main" val="321220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Sözlüklerle İlgili Yöntemler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tr-TR" dirty="0" err="1">
                <a:latin typeface="Consolas" panose="020B0609020204030204" pitchFamily="49" charset="0"/>
              </a:rPr>
              <a:t>d.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items</a:t>
            </a:r>
            <a:r>
              <a:rPr lang="tr-TR" dirty="0">
                <a:latin typeface="Consolas" panose="020B0609020204030204" pitchFamily="49" charset="0"/>
              </a:rPr>
              <a:t>()</a:t>
            </a:r>
            <a:r>
              <a:rPr lang="tr-TR" dirty="0"/>
              <a:t>, </a:t>
            </a:r>
            <a:r>
              <a:rPr lang="tr-TR" dirty="0" err="1">
                <a:latin typeface="Consolas" panose="020B0609020204030204" pitchFamily="49" charset="0"/>
              </a:rPr>
              <a:t>d.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keys</a:t>
            </a:r>
            <a:r>
              <a:rPr lang="tr-TR" dirty="0">
                <a:latin typeface="Consolas" panose="020B0609020204030204" pitchFamily="49" charset="0"/>
              </a:rPr>
              <a:t>()</a:t>
            </a:r>
            <a:r>
              <a:rPr lang="tr-TR" dirty="0"/>
              <a:t> ve </a:t>
            </a:r>
            <a:r>
              <a:rPr lang="tr-TR" dirty="0" err="1">
                <a:latin typeface="Consolas" panose="020B0609020204030204" pitchFamily="49" charset="0"/>
              </a:rPr>
              <a:t>d.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values</a:t>
            </a:r>
            <a:r>
              <a:rPr lang="tr-TR" dirty="0">
                <a:latin typeface="Consolas" panose="020B0609020204030204" pitchFamily="49" charset="0"/>
              </a:rPr>
              <a:t>()</a:t>
            </a:r>
            <a:r>
              <a:rPr lang="tr-TR" dirty="0"/>
              <a:t>: Herhangi bir parametre almayan bu yöntemler sözlükteki anahtar-değer ikililerini (</a:t>
            </a:r>
            <a:r>
              <a:rPr lang="tr-TR" dirty="0">
                <a:solidFill>
                  <a:srgbClr val="FF0000"/>
                </a:solidFill>
              </a:rPr>
              <a:t>demet şeklinde</a:t>
            </a:r>
            <a:r>
              <a:rPr lang="tr-TR" dirty="0"/>
              <a:t>), sadece anahtarları veya sadece değerleri bir liste olarak elde etmemizi sağlayan görünüm nesneleri (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objects</a:t>
            </a:r>
            <a:r>
              <a:rPr lang="tr-TR" dirty="0"/>
              <a:t>) döndürür.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tel.items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dict_items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([('ali', 4098), ('veli', 4139)])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tel.keys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dict_keys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(['ali', 'veli'])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tr-TR" dirty="0">
                <a:latin typeface="Consolas" panose="020B0609020204030204" pitchFamily="49" charset="0"/>
              </a:rPr>
              <a:t>&gt;&gt;&gt; </a:t>
            </a:r>
            <a:r>
              <a:rPr lang="tr-TR" dirty="0" err="1">
                <a:latin typeface="Consolas" panose="020B0609020204030204" pitchFamily="49" charset="0"/>
              </a:rPr>
              <a:t>tel.values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dict_values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([4098, 4139])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57200" y="6165304"/>
            <a:ext cx="8229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chemeClr val="tx1"/>
                </a:solidFill>
              </a:rPr>
              <a:t>Kümeler ve listeler ile de kullanılan </a:t>
            </a:r>
            <a:r>
              <a:rPr lang="tr-TR" i="1" dirty="0" err="1">
                <a:solidFill>
                  <a:srgbClr val="C00000"/>
                </a:solidFill>
              </a:rPr>
              <a:t>clear</a:t>
            </a:r>
            <a:r>
              <a:rPr lang="tr-TR" i="1" dirty="0">
                <a:solidFill>
                  <a:schemeClr val="tx1"/>
                </a:solidFill>
              </a:rPr>
              <a:t> ve </a:t>
            </a:r>
            <a:r>
              <a:rPr lang="tr-TR" i="1" dirty="0" err="1">
                <a:solidFill>
                  <a:srgbClr val="C00000"/>
                </a:solidFill>
              </a:rPr>
              <a:t>copy</a:t>
            </a:r>
            <a:r>
              <a:rPr lang="tr-TR" i="1" dirty="0">
                <a:solidFill>
                  <a:schemeClr val="tx1"/>
                </a:solidFill>
              </a:rPr>
              <a:t> yöntemleri de var ve aynı işi yaparlar</a:t>
            </a:r>
          </a:p>
        </p:txBody>
      </p:sp>
    </p:spTree>
    <p:extLst>
      <p:ext uri="{BB962C8B-B14F-4D97-AF65-F5344CB8AC3E}">
        <p14:creationId xmlns:p14="http://schemas.microsoft.com/office/powerpoint/2010/main" val="175020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nsolas" panose="020B0609020204030204" pitchFamily="49" charset="0"/>
              </a:rPr>
              <a:t>&gt;&gt;&gt; {x: x**2 for x in (2, 4, 6)} </a:t>
            </a: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{2: 4, 4: 16, 6: 36}</a:t>
            </a:r>
            <a:endParaRPr lang="tr-TR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nsolas" panose="020B0609020204030204" pitchFamily="49" charset="0"/>
              </a:rPr>
              <a:t>&gt;&gt;&gt; </a:t>
            </a:r>
            <a:r>
              <a:rPr lang="tr-TR" sz="2800" dirty="0">
                <a:latin typeface="Consolas" panose="020B0609020204030204" pitchFamily="49" charset="0"/>
              </a:rPr>
              <a:t>tel = </a:t>
            </a:r>
            <a:r>
              <a:rPr lang="tr-TR" sz="2800" dirty="0" err="1">
                <a:latin typeface="Consolas" panose="020B0609020204030204" pitchFamily="49" charset="0"/>
              </a:rPr>
              <a:t>dict</a:t>
            </a:r>
            <a:r>
              <a:rPr lang="tr-TR" sz="2800" dirty="0">
                <a:latin typeface="Consolas" panose="020B0609020204030204" pitchFamily="49" charset="0"/>
              </a:rPr>
              <a:t>(ali=4098, veli=4139)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nsolas" panose="020B0609020204030204" pitchFamily="49" charset="0"/>
              </a:rPr>
              <a:t>&gt;&gt;&gt; for k, v in </a:t>
            </a:r>
            <a:r>
              <a:rPr lang="tr-TR" sz="2800" dirty="0">
                <a:latin typeface="Consolas" panose="020B0609020204030204" pitchFamily="49" charset="0"/>
              </a:rPr>
              <a:t>tel</a:t>
            </a:r>
            <a:r>
              <a:rPr lang="en-US" sz="2800" dirty="0">
                <a:latin typeface="Consolas" panose="020B0609020204030204" pitchFamily="49" charset="0"/>
              </a:rPr>
              <a:t>.items():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2800" dirty="0">
                <a:latin typeface="Consolas" panose="020B0609020204030204" pitchFamily="49" charset="0"/>
              </a:rPr>
              <a:t>        </a:t>
            </a:r>
            <a:r>
              <a:rPr lang="en-US" sz="2800" dirty="0">
                <a:latin typeface="Consolas" panose="020B0609020204030204" pitchFamily="49" charset="0"/>
              </a:rPr>
              <a:t>print(k, v)</a:t>
            </a: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ali 4098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veli 4139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latin typeface="Consolas" panose="020B0609020204030204" pitchFamily="49" charset="0"/>
              </a:rPr>
              <a:t>&gt;&gt;&gt; for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, v in enumerate(</a:t>
            </a:r>
            <a:r>
              <a:rPr lang="tr-TR" sz="2800" dirty="0" err="1">
                <a:latin typeface="Consolas" panose="020B0609020204030204" pitchFamily="49" charset="0"/>
              </a:rPr>
              <a:t>tel.keys</a:t>
            </a:r>
            <a:r>
              <a:rPr lang="tr-TR" sz="2800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latin typeface="Consolas" panose="020B0609020204030204" pitchFamily="49" charset="0"/>
              </a:rPr>
              <a:t>     print(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, v)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0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ali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1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veli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563888" y="548680"/>
            <a:ext cx="512291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 err="1">
                <a:solidFill>
                  <a:srgbClr val="C00000"/>
                </a:solidFill>
              </a:rPr>
              <a:t>dict</a:t>
            </a:r>
            <a:r>
              <a:rPr lang="tr-TR" i="1" dirty="0">
                <a:solidFill>
                  <a:srgbClr val="C00000"/>
                </a:solidFill>
              </a:rPr>
              <a:t> </a:t>
            </a:r>
            <a:r>
              <a:rPr lang="tr-TR" i="1" dirty="0">
                <a:solidFill>
                  <a:schemeClr val="tx1"/>
                </a:solidFill>
              </a:rPr>
              <a:t>fonksiyonu ile sözlük oluştururken, eğer içinde boşluk geçmeyen tek kelimelik anahtarlar kullanılırsa tırnak kullanmadan </a:t>
            </a:r>
            <a:r>
              <a:rPr lang="tr-TR" i="1" dirty="0" err="1">
                <a:solidFill>
                  <a:schemeClr val="tx1"/>
                </a:solidFill>
              </a:rPr>
              <a:t>keyword</a:t>
            </a:r>
            <a:r>
              <a:rPr lang="tr-TR" i="1" dirty="0">
                <a:solidFill>
                  <a:schemeClr val="tx1"/>
                </a:solidFill>
              </a:rPr>
              <a:t> olarak verilebilir.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5740202" y="2968451"/>
            <a:ext cx="295232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 err="1">
                <a:solidFill>
                  <a:srgbClr val="C00000"/>
                </a:solidFill>
              </a:rPr>
              <a:t>for</a:t>
            </a:r>
            <a:r>
              <a:rPr lang="tr-TR" i="1" dirty="0">
                <a:solidFill>
                  <a:srgbClr val="C00000"/>
                </a:solidFill>
              </a:rPr>
              <a:t> </a:t>
            </a:r>
            <a:r>
              <a:rPr lang="tr-TR" i="1" dirty="0">
                <a:solidFill>
                  <a:schemeClr val="tx1"/>
                </a:solidFill>
              </a:rPr>
              <a:t>döngüsünde 2 yada daha çok eleman döngü değişkeni olarak kullanılabilir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652120" y="4953942"/>
            <a:ext cx="303468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 err="1">
                <a:solidFill>
                  <a:srgbClr val="C00000"/>
                </a:solidFill>
              </a:rPr>
              <a:t>enumarate</a:t>
            </a:r>
            <a:r>
              <a:rPr lang="tr-TR" i="1" dirty="0">
                <a:solidFill>
                  <a:srgbClr val="C00000"/>
                </a:solidFill>
              </a:rPr>
              <a:t> </a:t>
            </a:r>
            <a:r>
              <a:rPr lang="tr-TR" i="1" dirty="0">
                <a:solidFill>
                  <a:schemeClr val="tx1"/>
                </a:solidFill>
              </a:rPr>
              <a:t>fonksiyonu bir </a:t>
            </a:r>
            <a:r>
              <a:rPr lang="tr-TR" i="1" dirty="0" err="1">
                <a:solidFill>
                  <a:schemeClr val="tx1"/>
                </a:solidFill>
              </a:rPr>
              <a:t>iterable</a:t>
            </a:r>
            <a:r>
              <a:rPr lang="tr-TR" i="1" dirty="0">
                <a:solidFill>
                  <a:schemeClr val="tx1"/>
                </a:solidFill>
              </a:rPr>
              <a:t> alır ve indis değeri ekleyerek ikili olarak döndürür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>
            <a:off x="5364088" y="3104555"/>
            <a:ext cx="360040" cy="108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>
            <a:endCxn id="7" idx="1"/>
          </p:cNvCxnSpPr>
          <p:nvPr/>
        </p:nvCxnSpPr>
        <p:spPr>
          <a:xfrm>
            <a:off x="4283968" y="4806181"/>
            <a:ext cx="1368152" cy="609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irsek Bağlayıcısı 19"/>
          <p:cNvCxnSpPr>
            <a:endCxn id="5" idx="2"/>
          </p:cNvCxnSpPr>
          <p:nvPr/>
        </p:nvCxnSpPr>
        <p:spPr>
          <a:xfrm rot="5400000" flipH="1" flipV="1">
            <a:off x="5169740" y="1522345"/>
            <a:ext cx="1005938" cy="905269"/>
          </a:xfrm>
          <a:prstGeom prst="bentConnector3">
            <a:avLst>
              <a:gd name="adj1" fmla="val 300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0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Sıralama Fonksiyonu: 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sorted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sorted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iterable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tr-TR" dirty="0"/>
              <a:t> fonksiyonu bir </a:t>
            </a:r>
            <a:r>
              <a:rPr lang="tr-TR" dirty="0" err="1"/>
              <a:t>iterable</a:t>
            </a:r>
            <a:r>
              <a:rPr lang="tr-TR" dirty="0"/>
              <a:t> (demet, liste, string, küme, sözlük) alır ve elemanlarını sıralayarak bir liste olarak döndürür.</a:t>
            </a:r>
          </a:p>
          <a:p>
            <a:pPr lvl="1"/>
            <a:r>
              <a:rPr lang="tr-TR" dirty="0"/>
              <a:t>Geçen hafta verdiğimiz </a:t>
            </a:r>
            <a:r>
              <a:rPr lang="tr-TR" dirty="0" err="1">
                <a:solidFill>
                  <a:srgbClr val="C00000"/>
                </a:solidFill>
              </a:rPr>
              <a:t>sort</a:t>
            </a:r>
            <a:r>
              <a:rPr lang="tr-TR" dirty="0"/>
              <a:t> yönteminde olduğu gibi seçimlik olarak </a:t>
            </a:r>
            <a:r>
              <a:rPr lang="tr-TR" dirty="0">
                <a:solidFill>
                  <a:srgbClr val="0000FF"/>
                </a:solidFill>
              </a:rPr>
              <a:t>key= </a:t>
            </a:r>
            <a:r>
              <a:rPr lang="tr-TR" dirty="0"/>
              <a:t>(varsayılan </a:t>
            </a:r>
            <a:r>
              <a:rPr lang="tr-TR" dirty="0" err="1">
                <a:solidFill>
                  <a:srgbClr val="0000FF"/>
                </a:solidFill>
              </a:rPr>
              <a:t>None</a:t>
            </a:r>
            <a:r>
              <a:rPr lang="tr-TR" dirty="0"/>
              <a:t>) ve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0000FF"/>
                </a:solidFill>
              </a:rPr>
              <a:t>reverse</a:t>
            </a:r>
            <a:r>
              <a:rPr lang="tr-TR" dirty="0">
                <a:solidFill>
                  <a:srgbClr val="0000FF"/>
                </a:solidFill>
              </a:rPr>
              <a:t>= </a:t>
            </a:r>
            <a:r>
              <a:rPr lang="tr-TR" dirty="0"/>
              <a:t>(varsayılan </a:t>
            </a:r>
            <a:r>
              <a:rPr lang="tr-TR" dirty="0" err="1">
                <a:solidFill>
                  <a:srgbClr val="0000FF"/>
                </a:solidFill>
              </a:rPr>
              <a:t>False</a:t>
            </a:r>
            <a:r>
              <a:rPr lang="tr-TR" dirty="0"/>
              <a:t>) parametrelerini alır.</a:t>
            </a:r>
          </a:p>
          <a:p>
            <a:pPr lvl="1"/>
            <a:r>
              <a:rPr lang="tr-TR" dirty="0"/>
              <a:t>Listelerde zaten </a:t>
            </a:r>
            <a:r>
              <a:rPr lang="tr-TR" dirty="0" err="1">
                <a:solidFill>
                  <a:srgbClr val="C00000"/>
                </a:solidFill>
              </a:rPr>
              <a:t>sort</a:t>
            </a:r>
            <a:r>
              <a:rPr lang="tr-TR" dirty="0"/>
              <a:t> yöntemi olmasına rağmen, eğer listeyi sadece sıralı olarak görmek, mevcut şeklini değiştirmemek isterseniz bu fonksiyona parametre olarak o listeyi verebilirsiniz.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822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/>
              <a:t>Kullanıcının girdiği bir metin içinde hangi karakterin kaç defa geçtiğini bulan program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string = </a:t>
            </a:r>
            <a:r>
              <a:rPr lang="tr-TR" dirty="0" err="1">
                <a:latin typeface="Consolas" panose="020B0609020204030204" pitchFamily="49" charset="0"/>
              </a:rPr>
              <a:t>input</a:t>
            </a:r>
            <a:r>
              <a:rPr lang="tr-TR" dirty="0">
                <a:latin typeface="Consolas" panose="020B0609020204030204" pitchFamily="49" charset="0"/>
              </a:rPr>
              <a:t>("Bir metin girin : ")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karakterler = {}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i in string: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karakterler.get</a:t>
            </a:r>
            <a:r>
              <a:rPr lang="tr-TR" dirty="0">
                <a:latin typeface="Consolas" panose="020B0609020204030204" pitchFamily="49" charset="0"/>
              </a:rPr>
              <a:t>(i):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karakterler[i] += 1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karakterler[i] = 1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k, v in </a:t>
            </a:r>
            <a:r>
              <a:rPr lang="tr-TR" dirty="0" err="1">
                <a:latin typeface="Consolas" panose="020B0609020204030204" pitchFamily="49" charset="0"/>
              </a:rPr>
              <a:t>sorted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karakterler.items</a:t>
            </a:r>
            <a:r>
              <a:rPr lang="tr-TR" dirty="0">
                <a:latin typeface="Consolas" panose="020B0609020204030204" pitchFamily="49" charset="0"/>
              </a:rPr>
              <a:t>()):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(k, "karakteri", v, "defa geçti")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950496" y="2420888"/>
            <a:ext cx="273630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chemeClr val="tx1"/>
                </a:solidFill>
              </a:rPr>
              <a:t>Tek argüman verildiği için </a:t>
            </a:r>
            <a:r>
              <a:rPr lang="tr-TR" i="1" dirty="0" err="1">
                <a:solidFill>
                  <a:srgbClr val="C00000"/>
                </a:solidFill>
              </a:rPr>
              <a:t>get</a:t>
            </a:r>
            <a:r>
              <a:rPr lang="tr-TR" i="1" dirty="0">
                <a:solidFill>
                  <a:srgbClr val="C00000"/>
                </a:solidFill>
              </a:rPr>
              <a:t> </a:t>
            </a:r>
            <a:r>
              <a:rPr lang="tr-TR" i="1" dirty="0">
                <a:solidFill>
                  <a:schemeClr val="tx1"/>
                </a:solidFill>
              </a:rPr>
              <a:t>yöntemi anahtarı bulamazsa </a:t>
            </a:r>
            <a:r>
              <a:rPr lang="tr-TR" i="1" dirty="0" err="1">
                <a:solidFill>
                  <a:schemeClr val="tx1"/>
                </a:solidFill>
              </a:rPr>
              <a:t>None</a:t>
            </a:r>
            <a:r>
              <a:rPr lang="tr-TR" i="1" dirty="0">
                <a:solidFill>
                  <a:schemeClr val="tx1"/>
                </a:solidFill>
              </a:rPr>
              <a:t> döndürür. </a:t>
            </a:r>
            <a:r>
              <a:rPr lang="tr-TR" i="1" dirty="0" err="1">
                <a:solidFill>
                  <a:schemeClr val="tx1"/>
                </a:solidFill>
              </a:rPr>
              <a:t>None</a:t>
            </a:r>
            <a:r>
              <a:rPr lang="tr-TR" i="1" dirty="0">
                <a:solidFill>
                  <a:schemeClr val="tx1"/>
                </a:solidFill>
              </a:rPr>
              <a:t> da 0 değeri gibi </a:t>
            </a:r>
            <a:r>
              <a:rPr lang="tr-TR" i="1" dirty="0" err="1">
                <a:solidFill>
                  <a:schemeClr val="tx1"/>
                </a:solidFill>
              </a:rPr>
              <a:t>False</a:t>
            </a:r>
            <a:r>
              <a:rPr lang="tr-TR" i="1" dirty="0">
                <a:solidFill>
                  <a:schemeClr val="tx1"/>
                </a:solidFill>
              </a:rPr>
              <a:t> anlamındadır. Burada </a:t>
            </a:r>
            <a:r>
              <a:rPr lang="tr-TR" i="1" dirty="0" err="1">
                <a:solidFill>
                  <a:srgbClr val="C00000"/>
                </a:solidFill>
              </a:rPr>
              <a:t>get</a:t>
            </a:r>
            <a:r>
              <a:rPr lang="tr-TR" i="1" dirty="0">
                <a:solidFill>
                  <a:srgbClr val="C00000"/>
                </a:solidFill>
              </a:rPr>
              <a:t>(i,0) </a:t>
            </a:r>
            <a:r>
              <a:rPr lang="tr-TR" i="1" dirty="0">
                <a:solidFill>
                  <a:schemeClr val="tx1"/>
                </a:solidFill>
              </a:rPr>
              <a:t>yazılsa da çalışırdı</a:t>
            </a:r>
          </a:p>
        </p:txBody>
      </p:sp>
      <p:cxnSp>
        <p:nvCxnSpPr>
          <p:cNvPr id="10" name="Düz Ok Bağlayıcısı 9"/>
          <p:cNvCxnSpPr>
            <a:endCxn id="9" idx="1"/>
          </p:cNvCxnSpPr>
          <p:nvPr/>
        </p:nvCxnSpPr>
        <p:spPr>
          <a:xfrm flipV="1">
            <a:off x="5086400" y="3298051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ikdörtgen 16"/>
          <p:cNvSpPr/>
          <p:nvPr/>
        </p:nvSpPr>
        <p:spPr>
          <a:xfrm>
            <a:off x="457200" y="6126163"/>
            <a:ext cx="8229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latin typeface="+mn-lt"/>
              </a:rPr>
              <a:t>Bu </a:t>
            </a:r>
            <a:r>
              <a:rPr lang="tr-TR" i="1" dirty="0" err="1">
                <a:latin typeface="+mn-lt"/>
              </a:rPr>
              <a:t>if</a:t>
            </a:r>
            <a:r>
              <a:rPr lang="tr-TR" i="1" dirty="0">
                <a:latin typeface="+mn-lt"/>
              </a:rPr>
              <a:t>-else yapısı yerine </a:t>
            </a:r>
            <a:r>
              <a:rPr lang="tr-TR" b="1" dirty="0">
                <a:solidFill>
                  <a:srgbClr val="C00000"/>
                </a:solidFill>
              </a:rPr>
              <a:t>karakterler[i] = </a:t>
            </a:r>
            <a:r>
              <a:rPr lang="tr-TR" b="1" dirty="0" err="1">
                <a:solidFill>
                  <a:srgbClr val="C00000"/>
                </a:solidFill>
              </a:rPr>
              <a:t>karakterler.setdefault</a:t>
            </a:r>
            <a:r>
              <a:rPr lang="tr-TR" b="1" dirty="0">
                <a:solidFill>
                  <a:srgbClr val="C00000"/>
                </a:solidFill>
              </a:rPr>
              <a:t>(i, 0) + 1</a:t>
            </a:r>
            <a:r>
              <a:rPr lang="tr-TR" b="1" i="1" dirty="0"/>
              <a:t> </a:t>
            </a:r>
            <a:r>
              <a:rPr lang="tr-TR" i="1" dirty="0">
                <a:latin typeface="+mn-lt"/>
              </a:rPr>
              <a:t>yazılabilirdi. Karakter ilk geçtiği yerde 0 + 1 değeri ile sözlüğe eklenir, sonrakilerde hep 1 arttırılırdı.</a:t>
            </a:r>
          </a:p>
        </p:txBody>
      </p:sp>
      <p:sp>
        <p:nvSpPr>
          <p:cNvPr id="20" name="Sol Ayraç 19"/>
          <p:cNvSpPr/>
          <p:nvPr/>
        </p:nvSpPr>
        <p:spPr>
          <a:xfrm>
            <a:off x="683568" y="3199940"/>
            <a:ext cx="442392" cy="13091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Dirsek Bağlayıcısı 21"/>
          <p:cNvCxnSpPr>
            <a:stCxn id="20" idx="1"/>
            <a:endCxn id="17" idx="1"/>
          </p:cNvCxnSpPr>
          <p:nvPr/>
        </p:nvCxnSpPr>
        <p:spPr>
          <a:xfrm rot="10800000" flipV="1">
            <a:off x="457200" y="3854529"/>
            <a:ext cx="226368" cy="2594799"/>
          </a:xfrm>
          <a:prstGeom prst="bentConnector3">
            <a:avLst>
              <a:gd name="adj1" fmla="val 2009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ikdörtgen 10"/>
          <p:cNvSpPr/>
          <p:nvPr/>
        </p:nvSpPr>
        <p:spPr>
          <a:xfrm>
            <a:off x="4139952" y="2244706"/>
            <a:ext cx="13097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chemeClr val="tx1"/>
                </a:solidFill>
              </a:rPr>
              <a:t>Boş sözlük yaratıldı</a:t>
            </a:r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3547999" y="2564904"/>
            <a:ext cx="591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ikdörtgen 12"/>
          <p:cNvSpPr/>
          <p:nvPr/>
        </p:nvSpPr>
        <p:spPr>
          <a:xfrm>
            <a:off x="3707904" y="4715852"/>
            <a:ext cx="260586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rgbClr val="C00000"/>
                </a:solidFill>
              </a:rPr>
              <a:t>Anahtara göre sıralı olur</a:t>
            </a:r>
          </a:p>
        </p:txBody>
      </p:sp>
    </p:spTree>
    <p:extLst>
      <p:ext uri="{BB962C8B-B14F-4D97-AF65-F5344CB8AC3E}">
        <p14:creationId xmlns:p14="http://schemas.microsoft.com/office/powerpoint/2010/main" val="26621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0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Sayısal Loto Oynama Programı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import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random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ks</a:t>
            </a:r>
            <a:r>
              <a:rPr lang="tr-TR" dirty="0">
                <a:latin typeface="Consolas" panose="020B0609020204030204" pitchFamily="49" charset="0"/>
              </a:rPr>
              <a:t> =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input</a:t>
            </a:r>
            <a:r>
              <a:rPr lang="tr-TR" dirty="0">
                <a:latin typeface="Consolas" panose="020B0609020204030204" pitchFamily="49" charset="0"/>
              </a:rPr>
              <a:t>("kaç kolon oynayacaksınız? "))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kupon = []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i in </a:t>
            </a:r>
            <a:r>
              <a:rPr lang="tr-TR" dirty="0" err="1">
                <a:latin typeface="Consolas" panose="020B0609020204030204" pitchFamily="49" charset="0"/>
              </a:rPr>
              <a:t>range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ks</a:t>
            </a:r>
            <a:r>
              <a:rPr lang="tr-T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kupon.append</a:t>
            </a:r>
            <a:r>
              <a:rPr lang="tr-TR" dirty="0">
                <a:latin typeface="Consolas" panose="020B0609020204030204" pitchFamily="49" charset="0"/>
              </a:rPr>
              <a:t>(set())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len</a:t>
            </a:r>
            <a:r>
              <a:rPr lang="tr-TR" dirty="0">
                <a:latin typeface="Consolas" panose="020B0609020204030204" pitchFamily="49" charset="0"/>
              </a:rPr>
              <a:t>(kupon[i]) &lt; 6: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kupon[i].</a:t>
            </a:r>
            <a:r>
              <a:rPr lang="tr-TR" dirty="0" err="1">
                <a:latin typeface="Consolas" panose="020B0609020204030204" pitchFamily="49" charset="0"/>
              </a:rPr>
              <a:t>add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random.randrange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(1, 50)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("KUPONUNUZ:")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i in </a:t>
            </a:r>
            <a:r>
              <a:rPr lang="tr-TR" dirty="0" err="1">
                <a:latin typeface="Consolas" panose="020B0609020204030204" pitchFamily="49" charset="0"/>
              </a:rPr>
              <a:t>range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ks</a:t>
            </a:r>
            <a:r>
              <a:rPr lang="tr-TR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sorted</a:t>
            </a:r>
            <a:r>
              <a:rPr lang="tr-TR" dirty="0">
                <a:latin typeface="Consolas" panose="020B0609020204030204" pitchFamily="49" charset="0"/>
              </a:rPr>
              <a:t>(kupon[i]))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95536" y="5736188"/>
            <a:ext cx="836327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chemeClr val="tx1"/>
                </a:solidFill>
              </a:rPr>
              <a:t>Bu programda kupon bir liste, oynanan her kolon da bu listenin içinde bir kümedir (aynı kolon içinde tekrar eden sayı olmaması için). </a:t>
            </a:r>
            <a:r>
              <a:rPr lang="tr-TR" i="1" dirty="0">
                <a:solidFill>
                  <a:srgbClr val="C00000"/>
                </a:solidFill>
              </a:rPr>
              <a:t>kupon[i] </a:t>
            </a:r>
            <a:r>
              <a:rPr lang="tr-TR" i="1" dirty="0">
                <a:solidFill>
                  <a:schemeClr val="tx1"/>
                </a:solidFill>
              </a:rPr>
              <a:t>aslında bir kolona yani kümeye denk geldiği için listelerdeki </a:t>
            </a:r>
            <a:r>
              <a:rPr lang="tr-TR" i="1" dirty="0" err="1">
                <a:solidFill>
                  <a:srgbClr val="C00000"/>
                </a:solidFill>
              </a:rPr>
              <a:t>sort</a:t>
            </a:r>
            <a:r>
              <a:rPr lang="tr-TR" i="1" dirty="0">
                <a:solidFill>
                  <a:srgbClr val="C00000"/>
                </a:solidFill>
              </a:rPr>
              <a:t> </a:t>
            </a:r>
            <a:r>
              <a:rPr lang="tr-TR" i="1" dirty="0">
                <a:solidFill>
                  <a:schemeClr val="tx1"/>
                </a:solidFill>
              </a:rPr>
              <a:t>yöntemini kullanamadık ve </a:t>
            </a:r>
            <a:r>
              <a:rPr lang="tr-TR" i="1" dirty="0" err="1">
                <a:solidFill>
                  <a:srgbClr val="C00000"/>
                </a:solidFill>
              </a:rPr>
              <a:t>append</a:t>
            </a:r>
            <a:r>
              <a:rPr lang="tr-TR" i="1" dirty="0">
                <a:solidFill>
                  <a:schemeClr val="tx1"/>
                </a:solidFill>
              </a:rPr>
              <a:t> değil </a:t>
            </a:r>
            <a:r>
              <a:rPr lang="tr-TR" i="1" dirty="0" err="1">
                <a:solidFill>
                  <a:srgbClr val="C00000"/>
                </a:solidFill>
              </a:rPr>
              <a:t>add</a:t>
            </a:r>
            <a:r>
              <a:rPr lang="tr-TR" i="1" dirty="0">
                <a:solidFill>
                  <a:schemeClr val="tx1"/>
                </a:solidFill>
              </a:rPr>
              <a:t> kullandık.</a:t>
            </a:r>
          </a:p>
        </p:txBody>
      </p:sp>
      <p:cxnSp>
        <p:nvCxnSpPr>
          <p:cNvPr id="5" name="Düz Ok Bağlayıcısı 4"/>
          <p:cNvCxnSpPr>
            <a:endCxn id="8" idx="1"/>
          </p:cNvCxnSpPr>
          <p:nvPr/>
        </p:nvCxnSpPr>
        <p:spPr>
          <a:xfrm flipV="1">
            <a:off x="4139952" y="2590134"/>
            <a:ext cx="1522512" cy="838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ikdörtgen 5"/>
          <p:cNvSpPr/>
          <p:nvPr/>
        </p:nvSpPr>
        <p:spPr>
          <a:xfrm>
            <a:off x="2915816" y="2405468"/>
            <a:ext cx="19175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chemeClr val="tx1"/>
                </a:solidFill>
              </a:rPr>
              <a:t>Boş liste yaratıldı</a:t>
            </a:r>
          </a:p>
        </p:txBody>
      </p:sp>
      <p:cxnSp>
        <p:nvCxnSpPr>
          <p:cNvPr id="7" name="Düz Ok Bağlayıcısı 6"/>
          <p:cNvCxnSpPr>
            <a:endCxn id="6" idx="1"/>
          </p:cNvCxnSpPr>
          <p:nvPr/>
        </p:nvCxnSpPr>
        <p:spPr>
          <a:xfrm>
            <a:off x="2123728" y="2420888"/>
            <a:ext cx="792088" cy="16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5662464" y="2405468"/>
            <a:ext cx="30243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chemeClr val="tx1"/>
                </a:solidFill>
              </a:rPr>
              <a:t>liste içinde bir küme yaratıldı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3419872" y="1201997"/>
            <a:ext cx="52669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rgbClr val="C00000"/>
                </a:solidFill>
              </a:rPr>
              <a:t>Kupon: </a:t>
            </a:r>
            <a:r>
              <a:rPr lang="tr-TR" i="1" dirty="0">
                <a:solidFill>
                  <a:schemeClr val="tx1"/>
                </a:solidFill>
              </a:rPr>
              <a:t>Belirli sayıda kolondan oluşur</a:t>
            </a:r>
          </a:p>
          <a:p>
            <a:pPr algn="ctr"/>
            <a:r>
              <a:rPr lang="tr-TR" i="1" dirty="0">
                <a:solidFill>
                  <a:srgbClr val="C00000"/>
                </a:solidFill>
              </a:rPr>
              <a:t>Kolon</a:t>
            </a:r>
            <a:r>
              <a:rPr lang="tr-TR" i="1" dirty="0">
                <a:solidFill>
                  <a:schemeClr val="tx1"/>
                </a:solidFill>
              </a:rPr>
              <a:t>: Birbirinden farklı 1-49 arasında 6 sayıdan oluşur</a:t>
            </a:r>
          </a:p>
        </p:txBody>
      </p:sp>
      <p:sp>
        <p:nvSpPr>
          <p:cNvPr id="17" name="Dikdörtgen 16"/>
          <p:cNvSpPr/>
          <p:nvPr/>
        </p:nvSpPr>
        <p:spPr>
          <a:xfrm>
            <a:off x="5456784" y="2967335"/>
            <a:ext cx="323001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chemeClr val="tx1"/>
                </a:solidFill>
              </a:rPr>
              <a:t>Aynı sayı tekrar üretilirse kolonda 6 değil 5 sayımız olacağı için </a:t>
            </a:r>
            <a:r>
              <a:rPr lang="tr-TR" i="1" dirty="0" err="1">
                <a:solidFill>
                  <a:schemeClr val="tx1"/>
                </a:solidFill>
              </a:rPr>
              <a:t>for</a:t>
            </a:r>
            <a:r>
              <a:rPr lang="tr-TR" i="1" dirty="0">
                <a:solidFill>
                  <a:schemeClr val="tx1"/>
                </a:solidFill>
              </a:rPr>
              <a:t> yerine </a:t>
            </a:r>
            <a:r>
              <a:rPr lang="tr-TR" i="1" dirty="0" err="1">
                <a:solidFill>
                  <a:schemeClr val="tx1"/>
                </a:solidFill>
              </a:rPr>
              <a:t>while</a:t>
            </a:r>
            <a:r>
              <a:rPr lang="tr-TR" i="1" dirty="0">
                <a:solidFill>
                  <a:schemeClr val="tx1"/>
                </a:solidFill>
              </a:rPr>
              <a:t> tercih edildi</a:t>
            </a:r>
          </a:p>
        </p:txBody>
      </p:sp>
      <p:cxnSp>
        <p:nvCxnSpPr>
          <p:cNvPr id="19" name="Düz Ok Bağlayıcısı 18"/>
          <p:cNvCxnSpPr/>
          <p:nvPr/>
        </p:nvCxnSpPr>
        <p:spPr>
          <a:xfrm flipV="1">
            <a:off x="4901208" y="3429000"/>
            <a:ext cx="555576" cy="295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ol Ayraç 21"/>
          <p:cNvSpPr/>
          <p:nvPr/>
        </p:nvSpPr>
        <p:spPr>
          <a:xfrm rot="10800000">
            <a:off x="4869191" y="4653135"/>
            <a:ext cx="278873" cy="8976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5212798" y="4921173"/>
            <a:ext cx="32300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chemeClr val="tx1"/>
                </a:solidFill>
              </a:rPr>
              <a:t>Her kolonu sıralayarak gösterdik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3767566" y="4221088"/>
            <a:ext cx="346873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rgbClr val="C00000"/>
                </a:solidFill>
              </a:rPr>
              <a:t>1-49 arası rastgele sayı üretir</a:t>
            </a:r>
          </a:p>
        </p:txBody>
      </p:sp>
      <p:cxnSp>
        <p:nvCxnSpPr>
          <p:cNvPr id="10" name="Düz Bağlayıcı 9"/>
          <p:cNvCxnSpPr/>
          <p:nvPr/>
        </p:nvCxnSpPr>
        <p:spPr>
          <a:xfrm>
            <a:off x="3779912" y="4251568"/>
            <a:ext cx="3528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0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4" grpId="0" animBg="1"/>
      <p:bldP spid="17" grpId="0" animBg="1"/>
      <p:bldP spid="22" grpId="0" animBg="1"/>
      <p:bldP spid="23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Telefon Rehberi (iç içe sözlüklerle)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rehber = {"Ali Yılmaz": {"Mobil":"(213)3456789",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"Ev":"(326)7326181",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"İş":"(326)2432423"},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"Selim Solmaz": {"Mobil":"(213)3214123",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"İş":"(321)4523333",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 "</a:t>
            </a:r>
            <a:r>
              <a:rPr lang="tr-TR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E-posta":"solmaz@abc.com</a:t>
            </a: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&gt;&gt;&gt; rehber["Ali Yılmaz"]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{'Mobil': '(213)3456789', 'Ev': '(326)7326181', 'İş': '(326)2432423'}</a:t>
            </a:r>
          </a:p>
          <a:p>
            <a:pPr marL="0" indent="0">
              <a:buNone/>
            </a:pPr>
            <a:r>
              <a:rPr lang="pt-BR" sz="2000" dirty="0">
                <a:latin typeface="Consolas" panose="020B0609020204030204" pitchFamily="49" charset="0"/>
              </a:rPr>
              <a:t>&gt;&gt;&gt; rehber["Ali Yılmaz"]["Ev"]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326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pt-BR" sz="2000" dirty="0">
                <a:solidFill>
                  <a:srgbClr val="0000FF"/>
                </a:solidFill>
                <a:latin typeface="Consolas" panose="020B0609020204030204" pitchFamily="49" charset="0"/>
              </a:rPr>
              <a:t>7326181'</a:t>
            </a:r>
            <a:endParaRPr lang="tr-TR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3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 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Sayısal Loto Oynama Programı’na ekleme yapın:</a:t>
            </a:r>
          </a:p>
          <a:p>
            <a:pPr lvl="1"/>
            <a:r>
              <a:rPr lang="tr-TR" dirty="0"/>
              <a:t>Çekiliş yapılarak 6 şanslı sayı belirlensin</a:t>
            </a:r>
          </a:p>
          <a:p>
            <a:pPr lvl="1"/>
            <a:r>
              <a:rPr lang="tr-TR" dirty="0"/>
              <a:t>Bu sayıların kuponumuzdaki kolonlar ile karşılaştırması yapılıp, kuponumuz tekrar </a:t>
            </a:r>
            <a:r>
              <a:rPr lang="tr-TR" dirty="0" err="1"/>
              <a:t>print</a:t>
            </a:r>
            <a:r>
              <a:rPr lang="tr-TR" dirty="0"/>
              <a:t> edilerek, bu defa her kolonun yanında kaç sayı tutturduğumuz da yazsın.</a:t>
            </a:r>
          </a:p>
        </p:txBody>
      </p:sp>
    </p:spTree>
    <p:extLst>
      <p:ext uri="{BB962C8B-B14F-4D97-AF65-F5344CB8AC3E}">
        <p14:creationId xmlns:p14="http://schemas.microsoft.com/office/powerpoint/2010/main" val="187158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 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46860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Kullanıcının girdiği bir metindeki her kelimenin kaçar defa tekrar ettiğini (frekansını) bulun ve bu değere göre sıralayarak gösterin.</a:t>
            </a:r>
          </a:p>
          <a:p>
            <a:pPr lvl="1"/>
            <a:r>
              <a:rPr lang="tr-TR" dirty="0"/>
              <a:t>Kelimelere ayırmak için, </a:t>
            </a:r>
            <a:r>
              <a:rPr lang="tr-TR" dirty="0" err="1"/>
              <a:t>string’lerle</a:t>
            </a:r>
            <a:r>
              <a:rPr lang="tr-TR" dirty="0"/>
              <a:t> kullanılan </a:t>
            </a:r>
            <a:r>
              <a:rPr lang="tr-TR" dirty="0" err="1">
                <a:solidFill>
                  <a:srgbClr val="C00000"/>
                </a:solidFill>
              </a:rPr>
              <a:t>split</a:t>
            </a:r>
            <a:r>
              <a:rPr lang="tr-TR" dirty="0"/>
              <a:t> yöntemini kullanabilirsiniz. Bu yöntem verilen ayıraca göre </a:t>
            </a:r>
            <a:r>
              <a:rPr lang="tr-TR" dirty="0" err="1"/>
              <a:t>string’i</a:t>
            </a:r>
            <a:r>
              <a:rPr lang="tr-TR" dirty="0"/>
              <a:t> böler ve her parçayı bir liste elemanı olarak belirleyip bu listeyi döndürür. Aşağıda argüman olarak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sep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=" "</a:t>
            </a:r>
            <a:r>
              <a:rPr lang="tr-TR" dirty="0"/>
              <a:t> yazarak boşluklara göre böldük:</a:t>
            </a:r>
          </a:p>
          <a:p>
            <a:pPr marL="8001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"ali topu at".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split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sep</a:t>
            </a:r>
            <a:r>
              <a:rPr lang="tr-TR" dirty="0">
                <a:latin typeface="Consolas" panose="020B0609020204030204" pitchFamily="49" charset="0"/>
              </a:rPr>
              <a:t>=" ")</a:t>
            </a:r>
          </a:p>
          <a:p>
            <a:pPr marL="800100" lvl="2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['ali', 'topu', 'at']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11560" y="5733256"/>
            <a:ext cx="79312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String İşlemleri ile ilgili dersimizde göstereceğimiz gibi </a:t>
            </a:r>
            <a:r>
              <a:rPr lang="tr-TR" dirty="0" err="1"/>
              <a:t>Python’da</a:t>
            </a:r>
            <a:r>
              <a:rPr lang="tr-TR" dirty="0"/>
              <a:t> 40’tan fazla string yöntemi vardır. Şimdiden göz atmak için aşağıdaki adreste ilgili fonksiyona tıklanabilir: </a:t>
            </a:r>
            <a:r>
              <a:rPr lang="tr-TR" dirty="0">
                <a:hlinkClick r:id="rId2"/>
              </a:rPr>
              <a:t>https://www.programiz.com/python-programming/strings-method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50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Küme (Set)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tr-TR" dirty="0"/>
              <a:t>Geçen hafta gördüğümüz listeler gibi ilgili verileri aynı yapı içinde saklamayı amaçlayan kümelerin temel farkı; </a:t>
            </a:r>
            <a:r>
              <a:rPr lang="tr-TR" dirty="0">
                <a:solidFill>
                  <a:srgbClr val="FF0000"/>
                </a:solidFill>
              </a:rPr>
              <a:t>aynı eleman bir küme içinde yalnızca bir defa yer alabilir.</a:t>
            </a:r>
          </a:p>
          <a:p>
            <a:pPr>
              <a:lnSpc>
                <a:spcPct val="90000"/>
              </a:lnSpc>
            </a:pPr>
            <a:r>
              <a:rPr lang="tr-TR" dirty="0"/>
              <a:t>Aslında matematikteki küme kavramı ile benzerdir ve kümeler arasında birleşim, kesişim ve fark gibi işlemler yapılabilir.</a:t>
            </a:r>
          </a:p>
          <a:p>
            <a:pPr>
              <a:lnSpc>
                <a:spcPct val="90000"/>
              </a:lnSpc>
            </a:pPr>
            <a:r>
              <a:rPr lang="tr-TR" dirty="0"/>
              <a:t>Listeler, demetler ve </a:t>
            </a:r>
            <a:r>
              <a:rPr lang="tr-TR" dirty="0" err="1"/>
              <a:t>string’lerde</a:t>
            </a:r>
            <a:r>
              <a:rPr lang="tr-TR" dirty="0"/>
              <a:t> olduğu gibi </a:t>
            </a:r>
            <a:r>
              <a:rPr lang="tr-TR" dirty="0">
                <a:solidFill>
                  <a:srgbClr val="FF0000"/>
                </a:solidFill>
              </a:rPr>
              <a:t>indis verilerek elemanlarına ulaşılamaz. </a:t>
            </a:r>
            <a:r>
              <a:rPr lang="tr-TR" dirty="0"/>
              <a:t>Çünkü elemanlar </a:t>
            </a:r>
            <a:r>
              <a:rPr lang="tr-TR" dirty="0">
                <a:solidFill>
                  <a:srgbClr val="FF0000"/>
                </a:solidFill>
              </a:rPr>
              <a:t>belirli bir sıra ile kaydedilmez</a:t>
            </a:r>
            <a:r>
              <a:rPr lang="tr-TR" dirty="0"/>
              <a:t>.</a:t>
            </a:r>
          </a:p>
          <a:p>
            <a:pPr>
              <a:lnSpc>
                <a:spcPct val="90000"/>
              </a:lnSpc>
            </a:pPr>
            <a:r>
              <a:rPr lang="tr-TR" dirty="0"/>
              <a:t>Tanımlanırken elemanlar küme parantezleri içinde verilir.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 3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Gösterdiğimiz </a:t>
            </a:r>
            <a:r>
              <a:rPr lang="tr-TR" u="sng" dirty="0"/>
              <a:t>sözlüklerde iç içe kullanım yapısı </a:t>
            </a:r>
            <a:r>
              <a:rPr lang="tr-TR" dirty="0"/>
              <a:t>ile birkaç kayıtlık bir rehber oluşturun</a:t>
            </a:r>
          </a:p>
          <a:p>
            <a:r>
              <a:rPr lang="tr-TR" dirty="0"/>
              <a:t>Bir telefon numarası veya e-posta girdiğinizde bunun kime ait olduğunu gösterin (telefon numarası ise türünü de (Ev, İş, Mobil) gösterin)</a:t>
            </a:r>
          </a:p>
          <a:p>
            <a:r>
              <a:rPr lang="tr-TR" dirty="0"/>
              <a:t>Eğer bulunamaz ise «Rehberde bulunamadı, yeni kayıt olarak eklemek istiyor musunuz? [E/H]» diye sorsun ve kullanıcı «E» seçerse ondan alacağı isimle birlikte rehbere eklesin</a:t>
            </a:r>
          </a:p>
        </p:txBody>
      </p:sp>
    </p:spTree>
    <p:extLst>
      <p:ext uri="{BB962C8B-B14F-4D97-AF65-F5344CB8AC3E}">
        <p14:creationId xmlns:p14="http://schemas.microsoft.com/office/powerpoint/2010/main" val="396338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Ek Bilgi (1)</a:t>
            </a:r>
            <a:br>
              <a:rPr lang="tr-TR" dirty="0"/>
            </a:br>
            <a:r>
              <a:rPr lang="tr-TR" dirty="0"/>
              <a:t>Bit tabanlı işlemler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2800" dirty="0"/>
              <a:t>Kümeler ile kullanılan &amp;, | ve ^ operatörleri iki tamsayı arasında da kullanılabilir. Bu durumda sayının ikili sistemdeki karşılığına göre bit bazında AND, OR ve XOR işlemleri yapılır.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>
                <a:latin typeface="Consolas" panose="020B0609020204030204" pitchFamily="49" charset="0"/>
              </a:rPr>
              <a:t>&gt;&gt;&gt; a</a:t>
            </a:r>
            <a:r>
              <a:rPr lang="tr-TR" sz="2400" dirty="0">
                <a:latin typeface="Consolas" panose="020B0609020204030204" pitchFamily="49" charset="0"/>
              </a:rPr>
              <a:t>, b</a:t>
            </a:r>
            <a:r>
              <a:rPr lang="pt-BR" sz="2400" dirty="0">
                <a:latin typeface="Consolas" panose="020B0609020204030204" pitchFamily="49" charset="0"/>
              </a:rPr>
              <a:t> = 13</a:t>
            </a:r>
            <a:r>
              <a:rPr lang="tr-TR" sz="2400" dirty="0">
                <a:latin typeface="Consolas" panose="020B0609020204030204" pitchFamily="49" charset="0"/>
              </a:rPr>
              <a:t>, 7</a:t>
            </a:r>
            <a:endParaRPr lang="pt-BR" sz="24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>
                <a:latin typeface="Consolas" panose="020B0609020204030204" pitchFamily="49" charset="0"/>
              </a:rPr>
              <a:t>&gt;&gt;&gt; a &amp; b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>
                <a:latin typeface="Consolas" panose="020B0609020204030204" pitchFamily="49" charset="0"/>
              </a:rPr>
              <a:t>5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>
                <a:latin typeface="Consolas" panose="020B0609020204030204" pitchFamily="49" charset="0"/>
              </a:rPr>
              <a:t>&gt;&gt;&gt; a | b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>
                <a:latin typeface="Consolas" panose="020B0609020204030204" pitchFamily="49" charset="0"/>
              </a:rPr>
              <a:t>15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>
                <a:latin typeface="Consolas" panose="020B0609020204030204" pitchFamily="49" charset="0"/>
              </a:rPr>
              <a:t>&gt;&gt;&gt; a ^ b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645326" y="4645585"/>
            <a:ext cx="24799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C00000"/>
                </a:solidFill>
              </a:rPr>
              <a:t>1101 OR 0111  = 1111 </a:t>
            </a:r>
          </a:p>
        </p:txBody>
      </p:sp>
      <p:sp>
        <p:nvSpPr>
          <p:cNvPr id="6" name="Dikdörtgen 5"/>
          <p:cNvSpPr/>
          <p:nvPr/>
        </p:nvSpPr>
        <p:spPr>
          <a:xfrm>
            <a:off x="3635896" y="5437673"/>
            <a:ext cx="24799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C00000"/>
                </a:solidFill>
              </a:rPr>
              <a:t>1101 XOR 0111  = 1010 </a:t>
            </a:r>
          </a:p>
        </p:txBody>
      </p:sp>
      <p:sp>
        <p:nvSpPr>
          <p:cNvPr id="7" name="Dikdörtgen 6"/>
          <p:cNvSpPr/>
          <p:nvPr/>
        </p:nvSpPr>
        <p:spPr>
          <a:xfrm>
            <a:off x="3635896" y="3853497"/>
            <a:ext cx="24799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C00000"/>
                </a:solidFill>
              </a:rPr>
              <a:t>1101 AND 0111  = 0101 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923928" y="3212976"/>
            <a:ext cx="21695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C00000"/>
                </a:solidFill>
              </a:rPr>
              <a:t>a = 1101 ve b = 0111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57200" y="6021288"/>
            <a:ext cx="8229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/>
              <a:t>Aynı basamakta yer alan bitlerin ikisi de 1 ise AND 1 üretir, Sadece bir tanesi 1 ise XOR 1 üretir. Eğer ikisi birden yada bir tanesi 1 ise OR 1 üretir. Diğer durumlarda 0 üretilir.</a:t>
            </a:r>
          </a:p>
        </p:txBody>
      </p:sp>
      <p:sp>
        <p:nvSpPr>
          <p:cNvPr id="11" name="Sağ Ayraç 10"/>
          <p:cNvSpPr/>
          <p:nvPr/>
        </p:nvSpPr>
        <p:spPr>
          <a:xfrm>
            <a:off x="3203848" y="3720514"/>
            <a:ext cx="216023" cy="646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ağ Ayraç 11"/>
          <p:cNvSpPr/>
          <p:nvPr/>
        </p:nvSpPr>
        <p:spPr>
          <a:xfrm>
            <a:off x="3203848" y="4512602"/>
            <a:ext cx="216023" cy="646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ağ Ayraç 12"/>
          <p:cNvSpPr/>
          <p:nvPr/>
        </p:nvSpPr>
        <p:spPr>
          <a:xfrm>
            <a:off x="3222144" y="5302949"/>
            <a:ext cx="216023" cy="646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822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Ek Bilgi (2)</a:t>
            </a:r>
            <a:br>
              <a:rPr lang="tr-TR" dirty="0"/>
            </a:br>
            <a:r>
              <a:rPr lang="tr-TR" dirty="0"/>
              <a:t>Bit tabanlı diğer işlemler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solidFill>
                  <a:srgbClr val="C00000"/>
                </a:solidFill>
              </a:rPr>
              <a:t>a &gt;&gt; n </a:t>
            </a:r>
            <a:r>
              <a:rPr lang="tr-TR" sz="2800" dirty="0"/>
              <a:t>	a değerini n basamak sağa kaydırma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/>
              <a:t>		</a:t>
            </a:r>
            <a:r>
              <a:rPr lang="tr-TR" sz="2800" dirty="0">
                <a:solidFill>
                  <a:srgbClr val="0070C0"/>
                </a:solidFill>
              </a:rPr>
              <a:t>a//2**n ile eşdeğer </a:t>
            </a:r>
          </a:p>
          <a:p>
            <a:r>
              <a:rPr lang="tr-TR" sz="2800" dirty="0">
                <a:solidFill>
                  <a:srgbClr val="C00000"/>
                </a:solidFill>
              </a:rPr>
              <a:t>a &lt;&lt; n </a:t>
            </a:r>
            <a:r>
              <a:rPr lang="tr-TR" sz="2800" dirty="0"/>
              <a:t>	a değerini n basamak sola kaydırma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/>
              <a:t>		</a:t>
            </a:r>
            <a:r>
              <a:rPr lang="tr-TR" sz="2800" dirty="0">
                <a:solidFill>
                  <a:srgbClr val="0070C0"/>
                </a:solidFill>
              </a:rPr>
              <a:t>a*2**n ile eşdeğer </a:t>
            </a:r>
          </a:p>
          <a:p>
            <a:r>
              <a:rPr lang="tr-TR" sz="2800" dirty="0">
                <a:solidFill>
                  <a:srgbClr val="C00000"/>
                </a:solidFill>
              </a:rPr>
              <a:t>~a	</a:t>
            </a:r>
            <a:r>
              <a:rPr lang="tr-TR" sz="2800" dirty="0"/>
              <a:t>	a’nın </a:t>
            </a:r>
            <a:r>
              <a:rPr lang="tr-TR" sz="2800" dirty="0" err="1"/>
              <a:t>tümleyenini</a:t>
            </a:r>
            <a:r>
              <a:rPr lang="tr-TR" sz="2800" dirty="0"/>
              <a:t> (bit düzeyinde tersini) 		alma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dirty="0">
                <a:solidFill>
                  <a:srgbClr val="0070C0"/>
                </a:solidFill>
              </a:rPr>
              <a:t>		-a-1 ile eşdeğer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416095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214541-4755-4079-B479-F899C567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ABDE3E-361A-4402-9556-3DA0BF2F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Altan MESUT, Ders Notları</a:t>
            </a:r>
          </a:p>
          <a:p>
            <a:r>
              <a:rPr lang="tr-TR" dirty="0"/>
              <a:t>Arş. Gör. Dr. Emir ÖZTÜRK, Ders Notları</a:t>
            </a:r>
          </a:p>
        </p:txBody>
      </p:sp>
    </p:spTree>
    <p:extLst>
      <p:ext uri="{BB962C8B-B14F-4D97-AF65-F5344CB8AC3E}">
        <p14:creationId xmlns:p14="http://schemas.microsoft.com/office/powerpoint/2010/main" val="100328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&gt;&gt;&gt; a = {1,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latin typeface="Consolas" panose="020B0609020204030204" pitchFamily="49" charset="0"/>
              </a:rPr>
              <a:t>2,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latin typeface="Consolas" panose="020B0609020204030204" pitchFamily="49" charset="0"/>
              </a:rPr>
              <a:t>3,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latin typeface="Consolas" panose="020B0609020204030204" pitchFamily="49" charset="0"/>
              </a:rPr>
              <a:t>4}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&gt;&gt;&gt; b = {</a:t>
            </a:r>
            <a:r>
              <a:rPr lang="tr-TR" sz="2400" dirty="0">
                <a:latin typeface="Consolas" panose="020B0609020204030204" pitchFamily="49" charset="0"/>
              </a:rPr>
              <a:t>3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  <a:r>
              <a:rPr lang="tr-TR" sz="2400" dirty="0">
                <a:latin typeface="Consolas" panose="020B0609020204030204" pitchFamily="49" charset="0"/>
              </a:rPr>
              <a:t> 4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  <a:r>
              <a:rPr lang="tr-TR" sz="2400" dirty="0">
                <a:latin typeface="Consolas" panose="020B0609020204030204" pitchFamily="49" charset="0"/>
              </a:rPr>
              <a:t> 5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  <a:r>
              <a:rPr lang="tr-TR" sz="2400" dirty="0">
                <a:latin typeface="Consolas" panose="020B0609020204030204" pitchFamily="49" charset="0"/>
              </a:rPr>
              <a:t> 6</a:t>
            </a:r>
            <a:r>
              <a:rPr lang="pt-B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&gt;&gt;&gt; a | b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{1, 2, 3, 4, 5, 6}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&gt;&gt;&gt; a &amp; b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{</a:t>
            </a:r>
            <a:r>
              <a:rPr lang="tr-TR" sz="2400" dirty="0">
                <a:latin typeface="Consolas" panose="020B0609020204030204" pitchFamily="49" charset="0"/>
              </a:rPr>
              <a:t>3, </a:t>
            </a:r>
            <a:r>
              <a:rPr lang="pt-BR" sz="2400" dirty="0">
                <a:latin typeface="Consolas" panose="020B0609020204030204" pitchFamily="49" charset="0"/>
              </a:rPr>
              <a:t>4}</a:t>
            </a: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&gt;&gt;&gt; a - b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{1, 2}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&gt;&gt;&gt; a ^ b</a:t>
            </a:r>
          </a:p>
          <a:p>
            <a:pPr marL="0" indent="0">
              <a:buNone/>
            </a:pPr>
            <a:r>
              <a:rPr lang="pt-BR" sz="2400" dirty="0">
                <a:latin typeface="Consolas" panose="020B0609020204030204" pitchFamily="49" charset="0"/>
              </a:rPr>
              <a:t>{1, 2, 5, 6}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412271" y="6086994"/>
            <a:ext cx="82295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/>
              <a:t>Kümeler üzerinde listelerde kullanılan + ve * </a:t>
            </a:r>
            <a:r>
              <a:rPr lang="tr-TR" i="1" dirty="0" err="1"/>
              <a:t>operandları</a:t>
            </a:r>
            <a:r>
              <a:rPr lang="tr-TR" i="1" dirty="0"/>
              <a:t> kullanılamaz. </a:t>
            </a:r>
          </a:p>
          <a:p>
            <a:pPr algn="ctr"/>
            <a:r>
              <a:rPr lang="tr-TR" i="1" dirty="0">
                <a:solidFill>
                  <a:srgbClr val="C00000"/>
                </a:solidFill>
              </a:rPr>
              <a:t>&amp;, | ve ^ </a:t>
            </a:r>
            <a:r>
              <a:rPr lang="tr-TR" i="1" dirty="0" err="1">
                <a:solidFill>
                  <a:srgbClr val="C00000"/>
                </a:solidFill>
              </a:rPr>
              <a:t>operandları</a:t>
            </a:r>
            <a:r>
              <a:rPr lang="tr-TR" i="1" dirty="0">
                <a:solidFill>
                  <a:srgbClr val="C00000"/>
                </a:solidFill>
              </a:rPr>
              <a:t> bit tabanlı işlemler için de kullanılır (bak: </a:t>
            </a:r>
            <a:r>
              <a:rPr lang="tr-TR" i="1" dirty="0">
                <a:solidFill>
                  <a:srgbClr val="C00000"/>
                </a:solidFill>
                <a:hlinkClick r:id="rId2" action="ppaction://hlinksldjump"/>
              </a:rPr>
              <a:t>Ek bilgi</a:t>
            </a:r>
            <a:r>
              <a:rPr lang="tr-TR" i="1" dirty="0">
                <a:solidFill>
                  <a:srgbClr val="C00000"/>
                </a:solidFill>
              </a:rPr>
              <a:t>) </a:t>
            </a:r>
          </a:p>
        </p:txBody>
      </p:sp>
      <p:sp>
        <p:nvSpPr>
          <p:cNvPr id="5" name="Dikdörtgen 4"/>
          <p:cNvSpPr/>
          <p:nvPr/>
        </p:nvSpPr>
        <p:spPr>
          <a:xfrm>
            <a:off x="3851921" y="3488089"/>
            <a:ext cx="48352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C00000"/>
                </a:solidFill>
              </a:rPr>
              <a:t>a &amp; b </a:t>
            </a:r>
            <a:r>
              <a:rPr lang="tr-TR" i="1" dirty="0"/>
              <a:t>(a AND b) işlemi hem a’da hem b’de yer alan elemanları seçer, yani </a:t>
            </a:r>
            <a:r>
              <a:rPr lang="tr-TR" i="1" dirty="0">
                <a:solidFill>
                  <a:srgbClr val="C00000"/>
                </a:solidFill>
              </a:rPr>
              <a:t>kesişim</a:t>
            </a:r>
            <a:r>
              <a:rPr lang="tr-TR" i="1" dirty="0"/>
              <a:t> işlemini yapar.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283968" y="2607527"/>
            <a:ext cx="439340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C00000"/>
                </a:solidFill>
              </a:rPr>
              <a:t>a | b </a:t>
            </a:r>
            <a:r>
              <a:rPr lang="tr-TR" i="1" dirty="0"/>
              <a:t>(a OR b) işlemi a’da veya b’de yer alan elemanları seçer, yani </a:t>
            </a:r>
            <a:r>
              <a:rPr lang="tr-TR" i="1" dirty="0">
                <a:solidFill>
                  <a:srgbClr val="C00000"/>
                </a:solidFill>
              </a:rPr>
              <a:t>birleşim</a:t>
            </a:r>
            <a:r>
              <a:rPr lang="tr-TR" i="1" dirty="0"/>
              <a:t> işlemini yapar.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707904" y="4366845"/>
            <a:ext cx="49788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C00000"/>
                </a:solidFill>
              </a:rPr>
              <a:t>a - b</a:t>
            </a:r>
            <a:r>
              <a:rPr lang="tr-TR" i="1" dirty="0"/>
              <a:t> işlemi a’da olan ama b’de olmayan elemanları seçer.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b - a </a:t>
            </a:r>
            <a:r>
              <a:rPr lang="tr-TR" i="1" dirty="0"/>
              <a:t>yazılırsa </a:t>
            </a:r>
            <a:r>
              <a:rPr lang="pt-BR" dirty="0">
                <a:latin typeface="Consolas" panose="020B0609020204030204" pitchFamily="49" charset="0"/>
              </a:rPr>
              <a:t>{5, 6}</a:t>
            </a:r>
            <a:r>
              <a:rPr lang="tr-TR" dirty="0"/>
              <a:t> sonucu alınır)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707904" y="5245601"/>
            <a:ext cx="497889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rgbClr val="C00000"/>
                </a:solidFill>
              </a:rPr>
              <a:t>a ^ b</a:t>
            </a:r>
            <a:r>
              <a:rPr lang="tr-TR" i="1" dirty="0"/>
              <a:t> işlemi birleşim ile kesişim işlemlerinin </a:t>
            </a:r>
            <a:r>
              <a:rPr lang="tr-TR" i="1" dirty="0">
                <a:solidFill>
                  <a:schemeClr val="tx1"/>
                </a:solidFill>
              </a:rPr>
              <a:t>farkı</a:t>
            </a:r>
            <a:r>
              <a:rPr lang="tr-TR" i="1" dirty="0"/>
              <a:t>nı alır. </a:t>
            </a:r>
            <a:r>
              <a:rPr lang="tr-TR" dirty="0"/>
              <a:t>(</a:t>
            </a:r>
            <a:r>
              <a:rPr lang="tr-TR" i="1" dirty="0">
                <a:solidFill>
                  <a:srgbClr val="C00000"/>
                </a:solidFill>
              </a:rPr>
              <a:t>XOR</a:t>
            </a:r>
            <a:r>
              <a:rPr lang="tr-TR" i="1" dirty="0"/>
              <a:t> olarak bilinir: </a:t>
            </a:r>
            <a:r>
              <a:rPr lang="tr-TR" dirty="0">
                <a:solidFill>
                  <a:srgbClr val="C00000"/>
                </a:solidFill>
              </a:rPr>
              <a:t>a ^ b = (a | b) - (a &amp; b)</a:t>
            </a:r>
            <a:r>
              <a:rPr lang="tr-T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Sağ Ayraç 6"/>
          <p:cNvSpPr/>
          <p:nvPr/>
        </p:nvSpPr>
        <p:spPr>
          <a:xfrm>
            <a:off x="3815917" y="2607527"/>
            <a:ext cx="216023" cy="646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Ayraç 9"/>
          <p:cNvSpPr/>
          <p:nvPr/>
        </p:nvSpPr>
        <p:spPr>
          <a:xfrm>
            <a:off x="3383869" y="3495129"/>
            <a:ext cx="216023" cy="646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ağ Ayraç 10"/>
          <p:cNvSpPr/>
          <p:nvPr/>
        </p:nvSpPr>
        <p:spPr>
          <a:xfrm>
            <a:off x="3203848" y="4366845"/>
            <a:ext cx="216023" cy="646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ağ Ayraç 11"/>
          <p:cNvSpPr/>
          <p:nvPr/>
        </p:nvSpPr>
        <p:spPr>
          <a:xfrm>
            <a:off x="3222144" y="5238561"/>
            <a:ext cx="216023" cy="646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97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Kümelerle İlgili Yöntemler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Küme işlemleri ile ilgili operatörlerin yerine kullanabileceğimiz yöntemler:</a:t>
            </a:r>
          </a:p>
          <a:p>
            <a:pPr lvl="1" fontAlgn="ctr"/>
            <a:r>
              <a:rPr lang="tr-TR" sz="2400" dirty="0" err="1">
                <a:latin typeface="Consolas" panose="020B0609020204030204" pitchFamily="49" charset="0"/>
              </a:rPr>
              <a:t>s.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union</a:t>
            </a:r>
            <a:r>
              <a:rPr lang="tr-TR" sz="2400" dirty="0">
                <a:latin typeface="Consolas" panose="020B0609020204030204" pitchFamily="49" charset="0"/>
              </a:rPr>
              <a:t>(t)					s | t</a:t>
            </a:r>
          </a:p>
          <a:p>
            <a:pPr lvl="1" fontAlgn="ctr"/>
            <a:r>
              <a:rPr lang="tr-TR" sz="2400" dirty="0" err="1">
                <a:latin typeface="Consolas" panose="020B0609020204030204" pitchFamily="49" charset="0"/>
              </a:rPr>
              <a:t>s.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update</a:t>
            </a:r>
            <a:r>
              <a:rPr lang="tr-TR" sz="2400" dirty="0">
                <a:latin typeface="Consolas" panose="020B0609020204030204" pitchFamily="49" charset="0"/>
              </a:rPr>
              <a:t>(t)					s |= t</a:t>
            </a:r>
          </a:p>
          <a:p>
            <a:pPr lvl="1" fontAlgn="ctr"/>
            <a:r>
              <a:rPr lang="tr-TR" sz="2400" dirty="0" err="1">
                <a:latin typeface="Consolas" panose="020B0609020204030204" pitchFamily="49" charset="0"/>
              </a:rPr>
              <a:t>s.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intersection</a:t>
            </a:r>
            <a:r>
              <a:rPr lang="tr-TR" sz="2400" dirty="0">
                <a:latin typeface="Consolas" panose="020B0609020204030204" pitchFamily="49" charset="0"/>
              </a:rPr>
              <a:t>(t)				s &amp; t</a:t>
            </a:r>
          </a:p>
          <a:p>
            <a:pPr lvl="1" fontAlgn="ctr"/>
            <a:r>
              <a:rPr lang="tr-TR" sz="2400" dirty="0" err="1">
                <a:latin typeface="Consolas" panose="020B0609020204030204" pitchFamily="49" charset="0"/>
              </a:rPr>
              <a:t>s.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intersection_update</a:t>
            </a:r>
            <a:r>
              <a:rPr lang="tr-TR" sz="2400" dirty="0">
                <a:latin typeface="Consolas" panose="020B0609020204030204" pitchFamily="49" charset="0"/>
              </a:rPr>
              <a:t>(t)		s &amp;= t</a:t>
            </a:r>
          </a:p>
          <a:p>
            <a:pPr lvl="1" fontAlgn="ctr"/>
            <a:r>
              <a:rPr lang="tr-TR" sz="2400" dirty="0" err="1">
                <a:latin typeface="Consolas" panose="020B0609020204030204" pitchFamily="49" charset="0"/>
              </a:rPr>
              <a:t>s.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difference</a:t>
            </a:r>
            <a:r>
              <a:rPr lang="tr-TR" sz="2400" dirty="0">
                <a:latin typeface="Consolas" panose="020B0609020204030204" pitchFamily="49" charset="0"/>
              </a:rPr>
              <a:t>(t)				s - t</a:t>
            </a:r>
          </a:p>
          <a:p>
            <a:pPr lvl="1" fontAlgn="ctr"/>
            <a:r>
              <a:rPr lang="tr-TR" sz="2400" dirty="0" err="1">
                <a:latin typeface="Consolas" panose="020B0609020204030204" pitchFamily="49" charset="0"/>
              </a:rPr>
              <a:t>s.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difference_update</a:t>
            </a:r>
            <a:r>
              <a:rPr lang="tr-TR" sz="2400" dirty="0">
                <a:latin typeface="Consolas" panose="020B0609020204030204" pitchFamily="49" charset="0"/>
              </a:rPr>
              <a:t>(t)			s -= t</a:t>
            </a:r>
          </a:p>
          <a:p>
            <a:pPr lvl="1" fontAlgn="ctr"/>
            <a:r>
              <a:rPr lang="tr-TR" sz="2400" dirty="0" err="1">
                <a:latin typeface="Consolas" panose="020B0609020204030204" pitchFamily="49" charset="0"/>
              </a:rPr>
              <a:t>s.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symmetric_difference</a:t>
            </a:r>
            <a:r>
              <a:rPr lang="tr-TR" sz="2400" dirty="0">
                <a:latin typeface="Consolas" panose="020B0609020204030204" pitchFamily="49" charset="0"/>
              </a:rPr>
              <a:t>(t)		s ^ t</a:t>
            </a:r>
          </a:p>
          <a:p>
            <a:pPr lvl="1" fontAlgn="ctr"/>
            <a:r>
              <a:rPr lang="tr-TR" sz="2400" dirty="0" err="1">
                <a:latin typeface="Consolas" panose="020B0609020204030204" pitchFamily="49" charset="0"/>
              </a:rPr>
              <a:t>s.</a:t>
            </a:r>
            <a:r>
              <a:rPr lang="tr-TR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symmetric_difference_update</a:t>
            </a:r>
            <a:r>
              <a:rPr lang="tr-TR" sz="2400" dirty="0">
                <a:latin typeface="Consolas" panose="020B0609020204030204" pitchFamily="49" charset="0"/>
              </a:rPr>
              <a:t>(t)	s ^= t</a:t>
            </a:r>
          </a:p>
          <a:p>
            <a:endParaRPr lang="tr-TR" sz="2800" dirty="0"/>
          </a:p>
          <a:p>
            <a:pPr marL="0" indent="0">
              <a:buNone/>
            </a:pPr>
            <a:endParaRPr lang="tr-TR" sz="2800" dirty="0"/>
          </a:p>
        </p:txBody>
      </p:sp>
      <p:sp>
        <p:nvSpPr>
          <p:cNvPr id="5" name="Dikdörtgen 4"/>
          <p:cNvSpPr/>
          <p:nvPr/>
        </p:nvSpPr>
        <p:spPr>
          <a:xfrm>
            <a:off x="457200" y="6093296"/>
            <a:ext cx="822959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/>
              <a:t>Bu yöntemlerde </a:t>
            </a:r>
            <a:r>
              <a:rPr lang="tr-TR" i="1" dirty="0">
                <a:solidFill>
                  <a:srgbClr val="C00000"/>
                </a:solidFill>
              </a:rPr>
              <a:t>t </a:t>
            </a:r>
            <a:r>
              <a:rPr lang="tr-TR" i="1" dirty="0"/>
              <a:t>bir liste, demet veya string olabilir. Sağdaki operatör kullanımlarında ise iki </a:t>
            </a:r>
            <a:r>
              <a:rPr lang="tr-TR" i="1" dirty="0" err="1"/>
              <a:t>operand</a:t>
            </a:r>
            <a:r>
              <a:rPr lang="tr-TR" i="1" dirty="0"/>
              <a:t> da küme olmalıdır.</a:t>
            </a:r>
            <a:endParaRPr lang="tr-TR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8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Kümelerle İlgili Karşılaştırma Yöntemleri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19"/>
          </a:xfrm>
        </p:spPr>
        <p:txBody>
          <a:bodyPr>
            <a:normAutofit fontScale="85000" lnSpcReduction="10000"/>
          </a:bodyPr>
          <a:lstStyle/>
          <a:p>
            <a:pPr fontAlgn="ctr"/>
            <a:r>
              <a:rPr lang="tr-TR" dirty="0" err="1">
                <a:latin typeface="Consolas" panose="020B0609020204030204" pitchFamily="49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isdisjoint</a:t>
            </a:r>
            <a:r>
              <a:rPr lang="tr-TR" dirty="0">
                <a:latin typeface="Consolas" panose="020B0609020204030204" pitchFamily="49" charset="0"/>
              </a:rPr>
              <a:t>(t)				s != t</a:t>
            </a:r>
          </a:p>
          <a:p>
            <a:pPr lvl="1" fontAlgn="ctr"/>
            <a:r>
              <a:rPr lang="tr-TR" dirty="0"/>
              <a:t>Eğer s kümesi ile t kümesinin kesişimi boş ise True döndürür</a:t>
            </a:r>
          </a:p>
          <a:p>
            <a:pPr fontAlgn="ctr"/>
            <a:r>
              <a:rPr lang="tr-TR" dirty="0" err="1">
                <a:latin typeface="Consolas" panose="020B0609020204030204" pitchFamily="49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issubset</a:t>
            </a:r>
            <a:r>
              <a:rPr lang="tr-TR" dirty="0">
                <a:latin typeface="Consolas" panose="020B0609020204030204" pitchFamily="49" charset="0"/>
              </a:rPr>
              <a:t>(t)				s &lt;= t</a:t>
            </a:r>
          </a:p>
          <a:p>
            <a:pPr lvl="1" fontAlgn="ctr"/>
            <a:r>
              <a:rPr lang="tr-TR" dirty="0"/>
              <a:t>Eğer s kümesi t kümesinin alt kümesi ise True döndürür</a:t>
            </a:r>
          </a:p>
          <a:p>
            <a:pPr fontAlgn="ctr"/>
            <a:r>
              <a:rPr lang="tr-TR" dirty="0" err="1">
                <a:latin typeface="Consolas" panose="020B0609020204030204" pitchFamily="49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issuperset</a:t>
            </a:r>
            <a:r>
              <a:rPr lang="tr-TR" dirty="0">
                <a:latin typeface="Consolas" panose="020B0609020204030204" pitchFamily="49" charset="0"/>
              </a:rPr>
              <a:t>(t)				s &gt;= t</a:t>
            </a:r>
          </a:p>
          <a:p>
            <a:pPr lvl="1" fontAlgn="ctr"/>
            <a:r>
              <a:rPr lang="tr-TR" dirty="0"/>
              <a:t>Eğer s kümesi t kümesini kapsıyorsa True döndürür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57200" y="4665821"/>
            <a:ext cx="8229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sz="2000" u="sng" dirty="0"/>
              <a:t>IN OPERATÖRÜ</a:t>
            </a:r>
            <a:r>
              <a:rPr lang="tr-TR" sz="2000" dirty="0"/>
              <a:t>: </a:t>
            </a:r>
            <a:r>
              <a:rPr lang="tr-TR" sz="2000" dirty="0" err="1"/>
              <a:t>for</a:t>
            </a:r>
            <a:r>
              <a:rPr lang="tr-TR" sz="2000" dirty="0"/>
              <a:t> döngüsünde </a:t>
            </a:r>
            <a:r>
              <a:rPr lang="tr-TR" sz="2000" dirty="0" err="1"/>
              <a:t>range</a:t>
            </a:r>
            <a:r>
              <a:rPr lang="tr-TR" sz="2000" dirty="0"/>
              <a:t> öncesi veya liste, demet, string gibi bir </a:t>
            </a:r>
            <a:r>
              <a:rPr lang="tr-TR" sz="2000" dirty="0" err="1"/>
              <a:t>iterable</a:t>
            </a:r>
            <a:r>
              <a:rPr lang="tr-TR" sz="2000" dirty="0"/>
              <a:t> yapı öncesi kullandığımız ‘</a:t>
            </a:r>
            <a:r>
              <a:rPr lang="tr-TR" sz="2000" dirty="0">
                <a:solidFill>
                  <a:srgbClr val="C00000"/>
                </a:solidFill>
              </a:rPr>
              <a:t>in</a:t>
            </a:r>
            <a:r>
              <a:rPr lang="tr-TR" sz="2000" dirty="0"/>
              <a:t>’ ifadesi aslında bir karşılaştırma operatörüdür (yani </a:t>
            </a:r>
            <a:r>
              <a:rPr lang="tr-TR" sz="2000" dirty="0" err="1"/>
              <a:t>boolean</a:t>
            </a:r>
            <a:r>
              <a:rPr lang="tr-TR" sz="2000" dirty="0"/>
              <a:t> değer üretir). Kümeler ile de kullanılabilir: </a:t>
            </a:r>
            <a:r>
              <a:rPr lang="tr-TR" sz="2000" dirty="0">
                <a:solidFill>
                  <a:srgbClr val="C00000"/>
                </a:solidFill>
              </a:rPr>
              <a:t>x in s</a:t>
            </a:r>
            <a:r>
              <a:rPr lang="tr-TR" sz="2000" dirty="0"/>
              <a:t> işleminde eğer </a:t>
            </a:r>
            <a:r>
              <a:rPr lang="en-US" sz="2000" dirty="0"/>
              <a:t>x</a:t>
            </a:r>
            <a:r>
              <a:rPr lang="tr-TR" sz="2000" dirty="0"/>
              <a:t> elemanı</a:t>
            </a:r>
            <a:r>
              <a:rPr lang="en-US" sz="2000" dirty="0"/>
              <a:t> s</a:t>
            </a:r>
            <a:r>
              <a:rPr lang="tr-TR" sz="2000" dirty="0"/>
              <a:t> kümesinin elemanı ise True, değilse </a:t>
            </a:r>
            <a:r>
              <a:rPr lang="tr-TR" sz="2000" dirty="0" err="1"/>
              <a:t>False</a:t>
            </a:r>
            <a:r>
              <a:rPr lang="tr-TR" sz="2000" dirty="0"/>
              <a:t> döner. Eğer ‘</a:t>
            </a:r>
            <a:r>
              <a:rPr lang="tr-TR" sz="2000" dirty="0">
                <a:solidFill>
                  <a:srgbClr val="C00000"/>
                </a:solidFill>
              </a:rPr>
              <a:t>not</a:t>
            </a:r>
            <a:r>
              <a:rPr lang="tr-TR" sz="2000" dirty="0"/>
              <a:t> </a:t>
            </a:r>
            <a:r>
              <a:rPr lang="tr-TR" sz="2000" dirty="0">
                <a:solidFill>
                  <a:srgbClr val="C00000"/>
                </a:solidFill>
              </a:rPr>
              <a:t>in</a:t>
            </a:r>
            <a:r>
              <a:rPr lang="tr-TR" sz="2000" dirty="0"/>
              <a:t>’ yazılırsa tersi olur. </a:t>
            </a:r>
            <a:r>
              <a:rPr lang="tr-TR" sz="2000" u="sng" dirty="0"/>
              <a:t>Örnek</a:t>
            </a:r>
            <a:r>
              <a:rPr lang="tr-TR" sz="2000" dirty="0"/>
              <a:t>: </a:t>
            </a:r>
            <a:r>
              <a:rPr lang="tr-TR" sz="2000" dirty="0">
                <a:latin typeface="Consolas" panose="020B0609020204030204" pitchFamily="49" charset="0"/>
              </a:rPr>
              <a:t>35 in </a:t>
            </a:r>
            <a:r>
              <a:rPr lang="tr-TR" sz="2000" dirty="0" err="1">
                <a:latin typeface="Consolas" panose="020B0609020204030204" pitchFamily="49" charset="0"/>
              </a:rPr>
              <a:t>range</a:t>
            </a:r>
            <a:r>
              <a:rPr lang="tr-TR" sz="2000" dirty="0">
                <a:latin typeface="Consolas" panose="020B0609020204030204" pitchFamily="49" charset="0"/>
              </a:rPr>
              <a:t>(1,100,2) → True</a:t>
            </a:r>
          </a:p>
        </p:txBody>
      </p:sp>
    </p:spTree>
    <p:extLst>
      <p:ext uri="{BB962C8B-B14F-4D97-AF65-F5344CB8AC3E}">
        <p14:creationId xmlns:p14="http://schemas.microsoft.com/office/powerpoint/2010/main" val="144808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Kümelerle İlgili Diğer Yöntemler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>
                <a:latin typeface="Consolas" panose="020B0609020204030204" pitchFamily="49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add</a:t>
            </a:r>
            <a:r>
              <a:rPr lang="tr-TR" dirty="0">
                <a:latin typeface="Consolas" panose="020B0609020204030204" pitchFamily="49" charset="0"/>
              </a:rPr>
              <a:t>(x):</a:t>
            </a:r>
            <a:r>
              <a:rPr lang="tr-TR" dirty="0"/>
              <a:t> x elemanını s kümesine ekler. Eğer bu eleman zaten varsa eklemez (hata da vermez).</a:t>
            </a:r>
          </a:p>
          <a:p>
            <a:r>
              <a:rPr lang="tr-TR" dirty="0" err="1">
                <a:latin typeface="Consolas" panose="020B0609020204030204" pitchFamily="49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remove</a:t>
            </a:r>
            <a:r>
              <a:rPr lang="tr-TR" dirty="0">
                <a:latin typeface="Consolas" panose="020B0609020204030204" pitchFamily="49" charset="0"/>
              </a:rPr>
              <a:t>(x):</a:t>
            </a:r>
            <a:r>
              <a:rPr lang="tr-TR" dirty="0"/>
              <a:t> s kümesinden x elemanını çıkarır. Eğer eleman kümede yoksa hata verir.</a:t>
            </a:r>
          </a:p>
          <a:p>
            <a:r>
              <a:rPr lang="tr-TR" dirty="0" err="1">
                <a:latin typeface="Consolas" panose="020B0609020204030204" pitchFamily="49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discard</a:t>
            </a:r>
            <a:r>
              <a:rPr lang="tr-TR" dirty="0">
                <a:latin typeface="Consolas" panose="020B0609020204030204" pitchFamily="49" charset="0"/>
              </a:rPr>
              <a:t>(x):</a:t>
            </a:r>
            <a:r>
              <a:rPr lang="tr-TR" dirty="0"/>
              <a:t> s kümesinde x elemanı var ise çıkarır. Yoksa hata vermez.</a:t>
            </a:r>
          </a:p>
          <a:p>
            <a:r>
              <a:rPr lang="tr-TR" dirty="0" err="1">
                <a:latin typeface="Consolas" panose="020B0609020204030204" pitchFamily="49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pop</a:t>
            </a:r>
            <a:r>
              <a:rPr lang="tr-TR" dirty="0">
                <a:latin typeface="Consolas" panose="020B0609020204030204" pitchFamily="49" charset="0"/>
              </a:rPr>
              <a:t>():</a:t>
            </a:r>
            <a:r>
              <a:rPr lang="tr-TR" dirty="0"/>
              <a:t> s kümesinden keyfi bir eleman siler ve bu elemanı döndürür.</a:t>
            </a:r>
          </a:p>
          <a:p>
            <a:r>
              <a:rPr lang="tr-TR" dirty="0" err="1">
                <a:latin typeface="Consolas" panose="020B0609020204030204" pitchFamily="49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clear</a:t>
            </a:r>
            <a:r>
              <a:rPr lang="tr-TR" dirty="0">
                <a:latin typeface="Consolas" panose="020B0609020204030204" pitchFamily="49" charset="0"/>
              </a:rPr>
              <a:t>():</a:t>
            </a:r>
            <a:r>
              <a:rPr lang="tr-TR" dirty="0"/>
              <a:t> Kümenin tüm elemanlarını siler.</a:t>
            </a:r>
          </a:p>
          <a:p>
            <a:r>
              <a:rPr lang="tr-TR" dirty="0" err="1">
                <a:latin typeface="Consolas" panose="020B0609020204030204" pitchFamily="49" charset="0"/>
              </a:rPr>
              <a:t>s.</a:t>
            </a:r>
            <a:r>
              <a:rPr lang="tr-TR" dirty="0" err="1">
                <a:solidFill>
                  <a:srgbClr val="C00000"/>
                </a:solidFill>
                <a:latin typeface="Consolas" panose="020B0609020204030204" pitchFamily="49" charset="0"/>
              </a:rPr>
              <a:t>copy</a:t>
            </a:r>
            <a:r>
              <a:rPr lang="tr-TR" dirty="0">
                <a:latin typeface="Consolas" panose="020B0609020204030204" pitchFamily="49" charset="0"/>
              </a:rPr>
              <a:t>():</a:t>
            </a:r>
            <a:r>
              <a:rPr lang="tr-TR" dirty="0"/>
              <a:t> Kümenin kopyasını döndürür.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457200" y="5805264"/>
            <a:ext cx="822959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/>
              <a:t>Eğer s bir küme ise; </a:t>
            </a:r>
            <a:r>
              <a:rPr lang="tr-TR" i="1" dirty="0">
                <a:solidFill>
                  <a:srgbClr val="C00000"/>
                </a:solidFill>
              </a:rPr>
              <a:t>t = s</a:t>
            </a:r>
            <a:r>
              <a:rPr lang="tr-TR" i="1" dirty="0"/>
              <a:t> kullanımı t ile s’nin aynı kümeyi göstermesini sağlar. </a:t>
            </a:r>
            <a:r>
              <a:rPr lang="tr-TR" i="1" dirty="0">
                <a:solidFill>
                  <a:srgbClr val="C00000"/>
                </a:solidFill>
              </a:rPr>
              <a:t>t = </a:t>
            </a:r>
            <a:r>
              <a:rPr lang="tr-TR" i="1" dirty="0" err="1">
                <a:solidFill>
                  <a:srgbClr val="C00000"/>
                </a:solidFill>
              </a:rPr>
              <a:t>s.copy</a:t>
            </a:r>
            <a:r>
              <a:rPr lang="tr-TR" i="1" dirty="0">
                <a:solidFill>
                  <a:srgbClr val="C00000"/>
                </a:solidFill>
              </a:rPr>
              <a:t>()</a:t>
            </a:r>
            <a:r>
              <a:rPr lang="tr-TR" i="1" dirty="0"/>
              <a:t> kullanımı ise t’yi s’nin kopyası olan yeni bir küme yapar. Yani birinin elemanlarının değişmesi diğerini etkilemez (Aynı durum listedeki </a:t>
            </a:r>
            <a:r>
              <a:rPr lang="tr-TR" i="1" dirty="0" err="1"/>
              <a:t>copy</a:t>
            </a:r>
            <a:r>
              <a:rPr lang="tr-TR" i="1" dirty="0"/>
              <a:t> için de </a:t>
            </a:r>
            <a:r>
              <a:rPr lang="tr-TR" i="1" dirty="0" err="1"/>
              <a:t>gerçerli</a:t>
            </a:r>
            <a:r>
              <a:rPr lang="tr-TR" i="1" dirty="0"/>
              <a:t>).</a:t>
            </a:r>
            <a:endParaRPr lang="tr-TR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9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/>
              <a:t>Örnekler: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a = set('</a:t>
            </a:r>
            <a:r>
              <a:rPr lang="tr-TR" dirty="0" err="1">
                <a:latin typeface="Consolas" panose="020B0609020204030204" pitchFamily="49" charset="0"/>
              </a:rPr>
              <a:t>abracadabra</a:t>
            </a:r>
            <a:r>
              <a:rPr lang="tr-TR" dirty="0">
                <a:latin typeface="Consolas" panose="020B0609020204030204" pitchFamily="49" charset="0"/>
              </a:rPr>
              <a:t>')</a:t>
            </a:r>
          </a:p>
          <a:p>
            <a:pPr marL="0" indent="0" algn="r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a → {'c', 'b', 'd', 'r', 'a'}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b = set('</a:t>
            </a:r>
            <a:r>
              <a:rPr lang="tr-TR" dirty="0" err="1">
                <a:latin typeface="Consolas" panose="020B0609020204030204" pitchFamily="49" charset="0"/>
              </a:rPr>
              <a:t>alacazam</a:t>
            </a:r>
            <a:r>
              <a:rPr lang="tr-TR" dirty="0">
                <a:latin typeface="Consolas" panose="020B0609020204030204" pitchFamily="49" charset="0"/>
              </a:rPr>
              <a:t>')</a:t>
            </a:r>
          </a:p>
          <a:p>
            <a:pPr marL="0" indent="0" algn="r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b → </a:t>
            </a:r>
            <a:r>
              <a:rPr lang="it-IT" dirty="0">
                <a:solidFill>
                  <a:srgbClr val="C00000"/>
                </a:solidFill>
                <a:latin typeface="Consolas" panose="020B0609020204030204" pitchFamily="49" charset="0"/>
              </a:rPr>
              <a:t>{'c', 'l', 'a', 'm', 'z'}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 = {x for x in a if x not in b}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 →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{'d', 'b', 'r'}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 &gt;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c</a:t>
            </a:r>
            <a:r>
              <a:rPr lang="tr-TR" dirty="0"/>
              <a:t>  </a:t>
            </a:r>
            <a:r>
              <a:rPr lang="tr-TR" dirty="0">
                <a:solidFill>
                  <a:srgbClr val="0000FF"/>
                </a:solidFill>
              </a:rPr>
              <a:t>veya </a:t>
            </a:r>
            <a:r>
              <a:rPr lang="tr-TR" dirty="0"/>
              <a:t> </a:t>
            </a:r>
            <a:r>
              <a:rPr lang="tr-TR" dirty="0" err="1">
                <a:latin typeface="Consolas" panose="020B0609020204030204" pitchFamily="49" charset="0"/>
              </a:rPr>
              <a:t>a.issuperset</a:t>
            </a:r>
            <a:r>
              <a:rPr lang="tr-TR" dirty="0">
                <a:latin typeface="Consolas" panose="020B0609020204030204" pitchFamily="49" charset="0"/>
              </a:rPr>
              <a:t>(c)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→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group in [a, b]: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group.discard</a:t>
            </a:r>
            <a:r>
              <a:rPr lang="en-US" dirty="0">
                <a:latin typeface="Consolas" panose="020B0609020204030204" pitchFamily="49" charset="0"/>
              </a:rPr>
              <a:t>('a')</a:t>
            </a:r>
          </a:p>
        </p:txBody>
      </p:sp>
      <p:sp>
        <p:nvSpPr>
          <p:cNvPr id="5" name="Dikdörtgen 4"/>
          <p:cNvSpPr/>
          <p:nvPr/>
        </p:nvSpPr>
        <p:spPr>
          <a:xfrm>
            <a:off x="537280" y="4789532"/>
            <a:ext cx="72030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rgbClr val="C00000"/>
                </a:solidFill>
              </a:rPr>
              <a:t>a &gt; c</a:t>
            </a:r>
            <a:r>
              <a:rPr lang="tr-TR" i="1" dirty="0"/>
              <a:t> olsa da True döndürür. Eğer iki küme </a:t>
            </a:r>
            <a:r>
              <a:rPr lang="tr-TR" i="1" dirty="0" err="1"/>
              <a:t>tamemen</a:t>
            </a:r>
            <a:r>
              <a:rPr lang="tr-TR" i="1" dirty="0"/>
              <a:t> eşit ise sonuç fark eder</a:t>
            </a:r>
            <a:endParaRPr lang="tr-TR" i="1" dirty="0">
              <a:solidFill>
                <a:srgbClr val="C0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39552" y="3861048"/>
            <a:ext cx="17385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rgbClr val="C00000"/>
                </a:solidFill>
              </a:rPr>
              <a:t>c = a - b</a:t>
            </a:r>
            <a:r>
              <a:rPr lang="tr-TR" i="1" dirty="0"/>
              <a:t> ile aynı</a:t>
            </a:r>
            <a:endParaRPr lang="tr-TR" i="1" dirty="0">
              <a:solidFill>
                <a:srgbClr val="C0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537280" y="6219564"/>
            <a:ext cx="626696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i="1" dirty="0">
                <a:solidFill>
                  <a:schemeClr val="tx1"/>
                </a:solidFill>
              </a:rPr>
              <a:t>İki kümeden de ‘a’ elemanını siler. Daha çok küme de verilebilirdi.</a:t>
            </a:r>
          </a:p>
        </p:txBody>
      </p:sp>
    </p:spTree>
    <p:extLst>
      <p:ext uri="{BB962C8B-B14F-4D97-AF65-F5344CB8AC3E}">
        <p14:creationId xmlns:p14="http://schemas.microsoft.com/office/powerpoint/2010/main" val="18234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Sözlük (Dictionary)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Sözlük, anahtar-değer (key-value) ikililerinin bir kümesidir. </a:t>
            </a:r>
            <a:r>
              <a:rPr lang="tr-TR" dirty="0">
                <a:solidFill>
                  <a:srgbClr val="C00000"/>
                </a:solidFill>
              </a:rPr>
              <a:t>Değer</a:t>
            </a:r>
            <a:r>
              <a:rPr lang="tr-TR" dirty="0"/>
              <a:t> tekrar edebilir ama </a:t>
            </a:r>
            <a:r>
              <a:rPr lang="tr-TR" dirty="0">
                <a:solidFill>
                  <a:srgbClr val="C00000"/>
                </a:solidFill>
              </a:rPr>
              <a:t>Anahtar</a:t>
            </a:r>
            <a:r>
              <a:rPr lang="tr-TR" dirty="0"/>
              <a:t> tekil (</a:t>
            </a:r>
            <a:r>
              <a:rPr lang="tr-TR" dirty="0" err="1"/>
              <a:t>unique</a:t>
            </a:r>
            <a:r>
              <a:rPr lang="tr-TR" dirty="0"/>
              <a:t>) olmalıdır, yani sözlük içinde iki defa aynı anahtar bulunamaz (kümelerde aynı elemanın iki defa bulunamaması gibi).</a:t>
            </a:r>
          </a:p>
          <a:p>
            <a:r>
              <a:rPr lang="tr-TR" dirty="0"/>
              <a:t>Kümelerden farklı olarak indis verilerek elemanlarına ulaşılabilir. İndis olarak ta anahtar kullanılır. Sözlükteki belli bir indise (yani anahtara) değer atanmak istendiğinde, eğer o indise ait bir değer varsa yeni değer ile değiştirilir. Yoksa, sözlüğe yeni bir anahtar-değer ikilisi eklenir.</a:t>
            </a:r>
          </a:p>
        </p:txBody>
      </p:sp>
    </p:spTree>
    <p:extLst>
      <p:ext uri="{BB962C8B-B14F-4D97-AF65-F5344CB8AC3E}">
        <p14:creationId xmlns:p14="http://schemas.microsoft.com/office/powerpoint/2010/main" val="162080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Sözlük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Sözlükler de kümeler gibi küme parantezleri içinde tanımlanır. Anahtar ve değer arasında ‘</a:t>
            </a:r>
            <a:r>
              <a:rPr lang="tr-TR" dirty="0">
                <a:solidFill>
                  <a:srgbClr val="C00000"/>
                </a:solidFill>
              </a:rPr>
              <a:t>:</a:t>
            </a:r>
            <a:r>
              <a:rPr lang="tr-TR" dirty="0"/>
              <a:t>’ kullanılır. Her eleman arasında yine ‘</a:t>
            </a:r>
            <a:r>
              <a:rPr lang="tr-TR" dirty="0">
                <a:solidFill>
                  <a:srgbClr val="C00000"/>
                </a:solidFill>
              </a:rPr>
              <a:t>,</a:t>
            </a:r>
            <a:r>
              <a:rPr lang="tr-TR" dirty="0"/>
              <a:t>’ kullanılır.</a:t>
            </a:r>
          </a:p>
          <a:p>
            <a:pPr marL="40005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tel = {'ali': 4098, 'veli': 4139} </a:t>
            </a:r>
          </a:p>
          <a:p>
            <a:pPr marL="40005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tel['selim'] = 4127</a:t>
            </a:r>
          </a:p>
          <a:p>
            <a:pPr marL="400050" lvl="1" indent="0">
              <a:buNone/>
            </a:pPr>
            <a:r>
              <a:rPr lang="tr-TR" dirty="0">
                <a:latin typeface="Consolas" panose="020B0609020204030204" pitchFamily="49" charset="0"/>
              </a:rPr>
              <a:t>&gt;&gt;&gt; del tel['veli']</a:t>
            </a:r>
          </a:p>
          <a:p>
            <a:pPr marL="400050" lvl="1" indent="0" algn="r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tel → {'selim': 4127, 'ali': 4098} </a:t>
            </a: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D = {}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/>
              <a:t>kullanımı D’yi boş bir sözlük olarak tanımlar</a:t>
            </a:r>
          </a:p>
          <a:p>
            <a:pPr lvl="1"/>
            <a:r>
              <a:rPr lang="tr-TR" dirty="0"/>
              <a:t>D’nin boş küme olması için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D = set()</a:t>
            </a:r>
            <a:r>
              <a:rPr lang="tr-TR" dirty="0"/>
              <a:t> kullanılır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6012160" y="3394023"/>
            <a:ext cx="173853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i="1" dirty="0">
                <a:solidFill>
                  <a:srgbClr val="C00000"/>
                </a:solidFill>
              </a:rPr>
              <a:t>Eleman ekleme</a:t>
            </a:r>
          </a:p>
        </p:txBody>
      </p:sp>
      <p:sp>
        <p:nvSpPr>
          <p:cNvPr id="5" name="Dikdörtgen 4"/>
          <p:cNvSpPr/>
          <p:nvPr/>
        </p:nvSpPr>
        <p:spPr>
          <a:xfrm>
            <a:off x="6001816" y="3826071"/>
            <a:ext cx="173853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i="1" dirty="0">
                <a:solidFill>
                  <a:srgbClr val="C00000"/>
                </a:solidFill>
              </a:rPr>
              <a:t>Eleman silme</a:t>
            </a:r>
          </a:p>
        </p:txBody>
      </p:sp>
      <p:cxnSp>
        <p:nvCxnSpPr>
          <p:cNvPr id="6" name="Düz Ok Bağlayıcısı 5"/>
          <p:cNvCxnSpPr>
            <a:endCxn id="5" idx="1"/>
          </p:cNvCxnSpPr>
          <p:nvPr/>
        </p:nvCxnSpPr>
        <p:spPr>
          <a:xfrm flipV="1">
            <a:off x="4427984" y="4010737"/>
            <a:ext cx="1573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>
            <a:endCxn id="4" idx="1"/>
          </p:cNvCxnSpPr>
          <p:nvPr/>
        </p:nvCxnSpPr>
        <p:spPr>
          <a:xfrm flipV="1">
            <a:off x="5148064" y="3578689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D9AC50F0B1DD94EA1C1962D79EF2F03" ma:contentTypeVersion="5" ma:contentTypeDescription="Yeni belge oluşturun." ma:contentTypeScope="" ma:versionID="e405fa83dfa0d9151ced97365aa9135c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57976707ddf0e30dc3209dcbd655880c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3AAAE8-74A5-40C4-827D-CB4429BAAFB4}"/>
</file>

<file path=customXml/itemProps2.xml><?xml version="1.0" encoding="utf-8"?>
<ds:datastoreItem xmlns:ds="http://schemas.openxmlformats.org/officeDocument/2006/customXml" ds:itemID="{8A28966C-BCE2-4D35-842E-F41E1678D05A}"/>
</file>

<file path=customXml/itemProps3.xml><?xml version="1.0" encoding="utf-8"?>
<ds:datastoreItem xmlns:ds="http://schemas.openxmlformats.org/officeDocument/2006/customXml" ds:itemID="{DB7A7004-43E0-4AEC-9B7B-6CAB1DF14E9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14948</TotalTime>
  <Words>2493</Words>
  <Application>Microsoft Office PowerPoint</Application>
  <PresentationFormat>Ekran Gösterisi (4:3)</PresentationFormat>
  <Paragraphs>211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Ofis Teması</vt:lpstr>
      <vt:lpstr>PYTHON PROGRAMLAMA  Ders 5: Kümeler ve Sözlükler</vt:lpstr>
      <vt:lpstr>Küme (Set)</vt:lpstr>
      <vt:lpstr>Örnekler:</vt:lpstr>
      <vt:lpstr>Kümelerle İlgili Yöntemler</vt:lpstr>
      <vt:lpstr>Kümelerle İlgili Karşılaştırma Yöntemleri</vt:lpstr>
      <vt:lpstr>Kümelerle İlgili Diğer Yöntemler</vt:lpstr>
      <vt:lpstr>Örnekler:</vt:lpstr>
      <vt:lpstr>Sözlük (Dictionary)</vt:lpstr>
      <vt:lpstr>Sözlük Tanımlama</vt:lpstr>
      <vt:lpstr>Sözlüklerle İlgili Yöntemler</vt:lpstr>
      <vt:lpstr>Sözlüklerle İlgili Yöntemler</vt:lpstr>
      <vt:lpstr>Sözlüklerle İlgili Yöntemler</vt:lpstr>
      <vt:lpstr>Örnekler:</vt:lpstr>
      <vt:lpstr>Sıralama Fonksiyonu: sorted()</vt:lpstr>
      <vt:lpstr>Kullanıcının girdiği bir metin içinde hangi karakterin kaç defa geçtiğini bulan program</vt:lpstr>
      <vt:lpstr>Sayısal Loto Oynama Programı</vt:lpstr>
      <vt:lpstr>Telefon Rehberi (iç içe sözlüklerle)</vt:lpstr>
      <vt:lpstr>Ödev 1</vt:lpstr>
      <vt:lpstr>Ödev 2</vt:lpstr>
      <vt:lpstr>Ödev 3</vt:lpstr>
      <vt:lpstr>Ek Bilgi (1) Bit tabanlı işlemler</vt:lpstr>
      <vt:lpstr>Ek Bilgi (2) Bit tabanlı diğer işlemler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DİLLERİNE GİRİŞ  Ders 5: Kümeler ve Sözlükler</dc:title>
  <cp:lastModifiedBy>MURAT ASLANYÜREK</cp:lastModifiedBy>
  <cp:revision>8</cp:revision>
  <dcterms:created xsi:type="dcterms:W3CDTF">2010-02-15T08:30:06Z</dcterms:created>
  <dcterms:modified xsi:type="dcterms:W3CDTF">2021-12-02T06:55:51Z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0x0101009D9AC50F0B1DD94EA1C1962D79EF2F03</vt:lpwstr>
  </property>
</Properties>
</file>