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83" r:id="rId5"/>
    <p:sldId id="260" r:id="rId6"/>
    <p:sldId id="301" r:id="rId7"/>
    <p:sldId id="263" r:id="rId8"/>
    <p:sldId id="264" r:id="rId9"/>
    <p:sldId id="290" r:id="rId10"/>
    <p:sldId id="285" r:id="rId11"/>
    <p:sldId id="261" r:id="rId12"/>
    <p:sldId id="294" r:id="rId13"/>
    <p:sldId id="310" r:id="rId14"/>
    <p:sldId id="266" r:id="rId15"/>
    <p:sldId id="304" r:id="rId16"/>
    <p:sldId id="305" r:id="rId17"/>
    <p:sldId id="307" r:id="rId18"/>
    <p:sldId id="308" r:id="rId19"/>
    <p:sldId id="287" r:id="rId20"/>
    <p:sldId id="311" r:id="rId21"/>
    <p:sldId id="303" r:id="rId22"/>
    <p:sldId id="280" r:id="rId23"/>
    <p:sldId id="309" r:id="rId24"/>
    <p:sldId id="281" r:id="rId25"/>
    <p:sldId id="377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98AD4-9E3E-4BF8-A56A-3CF0CB94681D}" v="3" dt="2021-12-07T18:16:37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86" d="100"/>
          <a:sy n="86" d="100"/>
        </p:scale>
        <p:origin x="120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N ÇATAK" userId="S::1206706041@ogr.klu.edu.tr::7bcabe42-420d-44dd-a76c-2df5a2bec059" providerId="AD" clId="Web-{B6698AD4-9E3E-4BF8-A56A-3CF0CB94681D}"/>
    <pc:docChg chg="sldOrd">
      <pc:chgData name="EREN ÇATAK" userId="S::1206706041@ogr.klu.edu.tr::7bcabe42-420d-44dd-a76c-2df5a2bec059" providerId="AD" clId="Web-{B6698AD4-9E3E-4BF8-A56A-3CF0CB94681D}" dt="2021-12-07T18:16:37.603" v="2"/>
      <pc:docMkLst>
        <pc:docMk/>
      </pc:docMkLst>
      <pc:sldChg chg="ord">
        <pc:chgData name="EREN ÇATAK" userId="S::1206706041@ogr.klu.edu.tr::7bcabe42-420d-44dd-a76c-2df5a2bec059" providerId="AD" clId="Web-{B6698AD4-9E3E-4BF8-A56A-3CF0CB94681D}" dt="2021-12-07T18:16:17.665" v="1"/>
        <pc:sldMkLst>
          <pc:docMk/>
          <pc:sldMk cId="0" sldId="281"/>
        </pc:sldMkLst>
      </pc:sldChg>
      <pc:sldChg chg="ord">
        <pc:chgData name="EREN ÇATAK" userId="S::1206706041@ogr.klu.edu.tr::7bcabe42-420d-44dd-a76c-2df5a2bec059" providerId="AD" clId="Web-{B6698AD4-9E3E-4BF8-A56A-3CF0CB94681D}" dt="2021-12-07T18:16:37.603" v="2"/>
        <pc:sldMkLst>
          <pc:docMk/>
          <pc:sldMk cId="4053491359" sldId="309"/>
        </pc:sldMkLst>
      </pc:sldChg>
      <pc:sldChg chg="ord">
        <pc:chgData name="EREN ÇATAK" userId="S::1206706041@ogr.klu.edu.tr::7bcabe42-420d-44dd-a76c-2df5a2bec059" providerId="AD" clId="Web-{B6698AD4-9E3E-4BF8-A56A-3CF0CB94681D}" dt="2021-12-07T18:16:15.571" v="0"/>
        <pc:sldMkLst>
          <pc:docMk/>
          <pc:sldMk cId="1003285619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4A76-472E-48F6-A488-B743B8B4C707}" type="datetimeFigureOut">
              <a:rPr lang="tr-TR" smtClean="0"/>
              <a:pPr/>
              <a:t>7.12.2021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685-8C05-46FB-BD0D-326789BEECD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95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90FA2-E106-4F31-B729-45382C9AC932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67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F63B5-CEC5-417B-AECF-0FDB19F94AA0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8DE8D-416C-465F-967D-BC036CF7A53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AF220-B5A2-42CF-976C-E766E02ADFA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5CD7-D25E-4D03-A16A-61F01440D42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38FF4-8F0F-443A-A432-809C7F1F235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23718-C62B-4BF3-981F-55C75E134C2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EF745-7FD8-4B20-A69F-5AF40A5275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A825-3249-45DA-BDAC-5DD5526CB2A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0198D-191C-476A-9083-B6382638DDA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FBD81-763B-47EF-8AA4-C706BAF5BD1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97EBC-5AAD-4AE5-92A0-63A235CF941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2BF20C-0318-4CA7-A2A9-D53350EC12C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979737"/>
          </a:xfrm>
          <a:prstGeom prst="roundRect">
            <a:avLst>
              <a:gd name="adj" fmla="val 50000"/>
            </a:avLst>
          </a:prstGeo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900"/>
              <a:t>PYTHON PROGRAMLAMA</a:t>
            </a:r>
            <a:br>
              <a:rPr lang="tr-TR" sz="4900" dirty="0"/>
            </a:br>
            <a:br>
              <a:rPr lang="tr-TR" sz="4000" dirty="0"/>
            </a:br>
            <a:r>
              <a:rPr lang="tr-TR" sz="3600" dirty="0"/>
              <a:t>Ders 6: Fonksiyonlar</a:t>
            </a:r>
            <a:endParaRPr lang="tr-TR" sz="4000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 rtlCol="0" anchor="ctr">
            <a:normAutofit lnSpcReduction="10000"/>
          </a:bodyPr>
          <a:lstStyle/>
          <a:p>
            <a:pPr>
              <a:defRPr/>
            </a:pPr>
            <a:r>
              <a:rPr lang="tr-TR" dirty="0" err="1"/>
              <a:t>Öğr</a:t>
            </a:r>
            <a:r>
              <a:rPr lang="tr-TR" dirty="0"/>
              <a:t>. Gör. Dr. Murat ASLANYÜREK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Kırklareli Üniversitesi</a:t>
            </a:r>
          </a:p>
          <a:p>
            <a:pPr>
              <a:defRPr/>
            </a:pPr>
            <a:r>
              <a:rPr lang="tr-TR" dirty="0"/>
              <a:t>Pınarhisar MYO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açıklaması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 dirty="0"/>
              <a:t>Eğer tanımladığınız fonksiyonun bloğunda (body) ilk satır olarak bir string yazarsanız, bu ifade fonksiyonun açıklaması (</a:t>
            </a:r>
            <a:r>
              <a:rPr lang="tr-TR" sz="2600" dirty="0" err="1"/>
              <a:t>docstring</a:t>
            </a:r>
            <a:r>
              <a:rPr lang="tr-TR" sz="2600" dirty="0"/>
              <a:t>) olarak kullanılır.</a:t>
            </a:r>
          </a:p>
          <a:p>
            <a:r>
              <a:rPr lang="tr-TR" sz="2600" dirty="0"/>
              <a:t>Aşağıdaki fonksiyonu yazıp </a:t>
            </a:r>
            <a:r>
              <a:rPr lang="tr-TR" sz="2600" dirty="0" err="1">
                <a:solidFill>
                  <a:srgbClr val="C00000"/>
                </a:solidFill>
              </a:rPr>
              <a:t>fakt</a:t>
            </a:r>
            <a:r>
              <a:rPr lang="tr-TR" sz="2600" dirty="0">
                <a:solidFill>
                  <a:srgbClr val="C00000"/>
                </a:solidFill>
              </a:rPr>
              <a:t>(</a:t>
            </a:r>
            <a:r>
              <a:rPr lang="tr-TR" sz="2600" dirty="0"/>
              <a:t> ile kullanmayı deneyin:</a:t>
            </a:r>
          </a:p>
          <a:p>
            <a:pPr marL="400050" lvl="1" indent="0">
              <a:buNone/>
            </a:pP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def </a:t>
            </a:r>
            <a:r>
              <a:rPr lang="tr-TR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fakt</a:t>
            </a: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tr-TR" sz="22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"</a:t>
            </a:r>
            <a:r>
              <a:rPr lang="tr-TR" sz="22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sayi'nin</a:t>
            </a:r>
            <a:r>
              <a:rPr lang="tr-TR" sz="22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faktöriyelini hesaplar ve döndürür"</a:t>
            </a:r>
          </a:p>
          <a:p>
            <a:pPr marL="400050" lvl="1" indent="0">
              <a:buNone/>
            </a:pP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   f = 1</a:t>
            </a:r>
          </a:p>
          <a:p>
            <a:pPr marL="400050" lvl="1" indent="0">
              <a:buNone/>
            </a:pP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i in </a:t>
            </a:r>
            <a:r>
              <a:rPr lang="tr-TR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(2, sayi+1):</a:t>
            </a:r>
          </a:p>
          <a:p>
            <a:pPr marL="400050" lvl="1" indent="0">
              <a:buNone/>
            </a:pP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       f = f * i</a:t>
            </a:r>
          </a:p>
          <a:p>
            <a:pPr marL="400050" lvl="1" indent="0">
              <a:buNone/>
            </a:pP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200" dirty="0"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784850"/>
            <a:ext cx="88582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Prosedür (Yordam)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tr-TR" dirty="0"/>
              <a:t>Fonksiyonun değer döndürmeyen türüdür.</a:t>
            </a:r>
          </a:p>
          <a:p>
            <a:pPr>
              <a:lnSpc>
                <a:spcPct val="110000"/>
              </a:lnSpc>
            </a:pPr>
            <a:r>
              <a:rPr lang="tr-TR" dirty="0"/>
              <a:t>Eğer </a:t>
            </a:r>
            <a:r>
              <a:rPr lang="tr-TR" dirty="0">
                <a:solidFill>
                  <a:srgbClr val="C00000"/>
                </a:solidFill>
              </a:rPr>
              <a:t>def</a:t>
            </a:r>
            <a:r>
              <a:rPr lang="tr-TR" dirty="0"/>
              <a:t> ile tanımladığınız yapı </a:t>
            </a:r>
            <a:r>
              <a:rPr lang="tr-TR" dirty="0" err="1">
                <a:solidFill>
                  <a:srgbClr val="C00000"/>
                </a:solidFill>
              </a:rPr>
              <a:t>return</a:t>
            </a:r>
            <a:r>
              <a:rPr lang="tr-TR" dirty="0"/>
              <a:t> ifadesi ile bir değer döndürmüyorsa, bu onun prosedür olduğunu gösterir.</a:t>
            </a:r>
          </a:p>
          <a:p>
            <a:pPr eaLnBrk="1" hangingPunct="1">
              <a:lnSpc>
                <a:spcPct val="110000"/>
              </a:lnSpc>
            </a:pPr>
            <a:r>
              <a:rPr lang="tr-TR" dirty="0"/>
              <a:t>Genellikle matematiksel hesaplama işlemlerinde değil, isim verilerek tekrar çağrılabilen kod bloklarını yaratma amacıyla kullanılır.</a:t>
            </a:r>
          </a:p>
          <a:p>
            <a:pPr lvl="1">
              <a:lnSpc>
                <a:spcPct val="110000"/>
              </a:lnSpc>
            </a:pPr>
            <a:r>
              <a:rPr lang="tr-TR" dirty="0"/>
              <a:t>NOT: Basic ve Pascal gibi bazı dillerde fonksiyon tanımı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, prosedür tanımı ise </a:t>
            </a:r>
            <a:r>
              <a:rPr lang="tr-TR" dirty="0" err="1">
                <a:solidFill>
                  <a:srgbClr val="C00000"/>
                </a:solidFill>
              </a:rPr>
              <a:t>procedure</a:t>
            </a:r>
            <a:r>
              <a:rPr lang="tr-TR" dirty="0"/>
              <a:t> yada </a:t>
            </a:r>
            <a:r>
              <a:rPr lang="tr-TR" dirty="0" err="1">
                <a:solidFill>
                  <a:srgbClr val="C00000"/>
                </a:solidFill>
              </a:rPr>
              <a:t>sub</a:t>
            </a:r>
            <a:r>
              <a:rPr lang="tr-TR" dirty="0"/>
              <a:t> (</a:t>
            </a:r>
            <a:r>
              <a:rPr lang="tr-TR" dirty="0" err="1"/>
              <a:t>subroutine</a:t>
            </a:r>
            <a:r>
              <a:rPr lang="tr-TR" dirty="0"/>
              <a:t>) gibi isimler ile yapılır. C ve türevi olan C++, Java, C# gibi dillerde böyle bir tanım olmadığı için genellikle prosedüre de fonksiyon denir (geriye değer döndürmediği için fonksiyon isminden önce </a:t>
            </a:r>
            <a:r>
              <a:rPr lang="tr-TR" dirty="0" err="1">
                <a:solidFill>
                  <a:srgbClr val="C00000"/>
                </a:solidFill>
              </a:rPr>
              <a:t>void</a:t>
            </a:r>
            <a:r>
              <a:rPr lang="tr-TR" dirty="0"/>
              <a:t> yazılır). Benzer şekilde </a:t>
            </a:r>
            <a:r>
              <a:rPr lang="tr-TR" dirty="0" err="1"/>
              <a:t>Python’da</a:t>
            </a:r>
            <a:r>
              <a:rPr lang="tr-TR" dirty="0"/>
              <a:t> da her ikisinin de tanımlanması def ile yapıldığı için </a:t>
            </a:r>
            <a:r>
              <a:rPr lang="tr-TR" u="sng" dirty="0"/>
              <a:t>prosedür terimi kullanılmaz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Prosedür ve Fonksiyon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def </a:t>
            </a:r>
            <a:r>
              <a:rPr lang="tr-TR" dirty="0" err="1">
                <a:latin typeface="Consolas" panose="020B0609020204030204" pitchFamily="49" charset="0"/>
              </a:rPr>
              <a:t>fib_proc</a:t>
            </a:r>
            <a:r>
              <a:rPr lang="tr-TR" dirty="0"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a, b = 0, 1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b &lt; n: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(b, </a:t>
            </a:r>
            <a:r>
              <a:rPr lang="tr-TR" dirty="0" err="1">
                <a:latin typeface="Consolas" panose="020B0609020204030204" pitchFamily="49" charset="0"/>
              </a:rPr>
              <a:t>end</a:t>
            </a:r>
            <a:r>
              <a:rPr lang="tr-TR" dirty="0">
                <a:latin typeface="Consolas" panose="020B0609020204030204" pitchFamily="49" charset="0"/>
              </a:rPr>
              <a:t>=' ')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a, b = b, </a:t>
            </a:r>
            <a:r>
              <a:rPr lang="tr-TR" dirty="0" err="1">
                <a:latin typeface="Consolas" panose="020B0609020204030204" pitchFamily="49" charset="0"/>
              </a:rPr>
              <a:t>a+b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def </a:t>
            </a:r>
            <a:r>
              <a:rPr lang="tr-TR" dirty="0" err="1">
                <a:latin typeface="Consolas" panose="020B0609020204030204" pitchFamily="49" charset="0"/>
              </a:rPr>
              <a:t>fib_func</a:t>
            </a:r>
            <a:r>
              <a:rPr lang="tr-TR" dirty="0"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result</a:t>
            </a:r>
            <a:r>
              <a:rPr lang="tr-TR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a, b = 0, 1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b &lt; n: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result.append</a:t>
            </a:r>
            <a:r>
              <a:rPr lang="tr-TR" dirty="0">
                <a:latin typeface="Consolas" panose="020B0609020204030204" pitchFamily="49" charset="0"/>
              </a:rPr>
              <a:t>(b)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a, b = b, </a:t>
            </a:r>
            <a:r>
              <a:rPr lang="tr-TR" dirty="0" err="1">
                <a:latin typeface="Consolas" panose="020B0609020204030204" pitchFamily="49" charset="0"/>
              </a:rPr>
              <a:t>a+b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result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770120" y="4572000"/>
            <a:ext cx="34594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  <a:latin typeface="+mn-lt"/>
              </a:rPr>
              <a:t>Fonksiyon:</a:t>
            </a:r>
            <a:r>
              <a:rPr lang="tr-TR" i="1" dirty="0">
                <a:latin typeface="+mn-lt"/>
              </a:rPr>
              <a:t> </a:t>
            </a:r>
            <a:r>
              <a:rPr lang="tr-TR" i="1" dirty="0" err="1">
                <a:latin typeface="+mn-lt"/>
              </a:rPr>
              <a:t>Fibonacci</a:t>
            </a:r>
            <a:r>
              <a:rPr lang="tr-TR" i="1" dirty="0">
                <a:latin typeface="+mn-lt"/>
              </a:rPr>
              <a:t> serisinin n’den küçük elemanlarını bir listeye ekler ve bu listeyi döndürür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052060" y="1981200"/>
            <a:ext cx="2895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  <a:latin typeface="+mn-lt"/>
              </a:rPr>
              <a:t>Prosedür: </a:t>
            </a:r>
            <a:r>
              <a:rPr lang="tr-TR" i="1" dirty="0" err="1">
                <a:latin typeface="+mn-lt"/>
              </a:rPr>
              <a:t>Fibonacci</a:t>
            </a:r>
            <a:r>
              <a:rPr lang="tr-TR" i="1" dirty="0">
                <a:latin typeface="+mn-lt"/>
              </a:rPr>
              <a:t> serisinin n’den küçük elemanlarını ekranda görüntüler</a:t>
            </a:r>
          </a:p>
        </p:txBody>
      </p:sp>
    </p:spTree>
    <p:extLst>
      <p:ext uri="{BB962C8B-B14F-4D97-AF65-F5344CB8AC3E}">
        <p14:creationId xmlns:p14="http://schemas.microsoft.com/office/powerpoint/2010/main" val="203018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Modül (</a:t>
            </a:r>
            <a:r>
              <a:rPr lang="tr-TR" dirty="0" err="1"/>
              <a:t>Module</a:t>
            </a:r>
            <a:r>
              <a:rPr lang="tr-TR" dirty="0"/>
              <a:t>)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Python IDLE kullanırken, yorumlayıcıyı (Shell) kapattığınızda veya </a:t>
            </a:r>
            <a:r>
              <a:rPr lang="tr-TR" sz="2800" dirty="0">
                <a:solidFill>
                  <a:srgbClr val="C00000"/>
                </a:solidFill>
              </a:rPr>
              <a:t>Ctrl+F6</a:t>
            </a:r>
            <a:r>
              <a:rPr lang="tr-TR" sz="2800" dirty="0"/>
              <a:t> ile tekrar başlattığınızda tanımlamış olduğunuz tüm fonksiyon ve değişkenlerin kaybolacağını göstermiştik.</a:t>
            </a:r>
          </a:p>
          <a:p>
            <a:r>
              <a:rPr lang="tr-TR" sz="2800" dirty="0"/>
              <a:t>Bunu engellemek ve programlarımızı kaydedebilmek için </a:t>
            </a:r>
            <a:r>
              <a:rPr lang="tr-TR" sz="2800" dirty="0" err="1">
                <a:solidFill>
                  <a:srgbClr val="C00000"/>
                </a:solidFill>
              </a:rPr>
              <a:t>Ctrl+N</a:t>
            </a:r>
            <a:r>
              <a:rPr lang="tr-TR" sz="2800" dirty="0"/>
              <a:t> (veya </a:t>
            </a:r>
            <a:r>
              <a:rPr lang="tr-TR" sz="2800" dirty="0">
                <a:solidFill>
                  <a:srgbClr val="C00000"/>
                </a:solidFill>
              </a:rPr>
              <a:t>File</a:t>
            </a:r>
            <a:r>
              <a:rPr lang="tr-TR" sz="2800" dirty="0"/>
              <a:t> menüsünden </a:t>
            </a:r>
            <a:r>
              <a:rPr lang="tr-TR" sz="2800" dirty="0">
                <a:solidFill>
                  <a:srgbClr val="C00000"/>
                </a:solidFill>
              </a:rPr>
              <a:t>New File</a:t>
            </a:r>
            <a:r>
              <a:rPr lang="tr-TR" sz="2800" dirty="0"/>
              <a:t>) ile yeni bir kod yazma penceresi açmıştık. F5 ile çalıştırmak istediğimizde kaynak kodumuzu belli bir yere kaydetmemiz istenmişti. Kaydedilince uzantısı ‘.</a:t>
            </a:r>
            <a:r>
              <a:rPr lang="tr-TR" sz="2800" dirty="0" err="1"/>
              <a:t>py</a:t>
            </a:r>
            <a:r>
              <a:rPr lang="tr-TR" sz="2800" dirty="0"/>
              <a:t>’ olan bu kod dosyalarına aslında </a:t>
            </a:r>
            <a:r>
              <a:rPr lang="tr-TR" sz="2800" dirty="0">
                <a:solidFill>
                  <a:srgbClr val="C00000"/>
                </a:solidFill>
              </a:rPr>
              <a:t>modül</a:t>
            </a:r>
            <a:r>
              <a:rPr lang="tr-TR" sz="2800" dirty="0"/>
              <a:t> adı verilir.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219200" y="6099269"/>
            <a:ext cx="6705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Birçok modülün genellikle bir klasör içinde bir araya getirilmesi ile </a:t>
            </a:r>
            <a:r>
              <a:rPr lang="tr-TR" i="1" dirty="0" err="1">
                <a:solidFill>
                  <a:schemeClr val="tx1"/>
                </a:solidFill>
              </a:rPr>
              <a:t>NumPy</a:t>
            </a:r>
            <a:r>
              <a:rPr lang="tr-TR" i="1" dirty="0">
                <a:solidFill>
                  <a:schemeClr val="tx1"/>
                </a:solidFill>
              </a:rPr>
              <a:t> gibi ileride göreceğimiz </a:t>
            </a:r>
            <a:r>
              <a:rPr lang="tr-TR" i="1" dirty="0">
                <a:solidFill>
                  <a:srgbClr val="C00000"/>
                </a:solidFill>
              </a:rPr>
              <a:t>paketler (</a:t>
            </a:r>
            <a:r>
              <a:rPr lang="tr-TR" i="1" dirty="0" err="1">
                <a:solidFill>
                  <a:srgbClr val="C00000"/>
                </a:solidFill>
              </a:rPr>
              <a:t>package</a:t>
            </a:r>
            <a:r>
              <a:rPr lang="tr-TR" i="1" dirty="0">
                <a:solidFill>
                  <a:srgbClr val="C00000"/>
                </a:solidFill>
              </a:rPr>
              <a:t>) </a:t>
            </a:r>
            <a:r>
              <a:rPr lang="tr-TR" i="1" dirty="0">
                <a:solidFill>
                  <a:schemeClr val="tx1"/>
                </a:solidFill>
              </a:rPr>
              <a:t>oluşturulur.</a:t>
            </a:r>
          </a:p>
        </p:txBody>
      </p:sp>
    </p:spTree>
    <p:extLst>
      <p:ext uri="{BB962C8B-B14F-4D97-AF65-F5344CB8AC3E}">
        <p14:creationId xmlns:p14="http://schemas.microsoft.com/office/powerpoint/2010/main" val="334734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Modülü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Kodunuzu kaydederken varsayılan klasör olan Python36 içine kaydederseniz, içindeki sınıfları (ilerde göreceğiz), fonksiyonları ve global değişkenleri Shell içinden veya başka bir modülden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/>
              <a:t> ile istediğiniz zaman kullanılır hale getirebilirsiniz.</a:t>
            </a:r>
          </a:p>
          <a:p>
            <a:r>
              <a:rPr lang="tr-TR" dirty="0"/>
              <a:t>Eğer ‘</a:t>
            </a:r>
            <a:r>
              <a:rPr lang="tr-TR" dirty="0" err="1"/>
              <a:t>py</a:t>
            </a:r>
            <a:r>
              <a:rPr lang="tr-TR" dirty="0"/>
              <a:t>’ dosyaları aynı klasörde ise Python36 içinde olmasalar da birbirlerini </a:t>
            </a:r>
            <a:r>
              <a:rPr lang="tr-TR" dirty="0" err="1"/>
              <a:t>import</a:t>
            </a:r>
            <a:r>
              <a:rPr lang="tr-TR" dirty="0"/>
              <a:t> edebilirler.</a:t>
            </a:r>
          </a:p>
          <a:p>
            <a:r>
              <a:rPr lang="tr-TR" dirty="0"/>
              <a:t>Örneğin son örneğimizde yer alan kodu dosya adı ‘fibo.py’ olacak şekilde kaydedip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fibo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yazdığınızda prosedürü </a:t>
            </a:r>
            <a:r>
              <a:rPr lang="tr-TR" dirty="0" err="1">
                <a:solidFill>
                  <a:srgbClr val="C00000"/>
                </a:solidFill>
              </a:rPr>
              <a:t>fibo.fib_proc</a:t>
            </a:r>
            <a:r>
              <a:rPr lang="tr-TR" dirty="0"/>
              <a:t> ile, fonksiyonu ise </a:t>
            </a:r>
            <a:r>
              <a:rPr lang="tr-TR" dirty="0" err="1">
                <a:solidFill>
                  <a:srgbClr val="C00000"/>
                </a:solidFill>
              </a:rPr>
              <a:t>fibo.fib_func</a:t>
            </a:r>
            <a:r>
              <a:rPr lang="tr-TR" dirty="0"/>
              <a:t> ile kullanabilir hale geleceksiniz.</a:t>
            </a:r>
          </a:p>
          <a:p>
            <a:r>
              <a:rPr lang="tr-TR" dirty="0"/>
              <a:t>Eğer </a:t>
            </a:r>
            <a:r>
              <a:rPr lang="tr-TR" dirty="0" err="1">
                <a:solidFill>
                  <a:srgbClr val="C00000"/>
                </a:solidFill>
              </a:rPr>
              <a:t>fib</a:t>
            </a:r>
            <a:r>
              <a:rPr lang="tr-TR" dirty="0">
                <a:solidFill>
                  <a:srgbClr val="C00000"/>
                </a:solidFill>
              </a:rPr>
              <a:t> = </a:t>
            </a:r>
            <a:r>
              <a:rPr lang="tr-TR" dirty="0" err="1">
                <a:solidFill>
                  <a:srgbClr val="C00000"/>
                </a:solidFill>
              </a:rPr>
              <a:t>fibo.fib_func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isim eşitlemesi yaparsanız, kısaca </a:t>
            </a:r>
            <a:r>
              <a:rPr lang="tr-TR" dirty="0" err="1"/>
              <a:t>fib</a:t>
            </a:r>
            <a:r>
              <a:rPr lang="tr-TR" dirty="0"/>
              <a:t> yazma ile de fonksiyonu kullanabilirsiniz.</a:t>
            </a:r>
          </a:p>
          <a:p>
            <a:r>
              <a:rPr lang="en-US" dirty="0">
                <a:solidFill>
                  <a:srgbClr val="C00000"/>
                </a:solidFill>
              </a:rPr>
              <a:t>from </a:t>
            </a:r>
            <a:r>
              <a:rPr lang="en-US" dirty="0" err="1">
                <a:solidFill>
                  <a:srgbClr val="C00000"/>
                </a:solidFill>
              </a:rPr>
              <a:t>fibo</a:t>
            </a:r>
            <a:r>
              <a:rPr lang="en-US" dirty="0">
                <a:solidFill>
                  <a:srgbClr val="C00000"/>
                </a:solidFill>
              </a:rPr>
              <a:t> import fib</a:t>
            </a:r>
            <a:r>
              <a:rPr lang="tr-TR" dirty="0">
                <a:solidFill>
                  <a:srgbClr val="C00000"/>
                </a:solidFill>
              </a:rPr>
              <a:t>_</a:t>
            </a:r>
            <a:r>
              <a:rPr lang="tr-TR" dirty="0" err="1">
                <a:solidFill>
                  <a:srgbClr val="C00000"/>
                </a:solidFill>
              </a:rPr>
              <a:t>func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yazarak sadece fonksiyon </a:t>
            </a:r>
            <a:r>
              <a:rPr lang="tr-TR" dirty="0" err="1"/>
              <a:t>import</a:t>
            </a:r>
            <a:r>
              <a:rPr lang="tr-TR" dirty="0"/>
              <a:t> edilirse, öncesinde modülün ismi verilmeden sadece </a:t>
            </a:r>
            <a:r>
              <a:rPr lang="tr-TR" dirty="0" err="1">
                <a:solidFill>
                  <a:srgbClr val="C00000"/>
                </a:solidFill>
              </a:rPr>
              <a:t>fib_func</a:t>
            </a:r>
            <a:r>
              <a:rPr lang="tr-TR" dirty="0"/>
              <a:t> ile kullanılabilir. Modüldeki her şeyi dahil etmek için </a:t>
            </a:r>
            <a:r>
              <a:rPr lang="tr-TR" dirty="0">
                <a:solidFill>
                  <a:srgbClr val="FF0000"/>
                </a:solidFill>
              </a:rPr>
              <a:t>*</a:t>
            </a:r>
            <a:r>
              <a:rPr lang="tr-TR" dirty="0"/>
              <a:t> kullanabilirsiniz.</a:t>
            </a:r>
          </a:p>
          <a:p>
            <a:pPr lvl="1"/>
            <a:r>
              <a:rPr lang="tr-TR" dirty="0"/>
              <a:t>Modülü bu şekilde </a:t>
            </a:r>
            <a:r>
              <a:rPr lang="tr-TR" dirty="0" err="1"/>
              <a:t>import</a:t>
            </a:r>
            <a:r>
              <a:rPr lang="tr-TR" dirty="0"/>
              <a:t> ettikten sonra içindeki bir fonksiyon ile aynı isimde bir fonksiyon tanımlarsanız, sizin tanımladığınız geçerli olur.</a:t>
            </a:r>
          </a:p>
        </p:txBody>
      </p:sp>
    </p:spTree>
    <p:extLst>
      <p:ext uri="{BB962C8B-B14F-4D97-AF65-F5344CB8AC3E}">
        <p14:creationId xmlns:p14="http://schemas.microsoft.com/office/powerpoint/2010/main" val="4517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Lokal ve Global Değişkenler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dirty="0"/>
              <a:t>Fonksiyon bloğunda tanımlanan bir değişken </a:t>
            </a:r>
            <a:r>
              <a:rPr lang="tr-TR" dirty="0">
                <a:solidFill>
                  <a:srgbClr val="C00000"/>
                </a:solidFill>
              </a:rPr>
              <a:t>lokal</a:t>
            </a:r>
            <a:r>
              <a:rPr lang="tr-TR" dirty="0"/>
              <a:t> değişkendir ve sadece o fonksiyon içinde kullanılabilir.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/>
              <a:t>Fonksiyon dışında (modül içinde) tanımlanan değişken ise </a:t>
            </a:r>
            <a:r>
              <a:rPr lang="tr-TR" dirty="0">
                <a:solidFill>
                  <a:srgbClr val="C00000"/>
                </a:solidFill>
              </a:rPr>
              <a:t>global </a:t>
            </a:r>
            <a:r>
              <a:rPr lang="tr-TR" dirty="0"/>
              <a:t>değişkendir ve o modüle ait tüm fonksiyonlarda kullanılabilir.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Python’da</a:t>
            </a:r>
            <a:r>
              <a:rPr lang="tr-TR" dirty="0"/>
              <a:t> bir değişkene değer atandığı anda o değişken yaratıldığı için, global bir değişkenin değerini fonksiyon içinden değer atama yolu ile değiştirmek istediğinizde lokal olarak aynı isimde bir değişken yaratılır. += gibi bir operatör ile değerini arttırmak istediğinizde ise değişkenin tanımlı olmadığı hatası alırsınız.</a:t>
            </a:r>
          </a:p>
          <a:p>
            <a:pPr>
              <a:lnSpc>
                <a:spcPct val="90000"/>
              </a:lnSpc>
            </a:pPr>
            <a:r>
              <a:rPr lang="tr-TR" dirty="0"/>
              <a:t>Bunun önüne geçmek için ‘global’ ifadesi kullanılır: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Örneğin önce </a:t>
            </a:r>
            <a:r>
              <a:rPr lang="tr-TR" dirty="0">
                <a:solidFill>
                  <a:srgbClr val="C00000"/>
                </a:solidFill>
              </a:rPr>
              <a:t>global a</a:t>
            </a:r>
            <a:r>
              <a:rPr lang="tr-TR" dirty="0"/>
              <a:t> yazıp sonra </a:t>
            </a:r>
            <a:r>
              <a:rPr lang="tr-TR" dirty="0">
                <a:solidFill>
                  <a:srgbClr val="C00000"/>
                </a:solidFill>
              </a:rPr>
              <a:t>a +=10</a:t>
            </a:r>
            <a:r>
              <a:rPr lang="tr-TR" dirty="0"/>
              <a:t> derseniz, lokalde a adında bir değişken aramadan globaldekini kullanır. </a:t>
            </a:r>
          </a:p>
        </p:txBody>
      </p:sp>
    </p:spTree>
    <p:extLst>
      <p:ext uri="{BB962C8B-B14F-4D97-AF65-F5344CB8AC3E}">
        <p14:creationId xmlns:p14="http://schemas.microsoft.com/office/powerpoint/2010/main" val="160030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Örnek: Aşağıdaki programın üreteceği ekran çıktısını yazınız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fonk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while b &gt; a: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a = a * 2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print("%.2f" % (b/a))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return a</a:t>
            </a: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3; b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3; c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tr-TR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fonk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(a/b, a*b)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print("%.2f %.2f %.2f" % (a, b, c))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943600" y="1645384"/>
            <a:ext cx="2514600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itchFamily="18" charset="0"/>
                <a:cs typeface="Courier New" pitchFamily="49" charset="0"/>
              </a:rPr>
              <a:t>4.50</a:t>
            </a:r>
          </a:p>
          <a:p>
            <a:pPr lvl="0" algn="just"/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itchFamily="18" charset="0"/>
                <a:cs typeface="Courier New" pitchFamily="49" charset="0"/>
              </a:rPr>
              <a:t>2.25</a:t>
            </a:r>
          </a:p>
          <a:p>
            <a:pPr lvl="0" algn="just"/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itchFamily="18" charset="0"/>
                <a:cs typeface="Courier New" pitchFamily="49" charset="0"/>
              </a:rPr>
              <a:t>1.12</a:t>
            </a:r>
          </a:p>
          <a:p>
            <a:pPr lvl="0" algn="just"/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itchFamily="18" charset="0"/>
                <a:cs typeface="Courier New" pitchFamily="49" charset="0"/>
              </a:rPr>
              <a:t>0.56</a:t>
            </a:r>
          </a:p>
          <a:p>
            <a:pPr lvl="0" algn="just"/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itchFamily="18" charset="0"/>
                <a:cs typeface="Courier New" pitchFamily="49" charset="0"/>
              </a:rPr>
              <a:t>3.00 3.00 16.00</a:t>
            </a:r>
            <a:endParaRPr kumimoji="0" 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101353" y="5486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5181600" y="5486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6248400" y="5486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3581400" y="4038600"/>
            <a:ext cx="4876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Aynı satırda birden çok ifade yazmak için aralarına ; yazılır. </a:t>
            </a:r>
            <a:r>
              <a:rPr lang="pt-BR" i="1" dirty="0">
                <a:solidFill>
                  <a:srgbClr val="C00000"/>
                </a:solidFill>
              </a:rPr>
              <a:t>a, b, c = 3, 3, fonk(a/b, a*b)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/>
              <a:t>yazılırsa </a:t>
            </a:r>
            <a:r>
              <a:rPr lang="tr-TR" i="1" dirty="0" err="1"/>
              <a:t>fonk</a:t>
            </a:r>
            <a:r>
              <a:rPr lang="tr-TR" i="1" dirty="0"/>
              <a:t> içindeki a ve b için tanımsız hatası verir</a:t>
            </a:r>
          </a:p>
        </p:txBody>
      </p:sp>
      <p:cxnSp>
        <p:nvCxnSpPr>
          <p:cNvPr id="7" name="Düz Ok Bağlayıcısı 6"/>
          <p:cNvCxnSpPr/>
          <p:nvPr/>
        </p:nvCxnSpPr>
        <p:spPr>
          <a:xfrm flipV="1">
            <a:off x="3429000" y="4961930"/>
            <a:ext cx="158750" cy="134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1905000" y="4343400"/>
            <a:ext cx="1676400" cy="76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457200" y="6209268"/>
            <a:ext cx="822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Buradaki a ve b global, </a:t>
            </a:r>
            <a:r>
              <a:rPr lang="tr-TR" i="1" dirty="0" err="1"/>
              <a:t>fonk</a:t>
            </a:r>
            <a:r>
              <a:rPr lang="tr-TR" i="1" dirty="0"/>
              <a:t> içindekiler ise lokal değişkenlerdir. Farklı değer saklarlar.</a:t>
            </a:r>
          </a:p>
        </p:txBody>
      </p:sp>
      <p:cxnSp>
        <p:nvCxnSpPr>
          <p:cNvPr id="20" name="Dirsek Bağlayıcısı 19"/>
          <p:cNvCxnSpPr>
            <a:endCxn id="22" idx="1"/>
          </p:cNvCxnSpPr>
          <p:nvPr/>
        </p:nvCxnSpPr>
        <p:spPr>
          <a:xfrm rot="5400000">
            <a:off x="-98167" y="5838567"/>
            <a:ext cx="1110734" cy="12700"/>
          </a:xfrm>
          <a:prstGeom prst="bentConnector4">
            <a:avLst>
              <a:gd name="adj1" fmla="val -46"/>
              <a:gd name="adj2" fmla="val 2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12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Özyinelemeli fonksiyon ile faktöriyel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5534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Bir fonksiyon kendi bloğu içinden kendisini çağırabilir. Buna özyineleme denir. </a:t>
            </a:r>
          </a:p>
          <a:p>
            <a:r>
              <a:rPr lang="tr-TR" dirty="0"/>
              <a:t>Eğer kontrolsüz yapılırsa bu durum bir sonsuz döngüye neden olur. Eğer bir ‘</a:t>
            </a:r>
            <a:r>
              <a:rPr lang="tr-TR" dirty="0" err="1"/>
              <a:t>if</a:t>
            </a:r>
            <a:r>
              <a:rPr lang="tr-TR" dirty="0"/>
              <a:t>’ yapısı ile kontrol ederek yaparsak, bu özelliği bir döngü gibi kullanabiliriz: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fakt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sayı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sayı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fakt</a:t>
            </a:r>
            <a:r>
              <a:rPr lang="en-US" dirty="0">
                <a:latin typeface="Consolas" panose="020B0609020204030204" pitchFamily="49" charset="0"/>
              </a:rPr>
              <a:t>(sayı-1) * </a:t>
            </a:r>
            <a:r>
              <a:rPr lang="en-US" dirty="0" err="1">
                <a:latin typeface="Consolas" panose="020B0609020204030204" pitchFamily="49" charset="0"/>
              </a:rPr>
              <a:t>sayı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019800" y="4135800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5! = 4!*5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440864" y="4516800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4! = 3!*4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841567" y="4897800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3! = 2!*3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234128" y="5278800"/>
            <a:ext cx="108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2! = 1!*2</a:t>
            </a:r>
          </a:p>
        </p:txBody>
      </p:sp>
      <p:sp>
        <p:nvSpPr>
          <p:cNvPr id="8" name="Dikdörtgen 7"/>
          <p:cNvSpPr/>
          <p:nvPr/>
        </p:nvSpPr>
        <p:spPr>
          <a:xfrm>
            <a:off x="7702105" y="5659800"/>
            <a:ext cx="75609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1! = 1</a:t>
            </a:r>
          </a:p>
        </p:txBody>
      </p:sp>
      <p:cxnSp>
        <p:nvCxnSpPr>
          <p:cNvPr id="10" name="Eğri Bağlayıcı 9"/>
          <p:cNvCxnSpPr>
            <a:stCxn id="5" idx="3"/>
            <a:endCxn id="4" idx="3"/>
          </p:cNvCxnSpPr>
          <p:nvPr/>
        </p:nvCxnSpPr>
        <p:spPr>
          <a:xfrm flipH="1" flipV="1">
            <a:off x="7099800" y="4315800"/>
            <a:ext cx="421064" cy="381000"/>
          </a:xfrm>
          <a:prstGeom prst="curvedConnector3">
            <a:avLst>
              <a:gd name="adj1" fmla="val -5429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Eğri Bağlayıcı 10"/>
          <p:cNvCxnSpPr>
            <a:stCxn id="6" idx="3"/>
            <a:endCxn id="5" idx="3"/>
          </p:cNvCxnSpPr>
          <p:nvPr/>
        </p:nvCxnSpPr>
        <p:spPr>
          <a:xfrm flipH="1" flipV="1">
            <a:off x="7520864" y="4696800"/>
            <a:ext cx="400703" cy="381000"/>
          </a:xfrm>
          <a:prstGeom prst="curvedConnector3">
            <a:avLst>
              <a:gd name="adj1" fmla="val -570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Eğri Bağlayıcı 11"/>
          <p:cNvCxnSpPr>
            <a:stCxn id="7" idx="3"/>
            <a:endCxn id="6" idx="3"/>
          </p:cNvCxnSpPr>
          <p:nvPr/>
        </p:nvCxnSpPr>
        <p:spPr>
          <a:xfrm flipH="1" flipV="1">
            <a:off x="7921567" y="5077800"/>
            <a:ext cx="392561" cy="381000"/>
          </a:xfrm>
          <a:prstGeom prst="curvedConnector3">
            <a:avLst>
              <a:gd name="adj1" fmla="val -5823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Eğri Bağlayıcı 12"/>
          <p:cNvCxnSpPr>
            <a:stCxn id="8" idx="3"/>
            <a:endCxn id="7" idx="3"/>
          </p:cNvCxnSpPr>
          <p:nvPr/>
        </p:nvCxnSpPr>
        <p:spPr>
          <a:xfrm flipH="1" flipV="1">
            <a:off x="8314128" y="5458800"/>
            <a:ext cx="144072" cy="381000"/>
          </a:xfrm>
          <a:prstGeom prst="curvedConnector3">
            <a:avLst>
              <a:gd name="adj1" fmla="val -1586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Dikdörtgen 22"/>
          <p:cNvSpPr/>
          <p:nvPr/>
        </p:nvSpPr>
        <p:spPr>
          <a:xfrm>
            <a:off x="8641567" y="54588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8484184" y="507429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8109258" y="470188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7727940" y="4310947"/>
            <a:ext cx="4356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24</a:t>
            </a:r>
          </a:p>
        </p:txBody>
      </p:sp>
      <p:cxnSp>
        <p:nvCxnSpPr>
          <p:cNvPr id="27" name="Eğri Bağlayıcı 26"/>
          <p:cNvCxnSpPr/>
          <p:nvPr/>
        </p:nvCxnSpPr>
        <p:spPr>
          <a:xfrm flipV="1">
            <a:off x="7128303" y="4018330"/>
            <a:ext cx="564645" cy="292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Dikdörtgen 29"/>
          <p:cNvSpPr/>
          <p:nvPr/>
        </p:nvSpPr>
        <p:spPr>
          <a:xfrm>
            <a:off x="7601566" y="3846478"/>
            <a:ext cx="57978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29633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Ödev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tr-TR" dirty="0" err="1"/>
              <a:t>Permütasyonu</a:t>
            </a:r>
            <a:r>
              <a:rPr lang="tr-TR" dirty="0"/>
              <a:t> hızlı hesaplamak için </a:t>
            </a:r>
            <a:r>
              <a:rPr lang="tr-TR" dirty="0" err="1">
                <a:solidFill>
                  <a:srgbClr val="C00000"/>
                </a:solidFill>
              </a:rPr>
              <a:t>fakt</a:t>
            </a:r>
            <a:r>
              <a:rPr lang="tr-TR" dirty="0"/>
              <a:t> fonksiyonunu değiştirerek </a:t>
            </a:r>
            <a:r>
              <a:rPr lang="tr-TR" dirty="0" err="1">
                <a:solidFill>
                  <a:srgbClr val="C00000"/>
                </a:solidFill>
              </a:rPr>
              <a:t>per</a:t>
            </a:r>
            <a:r>
              <a:rPr lang="tr-TR" dirty="0"/>
              <a:t> fonksiyonu oluşturunuz. </a:t>
            </a:r>
          </a:p>
          <a:p>
            <a:pPr eaLnBrk="1" hangingPunct="1"/>
            <a:r>
              <a:rPr lang="tr-TR" dirty="0"/>
              <a:t>Bu iki fonksiyonu kullanarak kombinasyon hesabı yapan </a:t>
            </a:r>
            <a:r>
              <a:rPr lang="tr-TR" dirty="0">
                <a:solidFill>
                  <a:srgbClr val="C00000"/>
                </a:solidFill>
              </a:rPr>
              <a:t>kom</a:t>
            </a:r>
            <a:r>
              <a:rPr lang="tr-TR" dirty="0"/>
              <a:t> fonksiyonunu yazınız.</a:t>
            </a:r>
          </a:p>
          <a:p>
            <a:r>
              <a:rPr lang="tr-TR" dirty="0"/>
              <a:t>n ve r değerlerini kullanıcıdan alıp </a:t>
            </a:r>
            <a:r>
              <a:rPr lang="tr-TR" dirty="0" err="1"/>
              <a:t>per</a:t>
            </a:r>
            <a:r>
              <a:rPr lang="tr-TR" dirty="0"/>
              <a:t> ve kom fonksiyonları ile ilgili hesaplamaları yapan programınızda girilen iki sayının da pozitif olması ve ikinci sayının ilk sayıdan küçük olması da kontrol edilsin hata varsa tekrar girilmesi sağlansın (r &lt; n olmalı).</a:t>
            </a:r>
          </a:p>
        </p:txBody>
      </p:sp>
    </p:spTree>
    <p:extLst>
      <p:ext uri="{BB962C8B-B14F-4D97-AF65-F5344CB8AC3E}">
        <p14:creationId xmlns:p14="http://schemas.microsoft.com/office/powerpoint/2010/main" val="419505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Ödev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Önceki soruda yazdığınız </a:t>
            </a:r>
            <a:r>
              <a:rPr lang="tr-TR" dirty="0" err="1">
                <a:solidFill>
                  <a:srgbClr val="C00000"/>
                </a:solidFill>
              </a:rPr>
              <a:t>fakt</a:t>
            </a:r>
            <a:r>
              <a:rPr lang="tr-TR" dirty="0"/>
              <a:t>, </a:t>
            </a:r>
            <a:r>
              <a:rPr lang="tr-TR" dirty="0" err="1">
                <a:solidFill>
                  <a:srgbClr val="C00000"/>
                </a:solidFill>
              </a:rPr>
              <a:t>per</a:t>
            </a:r>
            <a:r>
              <a:rPr lang="tr-TR" dirty="0"/>
              <a:t> ve </a:t>
            </a:r>
            <a:r>
              <a:rPr lang="tr-TR" dirty="0">
                <a:solidFill>
                  <a:srgbClr val="C00000"/>
                </a:solidFill>
              </a:rPr>
              <a:t>kom</a:t>
            </a:r>
            <a:r>
              <a:rPr lang="tr-TR" dirty="0"/>
              <a:t> fonksiyonlarına derste gösterilen </a:t>
            </a:r>
            <a:r>
              <a:rPr lang="tr-TR" dirty="0">
                <a:solidFill>
                  <a:srgbClr val="C00000"/>
                </a:solidFill>
              </a:rPr>
              <a:t>asal</a:t>
            </a:r>
            <a:r>
              <a:rPr lang="tr-TR" dirty="0"/>
              <a:t> fonksiyonunu da ekleyerek Python36 altında </a:t>
            </a:r>
            <a:r>
              <a:rPr lang="tr-TR" dirty="0">
                <a:solidFill>
                  <a:srgbClr val="C00000"/>
                </a:solidFill>
              </a:rPr>
              <a:t>hesap</a:t>
            </a:r>
            <a:r>
              <a:rPr lang="tr-TR" dirty="0"/>
              <a:t> isminde bir modül altında saklayınız.</a:t>
            </a:r>
          </a:p>
          <a:p>
            <a:r>
              <a:rPr lang="tr-TR" dirty="0"/>
              <a:t>Bu modülü başka bir modülden </a:t>
            </a:r>
            <a:r>
              <a:rPr lang="tr-TR" dirty="0" err="1"/>
              <a:t>import</a:t>
            </a:r>
            <a:r>
              <a:rPr lang="tr-TR" dirty="0"/>
              <a:t> ederek, içerdiği asal fonksiyonunu 1-1000 arasındaki asal sayıları gösterirken kullanınız.</a:t>
            </a:r>
          </a:p>
          <a:p>
            <a:r>
              <a:rPr lang="tr-TR" dirty="0">
                <a:solidFill>
                  <a:srgbClr val="C00000"/>
                </a:solidFill>
              </a:rPr>
              <a:t>OBEB</a:t>
            </a:r>
            <a:r>
              <a:rPr lang="tr-TR" dirty="0"/>
              <a:t> ve </a:t>
            </a:r>
            <a:r>
              <a:rPr lang="tr-TR" dirty="0">
                <a:solidFill>
                  <a:srgbClr val="C00000"/>
                </a:solidFill>
              </a:rPr>
              <a:t>OKEK</a:t>
            </a:r>
            <a:r>
              <a:rPr lang="tr-TR" dirty="0"/>
              <a:t> işlemlerini de fonksiyonları kullanarak yapınız ve bu modüle ekleyiniz.</a:t>
            </a:r>
          </a:p>
          <a:p>
            <a:pPr lvl="1"/>
            <a:r>
              <a:rPr lang="tr-TR" dirty="0"/>
              <a:t>2 parametre alıp tek değer döndürecekler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Permütasyon &amp; Kombinasyon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dirty="0"/>
              <a:t>Eleman sayısı n olan bir kümenin içinden r kadar eleman seçerek yapılabilecek </a:t>
            </a:r>
            <a:r>
              <a:rPr lang="tr-TR" sz="2800" dirty="0" err="1"/>
              <a:t>permütasyonların</a:t>
            </a:r>
            <a:r>
              <a:rPr lang="tr-TR" sz="2800" dirty="0"/>
              <a:t> hesabı:</a:t>
            </a:r>
          </a:p>
          <a:p>
            <a:pPr eaLnBrk="1" hangingPunct="1"/>
            <a:endParaRPr lang="tr-TR" sz="2800" dirty="0"/>
          </a:p>
          <a:p>
            <a:pPr eaLnBrk="1" hangingPunct="1"/>
            <a:r>
              <a:rPr lang="tr-TR" sz="2800" dirty="0"/>
              <a:t>Kombinasyonun </a:t>
            </a:r>
            <a:r>
              <a:rPr lang="tr-TR" sz="2800" dirty="0" err="1"/>
              <a:t>permütasyondan</a:t>
            </a:r>
            <a:r>
              <a:rPr lang="tr-TR" sz="2800" dirty="0"/>
              <a:t> farkı, sıralamanın önemli olmamasıdır. Kombinasyonu </a:t>
            </a:r>
            <a:r>
              <a:rPr lang="tr-TR" sz="2800" i="1" dirty="0"/>
              <a:t>P</a:t>
            </a:r>
            <a:r>
              <a:rPr lang="tr-TR" sz="2800" dirty="0"/>
              <a:t>(</a:t>
            </a:r>
            <a:r>
              <a:rPr lang="tr-TR" sz="2800" i="1" dirty="0"/>
              <a:t>n</a:t>
            </a:r>
            <a:r>
              <a:rPr lang="tr-TR" sz="2800" dirty="0"/>
              <a:t>,</a:t>
            </a:r>
            <a:r>
              <a:rPr lang="tr-TR" sz="2800" i="1" dirty="0"/>
              <a:t>r</a:t>
            </a:r>
            <a:r>
              <a:rPr lang="tr-TR" sz="2800" dirty="0"/>
              <a:t>) </a:t>
            </a:r>
            <a:r>
              <a:rPr lang="tr-TR" sz="2800" dirty="0" err="1"/>
              <a:t>permütasyonların</a:t>
            </a:r>
            <a:r>
              <a:rPr lang="tr-TR" sz="2800" dirty="0"/>
              <a:t> toplamını seçilen elemanların kendi aralarındaki sıralanma sayılarına bölerek bulabiliriz:</a:t>
            </a:r>
          </a:p>
        </p:txBody>
      </p:sp>
      <p:pic>
        <p:nvPicPr>
          <p:cNvPr id="5124" name="Picture 5" descr=" P(n,r) = \frac{n!}{(n-r)!}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2091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788" y="5837238"/>
            <a:ext cx="3783012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3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Parametre olarak aldığı sayının yazı ile yazılışını döndüren fonksiyonu yazınız.</a:t>
            </a:r>
          </a:p>
          <a:p>
            <a:pPr lvl="1"/>
            <a:r>
              <a:rPr lang="tr-TR" u="sng" dirty="0" err="1"/>
              <a:t>Örn</a:t>
            </a:r>
            <a:r>
              <a:rPr lang="tr-TR" dirty="0"/>
              <a:t>: 694 değerini parametre olarak alacak “</a:t>
            </a:r>
            <a:r>
              <a:rPr lang="tr-TR" dirty="0" err="1"/>
              <a:t>AltıYüzDoksanDört</a:t>
            </a:r>
            <a:r>
              <a:rPr lang="tr-TR" dirty="0"/>
              <a:t>” </a:t>
            </a:r>
            <a:r>
              <a:rPr lang="tr-TR" dirty="0" err="1"/>
              <a:t>string’ini</a:t>
            </a:r>
            <a:r>
              <a:rPr lang="tr-TR" dirty="0"/>
              <a:t> döndürecek.</a:t>
            </a:r>
          </a:p>
          <a:p>
            <a:r>
              <a:rPr lang="tr-TR" dirty="0"/>
              <a:t>Bu fonksiyonu da hesap modülüne ekleyiniz.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34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Ödev 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Parametre olarak aldığı 2 sayının “dost sayılar” olup olmadığını bulan fonksiyonu yazınız.</a:t>
            </a:r>
          </a:p>
          <a:p>
            <a:r>
              <a:rPr lang="tr-TR" dirty="0"/>
              <a:t>A ve B tam sayılardır:</a:t>
            </a:r>
          </a:p>
          <a:p>
            <a:pPr marL="990600" lvl="1" indent="-533400" eaLnBrk="1" hangingPunct="1"/>
            <a:r>
              <a:rPr lang="tr-TR" dirty="0" err="1"/>
              <a:t>A’nın</a:t>
            </a:r>
            <a:r>
              <a:rPr lang="tr-TR" dirty="0"/>
              <a:t> tam bölenlerinin toplamı </a:t>
            </a:r>
            <a:r>
              <a:rPr lang="tr-TR" dirty="0" err="1"/>
              <a:t>B’ye</a:t>
            </a:r>
            <a:r>
              <a:rPr lang="tr-TR" dirty="0"/>
              <a:t> eşitse</a:t>
            </a:r>
          </a:p>
          <a:p>
            <a:pPr marL="990600" lvl="1" indent="-533400" eaLnBrk="1" hangingPunct="1"/>
            <a:r>
              <a:rPr lang="tr-TR" dirty="0" err="1"/>
              <a:t>B’nin</a:t>
            </a:r>
            <a:r>
              <a:rPr lang="tr-TR" dirty="0"/>
              <a:t> tam bölenlerinin toplamı </a:t>
            </a:r>
            <a:r>
              <a:rPr lang="tr-TR" dirty="0" err="1"/>
              <a:t>A’ya</a:t>
            </a:r>
            <a:r>
              <a:rPr lang="tr-TR" dirty="0"/>
              <a:t> eşitse</a:t>
            </a:r>
          </a:p>
          <a:p>
            <a:pPr marL="990600" lvl="1" indent="-533400" eaLnBrk="1" hangingPunct="1"/>
            <a:r>
              <a:rPr lang="tr-TR" dirty="0"/>
              <a:t>Bu iki sayı dost sayıdır</a:t>
            </a:r>
          </a:p>
          <a:p>
            <a:pPr marL="990600" lvl="1" indent="-533400" eaLnBrk="1" hangingPunct="1"/>
            <a:r>
              <a:rPr lang="tr-TR" dirty="0"/>
              <a:t>Örn: 220 ve 284 sayıları dost sayıdır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14541-4755-4079-B479-F899C56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BDE3E-361A-4402-9556-3DA0BF2F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Altan MESUT, Ders Notları</a:t>
            </a:r>
          </a:p>
          <a:p>
            <a:r>
              <a:rPr lang="tr-TR" dirty="0"/>
              <a:t>Arş. Gör. Dr. Emir ÖZTÜRK,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032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kış Çizelgesi: Sonlandırıcı 3"/>
          <p:cNvSpPr/>
          <p:nvPr/>
        </p:nvSpPr>
        <p:spPr>
          <a:xfrm>
            <a:off x="2061369" y="1706019"/>
            <a:ext cx="1567434" cy="434118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>
                <a:solidFill>
                  <a:schemeClr val="tx1"/>
                </a:solidFill>
              </a:rPr>
              <a:t>Başla</a:t>
            </a:r>
          </a:p>
        </p:txBody>
      </p:sp>
      <p:cxnSp>
        <p:nvCxnSpPr>
          <p:cNvPr id="5" name="Düz Ok Bağlayıcısı 4"/>
          <p:cNvCxnSpPr>
            <a:endCxn id="17" idx="0"/>
          </p:cNvCxnSpPr>
          <p:nvPr/>
        </p:nvCxnSpPr>
        <p:spPr>
          <a:xfrm>
            <a:off x="2845086" y="2140137"/>
            <a:ext cx="961" cy="314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kış Çizelgesi: Hazırlık 5"/>
          <p:cNvSpPr/>
          <p:nvPr/>
        </p:nvSpPr>
        <p:spPr>
          <a:xfrm>
            <a:off x="1812248" y="4023699"/>
            <a:ext cx="2086255" cy="436039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i,2,n,1</a:t>
            </a:r>
          </a:p>
        </p:txBody>
      </p:sp>
      <p:sp>
        <p:nvSpPr>
          <p:cNvPr id="7" name="Akış Çizelgesi: Bağlayıcı 6"/>
          <p:cNvSpPr>
            <a:spLocks noChangeAspect="1"/>
          </p:cNvSpPr>
          <p:nvPr/>
        </p:nvSpPr>
        <p:spPr>
          <a:xfrm>
            <a:off x="2596261" y="5622968"/>
            <a:ext cx="522478" cy="52247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8" name="Dirsek Bağlayıcısı 7"/>
          <p:cNvCxnSpPr>
            <a:stCxn id="7" idx="2"/>
            <a:endCxn id="6" idx="1"/>
          </p:cNvCxnSpPr>
          <p:nvPr/>
        </p:nvCxnSpPr>
        <p:spPr>
          <a:xfrm rot="10800000">
            <a:off x="1812249" y="4241719"/>
            <a:ext cx="784013" cy="1642488"/>
          </a:xfrm>
          <a:prstGeom prst="bentConnector3">
            <a:avLst>
              <a:gd name="adj1" fmla="val 12915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>
            <a:stCxn id="19" idx="2"/>
          </p:cNvCxnSpPr>
          <p:nvPr/>
        </p:nvCxnSpPr>
        <p:spPr>
          <a:xfrm>
            <a:off x="2856357" y="5318395"/>
            <a:ext cx="8016" cy="304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>
            <a:stCxn id="6" idx="2"/>
            <a:endCxn id="19" idx="0"/>
          </p:cNvCxnSpPr>
          <p:nvPr/>
        </p:nvCxnSpPr>
        <p:spPr>
          <a:xfrm>
            <a:off x="2855376" y="4459738"/>
            <a:ext cx="981" cy="2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kış Çizelgesi: Görüntüleme 10"/>
          <p:cNvSpPr/>
          <p:nvPr/>
        </p:nvSpPr>
        <p:spPr>
          <a:xfrm>
            <a:off x="5737526" y="4889627"/>
            <a:ext cx="1653874" cy="436039"/>
          </a:xfrm>
          <a:prstGeom prst="flowChartDisplay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f1/f2</a:t>
            </a:r>
          </a:p>
        </p:txBody>
      </p:sp>
      <p:sp>
        <p:nvSpPr>
          <p:cNvPr id="12" name="Akış Çizelgesi: Sonlandırıcı 11"/>
          <p:cNvSpPr/>
          <p:nvPr/>
        </p:nvSpPr>
        <p:spPr>
          <a:xfrm>
            <a:off x="5781925" y="5632013"/>
            <a:ext cx="1567434" cy="436038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>
                <a:solidFill>
                  <a:schemeClr val="tx1"/>
                </a:solidFill>
              </a:rPr>
              <a:t>Dur</a:t>
            </a:r>
          </a:p>
        </p:txBody>
      </p:sp>
      <p:cxnSp>
        <p:nvCxnSpPr>
          <p:cNvPr id="13" name="Düz Ok Bağlayıcısı 12"/>
          <p:cNvCxnSpPr>
            <a:stCxn id="11" idx="2"/>
            <a:endCxn id="12" idx="0"/>
          </p:cNvCxnSpPr>
          <p:nvPr/>
        </p:nvCxnSpPr>
        <p:spPr>
          <a:xfrm>
            <a:off x="6564463" y="5325666"/>
            <a:ext cx="1179" cy="306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stCxn id="21" idx="4"/>
            <a:endCxn id="11" idx="0"/>
          </p:cNvCxnSpPr>
          <p:nvPr/>
        </p:nvCxnSpPr>
        <p:spPr>
          <a:xfrm>
            <a:off x="6558661" y="4561643"/>
            <a:ext cx="5802" cy="32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elkenar 14"/>
          <p:cNvSpPr/>
          <p:nvPr/>
        </p:nvSpPr>
        <p:spPr>
          <a:xfrm>
            <a:off x="2061369" y="3252459"/>
            <a:ext cx="1567434" cy="436039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n, r</a:t>
            </a:r>
          </a:p>
        </p:txBody>
      </p:sp>
      <p:cxnSp>
        <p:nvCxnSpPr>
          <p:cNvPr id="16" name="Düz Ok Bağlayıcısı 15"/>
          <p:cNvCxnSpPr>
            <a:stCxn id="17" idx="2"/>
          </p:cNvCxnSpPr>
          <p:nvPr/>
        </p:nvCxnSpPr>
        <p:spPr>
          <a:xfrm flipH="1">
            <a:off x="2845086" y="2890385"/>
            <a:ext cx="961" cy="338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kış Çizelgesi: İşlem 16"/>
          <p:cNvSpPr/>
          <p:nvPr/>
        </p:nvSpPr>
        <p:spPr>
          <a:xfrm>
            <a:off x="2061369" y="2454347"/>
            <a:ext cx="1569355" cy="436038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f1=1, f2=1</a:t>
            </a:r>
          </a:p>
        </p:txBody>
      </p:sp>
      <p:cxnSp>
        <p:nvCxnSpPr>
          <p:cNvPr id="18" name="Düz Ok Bağlayıcısı 17"/>
          <p:cNvCxnSpPr>
            <a:stCxn id="15" idx="4"/>
            <a:endCxn id="6" idx="0"/>
          </p:cNvCxnSpPr>
          <p:nvPr/>
        </p:nvCxnSpPr>
        <p:spPr>
          <a:xfrm>
            <a:off x="2845086" y="3688498"/>
            <a:ext cx="10290" cy="3352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İşlem 18"/>
          <p:cNvSpPr/>
          <p:nvPr/>
        </p:nvSpPr>
        <p:spPr>
          <a:xfrm>
            <a:off x="2072640" y="4751738"/>
            <a:ext cx="1567434" cy="56665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f1=f1*i</a:t>
            </a:r>
          </a:p>
        </p:txBody>
      </p:sp>
      <p:sp>
        <p:nvSpPr>
          <p:cNvPr id="20" name="Akış Çizelgesi: Hazırlık 19"/>
          <p:cNvSpPr/>
          <p:nvPr/>
        </p:nvSpPr>
        <p:spPr>
          <a:xfrm>
            <a:off x="5484700" y="2454347"/>
            <a:ext cx="2086255" cy="436039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i,2,n-r,1</a:t>
            </a:r>
          </a:p>
        </p:txBody>
      </p:sp>
      <p:sp>
        <p:nvSpPr>
          <p:cNvPr id="21" name="Akış Çizelgesi: Bağlayıcı 20"/>
          <p:cNvSpPr>
            <a:spLocks noChangeAspect="1"/>
          </p:cNvSpPr>
          <p:nvPr/>
        </p:nvSpPr>
        <p:spPr>
          <a:xfrm>
            <a:off x="6297422" y="4039165"/>
            <a:ext cx="522478" cy="52247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22" name="Dirsek Bağlayıcısı 21"/>
          <p:cNvCxnSpPr>
            <a:stCxn id="21" idx="2"/>
            <a:endCxn id="20" idx="1"/>
          </p:cNvCxnSpPr>
          <p:nvPr/>
        </p:nvCxnSpPr>
        <p:spPr>
          <a:xfrm rot="10800000">
            <a:off x="5484700" y="2672368"/>
            <a:ext cx="812722" cy="1628037"/>
          </a:xfrm>
          <a:prstGeom prst="bentConnector3">
            <a:avLst>
              <a:gd name="adj1" fmla="val 128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25" idx="2"/>
            <a:endCxn id="21" idx="0"/>
          </p:cNvCxnSpPr>
          <p:nvPr/>
        </p:nvCxnSpPr>
        <p:spPr>
          <a:xfrm>
            <a:off x="6553228" y="3740848"/>
            <a:ext cx="5433" cy="298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20" idx="2"/>
          </p:cNvCxnSpPr>
          <p:nvPr/>
        </p:nvCxnSpPr>
        <p:spPr>
          <a:xfrm flipH="1">
            <a:off x="6527827" y="2890386"/>
            <a:ext cx="1" cy="2838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kış Çizelgesi: İşlem 24"/>
          <p:cNvSpPr/>
          <p:nvPr/>
        </p:nvSpPr>
        <p:spPr>
          <a:xfrm>
            <a:off x="5769511" y="3174191"/>
            <a:ext cx="1567434" cy="56665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f2=f2*i</a:t>
            </a:r>
          </a:p>
        </p:txBody>
      </p:sp>
      <p:cxnSp>
        <p:nvCxnSpPr>
          <p:cNvPr id="26" name="AutoShape 40"/>
          <p:cNvCxnSpPr>
            <a:cxnSpLocks noChangeShapeType="1"/>
            <a:stCxn id="7" idx="4"/>
            <a:endCxn id="20" idx="0"/>
          </p:cNvCxnSpPr>
          <p:nvPr/>
        </p:nvCxnSpPr>
        <p:spPr bwMode="auto">
          <a:xfrm rot="5400000" flipH="1" flipV="1">
            <a:off x="2847114" y="2464733"/>
            <a:ext cx="3691099" cy="3670328"/>
          </a:xfrm>
          <a:prstGeom prst="bentConnector5">
            <a:avLst>
              <a:gd name="adj1" fmla="val -6193"/>
              <a:gd name="adj2" fmla="val 39348"/>
              <a:gd name="adj3" fmla="val 106193"/>
            </a:avLst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</p:cxn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dirty="0" err="1">
                <a:latin typeface="+mn-lt"/>
              </a:rPr>
              <a:t>Permütasyon</a:t>
            </a:r>
            <a:r>
              <a:rPr lang="tr-TR" sz="4000" dirty="0">
                <a:latin typeface="+mn-lt"/>
              </a:rPr>
              <a:t> Hesabı Akış Çizelgesi</a:t>
            </a:r>
          </a:p>
        </p:txBody>
      </p:sp>
    </p:spTree>
    <p:extLst>
      <p:ext uri="{BB962C8B-B14F-4D97-AF65-F5344CB8AC3E}">
        <p14:creationId xmlns:p14="http://schemas.microsoft.com/office/powerpoint/2010/main" val="1281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>
                <a:latin typeface="+mn-lt"/>
              </a:rPr>
              <a:t>Kombinasyon Hesabı Akış Çizelgesi</a:t>
            </a:r>
          </a:p>
        </p:txBody>
      </p:sp>
      <p:sp>
        <p:nvSpPr>
          <p:cNvPr id="30" name="Akış Çizelgesi: Sonlandırıcı 29"/>
          <p:cNvSpPr/>
          <p:nvPr/>
        </p:nvSpPr>
        <p:spPr>
          <a:xfrm>
            <a:off x="934921" y="1605683"/>
            <a:ext cx="1567434" cy="434118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>
                <a:solidFill>
                  <a:schemeClr val="tx1"/>
                </a:solidFill>
              </a:rPr>
              <a:t>Başla</a:t>
            </a:r>
          </a:p>
        </p:txBody>
      </p:sp>
      <p:cxnSp>
        <p:nvCxnSpPr>
          <p:cNvPr id="31" name="Düz Ok Bağlayıcısı 30"/>
          <p:cNvCxnSpPr>
            <a:stCxn id="30" idx="2"/>
            <a:endCxn id="43" idx="0"/>
          </p:cNvCxnSpPr>
          <p:nvPr/>
        </p:nvCxnSpPr>
        <p:spPr>
          <a:xfrm>
            <a:off x="1718638" y="2039801"/>
            <a:ext cx="961" cy="299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kış Çizelgesi: Hazırlık 31"/>
          <p:cNvSpPr/>
          <p:nvPr/>
        </p:nvSpPr>
        <p:spPr>
          <a:xfrm>
            <a:off x="685800" y="4105382"/>
            <a:ext cx="2086255" cy="436039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i,2,n,1</a:t>
            </a:r>
          </a:p>
        </p:txBody>
      </p:sp>
      <p:sp>
        <p:nvSpPr>
          <p:cNvPr id="33" name="Akış Çizelgesi: Bağlayıcı 32"/>
          <p:cNvSpPr>
            <a:spLocks noChangeAspect="1"/>
          </p:cNvSpPr>
          <p:nvPr/>
        </p:nvSpPr>
        <p:spPr>
          <a:xfrm>
            <a:off x="1469813" y="5644283"/>
            <a:ext cx="522478" cy="52247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34" name="Dirsek Bağlayıcısı 33"/>
          <p:cNvCxnSpPr>
            <a:stCxn id="33" idx="2"/>
            <a:endCxn id="32" idx="1"/>
          </p:cNvCxnSpPr>
          <p:nvPr/>
        </p:nvCxnSpPr>
        <p:spPr>
          <a:xfrm rot="10800000">
            <a:off x="685801" y="4323402"/>
            <a:ext cx="784013" cy="1582120"/>
          </a:xfrm>
          <a:prstGeom prst="bentConnector3">
            <a:avLst>
              <a:gd name="adj1" fmla="val 12915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>
            <a:stCxn id="45" idx="2"/>
            <a:endCxn id="33" idx="0"/>
          </p:cNvCxnSpPr>
          <p:nvPr/>
        </p:nvCxnSpPr>
        <p:spPr>
          <a:xfrm>
            <a:off x="1729909" y="5350905"/>
            <a:ext cx="1143" cy="293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32" idx="2"/>
            <a:endCxn id="45" idx="0"/>
          </p:cNvCxnSpPr>
          <p:nvPr/>
        </p:nvCxnSpPr>
        <p:spPr>
          <a:xfrm>
            <a:off x="1728928" y="4541421"/>
            <a:ext cx="981" cy="341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Görüntüleme 36"/>
          <p:cNvSpPr/>
          <p:nvPr/>
        </p:nvSpPr>
        <p:spPr>
          <a:xfrm>
            <a:off x="6637894" y="3283318"/>
            <a:ext cx="2201306" cy="436039"/>
          </a:xfrm>
          <a:prstGeom prst="flowChartDisplay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f1/(f2*f3)</a:t>
            </a:r>
          </a:p>
        </p:txBody>
      </p:sp>
      <p:sp>
        <p:nvSpPr>
          <p:cNvPr id="38" name="Akış Çizelgesi: Sonlandırıcı 37"/>
          <p:cNvSpPr/>
          <p:nvPr/>
        </p:nvSpPr>
        <p:spPr>
          <a:xfrm>
            <a:off x="6956009" y="4025704"/>
            <a:ext cx="1567434" cy="436038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>
                <a:solidFill>
                  <a:schemeClr val="tx1"/>
                </a:solidFill>
              </a:rPr>
              <a:t>Dur</a:t>
            </a:r>
          </a:p>
        </p:txBody>
      </p:sp>
      <p:cxnSp>
        <p:nvCxnSpPr>
          <p:cNvPr id="39" name="Düz Ok Bağlayıcısı 38"/>
          <p:cNvCxnSpPr>
            <a:stCxn id="37" idx="2"/>
            <a:endCxn id="38" idx="0"/>
          </p:cNvCxnSpPr>
          <p:nvPr/>
        </p:nvCxnSpPr>
        <p:spPr>
          <a:xfrm>
            <a:off x="7738547" y="3719357"/>
            <a:ext cx="1179" cy="3063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elkenar 40"/>
          <p:cNvSpPr/>
          <p:nvPr/>
        </p:nvSpPr>
        <p:spPr>
          <a:xfrm>
            <a:off x="934921" y="3379444"/>
            <a:ext cx="1567434" cy="436039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n, r</a:t>
            </a:r>
          </a:p>
        </p:txBody>
      </p:sp>
      <p:cxnSp>
        <p:nvCxnSpPr>
          <p:cNvPr id="42" name="Düz Ok Bağlayıcısı 41"/>
          <p:cNvCxnSpPr>
            <a:stCxn id="43" idx="2"/>
            <a:endCxn id="41" idx="0"/>
          </p:cNvCxnSpPr>
          <p:nvPr/>
        </p:nvCxnSpPr>
        <p:spPr>
          <a:xfrm flipH="1">
            <a:off x="1718638" y="3053483"/>
            <a:ext cx="961" cy="325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kış Çizelgesi: İşlem 42"/>
          <p:cNvSpPr/>
          <p:nvPr/>
        </p:nvSpPr>
        <p:spPr>
          <a:xfrm>
            <a:off x="934921" y="2339236"/>
            <a:ext cx="1569355" cy="71424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f1=1, f2=1, f3=1</a:t>
            </a:r>
          </a:p>
        </p:txBody>
      </p:sp>
      <p:cxnSp>
        <p:nvCxnSpPr>
          <p:cNvPr id="44" name="Düz Ok Bağlayıcısı 43"/>
          <p:cNvCxnSpPr>
            <a:stCxn id="41" idx="4"/>
            <a:endCxn id="32" idx="0"/>
          </p:cNvCxnSpPr>
          <p:nvPr/>
        </p:nvCxnSpPr>
        <p:spPr>
          <a:xfrm>
            <a:off x="1718638" y="3815483"/>
            <a:ext cx="10290" cy="289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kış Çizelgesi: İşlem 44"/>
          <p:cNvSpPr/>
          <p:nvPr/>
        </p:nvSpPr>
        <p:spPr>
          <a:xfrm>
            <a:off x="946192" y="4882593"/>
            <a:ext cx="1567434" cy="468312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f1=f1*i</a:t>
            </a:r>
          </a:p>
        </p:txBody>
      </p:sp>
      <p:sp>
        <p:nvSpPr>
          <p:cNvPr id="46" name="Akış Çizelgesi: Hazırlık 45"/>
          <p:cNvSpPr/>
          <p:nvPr/>
        </p:nvSpPr>
        <p:spPr>
          <a:xfrm>
            <a:off x="3886200" y="1745628"/>
            <a:ext cx="2086255" cy="436039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i,2,n-r,1</a:t>
            </a:r>
          </a:p>
        </p:txBody>
      </p:sp>
      <p:sp>
        <p:nvSpPr>
          <p:cNvPr id="47" name="Akış Çizelgesi: Bağlayıcı 46"/>
          <p:cNvSpPr>
            <a:spLocks noChangeAspect="1"/>
          </p:cNvSpPr>
          <p:nvPr/>
        </p:nvSpPr>
        <p:spPr>
          <a:xfrm>
            <a:off x="4680754" y="3259685"/>
            <a:ext cx="522478" cy="52247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48" name="Dirsek Bağlayıcısı 47"/>
          <p:cNvCxnSpPr>
            <a:stCxn id="47" idx="2"/>
            <a:endCxn id="46" idx="1"/>
          </p:cNvCxnSpPr>
          <p:nvPr/>
        </p:nvCxnSpPr>
        <p:spPr>
          <a:xfrm rot="10800000">
            <a:off x="3886200" y="1963648"/>
            <a:ext cx="794554" cy="1557276"/>
          </a:xfrm>
          <a:prstGeom prst="bentConnector3">
            <a:avLst>
              <a:gd name="adj1" fmla="val 1287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/>
          <p:cNvCxnSpPr>
            <a:stCxn id="51" idx="2"/>
            <a:endCxn id="47" idx="0"/>
          </p:cNvCxnSpPr>
          <p:nvPr/>
        </p:nvCxnSpPr>
        <p:spPr>
          <a:xfrm>
            <a:off x="4936560" y="2912195"/>
            <a:ext cx="5433" cy="34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>
            <a:stCxn id="46" idx="2"/>
            <a:endCxn id="51" idx="0"/>
          </p:cNvCxnSpPr>
          <p:nvPr/>
        </p:nvCxnSpPr>
        <p:spPr>
          <a:xfrm>
            <a:off x="4929328" y="2181667"/>
            <a:ext cx="7232" cy="262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kış Çizelgesi: İşlem 50"/>
          <p:cNvSpPr/>
          <p:nvPr/>
        </p:nvSpPr>
        <p:spPr>
          <a:xfrm>
            <a:off x="4152843" y="2443883"/>
            <a:ext cx="1567434" cy="468312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f2=f2*i</a:t>
            </a:r>
          </a:p>
        </p:txBody>
      </p:sp>
      <p:cxnSp>
        <p:nvCxnSpPr>
          <p:cNvPr id="52" name="AutoShape 40"/>
          <p:cNvCxnSpPr>
            <a:cxnSpLocks noChangeShapeType="1"/>
            <a:stCxn id="33" idx="4"/>
            <a:endCxn id="46" idx="0"/>
          </p:cNvCxnSpPr>
          <p:nvPr/>
        </p:nvCxnSpPr>
        <p:spPr bwMode="auto">
          <a:xfrm rot="5400000" flipH="1" flipV="1">
            <a:off x="1119623" y="2357057"/>
            <a:ext cx="4421133" cy="3198276"/>
          </a:xfrm>
          <a:prstGeom prst="bentConnector5">
            <a:avLst>
              <a:gd name="adj1" fmla="val -5171"/>
              <a:gd name="adj2" fmla="val 44403"/>
              <a:gd name="adj3" fmla="val 105171"/>
            </a:avLst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</p:cxnSp>
      <p:sp>
        <p:nvSpPr>
          <p:cNvPr id="66" name="Akış Çizelgesi: Hazırlık 65"/>
          <p:cNvSpPr/>
          <p:nvPr/>
        </p:nvSpPr>
        <p:spPr>
          <a:xfrm>
            <a:off x="3892746" y="4099549"/>
            <a:ext cx="2086255" cy="436039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i,2,r,1</a:t>
            </a:r>
          </a:p>
        </p:txBody>
      </p:sp>
      <p:sp>
        <p:nvSpPr>
          <p:cNvPr id="67" name="Akış Çizelgesi: Bağlayıcı 66"/>
          <p:cNvSpPr>
            <a:spLocks noChangeAspect="1"/>
          </p:cNvSpPr>
          <p:nvPr/>
        </p:nvSpPr>
        <p:spPr>
          <a:xfrm>
            <a:off x="4687923" y="5649722"/>
            <a:ext cx="522478" cy="52247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68" name="Dirsek Bağlayıcısı 67"/>
          <p:cNvCxnSpPr>
            <a:stCxn id="67" idx="2"/>
            <a:endCxn id="66" idx="1"/>
          </p:cNvCxnSpPr>
          <p:nvPr/>
        </p:nvCxnSpPr>
        <p:spPr>
          <a:xfrm rot="10800000">
            <a:off x="3892747" y="4317569"/>
            <a:ext cx="795177" cy="1593392"/>
          </a:xfrm>
          <a:prstGeom prst="bentConnector3">
            <a:avLst>
              <a:gd name="adj1" fmla="val 12874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/>
          <p:cNvCxnSpPr>
            <a:stCxn id="71" idx="2"/>
            <a:endCxn id="67" idx="0"/>
          </p:cNvCxnSpPr>
          <p:nvPr/>
        </p:nvCxnSpPr>
        <p:spPr>
          <a:xfrm>
            <a:off x="4949162" y="5336877"/>
            <a:ext cx="0" cy="3128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Ok Bağlayıcısı 69"/>
          <p:cNvCxnSpPr>
            <a:stCxn id="66" idx="2"/>
            <a:endCxn id="71" idx="0"/>
          </p:cNvCxnSpPr>
          <p:nvPr/>
        </p:nvCxnSpPr>
        <p:spPr>
          <a:xfrm>
            <a:off x="4935874" y="4535588"/>
            <a:ext cx="13288" cy="33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kış Çizelgesi: İşlem 70"/>
          <p:cNvSpPr/>
          <p:nvPr/>
        </p:nvSpPr>
        <p:spPr>
          <a:xfrm>
            <a:off x="4165445" y="4868565"/>
            <a:ext cx="1567434" cy="468312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f3=f3*i</a:t>
            </a:r>
          </a:p>
        </p:txBody>
      </p:sp>
      <p:cxnSp>
        <p:nvCxnSpPr>
          <p:cNvPr id="72" name="Düz Ok Bağlayıcısı 71"/>
          <p:cNvCxnSpPr>
            <a:stCxn id="47" idx="4"/>
            <a:endCxn id="66" idx="0"/>
          </p:cNvCxnSpPr>
          <p:nvPr/>
        </p:nvCxnSpPr>
        <p:spPr>
          <a:xfrm flipH="1">
            <a:off x="4935874" y="3782163"/>
            <a:ext cx="6119" cy="317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AutoShape 40"/>
          <p:cNvCxnSpPr>
            <a:cxnSpLocks noChangeShapeType="1"/>
            <a:stCxn id="67" idx="4"/>
            <a:endCxn id="37" idx="0"/>
          </p:cNvCxnSpPr>
          <p:nvPr/>
        </p:nvCxnSpPr>
        <p:spPr bwMode="auto">
          <a:xfrm rot="5400000" flipH="1" flipV="1">
            <a:off x="4899413" y="3333066"/>
            <a:ext cx="2888882" cy="2789385"/>
          </a:xfrm>
          <a:prstGeom prst="bentConnector5">
            <a:avLst>
              <a:gd name="adj1" fmla="val -7913"/>
              <a:gd name="adj2" fmla="val 47762"/>
              <a:gd name="adj3" fmla="val 107913"/>
            </a:avLst>
          </a:prstGeom>
          <a:noFill/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Fonksiyon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800" dirty="0"/>
              <a:t>Bir program içinde sıkça kullanılan hesaplama gibi bir işlemi fonksiyon olarak tanımlamak ve ihtiyaç duyulduğunda bu fonksiyonu çağırmak daha pratik ve okununca anlaşılması daha kolay olan bir yöntemdir.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/>
              <a:t>Fonksiyonlar bir ya da daha çok </a:t>
            </a:r>
            <a:r>
              <a:rPr lang="tr-TR" sz="2800" dirty="0">
                <a:solidFill>
                  <a:srgbClr val="C00000"/>
                </a:solidFill>
              </a:rPr>
              <a:t>parametre</a:t>
            </a:r>
            <a:r>
              <a:rPr lang="tr-TR" sz="2800" dirty="0"/>
              <a:t> alarak, bu parametrelere göre işlemi yapar, ve geriye bir sonuç döndürürler.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Fonksiyonun parametrelerine dışarıdan gönderilen değere (değişken yada sabit bir değer olabilir) </a:t>
            </a:r>
            <a:r>
              <a:rPr lang="tr-TR" sz="2400" dirty="0">
                <a:solidFill>
                  <a:srgbClr val="C00000"/>
                </a:solidFill>
              </a:rPr>
              <a:t>argüman</a:t>
            </a:r>
            <a:r>
              <a:rPr lang="tr-TR" sz="2400" dirty="0"/>
              <a:t> denir.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err="1"/>
              <a:t>Permütasyon</a:t>
            </a:r>
            <a:r>
              <a:rPr lang="tr-TR" sz="2800" dirty="0"/>
              <a:t> için 2 defa, kombinasyon için 3 defa faktöriyel hesabı döngüsünü tekrar etmek yerine faktöriyel fonksiyonu yaratılabilir.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Fonksiyon ile Permütasyon Hesabı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150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Yandaki akış çizelgesindeki fonksiyon ile çözüm daha basit ve anlaşılır görünmektedir.</a:t>
            </a:r>
          </a:p>
          <a:p>
            <a:r>
              <a:rPr lang="tr-TR" dirty="0"/>
              <a:t>Program kodunda aynı döngünün tekrar tekrar yazılması her ne kadar programın çalışma hızını etkilemese de, kodun gereksiz yere uzun olmasına ve kodu okuyan için daha karmaşık görünmesine neden olacaktır.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V="1">
            <a:off x="819074" y="1570679"/>
            <a:ext cx="1524000" cy="4572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tr-TR" sz="2400">
                <a:latin typeface="+mn-lt"/>
              </a:rPr>
              <a:t>Başla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19074" y="2327128"/>
            <a:ext cx="1524000" cy="457200"/>
          </a:xfrm>
          <a:prstGeom prst="flowChartInputOutpu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400">
                <a:latin typeface="+mn-lt"/>
              </a:rPr>
              <a:t>n, r</a:t>
            </a:r>
          </a:p>
        </p:txBody>
      </p:sp>
      <p:cxnSp>
        <p:nvCxnSpPr>
          <p:cNvPr id="6" name="AutoShape 6"/>
          <p:cNvCxnSpPr>
            <a:cxnSpLocks noChangeShapeType="1"/>
            <a:stCxn id="4" idx="0"/>
            <a:endCxn id="5" idx="1"/>
          </p:cNvCxnSpPr>
          <p:nvPr/>
        </p:nvCxnSpPr>
        <p:spPr bwMode="auto">
          <a:xfrm>
            <a:off x="1581074" y="2027879"/>
            <a:ext cx="0" cy="299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7"/>
          <p:cNvCxnSpPr>
            <a:cxnSpLocks noChangeShapeType="1"/>
            <a:stCxn id="5" idx="4"/>
            <a:endCxn id="14" idx="0"/>
          </p:cNvCxnSpPr>
          <p:nvPr/>
        </p:nvCxnSpPr>
        <p:spPr bwMode="auto">
          <a:xfrm flipH="1">
            <a:off x="1569720" y="2784328"/>
            <a:ext cx="11354" cy="339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AutoShape 8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1569720" y="3657600"/>
            <a:ext cx="0" cy="3343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895274" y="4838700"/>
            <a:ext cx="1371600" cy="457200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400" dirty="0">
                <a:latin typeface="+mn-lt"/>
              </a:rPr>
              <a:t>f1/f2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V="1">
            <a:off x="819074" y="5600700"/>
            <a:ext cx="1524000" cy="4572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tr-TR" sz="2400">
                <a:latin typeface="+mn-lt"/>
              </a:rPr>
              <a:t>Bitir</a:t>
            </a:r>
          </a:p>
        </p:txBody>
      </p:sp>
      <p:cxnSp>
        <p:nvCxnSpPr>
          <p:cNvPr id="11" name="AutoShape 11"/>
          <p:cNvCxnSpPr>
            <a:cxnSpLocks noChangeShapeType="1"/>
            <a:stCxn id="9" idx="2"/>
            <a:endCxn id="10" idx="2"/>
          </p:cNvCxnSpPr>
          <p:nvPr/>
        </p:nvCxnSpPr>
        <p:spPr bwMode="auto">
          <a:xfrm>
            <a:off x="1581074" y="52959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2"/>
          <p:cNvCxnSpPr>
            <a:cxnSpLocks noChangeShapeType="1"/>
            <a:stCxn id="13" idx="2"/>
            <a:endCxn id="9" idx="0"/>
          </p:cNvCxnSpPr>
          <p:nvPr/>
        </p:nvCxnSpPr>
        <p:spPr bwMode="auto">
          <a:xfrm>
            <a:off x="1569720" y="4525321"/>
            <a:ext cx="11354" cy="313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96240" y="3991921"/>
            <a:ext cx="2346960" cy="53340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400" dirty="0">
                <a:latin typeface="+mn-lt"/>
              </a:rPr>
              <a:t> f2 = </a:t>
            </a:r>
            <a:r>
              <a:rPr lang="tr-TR" sz="2400" dirty="0" err="1">
                <a:latin typeface="+mn-lt"/>
              </a:rPr>
              <a:t>fakt</a:t>
            </a:r>
            <a:r>
              <a:rPr lang="tr-TR" sz="2400" dirty="0">
                <a:latin typeface="+mn-lt"/>
              </a:rPr>
              <a:t>(n-r) 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96240" y="3124200"/>
            <a:ext cx="2346960" cy="53340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400" dirty="0">
                <a:latin typeface="+mn-lt"/>
              </a:rPr>
              <a:t> f1 = </a:t>
            </a:r>
            <a:r>
              <a:rPr lang="tr-TR" sz="2400" dirty="0" err="1">
                <a:latin typeface="+mn-lt"/>
              </a:rPr>
              <a:t>fakt</a:t>
            </a:r>
            <a:r>
              <a:rPr lang="tr-TR" sz="2400" dirty="0">
                <a:latin typeface="+mn-lt"/>
              </a:rPr>
              <a:t>(n) </a:t>
            </a:r>
          </a:p>
        </p:txBody>
      </p:sp>
    </p:spTree>
    <p:extLst>
      <p:ext uri="{BB962C8B-B14F-4D97-AF65-F5344CB8AC3E}">
        <p14:creationId xmlns:p14="http://schemas.microsoft.com/office/powerpoint/2010/main" val="5542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Permütasyon</a:t>
            </a:r>
            <a:r>
              <a:rPr lang="tr-TR" dirty="0"/>
              <a:t> Programı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fakt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f = 1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i in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(2, sayi+1):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f = f * i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endParaRPr lang="tr-TR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("n değeri : "))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r =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("r değeri : "))</a:t>
            </a:r>
          </a:p>
          <a:p>
            <a:pPr marL="0" indent="0">
              <a:buNone/>
            </a:pP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("P(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n,r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) =",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fakt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(n) /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fakt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(n-r))</a:t>
            </a:r>
          </a:p>
        </p:txBody>
      </p:sp>
      <p:sp>
        <p:nvSpPr>
          <p:cNvPr id="19" name="39 Dikdörtgen"/>
          <p:cNvSpPr/>
          <p:nvPr/>
        </p:nvSpPr>
        <p:spPr>
          <a:xfrm>
            <a:off x="457200" y="5715000"/>
            <a:ext cx="6934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i="1" dirty="0" err="1">
                <a:solidFill>
                  <a:srgbClr val="C00000"/>
                </a:solidFill>
              </a:rPr>
              <a:t>print</a:t>
            </a:r>
            <a:r>
              <a:rPr lang="tr-TR" i="1" dirty="0"/>
              <a:t> içinde bir fonksiyondan gelen değeri doğrudan görüntüleyebilirsiniz. Bu programda </a:t>
            </a:r>
            <a:r>
              <a:rPr lang="tr-TR" dirty="0"/>
              <a:t>akış şemasındaki f1 ve f2 değişkenlerini kullanmadan fonksiyonlardan gelen değerleri bölerek doğrudan gösterdik. </a:t>
            </a:r>
            <a:endParaRPr lang="tr-TR" i="1" dirty="0"/>
          </a:p>
        </p:txBody>
      </p:sp>
      <p:sp>
        <p:nvSpPr>
          <p:cNvPr id="20" name="39 Dikdörtgen"/>
          <p:cNvSpPr/>
          <p:nvPr/>
        </p:nvSpPr>
        <p:spPr>
          <a:xfrm>
            <a:off x="3657600" y="1417638"/>
            <a:ext cx="5029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i="1" dirty="0"/>
              <a:t>Fonksiyon tanımı def ile başlar ve fonksiyonun isminden sonra parantez içinde alacağı parametre (veya aralarına virgül konarak parametreler) verilir.</a:t>
            </a:r>
          </a:p>
        </p:txBody>
      </p:sp>
      <p:sp>
        <p:nvSpPr>
          <p:cNvPr id="23" name="39 Dikdörtgen"/>
          <p:cNvSpPr/>
          <p:nvPr/>
        </p:nvSpPr>
        <p:spPr>
          <a:xfrm>
            <a:off x="3810000" y="2970333"/>
            <a:ext cx="4876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i="1" dirty="0"/>
              <a:t>Fonksiyon bloğuna body ismi verilir ve içinde geçen bir </a:t>
            </a:r>
            <a:r>
              <a:rPr lang="tr-TR" i="1" dirty="0" err="1">
                <a:solidFill>
                  <a:srgbClr val="C00000"/>
                </a:solidFill>
              </a:rPr>
              <a:t>return</a:t>
            </a:r>
            <a:r>
              <a:rPr lang="tr-TR" i="1" dirty="0"/>
              <a:t> ifadesi bloğu bitirerek çağrıldığı yere kendisinden sonra gelen değeri döndürür</a:t>
            </a:r>
          </a:p>
        </p:txBody>
      </p:sp>
      <p:cxnSp>
        <p:nvCxnSpPr>
          <p:cNvPr id="4" name="Düz Ok Bağlayıcısı 3"/>
          <p:cNvCxnSpPr/>
          <p:nvPr/>
        </p:nvCxnSpPr>
        <p:spPr>
          <a:xfrm>
            <a:off x="3124200" y="184404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endCxn id="23" idx="1"/>
          </p:cNvCxnSpPr>
          <p:nvPr/>
        </p:nvCxnSpPr>
        <p:spPr>
          <a:xfrm flipV="1">
            <a:off x="2781300" y="3427533"/>
            <a:ext cx="1028700" cy="14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 flipH="1">
            <a:off x="4229100" y="3884732"/>
            <a:ext cx="1181100" cy="1312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 flipH="1">
            <a:off x="5829300" y="3884732"/>
            <a:ext cx="38100" cy="127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39 Dikdörtgen"/>
          <p:cNvSpPr/>
          <p:nvPr/>
        </p:nvSpPr>
        <p:spPr>
          <a:xfrm>
            <a:off x="6705600" y="4348881"/>
            <a:ext cx="1981200" cy="603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i="1" dirty="0" err="1">
                <a:solidFill>
                  <a:srgbClr val="C00000"/>
                </a:solidFill>
              </a:rPr>
              <a:t>sayi</a:t>
            </a:r>
            <a:r>
              <a:rPr lang="tr-TR" i="1" dirty="0"/>
              <a:t> : parametre</a:t>
            </a:r>
          </a:p>
          <a:p>
            <a:pPr algn="ctr"/>
            <a:r>
              <a:rPr lang="tr-TR" i="1" dirty="0">
                <a:solidFill>
                  <a:srgbClr val="C00000"/>
                </a:solidFill>
              </a:rPr>
              <a:t>n </a:t>
            </a:r>
            <a:r>
              <a:rPr lang="tr-TR" i="1" dirty="0">
                <a:solidFill>
                  <a:schemeClr val="tx1"/>
                </a:solidFill>
              </a:rPr>
              <a:t>&amp;</a:t>
            </a:r>
            <a:r>
              <a:rPr lang="tr-TR" i="1" dirty="0">
                <a:solidFill>
                  <a:srgbClr val="C00000"/>
                </a:solidFill>
              </a:rPr>
              <a:t> n-r </a:t>
            </a:r>
            <a:r>
              <a:rPr lang="tr-TR" i="1" dirty="0"/>
              <a:t>: argüman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9551"/>
          </a:xfrm>
        </p:spPr>
        <p:txBody>
          <a:bodyPr>
            <a:normAutofit/>
          </a:bodyPr>
          <a:lstStyle/>
          <a:p>
            <a:pPr eaLnBrk="1" hangingPunct="1"/>
            <a:r>
              <a:rPr lang="tr-TR" dirty="0" err="1"/>
              <a:t>Permütasyonu</a:t>
            </a:r>
            <a:r>
              <a:rPr lang="tr-TR" dirty="0"/>
              <a:t> Hızlı Hesaplama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sz="half" idx="1"/>
          </p:nvPr>
        </p:nvSpPr>
        <p:spPr>
          <a:xfrm>
            <a:off x="3549843" y="1328494"/>
            <a:ext cx="5136957" cy="507230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tr-TR" dirty="0"/>
              <a:t>Yazdığımız kod </a:t>
            </a:r>
            <a:r>
              <a:rPr lang="tr-TR" dirty="0" err="1"/>
              <a:t>permütasyon</a:t>
            </a:r>
            <a:r>
              <a:rPr lang="tr-TR" dirty="0"/>
              <a:t> hesabı yaparken, faktöriyel fonksiyonunu 2 defa çağırarak aslında yavaş çalışmaktadır.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Örneğin </a:t>
            </a:r>
            <a:r>
              <a:rPr lang="tr-TR" dirty="0">
                <a:solidFill>
                  <a:srgbClr val="C00000"/>
                </a:solidFill>
              </a:rPr>
              <a:t>P(49,6) </a:t>
            </a:r>
            <a:r>
              <a:rPr lang="tr-TR" dirty="0"/>
              <a:t>hesaplatılırsa, önce 49! için 48 çarpma, sonra da 49-6=43! için 42 çarpma işlemi yapar.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49! / 43! = </a:t>
            </a:r>
            <a:r>
              <a:rPr lang="tr-TR" dirty="0">
                <a:solidFill>
                  <a:srgbClr val="C00000"/>
                </a:solidFill>
              </a:rPr>
              <a:t>49*48*47*46*45*44 </a:t>
            </a:r>
            <a:r>
              <a:rPr lang="tr-TR" dirty="0"/>
              <a:t>olarak sadeleştirilebileceği için aynı sonuç 90 yerine 6 çarpma ile bulunabilirdi. 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Yani faktöriyelin </a:t>
            </a:r>
            <a:r>
              <a:rPr lang="tr-TR" dirty="0" err="1"/>
              <a:t>for</a:t>
            </a:r>
            <a:r>
              <a:rPr lang="tr-TR" dirty="0"/>
              <a:t> döngüsünü 2 yerine (n-r)+1 değerinden başlatan bir kod yazmak daha hızlı sonuç verecektir.</a:t>
            </a:r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1404815" y="5443596"/>
            <a:ext cx="1371600" cy="396000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400">
                <a:latin typeface="+mn-lt"/>
              </a:rPr>
              <a:t>per</a:t>
            </a:r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 flipV="1">
            <a:off x="1331486" y="6096000"/>
            <a:ext cx="1524000" cy="4572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tr-TR" sz="2400">
                <a:latin typeface="+mn-lt"/>
              </a:rPr>
              <a:t>Bitir</a:t>
            </a:r>
          </a:p>
        </p:txBody>
      </p:sp>
      <p:cxnSp>
        <p:nvCxnSpPr>
          <p:cNvPr id="12304" name="AutoShape 15"/>
          <p:cNvCxnSpPr>
            <a:cxnSpLocks noChangeShapeType="1"/>
            <a:stCxn id="21" idx="4"/>
            <a:endCxn id="12302" idx="0"/>
          </p:cNvCxnSpPr>
          <p:nvPr/>
        </p:nvCxnSpPr>
        <p:spPr bwMode="auto">
          <a:xfrm>
            <a:off x="2090615" y="5230662"/>
            <a:ext cx="0" cy="2129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5" name="AutoShape 16"/>
          <p:cNvCxnSpPr>
            <a:cxnSpLocks noChangeShapeType="1"/>
            <a:stCxn id="12302" idx="2"/>
            <a:endCxn id="12303" idx="2"/>
          </p:cNvCxnSpPr>
          <p:nvPr/>
        </p:nvCxnSpPr>
        <p:spPr bwMode="auto">
          <a:xfrm>
            <a:off x="2090615" y="5839596"/>
            <a:ext cx="2871" cy="2564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Akış Çizelgesi: Sonlandırıcı 17"/>
          <p:cNvSpPr/>
          <p:nvPr/>
        </p:nvSpPr>
        <p:spPr>
          <a:xfrm>
            <a:off x="1296609" y="1328494"/>
            <a:ext cx="1578705" cy="434118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>
                <a:solidFill>
                  <a:schemeClr val="tx1"/>
                </a:solidFill>
              </a:rPr>
              <a:t>Başla</a:t>
            </a:r>
          </a:p>
        </p:txBody>
      </p:sp>
      <p:cxnSp>
        <p:nvCxnSpPr>
          <p:cNvPr id="19" name="Düz Ok Bağlayıcısı 18"/>
          <p:cNvCxnSpPr>
            <a:stCxn id="18" idx="2"/>
            <a:endCxn id="27" idx="0"/>
          </p:cNvCxnSpPr>
          <p:nvPr/>
        </p:nvCxnSpPr>
        <p:spPr>
          <a:xfrm flipH="1">
            <a:off x="2081287" y="1762612"/>
            <a:ext cx="4675" cy="28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kış Çizelgesi: Hazırlık 19"/>
          <p:cNvSpPr/>
          <p:nvPr/>
        </p:nvSpPr>
        <p:spPr>
          <a:xfrm>
            <a:off x="828431" y="3457511"/>
            <a:ext cx="2524369" cy="396000"/>
          </a:xfrm>
          <a:prstGeom prst="flowChartPrepa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i,n-r+1,n,1</a:t>
            </a:r>
          </a:p>
        </p:txBody>
      </p:sp>
      <p:sp>
        <p:nvSpPr>
          <p:cNvPr id="21" name="Akış Çizelgesi: Bağlayıcı 20"/>
          <p:cNvSpPr>
            <a:spLocks noChangeAspect="1"/>
          </p:cNvSpPr>
          <p:nvPr/>
        </p:nvSpPr>
        <p:spPr>
          <a:xfrm>
            <a:off x="1892615" y="4834662"/>
            <a:ext cx="396000" cy="396000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i</a:t>
            </a:r>
          </a:p>
        </p:txBody>
      </p:sp>
      <p:cxnSp>
        <p:nvCxnSpPr>
          <p:cNvPr id="22" name="Dirsek Bağlayıcısı 21"/>
          <p:cNvCxnSpPr>
            <a:stCxn id="21" idx="2"/>
            <a:endCxn id="20" idx="1"/>
          </p:cNvCxnSpPr>
          <p:nvPr/>
        </p:nvCxnSpPr>
        <p:spPr>
          <a:xfrm rot="10800000">
            <a:off x="828431" y="3655512"/>
            <a:ext cx="1064184" cy="1377151"/>
          </a:xfrm>
          <a:prstGeom prst="bentConnector3">
            <a:avLst>
              <a:gd name="adj1" fmla="val 1214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29" idx="2"/>
            <a:endCxn id="21" idx="0"/>
          </p:cNvCxnSpPr>
          <p:nvPr/>
        </p:nvCxnSpPr>
        <p:spPr>
          <a:xfrm flipH="1">
            <a:off x="2090615" y="4539311"/>
            <a:ext cx="982" cy="2953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20" idx="2"/>
            <a:endCxn id="29" idx="0"/>
          </p:cNvCxnSpPr>
          <p:nvPr/>
        </p:nvCxnSpPr>
        <p:spPr>
          <a:xfrm>
            <a:off x="2090616" y="3853511"/>
            <a:ext cx="981" cy="28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/>
          <p:cNvSpPr/>
          <p:nvPr/>
        </p:nvSpPr>
        <p:spPr>
          <a:xfrm>
            <a:off x="1296609" y="2730878"/>
            <a:ext cx="1567434" cy="396000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/>
              <a:t>n, r</a:t>
            </a:r>
          </a:p>
        </p:txBody>
      </p:sp>
      <p:cxnSp>
        <p:nvCxnSpPr>
          <p:cNvPr id="26" name="Düz Ok Bağlayıcısı 25"/>
          <p:cNvCxnSpPr>
            <a:stCxn id="27" idx="2"/>
            <a:endCxn id="25" idx="0"/>
          </p:cNvCxnSpPr>
          <p:nvPr/>
        </p:nvCxnSpPr>
        <p:spPr>
          <a:xfrm flipH="1">
            <a:off x="2080326" y="2448412"/>
            <a:ext cx="961" cy="282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kış Çizelgesi: İşlem 26"/>
          <p:cNvSpPr/>
          <p:nvPr/>
        </p:nvSpPr>
        <p:spPr>
          <a:xfrm>
            <a:off x="1296609" y="2052412"/>
            <a:ext cx="1569355" cy="39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 err="1"/>
              <a:t>per</a:t>
            </a:r>
            <a:r>
              <a:rPr lang="tr-TR" sz="2400" dirty="0"/>
              <a:t>=1</a:t>
            </a:r>
          </a:p>
        </p:txBody>
      </p:sp>
      <p:cxnSp>
        <p:nvCxnSpPr>
          <p:cNvPr id="28" name="Düz Ok Bağlayıcısı 27"/>
          <p:cNvCxnSpPr>
            <a:stCxn id="25" idx="4"/>
            <a:endCxn id="20" idx="0"/>
          </p:cNvCxnSpPr>
          <p:nvPr/>
        </p:nvCxnSpPr>
        <p:spPr>
          <a:xfrm>
            <a:off x="2080326" y="3126878"/>
            <a:ext cx="10290" cy="330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İşlem 28"/>
          <p:cNvSpPr/>
          <p:nvPr/>
        </p:nvSpPr>
        <p:spPr>
          <a:xfrm>
            <a:off x="1307880" y="4143311"/>
            <a:ext cx="1567434" cy="39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2400" dirty="0" err="1"/>
              <a:t>per</a:t>
            </a:r>
            <a:r>
              <a:rPr lang="tr-TR" sz="2400" dirty="0"/>
              <a:t>=</a:t>
            </a:r>
            <a:r>
              <a:rPr lang="tr-TR" sz="2400" dirty="0" err="1"/>
              <a:t>per</a:t>
            </a:r>
            <a:r>
              <a:rPr lang="tr-TR" sz="2400" dirty="0"/>
              <a:t>*i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600" dirty="0"/>
              <a:t>Parametre olarak aldığı sayının asal olup olmadığını bulan fonksiyon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def asal(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&lt;= 1: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== 2: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True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% 2 == 0: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tr-TR" sz="24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i in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(3,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**0.5)+1, 2):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sayi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% i == 0: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tr-TR" sz="24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24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True</a:t>
            </a:r>
          </a:p>
          <a:p>
            <a:pPr marL="0" indent="0">
              <a:buNone/>
            </a:pPr>
            <a:endParaRPr lang="tr-TR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("Sayıyı giriniz : "))</a:t>
            </a:r>
          </a:p>
          <a:p>
            <a:pPr marL="0" indent="0">
              <a:buNone/>
            </a:pP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 asal(n):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("Sayı asaldır")</a:t>
            </a:r>
          </a:p>
          <a:p>
            <a:pPr marL="0" indent="0">
              <a:buNone/>
            </a:pP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else: </a:t>
            </a:r>
            <a:r>
              <a:rPr lang="tr-TR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tr-TR" sz="2400" dirty="0">
                <a:highlight>
                  <a:srgbClr val="FFFFFF"/>
                </a:highlight>
                <a:latin typeface="Consolas" panose="020B0609020204030204" pitchFamily="49" charset="0"/>
              </a:rPr>
              <a:t>("Sayı asal değildir")</a:t>
            </a:r>
          </a:p>
        </p:txBody>
      </p:sp>
      <p:sp>
        <p:nvSpPr>
          <p:cNvPr id="11" name="39 Dikdörtgen"/>
          <p:cNvSpPr/>
          <p:nvPr/>
        </p:nvSpPr>
        <p:spPr>
          <a:xfrm>
            <a:off x="457200" y="6095999"/>
            <a:ext cx="8229600" cy="685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/>
              <a:t>NOT: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tr-T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asal(n):</a:t>
            </a:r>
            <a:r>
              <a:rPr lang="tr-TR" dirty="0"/>
              <a:t> yerine </a:t>
            </a:r>
            <a:r>
              <a:rPr lang="tr-T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tr-T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asal(n) == True:</a:t>
            </a:r>
            <a:r>
              <a:rPr lang="tr-TR" dirty="0"/>
              <a:t> yazılırsa, asal fonksiyonu True değer döndürdüğünde (True == True) kontrolü yaparak fazladan karşılaştırma yapılır.</a:t>
            </a:r>
          </a:p>
        </p:txBody>
      </p:sp>
      <p:sp>
        <p:nvSpPr>
          <p:cNvPr id="7" name="39 Dikdörtgen"/>
          <p:cNvSpPr/>
          <p:nvPr/>
        </p:nvSpPr>
        <p:spPr>
          <a:xfrm>
            <a:off x="4044499" y="4024390"/>
            <a:ext cx="4648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Döngüde sayının kareköküne kadar olan tek sayılara tam bölünüp bölünmediğine bakıyoruz</a:t>
            </a:r>
          </a:p>
        </p:txBody>
      </p:sp>
      <p:sp>
        <p:nvSpPr>
          <p:cNvPr id="8" name="39 Dikdörtgen"/>
          <p:cNvSpPr/>
          <p:nvPr/>
        </p:nvSpPr>
        <p:spPr>
          <a:xfrm>
            <a:off x="5943600" y="1521982"/>
            <a:ext cx="2743200" cy="1189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Sadece tek sayılara bölmeyi deneyeceğimiz için sayının çift olup olmadığına önceden bakıyoruz</a:t>
            </a:r>
          </a:p>
        </p:txBody>
      </p:sp>
      <p:sp>
        <p:nvSpPr>
          <p:cNvPr id="9" name="39 Dikdörtgen"/>
          <p:cNvSpPr/>
          <p:nvPr/>
        </p:nvSpPr>
        <p:spPr>
          <a:xfrm>
            <a:off x="6477000" y="5181600"/>
            <a:ext cx="2209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Buraya kadar gelebildiysek sayı asal</a:t>
            </a:r>
          </a:p>
        </p:txBody>
      </p:sp>
      <p:cxnSp>
        <p:nvCxnSpPr>
          <p:cNvPr id="3" name="Dirsek Bağlayıcısı 2"/>
          <p:cNvCxnSpPr/>
          <p:nvPr/>
        </p:nvCxnSpPr>
        <p:spPr>
          <a:xfrm rot="16200000" flipH="1">
            <a:off x="4531800" y="2103600"/>
            <a:ext cx="756000" cy="5400000"/>
          </a:xfrm>
          <a:prstGeom prst="bentConnector3">
            <a:avLst>
              <a:gd name="adj1" fmla="val 449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irsek Bağlayıcısı 9"/>
          <p:cNvCxnSpPr>
            <a:endCxn id="8" idx="2"/>
          </p:cNvCxnSpPr>
          <p:nvPr/>
        </p:nvCxnSpPr>
        <p:spPr>
          <a:xfrm flipV="1">
            <a:off x="6400800" y="2711020"/>
            <a:ext cx="914400" cy="336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D9AC50F0B1DD94EA1C1962D79EF2F03" ma:contentTypeVersion="5" ma:contentTypeDescription="Yeni belge oluşturun." ma:contentTypeScope="" ma:versionID="e405fa83dfa0d9151ced97365aa9135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57976707ddf0e30dc3209dcbd655880c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5EF61-17D5-4491-9875-699102357E2F}"/>
</file>

<file path=customXml/itemProps2.xml><?xml version="1.0" encoding="utf-8"?>
<ds:datastoreItem xmlns:ds="http://schemas.openxmlformats.org/officeDocument/2006/customXml" ds:itemID="{0ACC6EEB-9F54-4988-9DCF-2EAA6CDC23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DF882F-388F-4DDD-9B1B-ADD8FFF8CE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1889</Words>
  <Application>Microsoft Office PowerPoint</Application>
  <PresentationFormat>Ekran Gösterisi (4:3)</PresentationFormat>
  <Paragraphs>200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PYTHON PROGRAMLAMA  Ders 6: Fonksiyonlar</vt:lpstr>
      <vt:lpstr>Permütasyon &amp; Kombinasyon</vt:lpstr>
      <vt:lpstr>Permütasyon Hesabı Akış Çizelgesi</vt:lpstr>
      <vt:lpstr>Kombinasyon Hesabı Akış Çizelgesi</vt:lpstr>
      <vt:lpstr>Fonksiyon</vt:lpstr>
      <vt:lpstr>Fonksiyon ile Permütasyon Hesabı</vt:lpstr>
      <vt:lpstr>Permütasyon Programı</vt:lpstr>
      <vt:lpstr>Permütasyonu Hızlı Hesaplama</vt:lpstr>
      <vt:lpstr>Parametre olarak aldığı sayının asal olup olmadığını bulan fonksiyon</vt:lpstr>
      <vt:lpstr>Fonksiyon açıklaması ekleme</vt:lpstr>
      <vt:lpstr>Prosedür (Yordam)</vt:lpstr>
      <vt:lpstr>Prosedür ve Fonksiyon Örneği</vt:lpstr>
      <vt:lpstr>Modül (Module)</vt:lpstr>
      <vt:lpstr>Modülü kullanma</vt:lpstr>
      <vt:lpstr>Lokal ve Global Değişkenler</vt:lpstr>
      <vt:lpstr>Örnek: Aşağıdaki programın üreteceği ekran çıktısını yazınız</vt:lpstr>
      <vt:lpstr>Özyinelemeli fonksiyon ile faktöriyel</vt:lpstr>
      <vt:lpstr>Ödev 1</vt:lpstr>
      <vt:lpstr>Ödev 2</vt:lpstr>
      <vt:lpstr>Ödev 3</vt:lpstr>
      <vt:lpstr>Ödev 4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DİLLERİNE GİRİŞ  Ders 6: Fonksiyonlar</dc:title>
  <cp:lastModifiedBy>MURAT ASLANYÜREK</cp:lastModifiedBy>
  <cp:revision>9</cp:revision>
  <cp:lastPrinted>1601-01-01T00:00:00Z</cp:lastPrinted>
  <dcterms:created xsi:type="dcterms:W3CDTF">1601-01-01T00:00:00Z</dcterms:created>
  <dcterms:modified xsi:type="dcterms:W3CDTF">2021-12-07T18:16:37Z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0x0101009D9AC50F0B1DD94EA1C1962D79EF2F03</vt:lpwstr>
  </property>
</Properties>
</file>