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83" r:id="rId5"/>
    <p:sldId id="288" r:id="rId6"/>
    <p:sldId id="289" r:id="rId7"/>
    <p:sldId id="287" r:id="rId8"/>
    <p:sldId id="284" r:id="rId9"/>
    <p:sldId id="285" r:id="rId10"/>
    <p:sldId id="286" r:id="rId11"/>
    <p:sldId id="290" r:id="rId12"/>
    <p:sldId id="291" r:id="rId13"/>
    <p:sldId id="298" r:id="rId14"/>
    <p:sldId id="299" r:id="rId15"/>
    <p:sldId id="294" r:id="rId16"/>
    <p:sldId id="296" r:id="rId17"/>
    <p:sldId id="295" r:id="rId18"/>
    <p:sldId id="297" r:id="rId19"/>
    <p:sldId id="300" r:id="rId20"/>
    <p:sldId id="301" r:id="rId21"/>
    <p:sldId id="302" r:id="rId22"/>
    <p:sldId id="377" r:id="rId23"/>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0A819-0CC8-4A89-93B9-FC990328FD08}" v="1" dt="2021-12-15T16:41:07.352"/>
    <p1510:client id="{A941A324-954A-41D4-8C44-FD61E90FCB6F}" v="1" dt="2022-01-07T06:37:28.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CAN AYCAN" userId="S::1206706035@ogr.klu.edu.tr::f3608021-5251-43ae-a9f2-e1a9841ce8b5" providerId="AD" clId="Web-{7530A819-0CC8-4A89-93B9-FC990328FD08}"/>
    <pc:docChg chg="modSld">
      <pc:chgData name="BURAKCAN AYCAN" userId="S::1206706035@ogr.klu.edu.tr::f3608021-5251-43ae-a9f2-e1a9841ce8b5" providerId="AD" clId="Web-{7530A819-0CC8-4A89-93B9-FC990328FD08}" dt="2021-12-15T16:41:07.352" v="0" actId="14100"/>
      <pc:docMkLst>
        <pc:docMk/>
      </pc:docMkLst>
      <pc:sldChg chg="modSp">
        <pc:chgData name="BURAKCAN AYCAN" userId="S::1206706035@ogr.klu.edu.tr::f3608021-5251-43ae-a9f2-e1a9841ce8b5" providerId="AD" clId="Web-{7530A819-0CC8-4A89-93B9-FC990328FD08}" dt="2021-12-15T16:41:07.352" v="0" actId="14100"/>
        <pc:sldMkLst>
          <pc:docMk/>
          <pc:sldMk cId="3077683505" sldId="302"/>
        </pc:sldMkLst>
        <pc:spChg chg="mod">
          <ac:chgData name="BURAKCAN AYCAN" userId="S::1206706035@ogr.klu.edu.tr::f3608021-5251-43ae-a9f2-e1a9841ce8b5" providerId="AD" clId="Web-{7530A819-0CC8-4A89-93B9-FC990328FD08}" dt="2021-12-15T16:41:07.352" v="0" actId="14100"/>
          <ac:spMkLst>
            <pc:docMk/>
            <pc:sldMk cId="3077683505" sldId="302"/>
            <ac:spMk id="3" creationId="{00000000-0000-0000-0000-000000000000}"/>
          </ac:spMkLst>
        </pc:spChg>
      </pc:sldChg>
    </pc:docChg>
  </pc:docChgLst>
  <pc:docChgLst>
    <pc:chgData name="HÜSEYİN ALPASLAN ÖZDEMİR" userId="S::1206706026@ogr.klu.edu.tr::bb802152-01e4-4176-86f7-0a9046e0cfa8" providerId="AD" clId="Web-{A941A324-954A-41D4-8C44-FD61E90FCB6F}"/>
    <pc:docChg chg="modSld">
      <pc:chgData name="HÜSEYİN ALPASLAN ÖZDEMİR" userId="S::1206706026@ogr.klu.edu.tr::bb802152-01e4-4176-86f7-0a9046e0cfa8" providerId="AD" clId="Web-{A941A324-954A-41D4-8C44-FD61E90FCB6F}" dt="2022-01-07T06:37:28.837" v="0" actId="1076"/>
      <pc:docMkLst>
        <pc:docMk/>
      </pc:docMkLst>
      <pc:sldChg chg="modSp">
        <pc:chgData name="HÜSEYİN ALPASLAN ÖZDEMİR" userId="S::1206706026@ogr.klu.edu.tr::bb802152-01e4-4176-86f7-0a9046e0cfa8" providerId="AD" clId="Web-{A941A324-954A-41D4-8C44-FD61E90FCB6F}" dt="2022-01-07T06:37:28.837" v="0" actId="1076"/>
        <pc:sldMkLst>
          <pc:docMk/>
          <pc:sldMk cId="1238299846" sldId="296"/>
        </pc:sldMkLst>
        <pc:spChg chg="mod">
          <ac:chgData name="HÜSEYİN ALPASLAN ÖZDEMİR" userId="S::1206706026@ogr.klu.edu.tr::bb802152-01e4-4176-86f7-0a9046e0cfa8" providerId="AD" clId="Web-{A941A324-954A-41D4-8C44-FD61E90FCB6F}" dt="2022-01-07T06:37:28.837" v="0" actId="1076"/>
          <ac:spMkLst>
            <pc:docMk/>
            <pc:sldMk cId="1238299846" sldId="296"/>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4B4A76-472E-48F6-A488-B743B8B4C707}" type="datetimeFigureOut">
              <a:rPr lang="tr-TR" smtClean="0"/>
              <a:pPr/>
              <a:t>6.01.2022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879685-8C05-46FB-BD0D-326789BEECDE}" type="slidenum">
              <a:rPr lang="tr-TR" smtClean="0"/>
              <a:pPr/>
              <a:t>‹#›</a:t>
            </a:fld>
            <a:endParaRPr lang="tr-TR"/>
          </a:p>
        </p:txBody>
      </p:sp>
    </p:spTree>
    <p:extLst>
      <p:ext uri="{BB962C8B-B14F-4D97-AF65-F5344CB8AC3E}">
        <p14:creationId xmlns:p14="http://schemas.microsoft.com/office/powerpoint/2010/main" val="366895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890FA2-E106-4F31-B729-45382C9AC932}" type="slidenum">
              <a:rPr lang="tr-TR" smtClean="0"/>
              <a:pPr/>
              <a:t>1</a:t>
            </a:fld>
            <a:endParaRPr lang="tr-T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249267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634F63B5-CEC5-417B-AECF-0FDB19F94AA0}" type="slidenum">
              <a:rPr lang="tr-TR" smtClean="0"/>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C4A8DE8D-416C-465F-967D-BC036CF7A539}"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D5FAF220-B5A2-42CF-976C-E766E02ADFAC}"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CE965CD7-D25E-4D03-A16A-61F01440D42B}" type="slidenum">
              <a:rPr lang="tr-TR" smtClean="0"/>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62638FF4-8F0F-443A-A432-809C7F1F2351}" type="slidenum">
              <a:rPr lang="tr-TR" smtClean="0"/>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33C23718-C62B-4BF3-981F-55C75E134C2B}" type="slidenum">
              <a:rPr lang="tr-TR" smtClean="0"/>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pPr>
              <a:defRPr/>
            </a:pPr>
            <a:endParaRPr lang="tr-TR"/>
          </a:p>
        </p:txBody>
      </p:sp>
      <p:sp>
        <p:nvSpPr>
          <p:cNvPr id="8" name="7 Altbilgi Yer Tutucusu"/>
          <p:cNvSpPr>
            <a:spLocks noGrp="1"/>
          </p:cNvSpPr>
          <p:nvPr>
            <p:ph type="ftr" sz="quarter" idx="11"/>
          </p:nvPr>
        </p:nvSpPr>
        <p:spPr/>
        <p:txBody>
          <a:bodyPr/>
          <a:lstStyle/>
          <a:p>
            <a:pPr>
              <a:defRPr/>
            </a:pPr>
            <a:endParaRPr lang="tr-TR"/>
          </a:p>
        </p:txBody>
      </p:sp>
      <p:sp>
        <p:nvSpPr>
          <p:cNvPr id="9" name="8 Slayt Numarası Yer Tutucusu"/>
          <p:cNvSpPr>
            <a:spLocks noGrp="1"/>
          </p:cNvSpPr>
          <p:nvPr>
            <p:ph type="sldNum" sz="quarter" idx="12"/>
          </p:nvPr>
        </p:nvSpPr>
        <p:spPr/>
        <p:txBody>
          <a:bodyPr/>
          <a:lstStyle/>
          <a:p>
            <a:pPr>
              <a:defRPr/>
            </a:pPr>
            <a:fld id="{03FEF745-7FD8-4B20-A69F-5AF40A527534}" type="slidenum">
              <a:rPr lang="tr-TR" smtClean="0"/>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pPr>
              <a:defRPr/>
            </a:pPr>
            <a:endParaRPr lang="tr-TR"/>
          </a:p>
        </p:txBody>
      </p:sp>
      <p:sp>
        <p:nvSpPr>
          <p:cNvPr id="4" name="3 Altbilgi Yer Tutucusu"/>
          <p:cNvSpPr>
            <a:spLocks noGrp="1"/>
          </p:cNvSpPr>
          <p:nvPr>
            <p:ph type="ftr" sz="quarter" idx="11"/>
          </p:nvPr>
        </p:nvSpPr>
        <p:spPr/>
        <p:txBody>
          <a:bodyPr/>
          <a:lstStyle/>
          <a:p>
            <a:pPr>
              <a:defRPr/>
            </a:pPr>
            <a:endParaRPr lang="tr-TR"/>
          </a:p>
        </p:txBody>
      </p:sp>
      <p:sp>
        <p:nvSpPr>
          <p:cNvPr id="5" name="4 Slayt Numarası Yer Tutucusu"/>
          <p:cNvSpPr>
            <a:spLocks noGrp="1"/>
          </p:cNvSpPr>
          <p:nvPr>
            <p:ph type="sldNum" sz="quarter" idx="12"/>
          </p:nvPr>
        </p:nvSpPr>
        <p:spPr/>
        <p:txBody>
          <a:bodyPr/>
          <a:lstStyle/>
          <a:p>
            <a:pPr>
              <a:defRPr/>
            </a:pPr>
            <a:fld id="{CCCDA825-3249-45DA-BDAC-5DD5526CB2A9}"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p>
        </p:txBody>
      </p:sp>
      <p:sp>
        <p:nvSpPr>
          <p:cNvPr id="3" name="2 Altbilgi Yer Tutucusu"/>
          <p:cNvSpPr>
            <a:spLocks noGrp="1"/>
          </p:cNvSpPr>
          <p:nvPr>
            <p:ph type="ftr" sz="quarter" idx="11"/>
          </p:nvPr>
        </p:nvSpPr>
        <p:spPr/>
        <p:txBody>
          <a:bodyPr/>
          <a:lstStyle/>
          <a:p>
            <a:pPr>
              <a:defRPr/>
            </a:pPr>
            <a:endParaRPr lang="tr-TR"/>
          </a:p>
        </p:txBody>
      </p:sp>
      <p:sp>
        <p:nvSpPr>
          <p:cNvPr id="4" name="3 Slayt Numarası Yer Tutucusu"/>
          <p:cNvSpPr>
            <a:spLocks noGrp="1"/>
          </p:cNvSpPr>
          <p:nvPr>
            <p:ph type="sldNum" sz="quarter" idx="12"/>
          </p:nvPr>
        </p:nvSpPr>
        <p:spPr/>
        <p:txBody>
          <a:bodyPr/>
          <a:lstStyle/>
          <a:p>
            <a:pPr>
              <a:defRPr/>
            </a:pPr>
            <a:fld id="{5150198D-191C-476A-9083-B6382638DDA2}"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B3AFBD81-763B-47EF-8AA4-C706BAF5BD1E}" type="slidenum">
              <a:rPr lang="tr-TR" smtClean="0"/>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03897EBC-5AAD-4AE5-92A0-63A235CF9419}" type="slidenum">
              <a:rPr lang="tr-TR" smtClean="0"/>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02BF20C-0318-4CA7-A2A9-D53350EC12CD}"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8"/>
          <p:cNvSpPr>
            <a:spLocks noGrp="1" noChangeArrowheads="1"/>
          </p:cNvSpPr>
          <p:nvPr>
            <p:ph type="ctrTitle"/>
          </p:nvPr>
        </p:nvSpPr>
        <p:spPr>
          <a:xfrm>
            <a:off x="685800" y="620713"/>
            <a:ext cx="7772400" cy="2979737"/>
          </a:xfrm>
          <a:prstGeom prst="roundRect">
            <a:avLst>
              <a:gd name="adj" fmla="val 50000"/>
            </a:avLst>
          </a:prstGeom>
        </p:spPr>
        <p:txBody>
          <a:bodyPr rtlCol="0">
            <a:normAutofit/>
          </a:bodyPr>
          <a:lstStyle/>
          <a:p>
            <a:pPr eaLnBrk="1" fontAlgn="auto" hangingPunct="1">
              <a:spcAft>
                <a:spcPts val="0"/>
              </a:spcAft>
              <a:defRPr/>
            </a:pPr>
            <a:r>
              <a:rPr lang="tr-TR" sz="4900" dirty="0"/>
              <a:t>PYTHON PROGRAMLAMA</a:t>
            </a:r>
            <a:br>
              <a:rPr lang="tr-TR" sz="4000" dirty="0"/>
            </a:br>
            <a:r>
              <a:rPr lang="tr-TR" sz="3600" dirty="0"/>
              <a:t>Ders 7: Sınıflar ve Nesneler</a:t>
            </a:r>
            <a:endParaRPr lang="tr-TR" sz="4000" dirty="0"/>
          </a:p>
        </p:txBody>
      </p:sp>
      <p:sp>
        <p:nvSpPr>
          <p:cNvPr id="6147" name="Rectangle 9"/>
          <p:cNvSpPr>
            <a:spLocks noGrp="1" noChangeArrowheads="1"/>
          </p:cNvSpPr>
          <p:nvPr>
            <p:ph type="subTitle" idx="1"/>
          </p:nvPr>
        </p:nvSpPr>
        <p:spPr>
          <a:xfrm>
            <a:off x="1371600" y="3886200"/>
            <a:ext cx="6400800" cy="2279650"/>
          </a:xfrm>
        </p:spPr>
        <p:txBody>
          <a:bodyPr rtlCol="0" anchor="ctr">
            <a:normAutofit lnSpcReduction="10000"/>
          </a:bodyPr>
          <a:lstStyle/>
          <a:p>
            <a:pPr>
              <a:defRPr/>
            </a:pPr>
            <a:r>
              <a:rPr lang="tr-TR" dirty="0" err="1"/>
              <a:t>Öğr</a:t>
            </a:r>
            <a:r>
              <a:rPr lang="tr-TR" dirty="0"/>
              <a:t>. Gör. </a:t>
            </a:r>
            <a:r>
              <a:rPr lang="tr-TR"/>
              <a:t>Dr. Murat </a:t>
            </a:r>
            <a:r>
              <a:rPr lang="tr-TR" dirty="0"/>
              <a:t>ASLANYÜREK</a:t>
            </a:r>
          </a:p>
          <a:p>
            <a:pPr>
              <a:defRPr/>
            </a:pPr>
            <a:endParaRPr lang="tr-TR" dirty="0"/>
          </a:p>
          <a:p>
            <a:pPr>
              <a:defRPr/>
            </a:pPr>
            <a:r>
              <a:rPr lang="tr-TR" dirty="0"/>
              <a:t>Kırklareli Üniversitesi</a:t>
            </a:r>
          </a:p>
          <a:p>
            <a:pPr>
              <a:defRPr/>
            </a:pPr>
            <a:r>
              <a:rPr lang="tr-TR" dirty="0"/>
              <a:t>Pınarhisar MYO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Niteliklere ilk değer verme</a:t>
            </a:r>
          </a:p>
        </p:txBody>
      </p:sp>
      <p:sp>
        <p:nvSpPr>
          <p:cNvPr id="3" name="İçerik Yer Tutucusu 2"/>
          <p:cNvSpPr>
            <a:spLocks noGrp="1"/>
          </p:cNvSpPr>
          <p:nvPr>
            <p:ph idx="1"/>
          </p:nvPr>
        </p:nvSpPr>
        <p:spPr/>
        <p:txBody>
          <a:bodyPr>
            <a:normAutofit fontScale="77500" lnSpcReduction="20000"/>
          </a:bodyPr>
          <a:lstStyle/>
          <a:p>
            <a:r>
              <a:rPr lang="tr-TR" dirty="0"/>
              <a:t>Eğer bir nesne yaratılırken sahip olduğu bir niteliğe bir ilk değer (varsayılan değer) atanmak istenirse </a:t>
            </a:r>
            <a:r>
              <a:rPr lang="tr-TR" dirty="0">
                <a:solidFill>
                  <a:srgbClr val="0070C0"/>
                </a:solidFill>
                <a:latin typeface="Consolas" panose="020B0609020204030204" pitchFamily="49" charset="0"/>
              </a:rPr>
              <a:t>__</a:t>
            </a:r>
            <a:r>
              <a:rPr lang="tr-TR" dirty="0" err="1">
                <a:solidFill>
                  <a:srgbClr val="0070C0"/>
                </a:solidFill>
                <a:latin typeface="Consolas" panose="020B0609020204030204" pitchFamily="49" charset="0"/>
              </a:rPr>
              <a:t>init</a:t>
            </a:r>
            <a:r>
              <a:rPr lang="tr-TR" dirty="0">
                <a:solidFill>
                  <a:srgbClr val="0070C0"/>
                </a:solidFill>
                <a:latin typeface="Consolas" panose="020B0609020204030204" pitchFamily="49" charset="0"/>
              </a:rPr>
              <a:t>__</a:t>
            </a:r>
            <a:r>
              <a:rPr lang="tr-TR" dirty="0"/>
              <a:t> tanımında parametrenin yanına bu değer yazılabilir:</a:t>
            </a:r>
          </a:p>
          <a:p>
            <a:pPr marL="457200" lvl="1" indent="0">
              <a:buNone/>
            </a:pPr>
            <a:r>
              <a:rPr lang="tr-TR" dirty="0">
                <a:solidFill>
                  <a:srgbClr val="0070C0"/>
                </a:solidFill>
                <a:latin typeface="Consolas" panose="020B0609020204030204" pitchFamily="49" charset="0"/>
              </a:rPr>
              <a:t>def __</a:t>
            </a:r>
            <a:r>
              <a:rPr lang="tr-TR" dirty="0" err="1">
                <a:solidFill>
                  <a:srgbClr val="0070C0"/>
                </a:solidFill>
                <a:latin typeface="Consolas" panose="020B0609020204030204" pitchFamily="49" charset="0"/>
              </a:rPr>
              <a:t>init</a:t>
            </a:r>
            <a:r>
              <a:rPr lang="tr-TR" dirty="0">
                <a:solidFill>
                  <a:srgbClr val="0070C0"/>
                </a:solidFill>
                <a:latin typeface="Consolas" panose="020B0609020204030204" pitchFamily="49" charset="0"/>
              </a:rPr>
              <a:t>__(self, kenar=6):</a:t>
            </a:r>
          </a:p>
          <a:p>
            <a:r>
              <a:rPr lang="tr-TR" dirty="0"/>
              <a:t>Bu durumda </a:t>
            </a:r>
            <a:r>
              <a:rPr lang="tr-TR" dirty="0">
                <a:solidFill>
                  <a:srgbClr val="0070C0"/>
                </a:solidFill>
                <a:latin typeface="Consolas" panose="020B0609020204030204" pitchFamily="49" charset="0"/>
              </a:rPr>
              <a:t>a = kare()</a:t>
            </a:r>
            <a:r>
              <a:rPr lang="tr-TR" dirty="0"/>
              <a:t> şeklinde argüman verilmeden nesne oluşturulursa kenar niteliğinin değeri 6 olacaktır (argüman verilirse, verilen değer kullanılacaktır). </a:t>
            </a:r>
          </a:p>
          <a:p>
            <a:pPr lvl="1"/>
            <a:r>
              <a:rPr lang="tr-TR" dirty="0"/>
              <a:t>Parametre yanına = sembolü ile varsayılan değer vermek, geçen hafta işlediğimiz fonksiyonlar için de geçerlidir.</a:t>
            </a:r>
          </a:p>
          <a:p>
            <a:r>
              <a:rPr lang="tr-TR" dirty="0"/>
              <a:t>Sınıf bloğu içinde değişken tanımlayarak ta nitelik oluşturulabilir. Yani sınıf içinde hiç </a:t>
            </a:r>
            <a:r>
              <a:rPr lang="tr-TR" dirty="0">
                <a:solidFill>
                  <a:srgbClr val="0070C0"/>
                </a:solidFill>
                <a:latin typeface="Consolas" panose="020B0609020204030204" pitchFamily="49" charset="0"/>
              </a:rPr>
              <a:t>__</a:t>
            </a:r>
            <a:r>
              <a:rPr lang="tr-TR" dirty="0" err="1">
                <a:solidFill>
                  <a:srgbClr val="0070C0"/>
                </a:solidFill>
                <a:latin typeface="Consolas" panose="020B0609020204030204" pitchFamily="49" charset="0"/>
              </a:rPr>
              <a:t>init</a:t>
            </a:r>
            <a:r>
              <a:rPr lang="tr-TR" dirty="0">
                <a:solidFill>
                  <a:srgbClr val="0070C0"/>
                </a:solidFill>
                <a:latin typeface="Consolas" panose="020B0609020204030204" pitchFamily="49" charset="0"/>
              </a:rPr>
              <a:t>__</a:t>
            </a:r>
            <a:r>
              <a:rPr lang="tr-TR" dirty="0"/>
              <a:t> yöntemi kullanmayıp onun yerine </a:t>
            </a:r>
            <a:r>
              <a:rPr lang="tr-TR" dirty="0">
                <a:solidFill>
                  <a:srgbClr val="0070C0"/>
                </a:solidFill>
                <a:latin typeface="Consolas" panose="020B0609020204030204" pitchFamily="49" charset="0"/>
              </a:rPr>
              <a:t>kenar = 6</a:t>
            </a:r>
            <a:r>
              <a:rPr lang="tr-TR" dirty="0"/>
              <a:t> yazılabilir. </a:t>
            </a:r>
          </a:p>
          <a:p>
            <a:pPr marL="0" indent="0">
              <a:buNone/>
            </a:pPr>
            <a:endParaRPr lang="tr-TR" dirty="0"/>
          </a:p>
        </p:txBody>
      </p:sp>
      <p:sp>
        <p:nvSpPr>
          <p:cNvPr id="4" name="Dikdörtgen 3"/>
          <p:cNvSpPr/>
          <p:nvPr/>
        </p:nvSpPr>
        <p:spPr>
          <a:xfrm>
            <a:off x="381000" y="5867400"/>
            <a:ext cx="8382000" cy="923330"/>
          </a:xfrm>
          <a:prstGeom prst="rect">
            <a:avLst/>
          </a:prstGeom>
        </p:spPr>
        <p:txBody>
          <a:bodyPr wrap="square">
            <a:spAutoFit/>
          </a:bodyPr>
          <a:lstStyle/>
          <a:p>
            <a:pPr algn="ctr"/>
            <a:r>
              <a:rPr lang="tr-TR" i="1" u="sng" dirty="0">
                <a:solidFill>
                  <a:srgbClr val="C00000"/>
                </a:solidFill>
                <a:latin typeface="+mn-lt"/>
              </a:rPr>
              <a:t>DİKKAT</a:t>
            </a:r>
            <a:r>
              <a:rPr lang="tr-TR" i="1" dirty="0">
                <a:solidFill>
                  <a:srgbClr val="C00000"/>
                </a:solidFill>
                <a:latin typeface="+mn-lt"/>
              </a:rPr>
              <a:t>: </a:t>
            </a:r>
            <a:r>
              <a:rPr lang="tr-TR" i="1" dirty="0">
                <a:solidFill>
                  <a:srgbClr val="0070C0"/>
                </a:solidFill>
                <a:latin typeface="+mn-lt"/>
              </a:rPr>
              <a:t>a = kare() </a:t>
            </a:r>
            <a:r>
              <a:rPr lang="tr-TR" i="1" dirty="0">
                <a:solidFill>
                  <a:srgbClr val="C00000"/>
                </a:solidFill>
                <a:latin typeface="+mn-lt"/>
              </a:rPr>
              <a:t>yerine </a:t>
            </a:r>
            <a:r>
              <a:rPr lang="tr-TR" i="1" dirty="0">
                <a:solidFill>
                  <a:srgbClr val="0070C0"/>
                </a:solidFill>
                <a:latin typeface="+mn-lt"/>
              </a:rPr>
              <a:t>a = kare </a:t>
            </a:r>
            <a:r>
              <a:rPr lang="tr-TR" i="1" dirty="0">
                <a:solidFill>
                  <a:srgbClr val="C00000"/>
                </a:solidFill>
                <a:latin typeface="+mn-lt"/>
              </a:rPr>
              <a:t>yazarsanız, </a:t>
            </a:r>
            <a:r>
              <a:rPr lang="tr-TR" i="1" dirty="0">
                <a:solidFill>
                  <a:srgbClr val="0070C0"/>
                </a:solidFill>
                <a:latin typeface="+mn-lt"/>
              </a:rPr>
              <a:t>a</a:t>
            </a:r>
            <a:r>
              <a:rPr lang="tr-TR" i="1" dirty="0">
                <a:solidFill>
                  <a:srgbClr val="C00000"/>
                </a:solidFill>
                <a:latin typeface="+mn-lt"/>
              </a:rPr>
              <a:t> bir nesne değil </a:t>
            </a:r>
            <a:r>
              <a:rPr lang="tr-TR" i="1" dirty="0" err="1">
                <a:solidFill>
                  <a:srgbClr val="0070C0"/>
                </a:solidFill>
                <a:latin typeface="+mn-lt"/>
              </a:rPr>
              <a:t>kare</a:t>
            </a:r>
            <a:r>
              <a:rPr lang="tr-TR" i="1" dirty="0" err="1">
                <a:solidFill>
                  <a:srgbClr val="C00000"/>
                </a:solidFill>
                <a:latin typeface="+mn-lt"/>
              </a:rPr>
              <a:t>’ye</a:t>
            </a:r>
            <a:r>
              <a:rPr lang="tr-TR" i="1" dirty="0">
                <a:solidFill>
                  <a:srgbClr val="C00000"/>
                </a:solidFill>
                <a:latin typeface="+mn-lt"/>
              </a:rPr>
              <a:t> eşit bir sınıf olur. Benzer şekilde </a:t>
            </a:r>
            <a:r>
              <a:rPr lang="tr-TR" i="1" dirty="0">
                <a:solidFill>
                  <a:srgbClr val="0070C0"/>
                </a:solidFill>
                <a:latin typeface="+mn-lt"/>
              </a:rPr>
              <a:t>a</a:t>
            </a:r>
            <a:r>
              <a:rPr lang="tr-TR" i="1" dirty="0">
                <a:solidFill>
                  <a:srgbClr val="C00000"/>
                </a:solidFill>
                <a:latin typeface="+mn-lt"/>
              </a:rPr>
              <a:t> bir nesne ise </a:t>
            </a:r>
            <a:r>
              <a:rPr lang="tr-TR" i="1" dirty="0">
                <a:solidFill>
                  <a:srgbClr val="0070C0"/>
                </a:solidFill>
                <a:latin typeface="+mn-lt"/>
              </a:rPr>
              <a:t>b = a </a:t>
            </a:r>
            <a:r>
              <a:rPr lang="tr-TR" i="1" dirty="0">
                <a:solidFill>
                  <a:srgbClr val="C00000"/>
                </a:solidFill>
                <a:latin typeface="+mn-lt"/>
              </a:rPr>
              <a:t>yazarak ta bu nesneye eş bir nesne yaratılır. Aynı hafıza bölgesini kullanacakları için birinin niteliğindeki değişim diğerini de etkileyecektir.</a:t>
            </a:r>
          </a:p>
        </p:txBody>
      </p:sp>
    </p:spTree>
    <p:extLst>
      <p:ext uri="{BB962C8B-B14F-4D97-AF65-F5344CB8AC3E}">
        <p14:creationId xmlns:p14="http://schemas.microsoft.com/office/powerpoint/2010/main" val="337480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Sınıfa veya nesneye yeni bir nitelik ekleme ve silme</a:t>
            </a:r>
          </a:p>
        </p:txBody>
      </p:sp>
      <p:sp>
        <p:nvSpPr>
          <p:cNvPr id="3" name="İçerik Yer Tutucusu 2"/>
          <p:cNvSpPr>
            <a:spLocks noGrp="1"/>
          </p:cNvSpPr>
          <p:nvPr>
            <p:ph idx="1"/>
          </p:nvPr>
        </p:nvSpPr>
        <p:spPr/>
        <p:txBody>
          <a:bodyPr>
            <a:normAutofit fontScale="92500" lnSpcReduction="20000"/>
          </a:bodyPr>
          <a:lstStyle/>
          <a:p>
            <a:r>
              <a:rPr lang="tr-TR" dirty="0"/>
              <a:t>Bir sınıfa ait olmayan bir niteliğe değer vermek istendiğinde otomatik olarak o isimde bir nitelik sınıfa eklenir. Aynı uygulama nesneler için de yapılabilir.</a:t>
            </a:r>
          </a:p>
          <a:p>
            <a:pPr lvl="1"/>
            <a:r>
              <a:rPr lang="tr-TR" dirty="0"/>
              <a:t>Örneğin; </a:t>
            </a:r>
            <a:r>
              <a:rPr lang="tr-TR" dirty="0" err="1">
                <a:solidFill>
                  <a:srgbClr val="0070C0"/>
                </a:solidFill>
                <a:latin typeface="Consolas" panose="020B0609020204030204" pitchFamily="49" charset="0"/>
              </a:rPr>
              <a:t>kare.renk</a:t>
            </a:r>
            <a:r>
              <a:rPr lang="tr-TR" dirty="0">
                <a:solidFill>
                  <a:srgbClr val="0070C0"/>
                </a:solidFill>
                <a:latin typeface="Consolas" panose="020B0609020204030204" pitchFamily="49" charset="0"/>
              </a:rPr>
              <a:t> = 'Yeşil'</a:t>
            </a:r>
            <a:r>
              <a:rPr lang="tr-TR" dirty="0"/>
              <a:t> yazdığınızda kare sınıfına renk niteliği eklenir.</a:t>
            </a:r>
          </a:p>
          <a:p>
            <a:pPr lvl="1"/>
            <a:r>
              <a:rPr lang="tr-TR" dirty="0" err="1">
                <a:solidFill>
                  <a:srgbClr val="0070C0"/>
                </a:solidFill>
                <a:latin typeface="Consolas" panose="020B0609020204030204" pitchFamily="49" charset="0"/>
              </a:rPr>
              <a:t>a.renk</a:t>
            </a:r>
            <a:r>
              <a:rPr lang="tr-TR" dirty="0">
                <a:solidFill>
                  <a:srgbClr val="0070C0"/>
                </a:solidFill>
                <a:latin typeface="Consolas" panose="020B0609020204030204" pitchFamily="49" charset="0"/>
              </a:rPr>
              <a:t> = 'Yeşil'</a:t>
            </a:r>
            <a:r>
              <a:rPr lang="tr-TR" dirty="0"/>
              <a:t> yazdığınızda ise sadece a nesnesine bu nitelik eklenir.</a:t>
            </a:r>
          </a:p>
          <a:p>
            <a:r>
              <a:rPr lang="tr-TR" dirty="0"/>
              <a:t>Niteliği silmek için ise, nesne ve sınıfları yok etmek için de kullanılan </a:t>
            </a:r>
            <a:r>
              <a:rPr lang="tr-TR" dirty="0">
                <a:solidFill>
                  <a:srgbClr val="0070C0"/>
                </a:solidFill>
              </a:rPr>
              <a:t>del</a:t>
            </a:r>
            <a:r>
              <a:rPr lang="tr-TR" dirty="0"/>
              <a:t> komutu kullanılır:</a:t>
            </a:r>
          </a:p>
          <a:p>
            <a:pPr lvl="1"/>
            <a:r>
              <a:rPr lang="tr-TR" dirty="0">
                <a:solidFill>
                  <a:srgbClr val="0070C0"/>
                </a:solidFill>
                <a:latin typeface="Consolas" panose="020B0609020204030204" pitchFamily="49" charset="0"/>
              </a:rPr>
              <a:t>del </a:t>
            </a:r>
            <a:r>
              <a:rPr lang="tr-TR" dirty="0" err="1">
                <a:solidFill>
                  <a:srgbClr val="0070C0"/>
                </a:solidFill>
                <a:latin typeface="Consolas" panose="020B0609020204030204" pitchFamily="49" charset="0"/>
              </a:rPr>
              <a:t>a.renk</a:t>
            </a:r>
            <a:endParaRPr lang="tr-TR"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10797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Yapıcı Yöntemler ve Yıkıcı Yöntem</a:t>
            </a:r>
          </a:p>
        </p:txBody>
      </p:sp>
      <p:sp>
        <p:nvSpPr>
          <p:cNvPr id="3" name="Content Placeholder 2"/>
          <p:cNvSpPr>
            <a:spLocks noGrp="1"/>
          </p:cNvSpPr>
          <p:nvPr>
            <p:ph idx="1"/>
          </p:nvPr>
        </p:nvSpPr>
        <p:spPr/>
        <p:txBody>
          <a:bodyPr>
            <a:normAutofit/>
          </a:bodyPr>
          <a:lstStyle/>
          <a:p>
            <a:r>
              <a:rPr lang="tr-TR" dirty="0"/>
              <a:t>Bir sınıftan bir nesne yaratıldığı anda çağrılan </a:t>
            </a:r>
            <a:r>
              <a:rPr lang="tr-TR" dirty="0">
                <a:solidFill>
                  <a:srgbClr val="C00000"/>
                </a:solidFill>
              </a:rPr>
              <a:t>__</a:t>
            </a:r>
            <a:r>
              <a:rPr lang="tr-TR" dirty="0" err="1">
                <a:solidFill>
                  <a:srgbClr val="C00000"/>
                </a:solidFill>
              </a:rPr>
              <a:t>init</a:t>
            </a:r>
            <a:r>
              <a:rPr lang="tr-TR" dirty="0">
                <a:solidFill>
                  <a:srgbClr val="C00000"/>
                </a:solidFill>
              </a:rPr>
              <a:t>__ </a:t>
            </a:r>
            <a:r>
              <a:rPr lang="tr-TR" dirty="0"/>
              <a:t>yöntemine </a:t>
            </a:r>
            <a:r>
              <a:rPr lang="tr-TR" dirty="0">
                <a:solidFill>
                  <a:srgbClr val="0070C0"/>
                </a:solidFill>
              </a:rPr>
              <a:t>yapıcı yöntem(</a:t>
            </a:r>
            <a:r>
              <a:rPr lang="tr-TR" dirty="0" err="1">
                <a:solidFill>
                  <a:srgbClr val="0070C0"/>
                </a:solidFill>
              </a:rPr>
              <a:t>metod</a:t>
            </a:r>
            <a:r>
              <a:rPr lang="tr-TR" dirty="0">
                <a:solidFill>
                  <a:srgbClr val="0070C0"/>
                </a:solidFill>
              </a:rPr>
              <a:t>) </a:t>
            </a:r>
            <a:r>
              <a:rPr lang="tr-TR" dirty="0"/>
              <a:t>denildiğini belirtmiştik.</a:t>
            </a:r>
          </a:p>
          <a:p>
            <a:r>
              <a:rPr lang="tr-TR" dirty="0"/>
              <a:t>Self dışında parametre almayan </a:t>
            </a:r>
            <a:r>
              <a:rPr lang="tr-TR" dirty="0">
                <a:solidFill>
                  <a:srgbClr val="C00000"/>
                </a:solidFill>
              </a:rPr>
              <a:t>__del__ </a:t>
            </a:r>
            <a:r>
              <a:rPr lang="tr-TR" dirty="0"/>
              <a:t>yöntemi ise nesne yok edilirken çağrılır. Buna da </a:t>
            </a:r>
            <a:r>
              <a:rPr lang="tr-TR" dirty="0">
                <a:solidFill>
                  <a:srgbClr val="0070C0"/>
                </a:solidFill>
              </a:rPr>
              <a:t>yıkıcı yöntem(yıkıcı </a:t>
            </a:r>
            <a:r>
              <a:rPr lang="tr-TR" dirty="0" err="1">
                <a:solidFill>
                  <a:srgbClr val="0070C0"/>
                </a:solidFill>
              </a:rPr>
              <a:t>metod</a:t>
            </a:r>
            <a:r>
              <a:rPr lang="tr-TR" dirty="0">
                <a:solidFill>
                  <a:srgbClr val="0070C0"/>
                </a:solidFill>
              </a:rPr>
              <a:t>) </a:t>
            </a:r>
            <a:r>
              <a:rPr lang="tr-TR" dirty="0"/>
              <a:t>denir.</a:t>
            </a:r>
          </a:p>
        </p:txBody>
      </p:sp>
    </p:spTree>
    <p:extLst>
      <p:ext uri="{BB962C8B-B14F-4D97-AF65-F5344CB8AC3E}">
        <p14:creationId xmlns:p14="http://schemas.microsoft.com/office/powerpoint/2010/main" val="312225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3940"/>
            <a:ext cx="8229600" cy="5684460"/>
          </a:xfrm>
        </p:spPr>
        <p:txBody>
          <a:bodyPr>
            <a:normAutofit fontScale="55000" lnSpcReduction="20000"/>
          </a:bodyPr>
          <a:lstStyle/>
          <a:p>
            <a:pPr marL="0" indent="0">
              <a:buNone/>
            </a:pPr>
            <a:r>
              <a:rPr lang="tr-TR" dirty="0" err="1">
                <a:highlight>
                  <a:srgbClr val="FFFFFF"/>
                </a:highlight>
                <a:latin typeface="Consolas" panose="020B0609020204030204" pitchFamily="49" charset="0"/>
              </a:rPr>
              <a:t>class</a:t>
            </a:r>
            <a:r>
              <a:rPr lang="tr-TR" dirty="0">
                <a:highlight>
                  <a:srgbClr val="FFFFFF"/>
                </a:highlight>
                <a:latin typeface="Consolas" panose="020B0609020204030204" pitchFamily="49" charset="0"/>
              </a:rPr>
              <a:t> Personel:</a:t>
            </a:r>
          </a:p>
          <a:p>
            <a:pPr marL="0" indent="0">
              <a:buNone/>
            </a:pPr>
            <a:r>
              <a:rPr lang="tr-TR" dirty="0">
                <a:highlight>
                  <a:srgbClr val="FFFFFF"/>
                </a:highlight>
                <a:latin typeface="Consolas" panose="020B0609020204030204" pitchFamily="49" charset="0"/>
              </a:rPr>
              <a:t>   __</a:t>
            </a:r>
            <a:r>
              <a:rPr lang="tr-TR" dirty="0" err="1">
                <a:highlight>
                  <a:srgbClr val="FFFFFF"/>
                </a:highlight>
                <a:latin typeface="Consolas" panose="020B0609020204030204" pitchFamily="49" charset="0"/>
              </a:rPr>
              <a:t>pSayısı</a:t>
            </a:r>
            <a:r>
              <a:rPr lang="tr-TR" dirty="0">
                <a:highlight>
                  <a:srgbClr val="FFFFFF"/>
                </a:highlight>
                <a:latin typeface="Consolas" panose="020B0609020204030204" pitchFamily="49" charset="0"/>
              </a:rPr>
              <a:t> = 0</a:t>
            </a:r>
          </a:p>
          <a:p>
            <a:pPr marL="0" indent="0">
              <a:buNone/>
            </a:pPr>
            <a:endParaRPr lang="tr-TR" dirty="0">
              <a:highlight>
                <a:srgbClr val="FFFFFF"/>
              </a:highlight>
              <a:latin typeface="Consolas" panose="020B0609020204030204" pitchFamily="49" charset="0"/>
            </a:endParaRPr>
          </a:p>
          <a:p>
            <a:pPr marL="0" indent="0">
              <a:buNone/>
            </a:pPr>
            <a:r>
              <a:rPr lang="tr-TR" dirty="0">
                <a:highlight>
                  <a:srgbClr val="FFFFFF"/>
                </a:highlight>
                <a:latin typeface="Consolas" panose="020B0609020204030204" pitchFamily="49" charset="0"/>
              </a:rPr>
              <a:t>   def __</a:t>
            </a:r>
            <a:r>
              <a:rPr lang="tr-TR" dirty="0" err="1">
                <a:highlight>
                  <a:srgbClr val="FFFFFF"/>
                </a:highlight>
                <a:latin typeface="Consolas" panose="020B0609020204030204" pitchFamily="49" charset="0"/>
              </a:rPr>
              <a:t>init</a:t>
            </a:r>
            <a:r>
              <a:rPr lang="tr-TR" dirty="0">
                <a:highlight>
                  <a:srgbClr val="FFFFFF"/>
                </a:highlight>
                <a:latin typeface="Consolas" panose="020B0609020204030204" pitchFamily="49" charset="0"/>
              </a:rPr>
              <a:t>__(self, isim, maaş):</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self.isim</a:t>
            </a:r>
            <a:r>
              <a:rPr lang="tr-TR" dirty="0">
                <a:highlight>
                  <a:srgbClr val="FFFFFF"/>
                </a:highlight>
                <a:latin typeface="Consolas" panose="020B0609020204030204" pitchFamily="49" charset="0"/>
              </a:rPr>
              <a:t> = isim</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self.maaş</a:t>
            </a:r>
            <a:r>
              <a:rPr lang="tr-TR" dirty="0">
                <a:highlight>
                  <a:srgbClr val="FFFFFF"/>
                </a:highlight>
                <a:latin typeface="Consolas" panose="020B0609020204030204" pitchFamily="49" charset="0"/>
              </a:rPr>
              <a:t> = maaş</a:t>
            </a:r>
          </a:p>
          <a:p>
            <a:pPr marL="0" indent="0">
              <a:buNone/>
            </a:pPr>
            <a:r>
              <a:rPr lang="tr-TR" dirty="0">
                <a:highlight>
                  <a:srgbClr val="FFFFFF"/>
                </a:highlight>
                <a:latin typeface="Consolas" panose="020B0609020204030204" pitchFamily="49" charset="0"/>
              </a:rPr>
              <a:t>      Personel.__</a:t>
            </a:r>
            <a:r>
              <a:rPr lang="tr-TR" dirty="0" err="1">
                <a:highlight>
                  <a:srgbClr val="FFFFFF"/>
                </a:highlight>
                <a:latin typeface="Consolas" panose="020B0609020204030204" pitchFamily="49" charset="0"/>
              </a:rPr>
              <a:t>pSayısı</a:t>
            </a:r>
            <a:r>
              <a:rPr lang="tr-TR" dirty="0">
                <a:highlight>
                  <a:srgbClr val="FFFFFF"/>
                </a:highlight>
                <a:latin typeface="Consolas" panose="020B0609020204030204" pitchFamily="49" charset="0"/>
              </a:rPr>
              <a:t> += 1</a:t>
            </a:r>
          </a:p>
          <a:p>
            <a:pPr marL="0" indent="0">
              <a:buNone/>
            </a:pPr>
            <a:endParaRPr lang="tr-TR" dirty="0">
              <a:highlight>
                <a:srgbClr val="FFFFFF"/>
              </a:highlight>
              <a:latin typeface="Consolas" panose="020B0609020204030204" pitchFamily="49" charset="0"/>
            </a:endParaRPr>
          </a:p>
          <a:p>
            <a:pPr marL="0" indent="0">
              <a:buNone/>
            </a:pPr>
            <a:r>
              <a:rPr lang="tr-TR" dirty="0">
                <a:highlight>
                  <a:srgbClr val="FFFFFF"/>
                </a:highlight>
                <a:latin typeface="Consolas" panose="020B0609020204030204" pitchFamily="49" charset="0"/>
              </a:rPr>
              <a:t>   def __del__(self):</a:t>
            </a:r>
          </a:p>
          <a:p>
            <a:pPr marL="0" indent="0">
              <a:buNone/>
            </a:pPr>
            <a:r>
              <a:rPr lang="tr-TR" dirty="0">
                <a:highlight>
                  <a:srgbClr val="FFFFFF"/>
                </a:highlight>
                <a:latin typeface="Consolas" panose="020B0609020204030204" pitchFamily="49" charset="0"/>
              </a:rPr>
              <a:t>      Personel.__</a:t>
            </a:r>
            <a:r>
              <a:rPr lang="tr-TR" dirty="0" err="1">
                <a:highlight>
                  <a:srgbClr val="FFFFFF"/>
                </a:highlight>
                <a:latin typeface="Consolas" panose="020B0609020204030204" pitchFamily="49" charset="0"/>
              </a:rPr>
              <a:t>pSayısı</a:t>
            </a:r>
            <a:r>
              <a:rPr lang="tr-TR" dirty="0">
                <a:highlight>
                  <a:srgbClr val="FFFFFF"/>
                </a:highlight>
                <a:latin typeface="Consolas" panose="020B0609020204030204" pitchFamily="49" charset="0"/>
              </a:rPr>
              <a:t> -= 1</a:t>
            </a:r>
          </a:p>
          <a:p>
            <a:pPr marL="0" indent="0">
              <a:buNone/>
            </a:pPr>
            <a:r>
              <a:rPr lang="tr-TR" dirty="0">
                <a:highlight>
                  <a:srgbClr val="FFFFFF"/>
                </a:highlight>
                <a:latin typeface="Consolas" panose="020B0609020204030204" pitchFamily="49" charset="0"/>
              </a:rPr>
              <a:t>   </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staticmethod</a:t>
            </a:r>
            <a:endParaRPr lang="tr-TR" dirty="0">
              <a:highlight>
                <a:srgbClr val="FFFFFF"/>
              </a:highlight>
              <a:latin typeface="Consolas" panose="020B0609020204030204" pitchFamily="49" charset="0"/>
            </a:endParaRPr>
          </a:p>
          <a:p>
            <a:pPr marL="0" indent="0">
              <a:buNone/>
            </a:pPr>
            <a:r>
              <a:rPr lang="tr-TR" dirty="0">
                <a:highlight>
                  <a:srgbClr val="FFFFFF"/>
                </a:highlight>
                <a:latin typeface="Consolas" panose="020B0609020204030204" pitchFamily="49" charset="0"/>
              </a:rPr>
              <a:t>   def </a:t>
            </a:r>
            <a:r>
              <a:rPr lang="tr-TR" dirty="0" err="1">
                <a:highlight>
                  <a:srgbClr val="FFFFFF"/>
                </a:highlight>
                <a:latin typeface="Consolas" panose="020B0609020204030204" pitchFamily="49" charset="0"/>
              </a:rPr>
              <a:t>SayıyıGörüntüle</a:t>
            </a:r>
            <a:r>
              <a:rPr lang="tr-TR" dirty="0">
                <a:highlight>
                  <a:srgbClr val="FFFFFF"/>
                </a:highlight>
                <a:latin typeface="Consolas" panose="020B0609020204030204" pitchFamily="49" charset="0"/>
              </a:rPr>
              <a:t>():</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print</a:t>
            </a:r>
            <a:r>
              <a:rPr lang="tr-TR" dirty="0">
                <a:highlight>
                  <a:srgbClr val="FFFFFF"/>
                </a:highlight>
                <a:latin typeface="Consolas" panose="020B0609020204030204" pitchFamily="49" charset="0"/>
              </a:rPr>
              <a:t>("Personel Sayısı =", Personel.__</a:t>
            </a:r>
            <a:r>
              <a:rPr lang="tr-TR" dirty="0" err="1">
                <a:highlight>
                  <a:srgbClr val="FFFFFF"/>
                </a:highlight>
                <a:latin typeface="Consolas" panose="020B0609020204030204" pitchFamily="49" charset="0"/>
              </a:rPr>
              <a:t>pSayısı</a:t>
            </a:r>
            <a:r>
              <a:rPr lang="tr-TR" dirty="0">
                <a:highlight>
                  <a:srgbClr val="FFFFFF"/>
                </a:highlight>
                <a:latin typeface="Consolas" panose="020B0609020204030204" pitchFamily="49" charset="0"/>
              </a:rPr>
              <a:t>)</a:t>
            </a:r>
          </a:p>
          <a:p>
            <a:pPr marL="0" indent="0">
              <a:buNone/>
            </a:pPr>
            <a:endParaRPr lang="tr-TR" dirty="0">
              <a:highlight>
                <a:srgbClr val="FFFFFF"/>
              </a:highlight>
              <a:latin typeface="Consolas" panose="020B0609020204030204" pitchFamily="49" charset="0"/>
            </a:endParaRPr>
          </a:p>
          <a:p>
            <a:pPr marL="0" indent="0">
              <a:buNone/>
            </a:pPr>
            <a:r>
              <a:rPr lang="tr-TR" dirty="0">
                <a:highlight>
                  <a:srgbClr val="FFFFFF"/>
                </a:highlight>
                <a:latin typeface="Consolas" panose="020B0609020204030204" pitchFamily="49" charset="0"/>
              </a:rPr>
              <a:t>   def </a:t>
            </a:r>
            <a:r>
              <a:rPr lang="tr-TR" dirty="0" err="1">
                <a:highlight>
                  <a:srgbClr val="FFFFFF"/>
                </a:highlight>
                <a:latin typeface="Consolas" panose="020B0609020204030204" pitchFamily="49" charset="0"/>
              </a:rPr>
              <a:t>PersoneliGörüntüle</a:t>
            </a:r>
            <a:r>
              <a:rPr lang="tr-TR" dirty="0">
                <a:highlight>
                  <a:srgbClr val="FFFFFF"/>
                </a:highlight>
                <a:latin typeface="Consolas" panose="020B0609020204030204" pitchFamily="49" charset="0"/>
              </a:rPr>
              <a:t>(self):</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print</a:t>
            </a:r>
            <a:r>
              <a:rPr lang="tr-TR" dirty="0">
                <a:highlight>
                  <a:srgbClr val="FFFFFF"/>
                </a:highlight>
                <a:latin typeface="Consolas" panose="020B0609020204030204" pitchFamily="49" charset="0"/>
              </a:rPr>
              <a:t>("Ad : ", </a:t>
            </a:r>
            <a:r>
              <a:rPr lang="tr-TR" dirty="0" err="1">
                <a:highlight>
                  <a:srgbClr val="FFFFFF"/>
                </a:highlight>
                <a:latin typeface="Consolas" panose="020B0609020204030204" pitchFamily="49" charset="0"/>
              </a:rPr>
              <a:t>self.isim</a:t>
            </a:r>
            <a:r>
              <a:rPr lang="tr-TR" dirty="0">
                <a:highlight>
                  <a:srgbClr val="FFFFFF"/>
                </a:highlight>
                <a:latin typeface="Consolas" panose="020B0609020204030204" pitchFamily="49" charset="0"/>
              </a:rPr>
              <a:t>,  ", Maaş: ", </a:t>
            </a:r>
            <a:r>
              <a:rPr lang="tr-TR" dirty="0" err="1">
                <a:highlight>
                  <a:srgbClr val="FFFFFF"/>
                </a:highlight>
                <a:latin typeface="Consolas" panose="020B0609020204030204" pitchFamily="49" charset="0"/>
              </a:rPr>
              <a:t>self.maaş</a:t>
            </a:r>
            <a:r>
              <a:rPr lang="tr-TR" dirty="0">
                <a:highlight>
                  <a:srgbClr val="FFFFFF"/>
                </a:highlight>
                <a:latin typeface="Consolas" panose="020B0609020204030204" pitchFamily="49" charset="0"/>
              </a:rPr>
              <a:t>)</a:t>
            </a:r>
          </a:p>
          <a:p>
            <a:pPr marL="0" indent="0">
              <a:buNone/>
            </a:pPr>
            <a:endParaRPr lang="tr-TR" dirty="0">
              <a:highlight>
                <a:srgbClr val="FFFFFF"/>
              </a:highlight>
              <a:latin typeface="Consolas" panose="020B0609020204030204" pitchFamily="49" charset="0"/>
            </a:endParaRPr>
          </a:p>
          <a:p>
            <a:pPr marL="0" indent="0">
              <a:buNone/>
            </a:pPr>
            <a:r>
              <a:rPr lang="tr-TR" dirty="0">
                <a:highlight>
                  <a:srgbClr val="FFFFFF"/>
                </a:highlight>
                <a:latin typeface="Consolas" panose="020B0609020204030204" pitchFamily="49" charset="0"/>
              </a:rPr>
              <a:t>per1 = Personel("Ali Korkmaz", 3400)</a:t>
            </a:r>
          </a:p>
          <a:p>
            <a:pPr marL="0" indent="0">
              <a:buNone/>
            </a:pPr>
            <a:r>
              <a:rPr lang="tr-TR" dirty="0">
                <a:highlight>
                  <a:srgbClr val="FFFFFF"/>
                </a:highlight>
                <a:latin typeface="Consolas" panose="020B0609020204030204" pitchFamily="49" charset="0"/>
              </a:rPr>
              <a:t>per2 = Personel("Ayşe Coşkun", 3600)</a:t>
            </a:r>
          </a:p>
        </p:txBody>
      </p:sp>
      <p:cxnSp>
        <p:nvCxnSpPr>
          <p:cNvPr id="4" name="Straight Arrow Connector 3"/>
          <p:cNvCxnSpPr/>
          <p:nvPr/>
        </p:nvCxnSpPr>
        <p:spPr>
          <a:xfrm flipV="1">
            <a:off x="2658035" y="971834"/>
            <a:ext cx="576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34035" y="563939"/>
            <a:ext cx="5410200" cy="830997"/>
          </a:xfrm>
          <a:prstGeom prst="rect">
            <a:avLst/>
          </a:prstGeom>
          <a:noFill/>
        </p:spPr>
        <p:txBody>
          <a:bodyPr wrap="square" rtlCol="0">
            <a:spAutoFit/>
          </a:bodyPr>
          <a:lstStyle/>
          <a:p>
            <a:pPr algn="ctr"/>
            <a:r>
              <a:rPr lang="tr-TR" sz="1600" i="1" dirty="0">
                <a:solidFill>
                  <a:srgbClr val="C00000"/>
                </a:solidFill>
                <a:latin typeface="+mj-lt"/>
              </a:rPr>
              <a:t>Bir niteliğin başında iki altçizgi kullanılırsa, bu niteliğe sınıf dışından erişilemez anlamına gelir. Aslında niteliği tam olarak koruma altına almaz, </a:t>
            </a:r>
            <a:r>
              <a:rPr lang="tr-TR" sz="1600" i="1" dirty="0">
                <a:solidFill>
                  <a:srgbClr val="0070C0"/>
                </a:solidFill>
                <a:latin typeface="+mj-lt"/>
              </a:rPr>
              <a:t>_Personel__</a:t>
            </a:r>
            <a:r>
              <a:rPr lang="tr-TR" sz="1600" i="1" dirty="0" err="1">
                <a:solidFill>
                  <a:srgbClr val="0070C0"/>
                </a:solidFill>
                <a:latin typeface="+mj-lt"/>
              </a:rPr>
              <a:t>pSayısı</a:t>
            </a:r>
            <a:r>
              <a:rPr lang="tr-TR" sz="1600" i="1" dirty="0">
                <a:solidFill>
                  <a:srgbClr val="C00000"/>
                </a:solidFill>
                <a:latin typeface="+mj-lt"/>
              </a:rPr>
              <a:t> yazılarak erişilebilir.</a:t>
            </a:r>
          </a:p>
        </p:txBody>
      </p:sp>
      <p:sp>
        <p:nvSpPr>
          <p:cNvPr id="9" name="TextBox 8"/>
          <p:cNvSpPr txBox="1"/>
          <p:nvPr/>
        </p:nvSpPr>
        <p:spPr>
          <a:xfrm>
            <a:off x="4495800" y="2744450"/>
            <a:ext cx="4191000" cy="584775"/>
          </a:xfrm>
          <a:prstGeom prst="rect">
            <a:avLst/>
          </a:prstGeom>
          <a:noFill/>
        </p:spPr>
        <p:txBody>
          <a:bodyPr wrap="square" rtlCol="0">
            <a:spAutoFit/>
          </a:bodyPr>
          <a:lstStyle/>
          <a:p>
            <a:pPr algn="ctr"/>
            <a:r>
              <a:rPr lang="tr-TR" sz="1600" i="1" dirty="0">
                <a:solidFill>
                  <a:srgbClr val="C00000"/>
                </a:solidFill>
                <a:latin typeface="+mj-lt"/>
              </a:rPr>
              <a:t>Yıkıcı fonksiyon nesneler yok edilirken (</a:t>
            </a:r>
            <a:r>
              <a:rPr lang="tr-TR" sz="1600" i="1" dirty="0">
                <a:solidFill>
                  <a:srgbClr val="C00000"/>
                </a:solidFill>
                <a:latin typeface="Calibri"/>
              </a:rPr>
              <a:t>del komutu ile</a:t>
            </a:r>
            <a:r>
              <a:rPr lang="tr-TR" sz="1600" i="1" dirty="0">
                <a:solidFill>
                  <a:srgbClr val="C00000"/>
                </a:solidFill>
                <a:latin typeface="+mj-lt"/>
              </a:rPr>
              <a:t>) her nesne için ayrı ayrı çağrılır</a:t>
            </a:r>
          </a:p>
        </p:txBody>
      </p:sp>
      <p:sp>
        <p:nvSpPr>
          <p:cNvPr id="10" name="TextBox 9"/>
          <p:cNvSpPr txBox="1"/>
          <p:nvPr/>
        </p:nvSpPr>
        <p:spPr>
          <a:xfrm>
            <a:off x="3547765" y="3346081"/>
            <a:ext cx="5139035" cy="830997"/>
          </a:xfrm>
          <a:prstGeom prst="rect">
            <a:avLst/>
          </a:prstGeom>
          <a:noFill/>
        </p:spPr>
        <p:txBody>
          <a:bodyPr wrap="square" rtlCol="0">
            <a:spAutoFit/>
          </a:bodyPr>
          <a:lstStyle/>
          <a:p>
            <a:pPr algn="r"/>
            <a:r>
              <a:rPr lang="tr-TR" sz="1600" i="1" dirty="0">
                <a:solidFill>
                  <a:srgbClr val="C00000"/>
                </a:solidFill>
                <a:latin typeface="+mj-lt"/>
              </a:rPr>
              <a:t>Öncesinde</a:t>
            </a:r>
            <a:r>
              <a:rPr lang="tr-TR" sz="1600" i="1" dirty="0">
                <a:solidFill>
                  <a:srgbClr val="0070C0"/>
                </a:solidFill>
                <a:latin typeface="+mj-lt"/>
              </a:rPr>
              <a:t> @</a:t>
            </a:r>
            <a:r>
              <a:rPr lang="tr-TR" sz="1600" i="1" dirty="0" err="1">
                <a:solidFill>
                  <a:srgbClr val="0070C0"/>
                </a:solidFill>
                <a:latin typeface="+mj-lt"/>
              </a:rPr>
              <a:t>staticmethod</a:t>
            </a:r>
            <a:r>
              <a:rPr lang="tr-TR" sz="1600" i="1" dirty="0">
                <a:solidFill>
                  <a:srgbClr val="0070C0"/>
                </a:solidFill>
                <a:latin typeface="+mj-lt"/>
              </a:rPr>
              <a:t> </a:t>
            </a:r>
            <a:r>
              <a:rPr lang="tr-TR" sz="1600" i="1" dirty="0">
                <a:solidFill>
                  <a:srgbClr val="C00000"/>
                </a:solidFill>
                <a:latin typeface="+mj-lt"/>
              </a:rPr>
              <a:t>yazarak yöntemi sınıfa özel yapabiliriz. Bu tip yöntemler self parametresi olmadan yazılır</a:t>
            </a:r>
          </a:p>
        </p:txBody>
      </p:sp>
    </p:spTree>
    <p:extLst>
      <p:ext uri="{BB962C8B-B14F-4D97-AF65-F5344CB8AC3E}">
        <p14:creationId xmlns:p14="http://schemas.microsoft.com/office/powerpoint/2010/main" val="123829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Kalıtım</a:t>
            </a:r>
          </a:p>
        </p:txBody>
      </p:sp>
      <p:sp>
        <p:nvSpPr>
          <p:cNvPr id="3" name="Content Placeholder 2"/>
          <p:cNvSpPr>
            <a:spLocks noGrp="1"/>
          </p:cNvSpPr>
          <p:nvPr>
            <p:ph idx="1"/>
          </p:nvPr>
        </p:nvSpPr>
        <p:spPr/>
        <p:txBody>
          <a:bodyPr>
            <a:normAutofit fontScale="70000" lnSpcReduction="20000"/>
          </a:bodyPr>
          <a:lstStyle/>
          <a:p>
            <a:r>
              <a:rPr lang="tr-TR" dirty="0"/>
              <a:t>Bir sınıfın yöntem ve niteliklerinin tümünü yada birkaçını başka bir sınıfa geçirmek için kalıtım mekanizmasını kullanabiliriz.</a:t>
            </a:r>
          </a:p>
          <a:p>
            <a:r>
              <a:rPr lang="tr-TR" dirty="0"/>
              <a:t>Örneğin Yönetici adında bir sınıf oluştururken;</a:t>
            </a:r>
          </a:p>
          <a:p>
            <a:pPr marL="358775" indent="0">
              <a:buNone/>
            </a:pPr>
            <a:r>
              <a:rPr lang="tr-TR" dirty="0" err="1">
                <a:solidFill>
                  <a:srgbClr val="0070C0"/>
                </a:solidFill>
                <a:highlight>
                  <a:srgbClr val="FFFFFF"/>
                </a:highlight>
                <a:latin typeface="Consolas" panose="020B0609020204030204" pitchFamily="49" charset="0"/>
              </a:rPr>
              <a:t>class</a:t>
            </a:r>
            <a:r>
              <a:rPr lang="tr-TR" dirty="0">
                <a:solidFill>
                  <a:srgbClr val="0070C0"/>
                </a:solidFill>
                <a:highlight>
                  <a:srgbClr val="FFFFFF"/>
                </a:highlight>
                <a:latin typeface="Consolas" panose="020B0609020204030204" pitchFamily="49" charset="0"/>
              </a:rPr>
              <a:t> Yönetici (Personel):  </a:t>
            </a:r>
            <a:r>
              <a:rPr lang="tr-TR" sz="1500" dirty="0" err="1">
                <a:solidFill>
                  <a:srgbClr val="0070C0"/>
                </a:solidFill>
                <a:highlight>
                  <a:srgbClr val="FFFFFF"/>
                </a:highlight>
                <a:latin typeface="Consolas" panose="020B0609020204030204" pitchFamily="49" charset="0"/>
              </a:rPr>
              <a:t>javada</a:t>
            </a:r>
            <a:r>
              <a:rPr lang="tr-TR" sz="1500" dirty="0">
                <a:solidFill>
                  <a:srgbClr val="0070C0"/>
                </a:solidFill>
                <a:highlight>
                  <a:srgbClr val="FFFFFF"/>
                </a:highlight>
                <a:latin typeface="Consolas" panose="020B0609020204030204" pitchFamily="49" charset="0"/>
              </a:rPr>
              <a:t>: </a:t>
            </a:r>
            <a:r>
              <a:rPr lang="tr-TR" sz="1500" dirty="0" err="1">
                <a:solidFill>
                  <a:srgbClr val="FF0000"/>
                </a:solidFill>
                <a:highlight>
                  <a:srgbClr val="FFFFFF"/>
                </a:highlight>
                <a:latin typeface="Consolas" panose="020B0609020204030204" pitchFamily="49" charset="0"/>
              </a:rPr>
              <a:t>class</a:t>
            </a:r>
            <a:r>
              <a:rPr lang="tr-TR" sz="1500" dirty="0">
                <a:solidFill>
                  <a:srgbClr val="FF0000"/>
                </a:solidFill>
                <a:highlight>
                  <a:srgbClr val="FFFFFF"/>
                </a:highlight>
                <a:latin typeface="Consolas" panose="020B0609020204030204" pitchFamily="49" charset="0"/>
              </a:rPr>
              <a:t> Yönetici </a:t>
            </a:r>
            <a:r>
              <a:rPr lang="tr-TR" sz="1500" dirty="0" err="1">
                <a:solidFill>
                  <a:srgbClr val="FF0000"/>
                </a:solidFill>
                <a:highlight>
                  <a:srgbClr val="FFFFFF"/>
                </a:highlight>
                <a:latin typeface="Consolas" panose="020B0609020204030204" pitchFamily="49" charset="0"/>
              </a:rPr>
              <a:t>extends</a:t>
            </a:r>
            <a:r>
              <a:rPr lang="tr-TR" sz="1500" dirty="0">
                <a:solidFill>
                  <a:srgbClr val="FF0000"/>
                </a:solidFill>
                <a:highlight>
                  <a:srgbClr val="FFFFFF"/>
                </a:highlight>
                <a:latin typeface="Consolas" panose="020B0609020204030204" pitchFamily="49" charset="0"/>
              </a:rPr>
              <a:t> Personel</a:t>
            </a:r>
            <a:endParaRPr lang="tr-TR" sz="1500" dirty="0">
              <a:solidFill>
                <a:srgbClr val="FF0000"/>
              </a:solidFill>
            </a:endParaRPr>
          </a:p>
          <a:p>
            <a:pPr marL="363538" indent="0">
              <a:buNone/>
            </a:pPr>
            <a:r>
              <a:rPr lang="tr-TR" dirty="0"/>
              <a:t>şeklinde yazdığımızda, </a:t>
            </a:r>
            <a:r>
              <a:rPr lang="tr-TR" dirty="0">
                <a:solidFill>
                  <a:srgbClr val="0070C0"/>
                </a:solidFill>
              </a:rPr>
              <a:t>Yönetici</a:t>
            </a:r>
            <a:r>
              <a:rPr lang="tr-TR" dirty="0"/>
              <a:t> sınıfı </a:t>
            </a:r>
            <a:r>
              <a:rPr lang="tr-TR" dirty="0">
                <a:solidFill>
                  <a:srgbClr val="0070C0"/>
                </a:solidFill>
              </a:rPr>
              <a:t>Personel</a:t>
            </a:r>
            <a:r>
              <a:rPr lang="tr-TR" dirty="0"/>
              <a:t> sınıfındaki nitelik ve yöntemleri miras olarak alır. Burada Yönetici alt sınıf (</a:t>
            </a:r>
            <a:r>
              <a:rPr lang="tr-TR" dirty="0" err="1"/>
              <a:t>subclass</a:t>
            </a:r>
            <a:r>
              <a:rPr lang="tr-TR" dirty="0"/>
              <a:t>), Personel üst sınıf (</a:t>
            </a:r>
            <a:r>
              <a:rPr lang="tr-TR" dirty="0" err="1"/>
              <a:t>superclass</a:t>
            </a:r>
            <a:r>
              <a:rPr lang="tr-TR" dirty="0"/>
              <a:t>) olarak isimlendirilir.</a:t>
            </a:r>
          </a:p>
          <a:p>
            <a:r>
              <a:rPr lang="tr-TR" dirty="0"/>
              <a:t>Eğer üst sınıfta ve alt sınıfta aynı yöntem ve nitelik isimleri kullanıldı ise alt sınıftakiler geçerli olur. Üst sınıftakine erişmek için </a:t>
            </a:r>
            <a:r>
              <a:rPr lang="tr-TR" dirty="0" err="1">
                <a:solidFill>
                  <a:srgbClr val="0070C0"/>
                </a:solidFill>
              </a:rPr>
              <a:t>super</a:t>
            </a:r>
            <a:r>
              <a:rPr lang="tr-TR" dirty="0">
                <a:solidFill>
                  <a:srgbClr val="0070C0"/>
                </a:solidFill>
              </a:rPr>
              <a:t>().</a:t>
            </a:r>
            <a:r>
              <a:rPr lang="tr-TR" dirty="0" err="1">
                <a:solidFill>
                  <a:srgbClr val="0070C0"/>
                </a:solidFill>
              </a:rPr>
              <a:t>fonk_adı</a:t>
            </a:r>
            <a:r>
              <a:rPr lang="tr-TR" dirty="0">
                <a:solidFill>
                  <a:srgbClr val="0070C0"/>
                </a:solidFill>
              </a:rPr>
              <a:t>()</a:t>
            </a:r>
            <a:r>
              <a:rPr lang="tr-TR" dirty="0"/>
              <a:t> kullanılır.</a:t>
            </a:r>
          </a:p>
          <a:p>
            <a:r>
              <a:rPr lang="tr-TR" dirty="0"/>
              <a:t>Bir alt sınıf, başka bir sınıf için üst sınıf olarak kullanılabilir.</a:t>
            </a:r>
          </a:p>
        </p:txBody>
      </p:sp>
      <p:sp>
        <p:nvSpPr>
          <p:cNvPr id="4" name="TextBox 4"/>
          <p:cNvSpPr txBox="1"/>
          <p:nvPr/>
        </p:nvSpPr>
        <p:spPr>
          <a:xfrm>
            <a:off x="1171339" y="6120825"/>
            <a:ext cx="6801323" cy="584775"/>
          </a:xfrm>
          <a:prstGeom prst="rect">
            <a:avLst/>
          </a:prstGeom>
          <a:noFill/>
        </p:spPr>
        <p:txBody>
          <a:bodyPr wrap="square" rtlCol="0">
            <a:spAutoFit/>
          </a:bodyPr>
          <a:lstStyle/>
          <a:p>
            <a:pPr algn="ctr"/>
            <a:r>
              <a:rPr lang="tr-TR" sz="1600" i="1" dirty="0">
                <a:solidFill>
                  <a:srgbClr val="C00000"/>
                </a:solidFill>
                <a:latin typeface="+mj-lt"/>
              </a:rPr>
              <a:t>Nitelik isimlerinin başında iki altçizgi kullanmanın asıl amacı, üst sınıftaki niteliğin alt sınıfta aynı isimdeki nitelik ile karışmamasını sağlamaktır.</a:t>
            </a:r>
          </a:p>
        </p:txBody>
      </p:sp>
    </p:spTree>
    <p:extLst>
      <p:ext uri="{BB962C8B-B14F-4D97-AF65-F5344CB8AC3E}">
        <p14:creationId xmlns:p14="http://schemas.microsoft.com/office/powerpoint/2010/main" val="277552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a:bodyPr>
          <a:lstStyle/>
          <a:p>
            <a:pPr marL="0" indent="0">
              <a:buNone/>
            </a:pPr>
            <a:r>
              <a:rPr lang="tr-TR" sz="2400" dirty="0" err="1">
                <a:highlight>
                  <a:srgbClr val="FFFFFF"/>
                </a:highlight>
                <a:latin typeface="Consolas" panose="020B0609020204030204" pitchFamily="49" charset="0"/>
              </a:rPr>
              <a:t>class</a:t>
            </a:r>
            <a:r>
              <a:rPr lang="tr-TR" sz="2400" dirty="0">
                <a:highlight>
                  <a:srgbClr val="FFFFFF"/>
                </a:highlight>
                <a:latin typeface="Consolas" panose="020B0609020204030204" pitchFamily="49" charset="0"/>
              </a:rPr>
              <a:t> Yönetici(Personel):</a:t>
            </a:r>
          </a:p>
          <a:p>
            <a:pPr marL="0" indent="0">
              <a:buNone/>
            </a:pPr>
            <a:r>
              <a:rPr lang="tr-TR" sz="2400" dirty="0">
                <a:highlight>
                  <a:srgbClr val="FFFFFF"/>
                </a:highlight>
                <a:latin typeface="Consolas" panose="020B0609020204030204" pitchFamily="49" charset="0"/>
              </a:rPr>
              <a:t>   def __</a:t>
            </a:r>
            <a:r>
              <a:rPr lang="tr-TR" sz="2400" dirty="0" err="1">
                <a:highlight>
                  <a:srgbClr val="FFFFFF"/>
                </a:highlight>
                <a:latin typeface="Consolas" panose="020B0609020204030204" pitchFamily="49" charset="0"/>
              </a:rPr>
              <a:t>init</a:t>
            </a:r>
            <a:r>
              <a:rPr lang="tr-TR" sz="2400" dirty="0">
                <a:highlight>
                  <a:srgbClr val="FFFFFF"/>
                </a:highlight>
                <a:latin typeface="Consolas" panose="020B0609020204030204" pitchFamily="49" charset="0"/>
              </a:rPr>
              <a:t>__(self, isim, maaş, bölüm):</a:t>
            </a:r>
          </a:p>
          <a:p>
            <a:pPr marL="0" indent="0">
              <a:buNone/>
            </a:pPr>
            <a:r>
              <a:rPr lang="tr-TR" sz="2400" dirty="0">
                <a:highlight>
                  <a:srgbClr val="FFFFFF"/>
                </a:highlight>
                <a:latin typeface="Consolas" panose="020B0609020204030204" pitchFamily="49" charset="0"/>
              </a:rPr>
              <a:t>      </a:t>
            </a:r>
            <a:r>
              <a:rPr lang="tr-TR" sz="2400" dirty="0" err="1">
                <a:highlight>
                  <a:srgbClr val="FFFFFF"/>
                </a:highlight>
                <a:latin typeface="Consolas" panose="020B0609020204030204" pitchFamily="49" charset="0"/>
              </a:rPr>
              <a:t>self.isim</a:t>
            </a:r>
            <a:r>
              <a:rPr lang="tr-TR" sz="2400" dirty="0">
                <a:highlight>
                  <a:srgbClr val="FFFFFF"/>
                </a:highlight>
                <a:latin typeface="Consolas" panose="020B0609020204030204" pitchFamily="49" charset="0"/>
              </a:rPr>
              <a:t> = isim</a:t>
            </a:r>
          </a:p>
          <a:p>
            <a:pPr marL="0" indent="0">
              <a:buNone/>
            </a:pPr>
            <a:r>
              <a:rPr lang="tr-TR" sz="2400" dirty="0">
                <a:highlight>
                  <a:srgbClr val="FFFFFF"/>
                </a:highlight>
                <a:latin typeface="Consolas" panose="020B0609020204030204" pitchFamily="49" charset="0"/>
              </a:rPr>
              <a:t>      </a:t>
            </a:r>
            <a:r>
              <a:rPr lang="tr-TR" sz="2400" dirty="0" err="1">
                <a:highlight>
                  <a:srgbClr val="FFFFFF"/>
                </a:highlight>
                <a:latin typeface="Consolas" panose="020B0609020204030204" pitchFamily="49" charset="0"/>
              </a:rPr>
              <a:t>self.maaş</a:t>
            </a:r>
            <a:r>
              <a:rPr lang="tr-TR" sz="2400" dirty="0">
                <a:highlight>
                  <a:srgbClr val="FFFFFF"/>
                </a:highlight>
                <a:latin typeface="Consolas" panose="020B0609020204030204" pitchFamily="49" charset="0"/>
              </a:rPr>
              <a:t> = maaş</a:t>
            </a:r>
          </a:p>
          <a:p>
            <a:pPr marL="0" indent="0">
              <a:buNone/>
            </a:pPr>
            <a:r>
              <a:rPr lang="tr-TR" sz="2400" dirty="0">
                <a:highlight>
                  <a:srgbClr val="FFFFFF"/>
                </a:highlight>
                <a:latin typeface="Consolas" panose="020B0609020204030204" pitchFamily="49" charset="0"/>
              </a:rPr>
              <a:t>      </a:t>
            </a:r>
            <a:r>
              <a:rPr lang="tr-TR" sz="2400" dirty="0" err="1">
                <a:highlight>
                  <a:srgbClr val="FFFFFF"/>
                </a:highlight>
                <a:latin typeface="Consolas" panose="020B0609020204030204" pitchFamily="49" charset="0"/>
              </a:rPr>
              <a:t>self.bölüm</a:t>
            </a:r>
            <a:r>
              <a:rPr lang="tr-TR" sz="2400" dirty="0">
                <a:highlight>
                  <a:srgbClr val="FFFFFF"/>
                </a:highlight>
                <a:latin typeface="Consolas" panose="020B0609020204030204" pitchFamily="49" charset="0"/>
              </a:rPr>
              <a:t> = bölüm</a:t>
            </a:r>
          </a:p>
          <a:p>
            <a:pPr marL="0" indent="0">
              <a:buNone/>
            </a:pPr>
            <a:r>
              <a:rPr lang="tr-TR" sz="2400" dirty="0">
                <a:highlight>
                  <a:srgbClr val="FFFFFF"/>
                </a:highlight>
                <a:latin typeface="Consolas" panose="020B0609020204030204" pitchFamily="49" charset="0"/>
              </a:rPr>
              <a:t>      Yönetici._Personel__</a:t>
            </a:r>
            <a:r>
              <a:rPr lang="tr-TR" sz="2400" dirty="0" err="1">
                <a:highlight>
                  <a:srgbClr val="FFFFFF"/>
                </a:highlight>
                <a:latin typeface="Consolas" panose="020B0609020204030204" pitchFamily="49" charset="0"/>
              </a:rPr>
              <a:t>pSayısı</a:t>
            </a:r>
            <a:r>
              <a:rPr lang="tr-TR" sz="2400" dirty="0">
                <a:highlight>
                  <a:srgbClr val="FFFFFF"/>
                </a:highlight>
                <a:latin typeface="Consolas" panose="020B0609020204030204" pitchFamily="49" charset="0"/>
              </a:rPr>
              <a:t> += 1</a:t>
            </a:r>
          </a:p>
          <a:p>
            <a:pPr marL="0" indent="0">
              <a:buNone/>
            </a:pPr>
            <a:endParaRPr lang="tr-TR" sz="2400" dirty="0">
              <a:highlight>
                <a:srgbClr val="FFFFFF"/>
              </a:highlight>
              <a:latin typeface="Consolas" panose="020B0609020204030204" pitchFamily="49" charset="0"/>
            </a:endParaRPr>
          </a:p>
          <a:p>
            <a:pPr marL="0" indent="0">
              <a:buNone/>
            </a:pPr>
            <a:r>
              <a:rPr lang="tr-TR" sz="2400" dirty="0">
                <a:highlight>
                  <a:srgbClr val="FFFFFF"/>
                </a:highlight>
                <a:latin typeface="Consolas" panose="020B0609020204030204" pitchFamily="49" charset="0"/>
              </a:rPr>
              <a:t>y = Yönetici("Ahmet Ünlü", 1234, 3)</a:t>
            </a:r>
            <a:endParaRPr lang="tr-TR" sz="2400" dirty="0"/>
          </a:p>
        </p:txBody>
      </p:sp>
      <p:sp>
        <p:nvSpPr>
          <p:cNvPr id="9" name="TextBox 8"/>
          <p:cNvSpPr txBox="1"/>
          <p:nvPr/>
        </p:nvSpPr>
        <p:spPr>
          <a:xfrm>
            <a:off x="4953000" y="1752597"/>
            <a:ext cx="3886200" cy="923330"/>
          </a:xfrm>
          <a:prstGeom prst="rect">
            <a:avLst/>
          </a:prstGeom>
          <a:noFill/>
        </p:spPr>
        <p:txBody>
          <a:bodyPr wrap="square" rtlCol="0">
            <a:spAutoFit/>
          </a:bodyPr>
          <a:lstStyle/>
          <a:p>
            <a:pPr algn="ctr"/>
            <a:r>
              <a:rPr lang="tr-TR" i="1" dirty="0">
                <a:solidFill>
                  <a:srgbClr val="C00000"/>
                </a:solidFill>
                <a:latin typeface="+mj-lt"/>
              </a:rPr>
              <a:t>Eğer bu sınıf için bir </a:t>
            </a:r>
            <a:r>
              <a:rPr lang="tr-TR" i="1" dirty="0">
                <a:solidFill>
                  <a:srgbClr val="0070C0"/>
                </a:solidFill>
                <a:latin typeface="+mj-lt"/>
              </a:rPr>
              <a:t>__</a:t>
            </a:r>
            <a:r>
              <a:rPr lang="tr-TR" i="1" dirty="0" err="1">
                <a:solidFill>
                  <a:srgbClr val="0070C0"/>
                </a:solidFill>
                <a:latin typeface="+mj-lt"/>
              </a:rPr>
              <a:t>init</a:t>
            </a:r>
            <a:r>
              <a:rPr lang="tr-TR" i="1" dirty="0">
                <a:solidFill>
                  <a:srgbClr val="0070C0"/>
                </a:solidFill>
                <a:latin typeface="+mj-lt"/>
              </a:rPr>
              <a:t>__ </a:t>
            </a:r>
            <a:r>
              <a:rPr lang="tr-TR" i="1" dirty="0">
                <a:solidFill>
                  <a:srgbClr val="C00000"/>
                </a:solidFill>
                <a:latin typeface="+mj-lt"/>
              </a:rPr>
              <a:t>yaratılmasaydı, Personel sınıfının yapıcı fonksiyonu burada da geçerli olacaktı.</a:t>
            </a:r>
          </a:p>
        </p:txBody>
      </p:sp>
      <p:cxnSp>
        <p:nvCxnSpPr>
          <p:cNvPr id="12" name="Straight Arrow Connector 11"/>
          <p:cNvCxnSpPr>
            <a:endCxn id="11" idx="0"/>
          </p:cNvCxnSpPr>
          <p:nvPr/>
        </p:nvCxnSpPr>
        <p:spPr>
          <a:xfrm>
            <a:off x="6172200" y="3218330"/>
            <a:ext cx="1077303"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rot="5400000">
            <a:off x="-508800" y="3268733"/>
            <a:ext cx="3024000" cy="432000"/>
          </a:xfrm>
          <a:prstGeom prst="bentConnector4">
            <a:avLst>
              <a:gd name="adj1" fmla="val -441"/>
              <a:gd name="adj2" fmla="val 199998"/>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8"/>
          <p:cNvSpPr txBox="1"/>
          <p:nvPr/>
        </p:nvSpPr>
        <p:spPr>
          <a:xfrm>
            <a:off x="5562600" y="4513730"/>
            <a:ext cx="3373805" cy="1754326"/>
          </a:xfrm>
          <a:prstGeom prst="rect">
            <a:avLst/>
          </a:prstGeom>
          <a:noFill/>
        </p:spPr>
        <p:txBody>
          <a:bodyPr wrap="square" rtlCol="0">
            <a:spAutoFit/>
          </a:bodyPr>
          <a:lstStyle/>
          <a:p>
            <a:pPr algn="ctr"/>
            <a:r>
              <a:rPr lang="tr-TR" i="1" dirty="0">
                <a:solidFill>
                  <a:srgbClr val="C00000"/>
                </a:solidFill>
                <a:latin typeface="+mj-lt"/>
              </a:rPr>
              <a:t>Personel sınıfında iki alt çizgi kullanımı ile gizli yapılan </a:t>
            </a:r>
            <a:r>
              <a:rPr lang="tr-TR" i="1" dirty="0">
                <a:solidFill>
                  <a:srgbClr val="0070C0"/>
                </a:solidFill>
                <a:latin typeface="+mj-lt"/>
              </a:rPr>
              <a:t>__</a:t>
            </a:r>
            <a:r>
              <a:rPr lang="tr-TR" i="1" dirty="0" err="1">
                <a:solidFill>
                  <a:srgbClr val="0070C0"/>
                </a:solidFill>
                <a:latin typeface="+mj-lt"/>
              </a:rPr>
              <a:t>pSayısı</a:t>
            </a:r>
            <a:r>
              <a:rPr lang="tr-TR" i="1" dirty="0">
                <a:solidFill>
                  <a:srgbClr val="0070C0"/>
                </a:solidFill>
                <a:latin typeface="+mj-lt"/>
              </a:rPr>
              <a:t> </a:t>
            </a:r>
            <a:r>
              <a:rPr lang="tr-TR" i="1" dirty="0">
                <a:solidFill>
                  <a:srgbClr val="C00000"/>
                </a:solidFill>
                <a:latin typeface="+mj-lt"/>
              </a:rPr>
              <a:t>niteliği Yönetici sınıfında bu şekilde kullanılabilir. İkisi farklı hafıza bölgelerinde saklanacağı için farklı değerler içerebilir.</a:t>
            </a:r>
          </a:p>
        </p:txBody>
      </p:sp>
      <p:sp>
        <p:nvSpPr>
          <p:cNvPr id="14" name="Dikdörtgen 13"/>
          <p:cNvSpPr/>
          <p:nvPr/>
        </p:nvSpPr>
        <p:spPr>
          <a:xfrm>
            <a:off x="787200" y="4800600"/>
            <a:ext cx="4550995" cy="1477328"/>
          </a:xfrm>
          <a:prstGeom prst="rect">
            <a:avLst/>
          </a:prstGeom>
        </p:spPr>
        <p:txBody>
          <a:bodyPr wrap="square">
            <a:spAutoFit/>
          </a:bodyPr>
          <a:lstStyle/>
          <a:p>
            <a:r>
              <a:rPr lang="tr-TR" dirty="0">
                <a:solidFill>
                  <a:srgbClr val="C00000"/>
                </a:solidFill>
                <a:latin typeface="+mn-lt"/>
              </a:rPr>
              <a:t>Bu iki satır yerine </a:t>
            </a:r>
            <a:r>
              <a:rPr lang="tr-TR" dirty="0" err="1">
                <a:solidFill>
                  <a:srgbClr val="0070C0"/>
                </a:solidFill>
                <a:latin typeface="+mn-lt"/>
              </a:rPr>
              <a:t>super</a:t>
            </a:r>
            <a:r>
              <a:rPr lang="tr-TR" dirty="0">
                <a:solidFill>
                  <a:srgbClr val="0070C0"/>
                </a:solidFill>
                <a:latin typeface="+mn-lt"/>
              </a:rPr>
              <a:t>().__</a:t>
            </a:r>
            <a:r>
              <a:rPr lang="tr-TR" dirty="0" err="1">
                <a:solidFill>
                  <a:srgbClr val="0070C0"/>
                </a:solidFill>
                <a:latin typeface="+mn-lt"/>
              </a:rPr>
              <a:t>init</a:t>
            </a:r>
            <a:r>
              <a:rPr lang="tr-TR" dirty="0">
                <a:solidFill>
                  <a:srgbClr val="0070C0"/>
                </a:solidFill>
                <a:latin typeface="+mn-lt"/>
              </a:rPr>
              <a:t>__(</a:t>
            </a:r>
            <a:r>
              <a:rPr lang="tr-TR" dirty="0" err="1">
                <a:solidFill>
                  <a:srgbClr val="0070C0"/>
                </a:solidFill>
                <a:latin typeface="+mn-lt"/>
              </a:rPr>
              <a:t>isim,maaş</a:t>
            </a:r>
            <a:r>
              <a:rPr lang="tr-TR" dirty="0">
                <a:solidFill>
                  <a:srgbClr val="0070C0"/>
                </a:solidFill>
                <a:latin typeface="+mn-lt"/>
              </a:rPr>
              <a:t>) </a:t>
            </a:r>
            <a:r>
              <a:rPr lang="tr-TR" dirty="0">
                <a:solidFill>
                  <a:srgbClr val="C00000"/>
                </a:solidFill>
                <a:latin typeface="+mn-lt"/>
              </a:rPr>
              <a:t>yazılarak isim ve maaş bilgilerinin Personel sınıfındaki </a:t>
            </a:r>
            <a:r>
              <a:rPr lang="tr-TR" dirty="0">
                <a:solidFill>
                  <a:srgbClr val="0070C0"/>
                </a:solidFill>
                <a:latin typeface="+mn-lt"/>
              </a:rPr>
              <a:t>__</a:t>
            </a:r>
            <a:r>
              <a:rPr lang="tr-TR" dirty="0" err="1">
                <a:solidFill>
                  <a:srgbClr val="0070C0"/>
                </a:solidFill>
                <a:latin typeface="+mn-lt"/>
              </a:rPr>
              <a:t>init</a:t>
            </a:r>
            <a:r>
              <a:rPr lang="tr-TR" dirty="0">
                <a:solidFill>
                  <a:srgbClr val="0070C0"/>
                </a:solidFill>
                <a:latin typeface="+mn-lt"/>
              </a:rPr>
              <a:t>__</a:t>
            </a:r>
            <a:r>
              <a:rPr lang="tr-TR" dirty="0">
                <a:solidFill>
                  <a:srgbClr val="C00000"/>
                </a:solidFill>
                <a:latin typeface="+mn-lt"/>
              </a:rPr>
              <a:t> ile halledilmesi sağlanabilirdi. Bu durumda </a:t>
            </a:r>
            <a:r>
              <a:rPr lang="tr-TR" dirty="0">
                <a:solidFill>
                  <a:srgbClr val="0070C0"/>
                </a:solidFill>
                <a:latin typeface="+mn-lt"/>
              </a:rPr>
              <a:t>Personel </a:t>
            </a:r>
            <a:r>
              <a:rPr lang="tr-TR" dirty="0">
                <a:solidFill>
                  <a:srgbClr val="C00000"/>
                </a:solidFill>
                <a:latin typeface="+mn-lt"/>
              </a:rPr>
              <a:t>sınıfındaki </a:t>
            </a:r>
            <a:r>
              <a:rPr lang="tr-TR" dirty="0">
                <a:solidFill>
                  <a:srgbClr val="0070C0"/>
                </a:solidFill>
                <a:highlight>
                  <a:srgbClr val="FFFFFF"/>
                </a:highlight>
                <a:latin typeface="+mn-lt"/>
              </a:rPr>
              <a:t>__</a:t>
            </a:r>
            <a:r>
              <a:rPr lang="tr-TR" dirty="0" err="1">
                <a:solidFill>
                  <a:srgbClr val="0070C0"/>
                </a:solidFill>
                <a:highlight>
                  <a:srgbClr val="FFFFFF"/>
                </a:highlight>
                <a:latin typeface="+mn-lt"/>
              </a:rPr>
              <a:t>pSayısı</a:t>
            </a:r>
            <a:r>
              <a:rPr lang="tr-TR" dirty="0">
                <a:solidFill>
                  <a:srgbClr val="0070C0"/>
                </a:solidFill>
                <a:highlight>
                  <a:srgbClr val="FFFFFF"/>
                </a:highlight>
                <a:latin typeface="+mn-lt"/>
              </a:rPr>
              <a:t> </a:t>
            </a:r>
            <a:r>
              <a:rPr lang="tr-TR" dirty="0">
                <a:solidFill>
                  <a:srgbClr val="C00000"/>
                </a:solidFill>
                <a:highlight>
                  <a:srgbClr val="FFFFFF"/>
                </a:highlight>
                <a:latin typeface="+mn-lt"/>
              </a:rPr>
              <a:t>niteliği de 1 artacaktır.</a:t>
            </a:r>
            <a:endParaRPr lang="tr-TR" dirty="0">
              <a:solidFill>
                <a:srgbClr val="C00000"/>
              </a:solidFill>
              <a:latin typeface="+mn-lt"/>
            </a:endParaRPr>
          </a:p>
        </p:txBody>
      </p:sp>
      <p:sp>
        <p:nvSpPr>
          <p:cNvPr id="18" name="Sol Ayraç 17"/>
          <p:cNvSpPr/>
          <p:nvPr/>
        </p:nvSpPr>
        <p:spPr>
          <a:xfrm>
            <a:off x="1219200" y="1650999"/>
            <a:ext cx="228600" cy="609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169831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70C0"/>
                </a:solidFill>
                <a:latin typeface="Consolas" panose="020B0609020204030204" pitchFamily="49" charset="0"/>
              </a:rPr>
              <a:t>help</a:t>
            </a:r>
            <a:r>
              <a:rPr lang="tr-TR" dirty="0">
                <a:solidFill>
                  <a:srgbClr val="0070C0"/>
                </a:solidFill>
                <a:latin typeface="Consolas" panose="020B0609020204030204" pitchFamily="49" charset="0"/>
              </a:rPr>
              <a:t>()</a:t>
            </a:r>
            <a:r>
              <a:rPr lang="tr-TR" dirty="0"/>
              <a:t> fonksiyonu</a:t>
            </a:r>
          </a:p>
        </p:txBody>
      </p:sp>
      <p:sp>
        <p:nvSpPr>
          <p:cNvPr id="3" name="İçerik Yer Tutucusu 2"/>
          <p:cNvSpPr>
            <a:spLocks noGrp="1"/>
          </p:cNvSpPr>
          <p:nvPr>
            <p:ph idx="1"/>
          </p:nvPr>
        </p:nvSpPr>
        <p:spPr>
          <a:xfrm>
            <a:off x="457200" y="1373902"/>
            <a:ext cx="8229600" cy="4978559"/>
          </a:xfrm>
        </p:spPr>
        <p:txBody>
          <a:bodyPr>
            <a:normAutofit fontScale="55000" lnSpcReduction="20000"/>
          </a:bodyPr>
          <a:lstStyle/>
          <a:p>
            <a:pPr marL="0" indent="0">
              <a:buNone/>
            </a:pPr>
            <a:r>
              <a:rPr lang="tr-TR" dirty="0">
                <a:solidFill>
                  <a:srgbClr val="C00000"/>
                </a:solidFill>
              </a:rPr>
              <a:t>Bu fonksiyon argüman olarak aldığı sınıf ile ilgili açıklayıcı bilgi görüntüler. Argüman olarak bir nesne verilirse, o nesnenin ait olduğu sınıf hakkında bilgi verilir.</a:t>
            </a:r>
          </a:p>
          <a:p>
            <a:pPr marL="0" indent="0">
              <a:buNone/>
            </a:pPr>
            <a:r>
              <a:rPr lang="tr-TR" dirty="0">
                <a:solidFill>
                  <a:srgbClr val="0070C0"/>
                </a:solidFill>
              </a:rPr>
              <a:t>&gt;&gt;&gt; </a:t>
            </a:r>
            <a:r>
              <a:rPr lang="tr-TR" dirty="0" err="1">
                <a:solidFill>
                  <a:srgbClr val="0070C0"/>
                </a:solidFill>
              </a:rPr>
              <a:t>help</a:t>
            </a:r>
            <a:r>
              <a:rPr lang="tr-TR" dirty="0">
                <a:solidFill>
                  <a:srgbClr val="0070C0"/>
                </a:solidFill>
              </a:rPr>
              <a:t>(Yönetici)</a:t>
            </a:r>
          </a:p>
          <a:p>
            <a:pPr marL="0" indent="0">
              <a:buNone/>
            </a:pPr>
            <a:r>
              <a:rPr lang="tr-TR" dirty="0"/>
              <a:t>Help on Yönetici in </a:t>
            </a:r>
            <a:r>
              <a:rPr lang="tr-TR" dirty="0" err="1"/>
              <a:t>module</a:t>
            </a:r>
            <a:r>
              <a:rPr lang="tr-TR" dirty="0"/>
              <a:t> __main__ </a:t>
            </a:r>
            <a:r>
              <a:rPr lang="tr-TR" dirty="0" err="1"/>
              <a:t>object</a:t>
            </a:r>
            <a:r>
              <a:rPr lang="tr-TR" dirty="0"/>
              <a:t>:</a:t>
            </a:r>
          </a:p>
          <a:p>
            <a:pPr marL="0" indent="0">
              <a:buNone/>
            </a:pPr>
            <a:r>
              <a:rPr lang="tr-TR" dirty="0" err="1"/>
              <a:t>class</a:t>
            </a:r>
            <a:r>
              <a:rPr lang="tr-TR" dirty="0"/>
              <a:t> Yönetici(Personel)</a:t>
            </a:r>
          </a:p>
          <a:p>
            <a:pPr marL="0" indent="0">
              <a:buNone/>
            </a:pPr>
            <a:r>
              <a:rPr lang="tr-TR" dirty="0"/>
              <a:t> |  </a:t>
            </a:r>
            <a:r>
              <a:rPr lang="tr-TR" dirty="0" err="1"/>
              <a:t>Method</a:t>
            </a:r>
            <a:r>
              <a:rPr lang="tr-TR" dirty="0"/>
              <a:t> </a:t>
            </a:r>
            <a:r>
              <a:rPr lang="tr-TR" dirty="0" err="1"/>
              <a:t>resolution</a:t>
            </a:r>
            <a:r>
              <a:rPr lang="tr-TR" dirty="0"/>
              <a:t> </a:t>
            </a:r>
            <a:r>
              <a:rPr lang="tr-TR" dirty="0" err="1"/>
              <a:t>order</a:t>
            </a:r>
            <a:r>
              <a:rPr lang="tr-TR" dirty="0"/>
              <a:t>:</a:t>
            </a:r>
          </a:p>
          <a:p>
            <a:pPr marL="0" indent="0">
              <a:buNone/>
            </a:pPr>
            <a:r>
              <a:rPr lang="tr-TR" dirty="0"/>
              <a:t> |      Yönetici</a:t>
            </a:r>
          </a:p>
          <a:p>
            <a:pPr marL="0" indent="0">
              <a:buNone/>
            </a:pPr>
            <a:r>
              <a:rPr lang="tr-TR" dirty="0"/>
              <a:t> |      Personel</a:t>
            </a:r>
          </a:p>
          <a:p>
            <a:pPr marL="0" indent="0">
              <a:buNone/>
            </a:pPr>
            <a:r>
              <a:rPr lang="tr-TR" dirty="0"/>
              <a:t> |      </a:t>
            </a:r>
            <a:r>
              <a:rPr lang="tr-TR" dirty="0" err="1"/>
              <a:t>builtins.object</a:t>
            </a:r>
            <a:endParaRPr lang="tr-TR" dirty="0"/>
          </a:p>
          <a:p>
            <a:pPr marL="0" indent="0">
              <a:buNone/>
            </a:pPr>
            <a:r>
              <a:rPr lang="tr-TR" dirty="0"/>
              <a:t> |  </a:t>
            </a:r>
            <a:r>
              <a:rPr lang="tr-TR" dirty="0" err="1"/>
              <a:t>Methods</a:t>
            </a:r>
            <a:r>
              <a:rPr lang="tr-TR" dirty="0"/>
              <a:t> </a:t>
            </a:r>
            <a:r>
              <a:rPr lang="tr-TR" dirty="0" err="1"/>
              <a:t>defined</a:t>
            </a:r>
            <a:r>
              <a:rPr lang="tr-TR" dirty="0"/>
              <a:t> here:</a:t>
            </a:r>
          </a:p>
          <a:p>
            <a:pPr marL="0" indent="0">
              <a:buNone/>
            </a:pPr>
            <a:r>
              <a:rPr lang="tr-TR" dirty="0"/>
              <a:t> |  __</a:t>
            </a:r>
            <a:r>
              <a:rPr lang="tr-TR" dirty="0" err="1"/>
              <a:t>init</a:t>
            </a:r>
            <a:r>
              <a:rPr lang="tr-TR" dirty="0"/>
              <a:t>__(self, isim, maaş, bölüm)</a:t>
            </a:r>
          </a:p>
          <a:p>
            <a:pPr marL="0" indent="0">
              <a:buNone/>
            </a:pPr>
            <a:r>
              <a:rPr lang="tr-TR" dirty="0"/>
              <a:t> |      </a:t>
            </a:r>
            <a:r>
              <a:rPr lang="tr-TR" dirty="0" err="1"/>
              <a:t>Initialize</a:t>
            </a:r>
            <a:r>
              <a:rPr lang="tr-TR" dirty="0"/>
              <a:t> self.  </a:t>
            </a:r>
            <a:r>
              <a:rPr lang="tr-TR" dirty="0" err="1"/>
              <a:t>See</a:t>
            </a:r>
            <a:r>
              <a:rPr lang="tr-TR" dirty="0"/>
              <a:t> </a:t>
            </a:r>
            <a:r>
              <a:rPr lang="tr-TR" dirty="0" err="1"/>
              <a:t>help</a:t>
            </a:r>
            <a:r>
              <a:rPr lang="tr-TR" dirty="0"/>
              <a:t>(</a:t>
            </a:r>
            <a:r>
              <a:rPr lang="tr-TR" dirty="0" err="1"/>
              <a:t>type</a:t>
            </a:r>
            <a:r>
              <a:rPr lang="tr-TR" dirty="0"/>
              <a:t>(self)) </a:t>
            </a:r>
            <a:r>
              <a:rPr lang="tr-TR" dirty="0" err="1"/>
              <a:t>for</a:t>
            </a:r>
            <a:r>
              <a:rPr lang="tr-TR" dirty="0"/>
              <a:t> </a:t>
            </a:r>
            <a:r>
              <a:rPr lang="tr-TR" dirty="0" err="1"/>
              <a:t>accurate</a:t>
            </a:r>
            <a:r>
              <a:rPr lang="tr-TR" dirty="0"/>
              <a:t> </a:t>
            </a:r>
            <a:r>
              <a:rPr lang="tr-TR" dirty="0" err="1"/>
              <a:t>signature</a:t>
            </a:r>
            <a:r>
              <a:rPr lang="tr-TR" dirty="0"/>
              <a:t>.</a:t>
            </a:r>
          </a:p>
          <a:p>
            <a:pPr marL="0" indent="0">
              <a:buNone/>
            </a:pPr>
            <a:r>
              <a:rPr lang="tr-TR" dirty="0"/>
              <a:t> |  ----------------------------------------------------------------------</a:t>
            </a:r>
          </a:p>
          <a:p>
            <a:pPr marL="0" indent="0">
              <a:buNone/>
            </a:pPr>
            <a:r>
              <a:rPr lang="tr-TR" dirty="0"/>
              <a:t> |  </a:t>
            </a:r>
            <a:r>
              <a:rPr lang="tr-TR" dirty="0" err="1"/>
              <a:t>Methods</a:t>
            </a:r>
            <a:r>
              <a:rPr lang="tr-TR" dirty="0"/>
              <a:t> </a:t>
            </a:r>
            <a:r>
              <a:rPr lang="tr-TR" dirty="0" err="1"/>
              <a:t>inherited</a:t>
            </a:r>
            <a:r>
              <a:rPr lang="tr-TR" dirty="0"/>
              <a:t> from Personel:</a:t>
            </a:r>
          </a:p>
          <a:p>
            <a:pPr marL="0" indent="0">
              <a:buNone/>
            </a:pPr>
            <a:r>
              <a:rPr lang="tr-TR" dirty="0"/>
              <a:t> …</a:t>
            </a:r>
          </a:p>
          <a:p>
            <a:pPr marL="0" indent="0">
              <a:buNone/>
            </a:pPr>
            <a:r>
              <a:rPr lang="tr-TR" dirty="0">
                <a:solidFill>
                  <a:srgbClr val="C00000"/>
                </a:solidFill>
              </a:rPr>
              <a:t>Eğer bir argüman verilmezse, bir yardım oturumu başlatılır:</a:t>
            </a:r>
          </a:p>
          <a:p>
            <a:pPr marL="0" indent="0">
              <a:buNone/>
            </a:pPr>
            <a:r>
              <a:rPr lang="tr-TR" dirty="0">
                <a:solidFill>
                  <a:srgbClr val="0070C0"/>
                </a:solidFill>
              </a:rPr>
              <a:t>&gt;&gt;&gt; </a:t>
            </a:r>
            <a:r>
              <a:rPr lang="tr-TR" dirty="0" err="1">
                <a:solidFill>
                  <a:srgbClr val="0070C0"/>
                </a:solidFill>
              </a:rPr>
              <a:t>help</a:t>
            </a:r>
            <a:r>
              <a:rPr lang="tr-TR" dirty="0">
                <a:solidFill>
                  <a:srgbClr val="0070C0"/>
                </a:solidFill>
              </a:rPr>
              <a:t>()</a:t>
            </a:r>
          </a:p>
        </p:txBody>
      </p:sp>
    </p:spTree>
    <p:extLst>
      <p:ext uri="{BB962C8B-B14F-4D97-AF65-F5344CB8AC3E}">
        <p14:creationId xmlns:p14="http://schemas.microsoft.com/office/powerpoint/2010/main" val="398118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70C0"/>
                </a:solidFill>
                <a:latin typeface="Consolas" panose="020B0609020204030204" pitchFamily="49" charset="0"/>
              </a:rPr>
              <a:t>dir</a:t>
            </a:r>
            <a:r>
              <a:rPr lang="tr-TR" dirty="0">
                <a:solidFill>
                  <a:srgbClr val="0070C0"/>
                </a:solidFill>
                <a:latin typeface="Consolas" panose="020B0609020204030204" pitchFamily="49" charset="0"/>
              </a:rPr>
              <a:t>()</a:t>
            </a:r>
            <a:r>
              <a:rPr lang="tr-TR" dirty="0">
                <a:solidFill>
                  <a:srgbClr val="0070C0"/>
                </a:solidFill>
              </a:rPr>
              <a:t> </a:t>
            </a:r>
            <a:r>
              <a:rPr lang="tr-TR" dirty="0"/>
              <a:t>fonksiyonu</a:t>
            </a:r>
          </a:p>
        </p:txBody>
      </p:sp>
      <p:sp>
        <p:nvSpPr>
          <p:cNvPr id="3" name="İçerik Yer Tutucusu 2"/>
          <p:cNvSpPr>
            <a:spLocks noGrp="1"/>
          </p:cNvSpPr>
          <p:nvPr>
            <p:ph idx="1"/>
          </p:nvPr>
        </p:nvSpPr>
        <p:spPr>
          <a:xfrm>
            <a:off x="457200" y="1373902"/>
            <a:ext cx="8229600" cy="5255498"/>
          </a:xfrm>
        </p:spPr>
        <p:txBody>
          <a:bodyPr>
            <a:normAutofit fontScale="55000" lnSpcReduction="20000"/>
          </a:bodyPr>
          <a:lstStyle/>
          <a:p>
            <a:pPr marL="0" indent="0">
              <a:buNone/>
            </a:pPr>
            <a:r>
              <a:rPr lang="tr-TR" dirty="0">
                <a:solidFill>
                  <a:srgbClr val="C00000"/>
                </a:solidFill>
              </a:rPr>
              <a:t>Aslında </a:t>
            </a:r>
            <a:r>
              <a:rPr lang="tr-TR" dirty="0">
                <a:solidFill>
                  <a:srgbClr val="0070C0"/>
                </a:solidFill>
              </a:rPr>
              <a:t>__</a:t>
            </a:r>
            <a:r>
              <a:rPr lang="tr-TR" dirty="0" err="1">
                <a:solidFill>
                  <a:srgbClr val="0070C0"/>
                </a:solidFill>
              </a:rPr>
              <a:t>init</a:t>
            </a:r>
            <a:r>
              <a:rPr lang="tr-TR" dirty="0">
                <a:solidFill>
                  <a:srgbClr val="0070C0"/>
                </a:solidFill>
              </a:rPr>
              <a:t>__ </a:t>
            </a:r>
            <a:r>
              <a:rPr lang="tr-TR" dirty="0">
                <a:solidFill>
                  <a:srgbClr val="C00000"/>
                </a:solidFill>
              </a:rPr>
              <a:t>ve </a:t>
            </a:r>
            <a:r>
              <a:rPr lang="tr-TR" dirty="0">
                <a:solidFill>
                  <a:srgbClr val="0070C0"/>
                </a:solidFill>
              </a:rPr>
              <a:t>__del__ </a:t>
            </a:r>
            <a:r>
              <a:rPr lang="tr-TR" dirty="0">
                <a:solidFill>
                  <a:srgbClr val="C00000"/>
                </a:solidFill>
              </a:rPr>
              <a:t>dışında her sınıf için otomatik olarak tanımlanan başka yöntemler de mevcuttur. Bunları </a:t>
            </a:r>
            <a:r>
              <a:rPr lang="tr-TR" dirty="0" err="1">
                <a:solidFill>
                  <a:srgbClr val="C00000"/>
                </a:solidFill>
              </a:rPr>
              <a:t>dir</a:t>
            </a:r>
            <a:r>
              <a:rPr lang="tr-TR" dirty="0">
                <a:solidFill>
                  <a:srgbClr val="C00000"/>
                </a:solidFill>
              </a:rPr>
              <a:t> fonksiyonu ile görebiliriz:</a:t>
            </a:r>
          </a:p>
          <a:p>
            <a:pPr marL="0" indent="0">
              <a:buNone/>
            </a:pPr>
            <a:r>
              <a:rPr lang="tr-TR" dirty="0">
                <a:solidFill>
                  <a:srgbClr val="0070C0"/>
                </a:solidFill>
              </a:rPr>
              <a:t>&gt;&gt;&gt; </a:t>
            </a:r>
            <a:r>
              <a:rPr lang="tr-TR" dirty="0" err="1">
                <a:solidFill>
                  <a:srgbClr val="0070C0"/>
                </a:solidFill>
              </a:rPr>
              <a:t>dir</a:t>
            </a:r>
            <a:r>
              <a:rPr lang="tr-TR" dirty="0">
                <a:solidFill>
                  <a:srgbClr val="0070C0"/>
                </a:solidFill>
              </a:rPr>
              <a:t>(Yönetici)</a:t>
            </a:r>
          </a:p>
          <a:p>
            <a:pPr marL="0" indent="0">
              <a:buNone/>
            </a:pPr>
            <a:r>
              <a:rPr lang="tr-TR" dirty="0"/>
              <a:t>['</a:t>
            </a:r>
            <a:r>
              <a:rPr lang="tr-TR" dirty="0" err="1"/>
              <a:t>PersoneliGörüntüle</a:t>
            </a:r>
            <a:r>
              <a:rPr lang="tr-TR" dirty="0"/>
              <a:t>', '</a:t>
            </a:r>
            <a:r>
              <a:rPr lang="tr-TR" dirty="0" err="1"/>
              <a:t>SayıyıGörüntüle</a:t>
            </a:r>
            <a:r>
              <a:rPr lang="tr-TR" dirty="0"/>
              <a:t>', '_Personel__</a:t>
            </a:r>
            <a:r>
              <a:rPr lang="tr-TR" dirty="0" err="1"/>
              <a:t>pSayısı</a:t>
            </a:r>
            <a:r>
              <a:rPr lang="tr-TR" dirty="0"/>
              <a:t>', '__</a:t>
            </a:r>
            <a:r>
              <a:rPr lang="tr-TR" dirty="0" err="1"/>
              <a:t>class</a:t>
            </a:r>
            <a:r>
              <a:rPr lang="tr-TR" dirty="0"/>
              <a:t>__', '__del__', '__</a:t>
            </a:r>
            <a:r>
              <a:rPr lang="tr-TR" dirty="0" err="1"/>
              <a:t>delattr</a:t>
            </a:r>
            <a:r>
              <a:rPr lang="tr-TR" dirty="0"/>
              <a:t>__', '__</a:t>
            </a:r>
            <a:r>
              <a:rPr lang="tr-TR" dirty="0" err="1"/>
              <a:t>dict</a:t>
            </a:r>
            <a:r>
              <a:rPr lang="tr-TR" dirty="0"/>
              <a:t>__', '__</a:t>
            </a:r>
            <a:r>
              <a:rPr lang="tr-TR" dirty="0" err="1"/>
              <a:t>dir</a:t>
            </a:r>
            <a:r>
              <a:rPr lang="tr-TR" dirty="0"/>
              <a:t>__', '__</a:t>
            </a:r>
            <a:r>
              <a:rPr lang="tr-TR" dirty="0" err="1"/>
              <a:t>doc</a:t>
            </a:r>
            <a:r>
              <a:rPr lang="tr-TR" dirty="0"/>
              <a:t>__', '__</a:t>
            </a:r>
            <a:r>
              <a:rPr lang="tr-TR" dirty="0" err="1"/>
              <a:t>eq</a:t>
            </a:r>
            <a:r>
              <a:rPr lang="tr-TR" dirty="0"/>
              <a:t>__', '__format__', '__ge__', '__</a:t>
            </a:r>
            <a:r>
              <a:rPr lang="tr-TR" dirty="0" err="1"/>
              <a:t>getattribute</a:t>
            </a:r>
            <a:r>
              <a:rPr lang="tr-TR" dirty="0"/>
              <a:t>__', '__</a:t>
            </a:r>
            <a:r>
              <a:rPr lang="tr-TR" dirty="0" err="1"/>
              <a:t>gt</a:t>
            </a:r>
            <a:r>
              <a:rPr lang="tr-TR" dirty="0"/>
              <a:t>__', '__</a:t>
            </a:r>
            <a:r>
              <a:rPr lang="tr-TR" dirty="0" err="1"/>
              <a:t>hash</a:t>
            </a:r>
            <a:r>
              <a:rPr lang="tr-TR" dirty="0"/>
              <a:t>__', '__</a:t>
            </a:r>
            <a:r>
              <a:rPr lang="tr-TR" dirty="0" err="1"/>
              <a:t>init</a:t>
            </a:r>
            <a:r>
              <a:rPr lang="tr-TR" dirty="0"/>
              <a:t>__', '__</a:t>
            </a:r>
            <a:r>
              <a:rPr lang="tr-TR" dirty="0" err="1"/>
              <a:t>init_subclass</a:t>
            </a:r>
            <a:r>
              <a:rPr lang="tr-TR" dirty="0"/>
              <a:t>__', '__le__', '__</a:t>
            </a:r>
            <a:r>
              <a:rPr lang="tr-TR" dirty="0" err="1"/>
              <a:t>lt</a:t>
            </a:r>
            <a:r>
              <a:rPr lang="tr-TR" dirty="0"/>
              <a:t>__', '__</a:t>
            </a:r>
            <a:r>
              <a:rPr lang="tr-TR" dirty="0" err="1"/>
              <a:t>module</a:t>
            </a:r>
            <a:r>
              <a:rPr lang="tr-TR" dirty="0"/>
              <a:t>__', '__ne__', '__</a:t>
            </a:r>
            <a:r>
              <a:rPr lang="tr-TR" dirty="0" err="1"/>
              <a:t>new</a:t>
            </a:r>
            <a:r>
              <a:rPr lang="tr-TR" dirty="0"/>
              <a:t>__', '__</a:t>
            </a:r>
            <a:r>
              <a:rPr lang="tr-TR" dirty="0" err="1"/>
              <a:t>reduce</a:t>
            </a:r>
            <a:r>
              <a:rPr lang="tr-TR" dirty="0"/>
              <a:t>__', '__</a:t>
            </a:r>
            <a:r>
              <a:rPr lang="tr-TR" dirty="0" err="1"/>
              <a:t>reduce_ex</a:t>
            </a:r>
            <a:r>
              <a:rPr lang="tr-TR" dirty="0"/>
              <a:t>__', '__</a:t>
            </a:r>
            <a:r>
              <a:rPr lang="tr-TR" dirty="0" err="1"/>
              <a:t>repr</a:t>
            </a:r>
            <a:r>
              <a:rPr lang="tr-TR" dirty="0"/>
              <a:t>__', '__</a:t>
            </a:r>
            <a:r>
              <a:rPr lang="tr-TR" dirty="0" err="1"/>
              <a:t>setattr</a:t>
            </a:r>
            <a:r>
              <a:rPr lang="tr-TR" dirty="0"/>
              <a:t>__', '__</a:t>
            </a:r>
            <a:r>
              <a:rPr lang="tr-TR" dirty="0" err="1"/>
              <a:t>sizeof</a:t>
            </a:r>
            <a:r>
              <a:rPr lang="tr-TR" dirty="0"/>
              <a:t>__', '__</a:t>
            </a:r>
            <a:r>
              <a:rPr lang="tr-TR" dirty="0" err="1"/>
              <a:t>str</a:t>
            </a:r>
            <a:r>
              <a:rPr lang="tr-TR" dirty="0"/>
              <a:t>__', '__</a:t>
            </a:r>
            <a:r>
              <a:rPr lang="tr-TR" dirty="0" err="1"/>
              <a:t>subclasshook</a:t>
            </a:r>
            <a:r>
              <a:rPr lang="tr-TR" dirty="0"/>
              <a:t>__', '__</a:t>
            </a:r>
            <a:r>
              <a:rPr lang="tr-TR" dirty="0" err="1"/>
              <a:t>weakref</a:t>
            </a:r>
            <a:r>
              <a:rPr lang="tr-TR" dirty="0"/>
              <a:t>__']</a:t>
            </a:r>
          </a:p>
          <a:p>
            <a:pPr marL="0" indent="0">
              <a:buNone/>
            </a:pPr>
            <a:r>
              <a:rPr lang="tr-TR" dirty="0">
                <a:solidFill>
                  <a:srgbClr val="C00000"/>
                </a:solidFill>
              </a:rPr>
              <a:t>Eğer sınıf ismi [] içinde yazılırsa farklı bir liste gelir:</a:t>
            </a:r>
          </a:p>
          <a:p>
            <a:pPr marL="0" indent="0">
              <a:buNone/>
            </a:pPr>
            <a:r>
              <a:rPr lang="tr-TR" dirty="0">
                <a:solidFill>
                  <a:srgbClr val="0070C0"/>
                </a:solidFill>
              </a:rPr>
              <a:t>&gt;&gt;&gt; </a:t>
            </a:r>
            <a:r>
              <a:rPr lang="tr-TR" dirty="0" err="1">
                <a:solidFill>
                  <a:srgbClr val="0070C0"/>
                </a:solidFill>
              </a:rPr>
              <a:t>dir</a:t>
            </a:r>
            <a:r>
              <a:rPr lang="tr-TR" dirty="0">
                <a:solidFill>
                  <a:srgbClr val="0070C0"/>
                </a:solidFill>
              </a:rPr>
              <a:t>([Yönetici])</a:t>
            </a:r>
          </a:p>
          <a:p>
            <a:pPr marL="0" indent="0">
              <a:buNone/>
            </a:pPr>
            <a:r>
              <a:rPr lang="tr-TR" dirty="0"/>
              <a:t>['__</a:t>
            </a:r>
            <a:r>
              <a:rPr lang="tr-TR" dirty="0" err="1"/>
              <a:t>add</a:t>
            </a:r>
            <a:r>
              <a:rPr lang="tr-TR" dirty="0"/>
              <a:t>__', '__</a:t>
            </a:r>
            <a:r>
              <a:rPr lang="tr-TR" dirty="0" err="1"/>
              <a:t>class</a:t>
            </a:r>
            <a:r>
              <a:rPr lang="tr-TR" dirty="0"/>
              <a:t>__', '__</a:t>
            </a:r>
            <a:r>
              <a:rPr lang="tr-TR" dirty="0" err="1"/>
              <a:t>contains</a:t>
            </a:r>
            <a:r>
              <a:rPr lang="tr-TR" dirty="0"/>
              <a:t>__', '__</a:t>
            </a:r>
            <a:r>
              <a:rPr lang="tr-TR" dirty="0" err="1"/>
              <a:t>delattr</a:t>
            </a:r>
            <a:r>
              <a:rPr lang="tr-TR" dirty="0"/>
              <a:t>__', '__</a:t>
            </a:r>
            <a:r>
              <a:rPr lang="tr-TR" dirty="0" err="1"/>
              <a:t>delitem</a:t>
            </a:r>
            <a:r>
              <a:rPr lang="tr-TR" dirty="0"/>
              <a:t>__', '__</a:t>
            </a:r>
            <a:r>
              <a:rPr lang="tr-TR" dirty="0" err="1"/>
              <a:t>dir</a:t>
            </a:r>
            <a:r>
              <a:rPr lang="tr-TR" dirty="0"/>
              <a:t>__', '__</a:t>
            </a:r>
            <a:r>
              <a:rPr lang="tr-TR" dirty="0" err="1"/>
              <a:t>doc</a:t>
            </a:r>
            <a:r>
              <a:rPr lang="tr-TR" dirty="0"/>
              <a:t>__', '__</a:t>
            </a:r>
            <a:r>
              <a:rPr lang="tr-TR" dirty="0" err="1"/>
              <a:t>eq</a:t>
            </a:r>
            <a:r>
              <a:rPr lang="tr-TR" dirty="0"/>
              <a:t>__', '__format__', '__ge__', '__</a:t>
            </a:r>
            <a:r>
              <a:rPr lang="tr-TR" dirty="0" err="1"/>
              <a:t>getattribute</a:t>
            </a:r>
            <a:r>
              <a:rPr lang="tr-TR" dirty="0"/>
              <a:t>__', '__</a:t>
            </a:r>
            <a:r>
              <a:rPr lang="tr-TR" dirty="0" err="1"/>
              <a:t>getitem</a:t>
            </a:r>
            <a:r>
              <a:rPr lang="tr-TR" dirty="0"/>
              <a:t>__', '__</a:t>
            </a:r>
            <a:r>
              <a:rPr lang="tr-TR" dirty="0" err="1"/>
              <a:t>gt</a:t>
            </a:r>
            <a:r>
              <a:rPr lang="tr-TR" dirty="0"/>
              <a:t>__', '__</a:t>
            </a:r>
            <a:r>
              <a:rPr lang="tr-TR" dirty="0" err="1"/>
              <a:t>hash</a:t>
            </a:r>
            <a:r>
              <a:rPr lang="tr-TR" dirty="0"/>
              <a:t>__', '__</a:t>
            </a:r>
            <a:r>
              <a:rPr lang="tr-TR" dirty="0" err="1"/>
              <a:t>iadd</a:t>
            </a:r>
            <a:r>
              <a:rPr lang="tr-TR" dirty="0"/>
              <a:t>__', '__</a:t>
            </a:r>
            <a:r>
              <a:rPr lang="tr-TR" dirty="0" err="1"/>
              <a:t>imul</a:t>
            </a:r>
            <a:r>
              <a:rPr lang="tr-TR" dirty="0"/>
              <a:t>__', '__</a:t>
            </a:r>
            <a:r>
              <a:rPr lang="tr-TR" dirty="0" err="1"/>
              <a:t>init</a:t>
            </a:r>
            <a:r>
              <a:rPr lang="tr-TR" dirty="0"/>
              <a:t>__', '__</a:t>
            </a:r>
            <a:r>
              <a:rPr lang="tr-TR" dirty="0" err="1"/>
              <a:t>init_subclass</a:t>
            </a:r>
            <a:r>
              <a:rPr lang="tr-TR" dirty="0"/>
              <a:t>__', '__iter__', '__le__', '__</a:t>
            </a:r>
            <a:r>
              <a:rPr lang="tr-TR" dirty="0" err="1"/>
              <a:t>len</a:t>
            </a:r>
            <a:r>
              <a:rPr lang="tr-TR" dirty="0"/>
              <a:t>__', '__</a:t>
            </a:r>
            <a:r>
              <a:rPr lang="tr-TR" dirty="0" err="1"/>
              <a:t>lt</a:t>
            </a:r>
            <a:r>
              <a:rPr lang="tr-TR" dirty="0"/>
              <a:t>__', '__</a:t>
            </a:r>
            <a:r>
              <a:rPr lang="tr-TR" dirty="0" err="1"/>
              <a:t>mul</a:t>
            </a:r>
            <a:r>
              <a:rPr lang="tr-TR" dirty="0"/>
              <a:t>__', '__ne__', '__</a:t>
            </a:r>
            <a:r>
              <a:rPr lang="tr-TR" dirty="0" err="1"/>
              <a:t>new</a:t>
            </a:r>
            <a:r>
              <a:rPr lang="tr-TR" dirty="0"/>
              <a:t>__', '__</a:t>
            </a:r>
            <a:r>
              <a:rPr lang="tr-TR" dirty="0" err="1"/>
              <a:t>reduce</a:t>
            </a:r>
            <a:r>
              <a:rPr lang="tr-TR" dirty="0"/>
              <a:t>__', '__</a:t>
            </a:r>
            <a:r>
              <a:rPr lang="tr-TR" dirty="0" err="1"/>
              <a:t>reduce_ex</a:t>
            </a:r>
            <a:r>
              <a:rPr lang="tr-TR" dirty="0"/>
              <a:t>__', '__</a:t>
            </a:r>
            <a:r>
              <a:rPr lang="tr-TR" dirty="0" err="1"/>
              <a:t>repr</a:t>
            </a:r>
            <a:r>
              <a:rPr lang="tr-TR" dirty="0"/>
              <a:t>__', '__</a:t>
            </a:r>
            <a:r>
              <a:rPr lang="tr-TR" dirty="0" err="1"/>
              <a:t>reversed</a:t>
            </a:r>
            <a:r>
              <a:rPr lang="tr-TR" dirty="0"/>
              <a:t>__', '__</a:t>
            </a:r>
            <a:r>
              <a:rPr lang="tr-TR" dirty="0" err="1"/>
              <a:t>rmul</a:t>
            </a:r>
            <a:r>
              <a:rPr lang="tr-TR" dirty="0"/>
              <a:t>__', '__</a:t>
            </a:r>
            <a:r>
              <a:rPr lang="tr-TR" dirty="0" err="1"/>
              <a:t>setattr</a:t>
            </a:r>
            <a:r>
              <a:rPr lang="tr-TR" dirty="0"/>
              <a:t>__', '__</a:t>
            </a:r>
            <a:r>
              <a:rPr lang="tr-TR" dirty="0" err="1"/>
              <a:t>setitem</a:t>
            </a:r>
            <a:r>
              <a:rPr lang="tr-TR" dirty="0"/>
              <a:t>__', '__</a:t>
            </a:r>
            <a:r>
              <a:rPr lang="tr-TR" dirty="0" err="1"/>
              <a:t>sizeof</a:t>
            </a:r>
            <a:r>
              <a:rPr lang="tr-TR" dirty="0"/>
              <a:t>__', '__</a:t>
            </a:r>
            <a:r>
              <a:rPr lang="tr-TR" dirty="0" err="1"/>
              <a:t>str</a:t>
            </a:r>
            <a:r>
              <a:rPr lang="tr-TR" dirty="0"/>
              <a:t>__', '__</a:t>
            </a:r>
            <a:r>
              <a:rPr lang="tr-TR" dirty="0" err="1"/>
              <a:t>subclasshook</a:t>
            </a:r>
            <a:r>
              <a:rPr lang="tr-TR" dirty="0"/>
              <a:t>__', '</a:t>
            </a:r>
            <a:r>
              <a:rPr lang="tr-TR" dirty="0" err="1"/>
              <a:t>append</a:t>
            </a:r>
            <a:r>
              <a:rPr lang="tr-TR" dirty="0"/>
              <a:t>', '</a:t>
            </a:r>
            <a:r>
              <a:rPr lang="tr-TR" dirty="0" err="1"/>
              <a:t>clear</a:t>
            </a:r>
            <a:r>
              <a:rPr lang="tr-TR" dirty="0"/>
              <a:t>', '</a:t>
            </a:r>
            <a:r>
              <a:rPr lang="tr-TR" dirty="0" err="1"/>
              <a:t>copy</a:t>
            </a:r>
            <a:r>
              <a:rPr lang="tr-TR" dirty="0"/>
              <a:t>', '</a:t>
            </a:r>
            <a:r>
              <a:rPr lang="tr-TR" dirty="0" err="1"/>
              <a:t>count</a:t>
            </a:r>
            <a:r>
              <a:rPr lang="tr-TR" dirty="0"/>
              <a:t>', '</a:t>
            </a:r>
            <a:r>
              <a:rPr lang="tr-TR" dirty="0" err="1"/>
              <a:t>extend</a:t>
            </a:r>
            <a:r>
              <a:rPr lang="tr-TR" dirty="0"/>
              <a:t>', '</a:t>
            </a:r>
            <a:r>
              <a:rPr lang="tr-TR" dirty="0" err="1"/>
              <a:t>index</a:t>
            </a:r>
            <a:r>
              <a:rPr lang="tr-TR" dirty="0"/>
              <a:t>', 'insert', 'pop', '</a:t>
            </a:r>
            <a:r>
              <a:rPr lang="tr-TR" dirty="0" err="1"/>
              <a:t>remove</a:t>
            </a:r>
            <a:r>
              <a:rPr lang="tr-TR" dirty="0"/>
              <a:t>', '</a:t>
            </a:r>
            <a:r>
              <a:rPr lang="tr-TR" dirty="0" err="1"/>
              <a:t>reverse</a:t>
            </a:r>
            <a:r>
              <a:rPr lang="tr-TR" dirty="0"/>
              <a:t>', '</a:t>
            </a:r>
            <a:r>
              <a:rPr lang="tr-TR" dirty="0" err="1"/>
              <a:t>sort</a:t>
            </a:r>
            <a:r>
              <a:rPr lang="tr-TR" dirty="0"/>
              <a:t>']</a:t>
            </a:r>
          </a:p>
          <a:p>
            <a:pPr marL="0" indent="0">
              <a:buNone/>
            </a:pPr>
            <a:r>
              <a:rPr lang="tr-TR" dirty="0">
                <a:solidFill>
                  <a:srgbClr val="C00000"/>
                </a:solidFill>
              </a:rPr>
              <a:t>Argüman verilmezse mevcut oturumda tanımlı olan sınıflar ve nesneler görüntülenir:</a:t>
            </a:r>
          </a:p>
          <a:p>
            <a:pPr marL="0" indent="0">
              <a:buNone/>
            </a:pPr>
            <a:r>
              <a:rPr lang="tr-TR" dirty="0">
                <a:solidFill>
                  <a:srgbClr val="0070C0"/>
                </a:solidFill>
              </a:rPr>
              <a:t>&gt;&gt;&gt; </a:t>
            </a:r>
            <a:r>
              <a:rPr lang="tr-TR" dirty="0" err="1">
                <a:solidFill>
                  <a:srgbClr val="0070C0"/>
                </a:solidFill>
              </a:rPr>
              <a:t>dir</a:t>
            </a:r>
            <a:r>
              <a:rPr lang="tr-TR" dirty="0">
                <a:solidFill>
                  <a:srgbClr val="0070C0"/>
                </a:solidFill>
              </a:rPr>
              <a:t>()</a:t>
            </a:r>
          </a:p>
          <a:p>
            <a:pPr marL="0" indent="0">
              <a:buNone/>
            </a:pPr>
            <a:r>
              <a:rPr lang="tr-TR" dirty="0"/>
              <a:t>['Personel', 'Yönetici', '__</a:t>
            </a:r>
            <a:r>
              <a:rPr lang="tr-TR" dirty="0" err="1"/>
              <a:t>annotations</a:t>
            </a:r>
            <a:r>
              <a:rPr lang="tr-TR" dirty="0"/>
              <a:t>__', '__</a:t>
            </a:r>
            <a:r>
              <a:rPr lang="tr-TR" dirty="0" err="1"/>
              <a:t>builtins</a:t>
            </a:r>
            <a:r>
              <a:rPr lang="tr-TR" dirty="0"/>
              <a:t>__', '__</a:t>
            </a:r>
            <a:r>
              <a:rPr lang="tr-TR" dirty="0" err="1"/>
              <a:t>doc</a:t>
            </a:r>
            <a:r>
              <a:rPr lang="tr-TR" dirty="0"/>
              <a:t>__', '__file__', '__</a:t>
            </a:r>
            <a:r>
              <a:rPr lang="tr-TR" dirty="0" err="1"/>
              <a:t>loader</a:t>
            </a:r>
            <a:r>
              <a:rPr lang="tr-TR" dirty="0"/>
              <a:t>__', '__name__', '__</a:t>
            </a:r>
            <a:r>
              <a:rPr lang="tr-TR" dirty="0" err="1"/>
              <a:t>package</a:t>
            </a:r>
            <a:r>
              <a:rPr lang="tr-TR" dirty="0"/>
              <a:t>__', '__</a:t>
            </a:r>
            <a:r>
              <a:rPr lang="tr-TR" dirty="0" err="1"/>
              <a:t>spec</a:t>
            </a:r>
            <a:r>
              <a:rPr lang="tr-TR" dirty="0"/>
              <a:t>__', 'per1', 'per2']</a:t>
            </a:r>
          </a:p>
        </p:txBody>
      </p:sp>
    </p:spTree>
    <p:extLst>
      <p:ext uri="{BB962C8B-B14F-4D97-AF65-F5344CB8AC3E}">
        <p14:creationId xmlns:p14="http://schemas.microsoft.com/office/powerpoint/2010/main" val="79473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Ödev</a:t>
            </a:r>
          </a:p>
        </p:txBody>
      </p:sp>
      <p:sp>
        <p:nvSpPr>
          <p:cNvPr id="3" name="İçerik Yer Tutucusu 2"/>
          <p:cNvSpPr>
            <a:spLocks noGrp="1"/>
          </p:cNvSpPr>
          <p:nvPr>
            <p:ph idx="1"/>
          </p:nvPr>
        </p:nvSpPr>
        <p:spPr>
          <a:xfrm>
            <a:off x="457200" y="1417638"/>
            <a:ext cx="8229600" cy="5163271"/>
          </a:xfrm>
        </p:spPr>
        <p:txBody>
          <a:bodyPr>
            <a:normAutofit fontScale="70000" lnSpcReduction="20000"/>
          </a:bodyPr>
          <a:lstStyle/>
          <a:p>
            <a:r>
              <a:rPr lang="tr-TR" dirty="0">
                <a:solidFill>
                  <a:srgbClr val="0070C0"/>
                </a:solidFill>
              </a:rPr>
              <a:t>Yükseklik</a:t>
            </a:r>
            <a:r>
              <a:rPr lang="tr-TR" dirty="0"/>
              <a:t> ve </a:t>
            </a:r>
            <a:r>
              <a:rPr lang="tr-TR" dirty="0">
                <a:solidFill>
                  <a:srgbClr val="0070C0"/>
                </a:solidFill>
              </a:rPr>
              <a:t>genişlik</a:t>
            </a:r>
            <a:r>
              <a:rPr lang="tr-TR" dirty="0"/>
              <a:t> niteliklerine sahip olan, bunları kullanarak </a:t>
            </a:r>
            <a:r>
              <a:rPr lang="tr-TR" dirty="0">
                <a:solidFill>
                  <a:srgbClr val="0070C0"/>
                </a:solidFill>
              </a:rPr>
              <a:t>alan</a:t>
            </a:r>
            <a:r>
              <a:rPr lang="tr-TR" dirty="0"/>
              <a:t> ve </a:t>
            </a:r>
            <a:r>
              <a:rPr lang="tr-TR" dirty="0">
                <a:solidFill>
                  <a:srgbClr val="0070C0"/>
                </a:solidFill>
              </a:rPr>
              <a:t>çevre</a:t>
            </a:r>
            <a:r>
              <a:rPr lang="tr-TR" dirty="0"/>
              <a:t> hesaplaması için ilgili yöntemleri(</a:t>
            </a:r>
            <a:r>
              <a:rPr lang="tr-TR" dirty="0" err="1"/>
              <a:t>metodları</a:t>
            </a:r>
            <a:r>
              <a:rPr lang="tr-TR" dirty="0"/>
              <a:t>) de içeren bir </a:t>
            </a:r>
            <a:r>
              <a:rPr lang="tr-TR" dirty="0">
                <a:solidFill>
                  <a:srgbClr val="0070C0"/>
                </a:solidFill>
              </a:rPr>
              <a:t>Dikdörtgen</a:t>
            </a:r>
            <a:r>
              <a:rPr lang="tr-TR" dirty="0"/>
              <a:t> sınıfı yazınız.</a:t>
            </a:r>
          </a:p>
          <a:p>
            <a:r>
              <a:rPr lang="tr-TR" dirty="0">
                <a:solidFill>
                  <a:srgbClr val="0070C0"/>
                </a:solidFill>
              </a:rPr>
              <a:t>Kenar</a:t>
            </a:r>
            <a:r>
              <a:rPr lang="tr-TR" dirty="0"/>
              <a:t> niteliğine sahip olan ve </a:t>
            </a:r>
            <a:r>
              <a:rPr lang="tr-TR" dirty="0">
                <a:solidFill>
                  <a:srgbClr val="0070C0"/>
                </a:solidFill>
              </a:rPr>
              <a:t>Dikdörtgen</a:t>
            </a:r>
            <a:r>
              <a:rPr lang="tr-TR" dirty="0"/>
              <a:t> sınıfındaki yöntemleri miras alıp </a:t>
            </a:r>
            <a:r>
              <a:rPr lang="tr-TR" dirty="0">
                <a:solidFill>
                  <a:srgbClr val="0070C0"/>
                </a:solidFill>
              </a:rPr>
              <a:t>çevre</a:t>
            </a:r>
            <a:r>
              <a:rPr lang="tr-TR" dirty="0"/>
              <a:t> ve </a:t>
            </a:r>
            <a:r>
              <a:rPr lang="tr-TR" dirty="0">
                <a:solidFill>
                  <a:srgbClr val="0070C0"/>
                </a:solidFill>
              </a:rPr>
              <a:t>alan</a:t>
            </a:r>
            <a:r>
              <a:rPr lang="tr-TR" dirty="0"/>
              <a:t> hesaplayan </a:t>
            </a:r>
            <a:r>
              <a:rPr lang="tr-TR" dirty="0">
                <a:solidFill>
                  <a:srgbClr val="0070C0"/>
                </a:solidFill>
              </a:rPr>
              <a:t>Kare</a:t>
            </a:r>
            <a:r>
              <a:rPr lang="tr-TR" dirty="0"/>
              <a:t> sınıfını yazınız.</a:t>
            </a:r>
          </a:p>
          <a:p>
            <a:r>
              <a:rPr lang="tr-TR" dirty="0">
                <a:solidFill>
                  <a:srgbClr val="0070C0"/>
                </a:solidFill>
              </a:rPr>
              <a:t>Yükseklik</a:t>
            </a:r>
            <a:r>
              <a:rPr lang="tr-TR" dirty="0"/>
              <a:t> ve </a:t>
            </a:r>
            <a:r>
              <a:rPr lang="tr-TR" dirty="0">
                <a:solidFill>
                  <a:srgbClr val="0070C0"/>
                </a:solidFill>
              </a:rPr>
              <a:t>taban</a:t>
            </a:r>
            <a:r>
              <a:rPr lang="tr-TR" dirty="0"/>
              <a:t> niteliklerine ve kendi </a:t>
            </a:r>
            <a:r>
              <a:rPr lang="tr-TR" dirty="0">
                <a:solidFill>
                  <a:srgbClr val="0070C0"/>
                </a:solidFill>
              </a:rPr>
              <a:t>çevre</a:t>
            </a:r>
            <a:r>
              <a:rPr lang="tr-TR" dirty="0"/>
              <a:t> yöntemine sahip olan </a:t>
            </a:r>
            <a:r>
              <a:rPr lang="tr-TR" dirty="0">
                <a:solidFill>
                  <a:srgbClr val="0070C0"/>
                </a:solidFill>
              </a:rPr>
              <a:t>alan</a:t>
            </a:r>
            <a:r>
              <a:rPr lang="tr-TR" dirty="0"/>
              <a:t> yöntemini ise </a:t>
            </a:r>
            <a:r>
              <a:rPr lang="tr-TR" dirty="0">
                <a:solidFill>
                  <a:srgbClr val="0070C0"/>
                </a:solidFill>
              </a:rPr>
              <a:t>Dikdörtgen</a:t>
            </a:r>
            <a:r>
              <a:rPr lang="tr-TR" dirty="0"/>
              <a:t> sınıfından miras alan </a:t>
            </a:r>
            <a:r>
              <a:rPr lang="tr-TR" dirty="0" err="1">
                <a:solidFill>
                  <a:srgbClr val="0070C0"/>
                </a:solidFill>
              </a:rPr>
              <a:t>ParalelKenar</a:t>
            </a:r>
            <a:r>
              <a:rPr lang="tr-TR" dirty="0">
                <a:solidFill>
                  <a:srgbClr val="0070C0"/>
                </a:solidFill>
              </a:rPr>
              <a:t> </a:t>
            </a:r>
            <a:r>
              <a:rPr lang="tr-TR" dirty="0"/>
              <a:t>sınıfını yazınız.</a:t>
            </a:r>
          </a:p>
          <a:p>
            <a:r>
              <a:rPr lang="tr-TR" dirty="0" err="1">
                <a:solidFill>
                  <a:srgbClr val="0070C0"/>
                </a:solidFill>
              </a:rPr>
              <a:t>İkizKenarÜçgen</a:t>
            </a:r>
            <a:r>
              <a:rPr lang="tr-TR" dirty="0"/>
              <a:t> sınıfı ise </a:t>
            </a:r>
            <a:r>
              <a:rPr lang="tr-TR" dirty="0">
                <a:solidFill>
                  <a:srgbClr val="0070C0"/>
                </a:solidFill>
              </a:rPr>
              <a:t>yükseklik</a:t>
            </a:r>
            <a:r>
              <a:rPr lang="tr-TR" dirty="0"/>
              <a:t> ve </a:t>
            </a:r>
            <a:r>
              <a:rPr lang="tr-TR" dirty="0">
                <a:solidFill>
                  <a:srgbClr val="0070C0"/>
                </a:solidFill>
              </a:rPr>
              <a:t>taban</a:t>
            </a:r>
            <a:r>
              <a:rPr lang="tr-TR" dirty="0"/>
              <a:t> niteliklerini </a:t>
            </a:r>
            <a:r>
              <a:rPr lang="tr-TR" dirty="0" err="1">
                <a:solidFill>
                  <a:srgbClr val="0070C0"/>
                </a:solidFill>
              </a:rPr>
              <a:t>ParalelKenar</a:t>
            </a:r>
            <a:r>
              <a:rPr lang="tr-TR" dirty="0">
                <a:solidFill>
                  <a:srgbClr val="0070C0"/>
                </a:solidFill>
              </a:rPr>
              <a:t> </a:t>
            </a:r>
            <a:r>
              <a:rPr lang="tr-TR" dirty="0"/>
              <a:t>sınıfından miras alacak ama </a:t>
            </a:r>
            <a:r>
              <a:rPr lang="tr-TR" dirty="0">
                <a:solidFill>
                  <a:srgbClr val="0070C0"/>
                </a:solidFill>
              </a:rPr>
              <a:t>çevre</a:t>
            </a:r>
            <a:r>
              <a:rPr lang="tr-TR" dirty="0"/>
              <a:t> ve </a:t>
            </a:r>
            <a:r>
              <a:rPr lang="tr-TR" dirty="0">
                <a:solidFill>
                  <a:srgbClr val="0070C0"/>
                </a:solidFill>
              </a:rPr>
              <a:t>alan</a:t>
            </a:r>
            <a:r>
              <a:rPr lang="tr-TR" dirty="0"/>
              <a:t> hesabı için kendi yöntemlerini kullanması gerekecektir.</a:t>
            </a:r>
          </a:p>
          <a:p>
            <a:r>
              <a:rPr lang="tr-TR" dirty="0"/>
              <a:t>Kare hariç her sınıfta verilen bir sembol ile ilgili genişlik, yükseklik, taban, kenar değerlerine göre şekli çizdiren bir </a:t>
            </a:r>
            <a:r>
              <a:rPr lang="tr-TR" dirty="0">
                <a:solidFill>
                  <a:srgbClr val="0070C0"/>
                </a:solidFill>
              </a:rPr>
              <a:t>çizdir</a:t>
            </a:r>
            <a:r>
              <a:rPr lang="tr-TR" dirty="0"/>
              <a:t> yöntemi yazınız. Kare ise </a:t>
            </a:r>
            <a:r>
              <a:rPr lang="tr-TR" dirty="0" err="1"/>
              <a:t>Dikdörtgen’den</a:t>
            </a:r>
            <a:r>
              <a:rPr lang="tr-TR" dirty="0"/>
              <a:t> miras aldığı yöntemi kullanabilecektir. </a:t>
            </a:r>
          </a:p>
          <a:p>
            <a:pPr lvl="1"/>
            <a:r>
              <a:rPr lang="tr-TR" dirty="0"/>
              <a:t>Ders3 te yaptığımız üçgen çizimlerinde sembol olarak hep '*' kullanılmıştı, mantık benzer olacak ama sembol değiştirilebilecek</a:t>
            </a:r>
          </a:p>
          <a:p>
            <a:endParaRPr lang="tr-TR" dirty="0"/>
          </a:p>
        </p:txBody>
      </p:sp>
    </p:spTree>
    <p:extLst>
      <p:ext uri="{BB962C8B-B14F-4D97-AF65-F5344CB8AC3E}">
        <p14:creationId xmlns:p14="http://schemas.microsoft.com/office/powerpoint/2010/main" val="307768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14541-4755-4079-B479-F899C567CC05}"/>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C1ABDE3E-361A-4402-9556-3DA0BF2F33BB}"/>
              </a:ext>
            </a:extLst>
          </p:cNvPr>
          <p:cNvSpPr>
            <a:spLocks noGrp="1"/>
          </p:cNvSpPr>
          <p:nvPr>
            <p:ph idx="1"/>
          </p:nvPr>
        </p:nvSpPr>
        <p:spPr/>
        <p:txBody>
          <a:bodyPr/>
          <a:lstStyle/>
          <a:p>
            <a:r>
              <a:rPr lang="tr-TR" dirty="0"/>
              <a:t>Dr. </a:t>
            </a:r>
            <a:r>
              <a:rPr lang="tr-TR" dirty="0" err="1"/>
              <a:t>Öğr</a:t>
            </a:r>
            <a:r>
              <a:rPr lang="tr-TR" dirty="0"/>
              <a:t>. Üyesi Altan MESUT, Ders Notları</a:t>
            </a:r>
          </a:p>
          <a:p>
            <a:r>
              <a:rPr lang="tr-TR" dirty="0"/>
              <a:t>Arş. Gör. Dr. Emir ÖZTÜRK, Ders Notları</a:t>
            </a:r>
          </a:p>
        </p:txBody>
      </p:sp>
    </p:spTree>
    <p:extLst>
      <p:ext uri="{BB962C8B-B14F-4D97-AF65-F5344CB8AC3E}">
        <p14:creationId xmlns:p14="http://schemas.microsoft.com/office/powerpoint/2010/main" val="100328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a:t>Nesneye Yönelik Programlama (NYP)</a:t>
            </a:r>
            <a:br>
              <a:rPr lang="tr-TR" dirty="0"/>
            </a:br>
            <a:r>
              <a:rPr lang="tr-TR" dirty="0" err="1"/>
              <a:t>Object</a:t>
            </a:r>
            <a:r>
              <a:rPr lang="tr-TR" dirty="0"/>
              <a:t> </a:t>
            </a:r>
            <a:r>
              <a:rPr lang="tr-TR" dirty="0" err="1"/>
              <a:t>Oriented</a:t>
            </a:r>
            <a:r>
              <a:rPr lang="tr-TR" dirty="0"/>
              <a:t> </a:t>
            </a:r>
            <a:r>
              <a:rPr lang="tr-TR" dirty="0" err="1"/>
              <a:t>Programming</a:t>
            </a:r>
            <a:r>
              <a:rPr lang="tr-TR" dirty="0"/>
              <a:t> (OOP)</a:t>
            </a:r>
          </a:p>
        </p:txBody>
      </p:sp>
      <p:sp>
        <p:nvSpPr>
          <p:cNvPr id="3" name="2 İçerik Yer Tutucusu"/>
          <p:cNvSpPr>
            <a:spLocks noGrp="1"/>
          </p:cNvSpPr>
          <p:nvPr>
            <p:ph idx="1"/>
          </p:nvPr>
        </p:nvSpPr>
        <p:spPr>
          <a:xfrm>
            <a:off x="457200" y="1831995"/>
            <a:ext cx="8229600" cy="4525963"/>
          </a:xfrm>
        </p:spPr>
        <p:txBody>
          <a:bodyPr>
            <a:normAutofit fontScale="92500" lnSpcReduction="20000"/>
          </a:bodyPr>
          <a:lstStyle/>
          <a:p>
            <a:r>
              <a:rPr lang="tr-TR" dirty="0"/>
              <a:t>1960'lı yılların sonuna doğru yazılımların karmaşıklığı ve boyutları arttıkça gereken bakımın maliyeti (zaman ve çaba olarak) daha da hızlı artmaktaydı.</a:t>
            </a:r>
          </a:p>
          <a:p>
            <a:r>
              <a:rPr lang="tr-TR" dirty="0" err="1"/>
              <a:t>NYP'yi</a:t>
            </a:r>
            <a:r>
              <a:rPr lang="tr-TR" dirty="0"/>
              <a:t> bu soruna karşı bir çözüm haline getiren başlıca niteliği, yazılımda birimselliği (</a:t>
            </a:r>
            <a:r>
              <a:rPr lang="tr-TR" dirty="0" err="1"/>
              <a:t>modularity</a:t>
            </a:r>
            <a:r>
              <a:rPr lang="tr-TR" dirty="0"/>
              <a:t>) benimsemesidir.</a:t>
            </a:r>
          </a:p>
          <a:p>
            <a:pPr lvl="1"/>
            <a:r>
              <a:rPr lang="tr-TR" dirty="0" err="1"/>
              <a:t>Birimselliğin</a:t>
            </a:r>
            <a:r>
              <a:rPr lang="tr-TR" dirty="0"/>
              <a:t> ana fikri, her bilgisayar programının, etkileşim içerisinde olan birimler (nesneler) kümesinden oluştuğu varsayımıdır. Bu nesnelerin her biri, kendi içerisinde veri işleyebilir ve diğer nesneler ile çift yönlü veri alışverişinde bulunabilir. </a:t>
            </a:r>
          </a:p>
        </p:txBody>
      </p:sp>
    </p:spTree>
    <p:extLst>
      <p:ext uri="{BB962C8B-B14F-4D97-AF65-F5344CB8AC3E}">
        <p14:creationId xmlns:p14="http://schemas.microsoft.com/office/powerpoint/2010/main" val="381253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p:txBody>
          <a:bodyPr>
            <a:normAutofit fontScale="90000"/>
          </a:bodyPr>
          <a:lstStyle/>
          <a:p>
            <a:r>
              <a:rPr lang="tr-TR" dirty="0"/>
              <a:t>Nesneye Yönelik Programlama (NYP)</a:t>
            </a:r>
            <a:br>
              <a:rPr lang="tr-TR" dirty="0"/>
            </a:br>
            <a:r>
              <a:rPr lang="tr-TR" dirty="0" err="1"/>
              <a:t>Object</a:t>
            </a:r>
            <a:r>
              <a:rPr lang="tr-TR" dirty="0"/>
              <a:t> </a:t>
            </a:r>
            <a:r>
              <a:rPr lang="tr-TR" dirty="0" err="1"/>
              <a:t>Oriented</a:t>
            </a:r>
            <a:r>
              <a:rPr lang="tr-TR" dirty="0"/>
              <a:t> </a:t>
            </a:r>
            <a:r>
              <a:rPr lang="tr-TR" dirty="0" err="1"/>
              <a:t>Programming</a:t>
            </a:r>
            <a:r>
              <a:rPr lang="tr-TR" dirty="0"/>
              <a:t> (OOP)</a:t>
            </a:r>
          </a:p>
        </p:txBody>
      </p:sp>
      <p:sp>
        <p:nvSpPr>
          <p:cNvPr id="6" name="5 İçerik Yer Tutucusu"/>
          <p:cNvSpPr>
            <a:spLocks noGrp="1"/>
          </p:cNvSpPr>
          <p:nvPr>
            <p:ph idx="1"/>
          </p:nvPr>
        </p:nvSpPr>
        <p:spPr>
          <a:xfrm>
            <a:off x="457200" y="1857364"/>
            <a:ext cx="8229600" cy="4525963"/>
          </a:xfrm>
        </p:spPr>
        <p:txBody>
          <a:bodyPr>
            <a:normAutofit fontScale="92500"/>
          </a:bodyPr>
          <a:lstStyle/>
          <a:p>
            <a:r>
              <a:rPr lang="tr-TR" dirty="0"/>
              <a:t>NYP ayrıca, bilgi gizleme (</a:t>
            </a:r>
            <a:r>
              <a:rPr lang="tr-TR" dirty="0" err="1"/>
              <a:t>information</a:t>
            </a:r>
            <a:r>
              <a:rPr lang="tr-TR" dirty="0"/>
              <a:t> </a:t>
            </a:r>
            <a:r>
              <a:rPr lang="tr-TR" dirty="0" err="1"/>
              <a:t>hiding</a:t>
            </a:r>
            <a:r>
              <a:rPr lang="tr-TR" dirty="0"/>
              <a:t>), veri soyutlama (data </a:t>
            </a:r>
            <a:r>
              <a:rPr lang="tr-TR" dirty="0" err="1"/>
              <a:t>abstraction</a:t>
            </a:r>
            <a:r>
              <a:rPr lang="tr-TR" dirty="0"/>
              <a:t>), çok </a:t>
            </a:r>
            <a:r>
              <a:rPr lang="tr-TR" dirty="0" err="1"/>
              <a:t>şekillilik</a:t>
            </a:r>
            <a:r>
              <a:rPr lang="tr-TR" dirty="0"/>
              <a:t> (</a:t>
            </a:r>
            <a:r>
              <a:rPr lang="tr-TR" dirty="0" err="1"/>
              <a:t>polymorphism</a:t>
            </a:r>
            <a:r>
              <a:rPr lang="tr-TR" dirty="0"/>
              <a:t>) ve kalıtım (</a:t>
            </a:r>
            <a:r>
              <a:rPr lang="tr-TR" dirty="0" err="1"/>
              <a:t>inheritance</a:t>
            </a:r>
            <a:r>
              <a:rPr lang="tr-TR" dirty="0"/>
              <a:t>) gibi yazılımın bakımını ve aynı yazılım üzerinde birden fazla kişinin çalışmasını kolaylaştıran kavramları da yazılım literatürüne kazandırmıştır. </a:t>
            </a:r>
          </a:p>
          <a:p>
            <a:r>
              <a:rPr lang="tr-TR" dirty="0"/>
              <a:t>Sağladığı bu avantajlardan dolayı, NYP günümüzde geniş çaplı yazılım projelerinde yaygın olarak kullanılmaktadır.</a:t>
            </a:r>
          </a:p>
        </p:txBody>
      </p:sp>
    </p:spTree>
    <p:extLst>
      <p:ext uri="{BB962C8B-B14F-4D97-AF65-F5344CB8AC3E}">
        <p14:creationId xmlns:p14="http://schemas.microsoft.com/office/powerpoint/2010/main" val="336730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Neden NYP?</a:t>
            </a:r>
          </a:p>
        </p:txBody>
      </p:sp>
      <p:sp>
        <p:nvSpPr>
          <p:cNvPr id="3" name="Content Placeholder 2"/>
          <p:cNvSpPr>
            <a:spLocks noGrp="1"/>
          </p:cNvSpPr>
          <p:nvPr>
            <p:ph idx="1"/>
          </p:nvPr>
        </p:nvSpPr>
        <p:spPr/>
        <p:txBody>
          <a:bodyPr/>
          <a:lstStyle/>
          <a:p>
            <a:r>
              <a:rPr lang="tr-TR" dirty="0"/>
              <a:t>Gerçek hayat problemleri sınıf şablonları kullanılarak bilgisayar ortamına daha kolay ve anlaşılabilir bir biçimde aktarılabilir.</a:t>
            </a:r>
          </a:p>
          <a:p>
            <a:r>
              <a:rPr lang="tr-TR" dirty="0"/>
              <a:t>Sınıflar ile kodlar düzenli bir biçimde saklanarak zaman kaybı yaşanmaz.</a:t>
            </a:r>
          </a:p>
          <a:p>
            <a:r>
              <a:rPr lang="tr-TR" dirty="0"/>
              <a:t>Nesne yönelimli programlamada herhangi bir projede kullanılmak üzere yaratılan bir sınıf başka projelerde tekrar kullanılabilir.</a:t>
            </a:r>
          </a:p>
        </p:txBody>
      </p:sp>
    </p:spTree>
    <p:extLst>
      <p:ext uri="{BB962C8B-B14F-4D97-AF65-F5344CB8AC3E}">
        <p14:creationId xmlns:p14="http://schemas.microsoft.com/office/powerpoint/2010/main" val="327899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Sınıf (Class)</a:t>
            </a:r>
          </a:p>
        </p:txBody>
      </p:sp>
      <p:sp>
        <p:nvSpPr>
          <p:cNvPr id="3" name="Content Placeholder 2"/>
          <p:cNvSpPr>
            <a:spLocks noGrp="1"/>
          </p:cNvSpPr>
          <p:nvPr>
            <p:ph idx="1"/>
          </p:nvPr>
        </p:nvSpPr>
        <p:spPr/>
        <p:txBody>
          <a:bodyPr>
            <a:normAutofit/>
          </a:bodyPr>
          <a:lstStyle/>
          <a:p>
            <a:r>
              <a:rPr lang="tr-TR" dirty="0"/>
              <a:t>Nesnelerin niteliklerini, davranışlarını ve başlangıç durumlarını tanımlamak için kullanılan şablonlara </a:t>
            </a:r>
            <a:r>
              <a:rPr lang="tr-TR" dirty="0">
                <a:solidFill>
                  <a:srgbClr val="C00000"/>
                </a:solidFill>
              </a:rPr>
              <a:t>sınıf</a:t>
            </a:r>
            <a:r>
              <a:rPr lang="tr-TR" dirty="0"/>
              <a:t> denilir.</a:t>
            </a:r>
          </a:p>
          <a:p>
            <a:r>
              <a:rPr lang="tr-TR" dirty="0"/>
              <a:t>Örneğin X marka Y model bir otomobil (nesne), her otomobilde olması gereken temel niteliklere (motor, tekerlek, direksiyon, vs.) sahiptir ve o otomobil için tasarlanmış olan bir prototipten (sınıf) yola çıkarak üretilmiştir.</a:t>
            </a:r>
          </a:p>
        </p:txBody>
      </p:sp>
    </p:spTree>
    <p:extLst>
      <p:ext uri="{BB962C8B-B14F-4D97-AF65-F5344CB8AC3E}">
        <p14:creationId xmlns:p14="http://schemas.microsoft.com/office/powerpoint/2010/main" val="221336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Nitelik (</a:t>
            </a:r>
            <a:r>
              <a:rPr lang="tr-TR" dirty="0" err="1"/>
              <a:t>Attribute</a:t>
            </a:r>
            <a:r>
              <a:rPr lang="tr-TR" dirty="0"/>
              <a:t>) ve Yöntem (</a:t>
            </a:r>
            <a:r>
              <a:rPr lang="tr-TR" dirty="0" err="1"/>
              <a:t>Method</a:t>
            </a:r>
            <a:r>
              <a:rPr lang="tr-TR" dirty="0"/>
              <a:t>)</a:t>
            </a:r>
          </a:p>
        </p:txBody>
      </p:sp>
      <p:sp>
        <p:nvSpPr>
          <p:cNvPr id="3" name="Content Placeholder 2"/>
          <p:cNvSpPr>
            <a:spLocks noGrp="1"/>
          </p:cNvSpPr>
          <p:nvPr>
            <p:ph idx="1"/>
          </p:nvPr>
        </p:nvSpPr>
        <p:spPr/>
        <p:txBody>
          <a:bodyPr>
            <a:normAutofit fontScale="85000" lnSpcReduction="10000"/>
          </a:bodyPr>
          <a:lstStyle/>
          <a:p>
            <a:r>
              <a:rPr lang="tr-TR" dirty="0"/>
              <a:t>Nesnelerin niteliklerini saklamak için sınıf içinde tanımlanmış olan değişkenler </a:t>
            </a:r>
            <a:r>
              <a:rPr lang="tr-TR" dirty="0">
                <a:solidFill>
                  <a:srgbClr val="C00000"/>
                </a:solidFill>
              </a:rPr>
              <a:t>nitelik</a:t>
            </a:r>
            <a:r>
              <a:rPr lang="tr-TR" dirty="0"/>
              <a:t> olarak adlandırılır.</a:t>
            </a:r>
          </a:p>
          <a:p>
            <a:pPr lvl="1"/>
            <a:r>
              <a:rPr lang="tr-TR" dirty="0"/>
              <a:t>Bir otomobil sınıfının içinde tanımlanan </a:t>
            </a:r>
            <a:r>
              <a:rPr lang="tr-TR" dirty="0" err="1">
                <a:solidFill>
                  <a:srgbClr val="0000FF"/>
                </a:solidFill>
              </a:rPr>
              <a:t>maks_hız</a:t>
            </a:r>
            <a:r>
              <a:rPr lang="tr-TR" dirty="0"/>
              <a:t> ve </a:t>
            </a:r>
            <a:r>
              <a:rPr lang="tr-TR" dirty="0">
                <a:solidFill>
                  <a:srgbClr val="0000FF"/>
                </a:solidFill>
              </a:rPr>
              <a:t>renk</a:t>
            </a:r>
            <a:r>
              <a:rPr lang="tr-TR" dirty="0"/>
              <a:t> gibi nitelikler o sınıfa ait her nesnede var olacak, içerdikleri değerler farklı olabilecektir.</a:t>
            </a:r>
          </a:p>
          <a:p>
            <a:r>
              <a:rPr lang="tr-TR" dirty="0"/>
              <a:t>Nesnelerin davranışlarını belirlemek için kullanılan sınıf içinde tanımlanmış olan fonksiyonlara </a:t>
            </a:r>
            <a:r>
              <a:rPr lang="tr-TR" dirty="0">
                <a:solidFill>
                  <a:srgbClr val="C00000"/>
                </a:solidFill>
              </a:rPr>
              <a:t>yöntem</a:t>
            </a:r>
            <a:r>
              <a:rPr lang="tr-TR" dirty="0"/>
              <a:t> denir.</a:t>
            </a:r>
          </a:p>
          <a:p>
            <a:pPr lvl="1"/>
            <a:r>
              <a:rPr lang="tr-TR" dirty="0"/>
              <a:t>Örneğin: </a:t>
            </a:r>
            <a:r>
              <a:rPr lang="tr-TR" dirty="0">
                <a:solidFill>
                  <a:srgbClr val="0000FF"/>
                </a:solidFill>
              </a:rPr>
              <a:t>gaz pedalına belli bir kuvvet ile basma </a:t>
            </a:r>
            <a:r>
              <a:rPr lang="tr-TR" dirty="0"/>
              <a:t>bir yöntem ise, belirli bir süre sonra </a:t>
            </a:r>
            <a:r>
              <a:rPr lang="tr-TR" dirty="0">
                <a:solidFill>
                  <a:srgbClr val="0000FF"/>
                </a:solidFill>
              </a:rPr>
              <a:t>otomobilin ulaştığı hız</a:t>
            </a:r>
            <a:r>
              <a:rPr lang="tr-TR" dirty="0"/>
              <a:t> geri döndürdüğü değerdir.</a:t>
            </a:r>
          </a:p>
          <a:p>
            <a:pPr lvl="1"/>
            <a:r>
              <a:rPr lang="tr-TR" dirty="0"/>
              <a:t>Yöntemlerin içinde tanımlanan lokal değişkenler nitelik değildir.</a:t>
            </a:r>
          </a:p>
        </p:txBody>
      </p:sp>
    </p:spTree>
    <p:extLst>
      <p:ext uri="{BB962C8B-B14F-4D97-AF65-F5344CB8AC3E}">
        <p14:creationId xmlns:p14="http://schemas.microsoft.com/office/powerpoint/2010/main" val="410584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Dillerde NYP</a:t>
            </a:r>
          </a:p>
        </p:txBody>
      </p:sp>
      <p:sp>
        <p:nvSpPr>
          <p:cNvPr id="3" name="Content Placeholder 2"/>
          <p:cNvSpPr>
            <a:spLocks noGrp="1"/>
          </p:cNvSpPr>
          <p:nvPr>
            <p:ph idx="1"/>
          </p:nvPr>
        </p:nvSpPr>
        <p:spPr/>
        <p:txBody>
          <a:bodyPr>
            <a:normAutofit fontScale="85000" lnSpcReduction="20000"/>
          </a:bodyPr>
          <a:lstStyle/>
          <a:p>
            <a:r>
              <a:rPr lang="tr-TR" dirty="0"/>
              <a:t>C diline nesneye yönelik programlama yaklaşımının ilave edilmesi ile oluşturulan C++ dilinde bu yaklaşımı kullanmak seçimliktir (Hiçbir sınıf içermeyen bir kod C++ derleyicisi ile derlenebilir).</a:t>
            </a:r>
          </a:p>
          <a:p>
            <a:r>
              <a:rPr lang="tr-TR" dirty="0"/>
              <a:t>Python dilinde de C++ dilinde olduğu gibi nesneleri kullanmadan da kod yazabiliriz.</a:t>
            </a:r>
          </a:p>
          <a:p>
            <a:r>
              <a:rPr lang="tr-TR" dirty="0"/>
              <a:t>Java ve C# dillerinde ise NYP yaklaşımını kullanmak </a:t>
            </a:r>
            <a:r>
              <a:rPr lang="tr-TR" dirty="0">
                <a:solidFill>
                  <a:srgbClr val="FF0000"/>
                </a:solidFill>
              </a:rPr>
              <a:t>zorunludur. </a:t>
            </a:r>
            <a:r>
              <a:rPr lang="tr-TR" dirty="0"/>
              <a:t>Tüm değişkenler ve fonksiyonlar mutlaka bir sınıf içinde tanımlanmalıdır.</a:t>
            </a:r>
          </a:p>
          <a:p>
            <a:pPr lvl="1"/>
            <a:r>
              <a:rPr lang="tr-TR" dirty="0"/>
              <a:t>C dilinde programın başlangıç noktası olan </a:t>
            </a:r>
            <a:r>
              <a:rPr lang="tr-TR" dirty="0">
                <a:solidFill>
                  <a:srgbClr val="0000FF"/>
                </a:solidFill>
              </a:rPr>
              <a:t>main()</a:t>
            </a:r>
            <a:r>
              <a:rPr lang="tr-TR" dirty="0"/>
              <a:t> fonksiyonu, C# dilinde Program sınıfına ait bir yöntemdir (sınıfın adı değiştirilebilir).</a:t>
            </a:r>
          </a:p>
        </p:txBody>
      </p:sp>
    </p:spTree>
    <p:extLst>
      <p:ext uri="{BB962C8B-B14F-4D97-AF65-F5344CB8AC3E}">
        <p14:creationId xmlns:p14="http://schemas.microsoft.com/office/powerpoint/2010/main" val="331330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Kare Sınıfı</a:t>
            </a:r>
          </a:p>
        </p:txBody>
      </p:sp>
      <p:sp>
        <p:nvSpPr>
          <p:cNvPr id="3" name="Content Placeholder 2"/>
          <p:cNvSpPr>
            <a:spLocks noGrp="1"/>
          </p:cNvSpPr>
          <p:nvPr>
            <p:ph idx="1"/>
          </p:nvPr>
        </p:nvSpPr>
        <p:spPr/>
        <p:txBody>
          <a:bodyPr>
            <a:normAutofit/>
          </a:bodyPr>
          <a:lstStyle/>
          <a:p>
            <a:pPr marL="0" indent="0">
              <a:buNone/>
            </a:pPr>
            <a:r>
              <a:rPr lang="tr-TR" dirty="0" err="1">
                <a:highlight>
                  <a:srgbClr val="FFFFFF"/>
                </a:highlight>
                <a:latin typeface="Consolas" panose="020B0609020204030204" pitchFamily="49" charset="0"/>
              </a:rPr>
              <a:t>class</a:t>
            </a:r>
            <a:r>
              <a:rPr lang="tr-TR" dirty="0">
                <a:highlight>
                  <a:srgbClr val="FFFFFF"/>
                </a:highlight>
                <a:latin typeface="Consolas" panose="020B0609020204030204" pitchFamily="49" charset="0"/>
              </a:rPr>
              <a:t> kare:</a:t>
            </a:r>
          </a:p>
          <a:p>
            <a:pPr marL="0" indent="0">
              <a:buNone/>
            </a:pPr>
            <a:r>
              <a:rPr lang="tr-TR" dirty="0">
                <a:highlight>
                  <a:srgbClr val="FFFFFF"/>
                </a:highlight>
                <a:latin typeface="Consolas" panose="020B0609020204030204" pitchFamily="49" charset="0"/>
              </a:rPr>
              <a:t>    def __</a:t>
            </a:r>
            <a:r>
              <a:rPr lang="tr-TR" dirty="0" err="1">
                <a:highlight>
                  <a:srgbClr val="FFFFFF"/>
                </a:highlight>
                <a:latin typeface="Consolas" panose="020B0609020204030204" pitchFamily="49" charset="0"/>
              </a:rPr>
              <a:t>init</a:t>
            </a:r>
            <a:r>
              <a:rPr lang="tr-TR" dirty="0">
                <a:highlight>
                  <a:srgbClr val="FFFFFF"/>
                </a:highlight>
                <a:latin typeface="Consolas" panose="020B0609020204030204" pitchFamily="49" charset="0"/>
              </a:rPr>
              <a:t>__(self, kenar):</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self.kenar</a:t>
            </a:r>
            <a:r>
              <a:rPr lang="tr-TR" dirty="0">
                <a:highlight>
                  <a:srgbClr val="FFFFFF"/>
                </a:highlight>
                <a:latin typeface="Consolas" panose="020B0609020204030204" pitchFamily="49" charset="0"/>
              </a:rPr>
              <a:t> = kenar</a:t>
            </a:r>
          </a:p>
          <a:p>
            <a:pPr marL="0" indent="0">
              <a:buNone/>
            </a:pPr>
            <a:r>
              <a:rPr lang="tr-TR" dirty="0">
                <a:highlight>
                  <a:srgbClr val="FFFFFF"/>
                </a:highlight>
                <a:latin typeface="Consolas" panose="020B0609020204030204" pitchFamily="49" charset="0"/>
              </a:rPr>
              <a:t>    def alan(self):</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return</a:t>
            </a: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self.kenar</a:t>
            </a:r>
            <a:r>
              <a:rPr lang="tr-TR" dirty="0">
                <a:highlight>
                  <a:srgbClr val="FFFFFF"/>
                </a:highlight>
                <a:latin typeface="Consolas" panose="020B0609020204030204" pitchFamily="49" charset="0"/>
              </a:rPr>
              <a:t>**2</a:t>
            </a:r>
          </a:p>
          <a:p>
            <a:pPr marL="0" indent="0">
              <a:buNone/>
            </a:pPr>
            <a:r>
              <a:rPr lang="tr-TR" dirty="0">
                <a:highlight>
                  <a:srgbClr val="FFFFFF"/>
                </a:highlight>
                <a:latin typeface="Consolas" panose="020B0609020204030204" pitchFamily="49" charset="0"/>
              </a:rPr>
              <a:t>    def </a:t>
            </a:r>
            <a:r>
              <a:rPr lang="tr-TR" dirty="0" err="1">
                <a:highlight>
                  <a:srgbClr val="FFFFFF"/>
                </a:highlight>
                <a:latin typeface="Consolas" panose="020B0609020204030204" pitchFamily="49" charset="0"/>
              </a:rPr>
              <a:t>cevre</a:t>
            </a:r>
            <a:r>
              <a:rPr lang="tr-TR" dirty="0">
                <a:highlight>
                  <a:srgbClr val="FFFFFF"/>
                </a:highlight>
                <a:latin typeface="Consolas" panose="020B0609020204030204" pitchFamily="49" charset="0"/>
              </a:rPr>
              <a:t>(self):</a:t>
            </a:r>
          </a:p>
          <a:p>
            <a:pPr marL="0" indent="0">
              <a:buNone/>
            </a:pP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return</a:t>
            </a:r>
            <a:r>
              <a:rPr lang="tr-TR" dirty="0">
                <a:highlight>
                  <a:srgbClr val="FFFFFF"/>
                </a:highlight>
                <a:latin typeface="Consolas" panose="020B0609020204030204" pitchFamily="49" charset="0"/>
              </a:rPr>
              <a:t> </a:t>
            </a:r>
            <a:r>
              <a:rPr lang="tr-TR" dirty="0" err="1">
                <a:highlight>
                  <a:srgbClr val="FFFFFF"/>
                </a:highlight>
                <a:latin typeface="Consolas" panose="020B0609020204030204" pitchFamily="49" charset="0"/>
              </a:rPr>
              <a:t>self.kenar</a:t>
            </a:r>
            <a:r>
              <a:rPr lang="tr-TR" dirty="0">
                <a:highlight>
                  <a:srgbClr val="FFFFFF"/>
                </a:highlight>
                <a:latin typeface="Consolas" panose="020B0609020204030204" pitchFamily="49" charset="0"/>
              </a:rPr>
              <a:t>*4</a:t>
            </a:r>
          </a:p>
          <a:p>
            <a:pPr marL="0" indent="0">
              <a:buNone/>
            </a:pPr>
            <a:endParaRPr lang="tr-TR" dirty="0" err="1">
              <a:highlight>
                <a:srgbClr val="FFFFFF"/>
              </a:highlight>
              <a:latin typeface="Consolas" panose="020B0609020204030204" pitchFamily="49" charset="0"/>
            </a:endParaRPr>
          </a:p>
        </p:txBody>
      </p:sp>
      <p:cxnSp>
        <p:nvCxnSpPr>
          <p:cNvPr id="5" name="Straight Arrow Connector 4"/>
          <p:cNvCxnSpPr/>
          <p:nvPr/>
        </p:nvCxnSpPr>
        <p:spPr>
          <a:xfrm flipV="1">
            <a:off x="6324600" y="2061865"/>
            <a:ext cx="152400" cy="2241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3600" y="1600200"/>
            <a:ext cx="1066800" cy="461665"/>
          </a:xfrm>
          <a:prstGeom prst="rect">
            <a:avLst/>
          </a:prstGeom>
          <a:noFill/>
        </p:spPr>
        <p:txBody>
          <a:bodyPr wrap="square" rtlCol="0">
            <a:spAutoFit/>
          </a:bodyPr>
          <a:lstStyle/>
          <a:p>
            <a:r>
              <a:rPr lang="tr-TR" sz="2400" i="1" dirty="0">
                <a:solidFill>
                  <a:srgbClr val="C00000"/>
                </a:solidFill>
                <a:latin typeface="+mj-lt"/>
              </a:rPr>
              <a:t>Nitelik</a:t>
            </a:r>
          </a:p>
        </p:txBody>
      </p:sp>
      <p:sp>
        <p:nvSpPr>
          <p:cNvPr id="8" name="Right Brace 7"/>
          <p:cNvSpPr/>
          <p:nvPr/>
        </p:nvSpPr>
        <p:spPr>
          <a:xfrm>
            <a:off x="6858000" y="3429000"/>
            <a:ext cx="457200" cy="2209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 name="TextBox 8"/>
          <p:cNvSpPr txBox="1"/>
          <p:nvPr/>
        </p:nvSpPr>
        <p:spPr>
          <a:xfrm>
            <a:off x="7391400" y="4303067"/>
            <a:ext cx="1447800" cy="461665"/>
          </a:xfrm>
          <a:prstGeom prst="rect">
            <a:avLst/>
          </a:prstGeom>
          <a:noFill/>
        </p:spPr>
        <p:txBody>
          <a:bodyPr wrap="square" rtlCol="0">
            <a:spAutoFit/>
          </a:bodyPr>
          <a:lstStyle/>
          <a:p>
            <a:r>
              <a:rPr lang="tr-TR" sz="2400" i="1" dirty="0">
                <a:solidFill>
                  <a:srgbClr val="C00000"/>
                </a:solidFill>
                <a:latin typeface="+mj-lt"/>
              </a:rPr>
              <a:t>Yöntemler</a:t>
            </a:r>
          </a:p>
        </p:txBody>
      </p:sp>
    </p:spTree>
    <p:extLst>
      <p:ext uri="{BB962C8B-B14F-4D97-AF65-F5344CB8AC3E}">
        <p14:creationId xmlns:p14="http://schemas.microsoft.com/office/powerpoint/2010/main" val="199624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Nesne yaratma ve yöntemleri kullanma</a:t>
            </a:r>
          </a:p>
        </p:txBody>
      </p:sp>
      <p:sp>
        <p:nvSpPr>
          <p:cNvPr id="3" name="Content Placeholder 2"/>
          <p:cNvSpPr>
            <a:spLocks noGrp="1"/>
          </p:cNvSpPr>
          <p:nvPr>
            <p:ph idx="1"/>
          </p:nvPr>
        </p:nvSpPr>
        <p:spPr/>
        <p:txBody>
          <a:bodyPr>
            <a:normAutofit fontScale="70000" lnSpcReduction="20000"/>
          </a:bodyPr>
          <a:lstStyle/>
          <a:p>
            <a:r>
              <a:rPr lang="tr-TR" dirty="0"/>
              <a:t>Tüm sınıflarda yer alan ve </a:t>
            </a:r>
            <a:r>
              <a:rPr lang="tr-TR" dirty="0">
                <a:solidFill>
                  <a:srgbClr val="C00000"/>
                </a:solidFill>
              </a:rPr>
              <a:t>yapıcı</a:t>
            </a:r>
            <a:r>
              <a:rPr lang="tr-TR" dirty="0"/>
              <a:t> (</a:t>
            </a:r>
            <a:r>
              <a:rPr lang="tr-TR" dirty="0" err="1"/>
              <a:t>constructor</a:t>
            </a:r>
            <a:r>
              <a:rPr lang="tr-TR" dirty="0"/>
              <a:t>) olarak isimlendirilen </a:t>
            </a:r>
            <a:r>
              <a:rPr lang="tr-TR" dirty="0">
                <a:solidFill>
                  <a:srgbClr val="0070C0"/>
                </a:solidFill>
                <a:latin typeface="Consolas" panose="020B0609020204030204" pitchFamily="49" charset="0"/>
              </a:rPr>
              <a:t>__</a:t>
            </a:r>
            <a:r>
              <a:rPr lang="tr-TR" dirty="0" err="1">
                <a:solidFill>
                  <a:srgbClr val="0070C0"/>
                </a:solidFill>
                <a:latin typeface="Consolas" panose="020B0609020204030204" pitchFamily="49" charset="0"/>
              </a:rPr>
              <a:t>init</a:t>
            </a:r>
            <a:r>
              <a:rPr lang="tr-TR" dirty="0">
                <a:solidFill>
                  <a:srgbClr val="0070C0"/>
                </a:solidFill>
                <a:latin typeface="Consolas" panose="020B0609020204030204" pitchFamily="49" charset="0"/>
              </a:rPr>
              <a:t>__</a:t>
            </a:r>
            <a:r>
              <a:rPr lang="tr-TR" dirty="0">
                <a:solidFill>
                  <a:srgbClr val="0070C0"/>
                </a:solidFill>
              </a:rPr>
              <a:t> </a:t>
            </a:r>
            <a:r>
              <a:rPr lang="tr-TR" dirty="0"/>
              <a:t>yöntemi o sınıftan bir nesne yaratıldığı anda çağrılır.</a:t>
            </a:r>
          </a:p>
          <a:p>
            <a:r>
              <a:rPr lang="tr-TR" dirty="0"/>
              <a:t>kare sınıfından bir nesne yaratmak için değişkene değer atamada kullandığımız = operatörü kullanılır. Sınıf adı fonksiyon gibi kullanılır ve __</a:t>
            </a:r>
            <a:r>
              <a:rPr lang="tr-TR" dirty="0" err="1"/>
              <a:t>init</a:t>
            </a:r>
            <a:r>
              <a:rPr lang="tr-TR" dirty="0"/>
              <a:t>__ içinde </a:t>
            </a:r>
            <a:r>
              <a:rPr lang="tr-TR" dirty="0">
                <a:solidFill>
                  <a:srgbClr val="0070C0"/>
                </a:solidFill>
                <a:latin typeface="Consolas" panose="020B0609020204030204" pitchFamily="49" charset="0"/>
              </a:rPr>
              <a:t>self</a:t>
            </a:r>
            <a:r>
              <a:rPr lang="tr-TR" dirty="0"/>
              <a:t> harici bir parametre varsa ona değer verilir.</a:t>
            </a:r>
          </a:p>
          <a:p>
            <a:pPr marL="358775" indent="0">
              <a:buNone/>
            </a:pPr>
            <a:r>
              <a:rPr lang="tr-TR" dirty="0">
                <a:solidFill>
                  <a:srgbClr val="0070C0"/>
                </a:solidFill>
                <a:latin typeface="Consolas" panose="020B0609020204030204" pitchFamily="49" charset="0"/>
              </a:rPr>
              <a:t>a = kare(6)      </a:t>
            </a:r>
            <a:r>
              <a:rPr lang="tr-TR" dirty="0">
                <a:solidFill>
                  <a:srgbClr val="0070C0"/>
                </a:solidFill>
              </a:rPr>
              <a:t>__</a:t>
            </a:r>
            <a:r>
              <a:rPr lang="tr-TR" dirty="0" err="1">
                <a:solidFill>
                  <a:srgbClr val="0070C0"/>
                </a:solidFill>
              </a:rPr>
              <a:t>init</a:t>
            </a:r>
            <a:r>
              <a:rPr lang="tr-TR" dirty="0">
                <a:solidFill>
                  <a:srgbClr val="0070C0"/>
                </a:solidFill>
              </a:rPr>
              <a:t>__ </a:t>
            </a:r>
            <a:r>
              <a:rPr lang="tr-TR" dirty="0"/>
              <a:t>çağrılır ve 6 argümanı kenar 				   parametresine atanır.</a:t>
            </a:r>
          </a:p>
          <a:p>
            <a:r>
              <a:rPr lang="tr-TR" dirty="0"/>
              <a:t>Sınıf içindeki fonksiyonların yani yöntemlerin (metot) hepsi o yöntemi çağıran nesneyi temsil etmek amacıyla ilk parametre olarak </a:t>
            </a:r>
            <a:r>
              <a:rPr lang="tr-TR" dirty="0">
                <a:solidFill>
                  <a:srgbClr val="0070C0"/>
                </a:solidFill>
                <a:latin typeface="Consolas" panose="020B0609020204030204" pitchFamily="49" charset="0"/>
              </a:rPr>
              <a:t>self</a:t>
            </a:r>
            <a:r>
              <a:rPr lang="tr-TR" dirty="0"/>
              <a:t> adında bir parametre içerir. Yöntem çağrılırken öncesinde sınıf adı değil de nesne adı kullanıldığında bu parametreye bir değer gönderilmez (çağıran nesne belli olduğu için). Daha kısa bir yazım olduğu için yöntemler genellikle bu şekilde çağrılır:</a:t>
            </a:r>
          </a:p>
          <a:p>
            <a:pPr marL="358775" indent="0">
              <a:buNone/>
            </a:pPr>
            <a:r>
              <a:rPr lang="tr-TR" dirty="0" err="1">
                <a:solidFill>
                  <a:srgbClr val="0070C0"/>
                </a:solidFill>
                <a:latin typeface="Consolas" panose="020B0609020204030204" pitchFamily="49" charset="0"/>
              </a:rPr>
              <a:t>a.alan</a:t>
            </a:r>
            <a:r>
              <a:rPr lang="tr-TR" dirty="0">
                <a:solidFill>
                  <a:srgbClr val="0070C0"/>
                </a:solidFill>
                <a:latin typeface="Consolas" panose="020B0609020204030204" pitchFamily="49" charset="0"/>
              </a:rPr>
              <a:t>()</a:t>
            </a:r>
          </a:p>
          <a:p>
            <a:pPr marL="358775" indent="0">
              <a:buNone/>
            </a:pPr>
            <a:r>
              <a:rPr lang="tr-TR" dirty="0" err="1">
                <a:solidFill>
                  <a:srgbClr val="0070C0"/>
                </a:solidFill>
                <a:latin typeface="Consolas" panose="020B0609020204030204" pitchFamily="49" charset="0"/>
              </a:rPr>
              <a:t>kare.alan</a:t>
            </a:r>
            <a:r>
              <a:rPr lang="tr-TR" dirty="0">
                <a:solidFill>
                  <a:srgbClr val="0070C0"/>
                </a:solidFill>
                <a:latin typeface="Consolas" panose="020B0609020204030204" pitchFamily="49" charset="0"/>
              </a:rPr>
              <a:t>(a)</a:t>
            </a:r>
          </a:p>
          <a:p>
            <a:pPr marL="0" indent="0">
              <a:buNone/>
            </a:pPr>
            <a:endParaRPr lang="tr-TR" dirty="0"/>
          </a:p>
        </p:txBody>
      </p:sp>
      <p:cxnSp>
        <p:nvCxnSpPr>
          <p:cNvPr id="12" name="Straight Arrow Connector 4"/>
          <p:cNvCxnSpPr/>
          <p:nvPr/>
        </p:nvCxnSpPr>
        <p:spPr>
          <a:xfrm>
            <a:off x="2667000" y="3254205"/>
            <a:ext cx="720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895600" y="5334000"/>
            <a:ext cx="5791200" cy="923330"/>
          </a:xfrm>
          <a:prstGeom prst="rect">
            <a:avLst/>
          </a:prstGeom>
          <a:noFill/>
        </p:spPr>
        <p:txBody>
          <a:bodyPr wrap="square" rtlCol="0">
            <a:spAutoFit/>
          </a:bodyPr>
          <a:lstStyle/>
          <a:p>
            <a:r>
              <a:rPr lang="tr-TR" i="1" dirty="0">
                <a:solidFill>
                  <a:srgbClr val="C00000"/>
                </a:solidFill>
                <a:latin typeface="+mj-lt"/>
              </a:rPr>
              <a:t>Her ikisi de </a:t>
            </a:r>
            <a:r>
              <a:rPr lang="tr-TR" i="1" dirty="0">
                <a:solidFill>
                  <a:srgbClr val="0070C0"/>
                </a:solidFill>
                <a:latin typeface="+mj-lt"/>
              </a:rPr>
              <a:t>a</a:t>
            </a:r>
            <a:r>
              <a:rPr lang="tr-TR" i="1" dirty="0">
                <a:solidFill>
                  <a:srgbClr val="FF3300"/>
                </a:solidFill>
                <a:latin typeface="+mj-lt"/>
              </a:rPr>
              <a:t> </a:t>
            </a:r>
            <a:r>
              <a:rPr lang="tr-TR" i="1" dirty="0">
                <a:solidFill>
                  <a:srgbClr val="C00000"/>
                </a:solidFill>
                <a:latin typeface="+mj-lt"/>
              </a:rPr>
              <a:t>nesnesini yaratırken </a:t>
            </a:r>
            <a:r>
              <a:rPr lang="tr-TR" i="1" dirty="0">
                <a:solidFill>
                  <a:srgbClr val="0070C0"/>
                </a:solidFill>
                <a:latin typeface="+mj-lt"/>
              </a:rPr>
              <a:t>kenar</a:t>
            </a:r>
            <a:r>
              <a:rPr lang="tr-TR" i="1" dirty="0">
                <a:solidFill>
                  <a:srgbClr val="FF3300"/>
                </a:solidFill>
                <a:latin typeface="+mj-lt"/>
              </a:rPr>
              <a:t> </a:t>
            </a:r>
            <a:r>
              <a:rPr lang="tr-TR" i="1" dirty="0">
                <a:solidFill>
                  <a:srgbClr val="C00000"/>
                </a:solidFill>
                <a:latin typeface="+mj-lt"/>
              </a:rPr>
              <a:t>parametresine verdiğimiz ve </a:t>
            </a:r>
            <a:r>
              <a:rPr lang="tr-TR" i="1" dirty="0">
                <a:solidFill>
                  <a:srgbClr val="0070C0"/>
                </a:solidFill>
                <a:latin typeface="+mj-lt"/>
              </a:rPr>
              <a:t>__</a:t>
            </a:r>
            <a:r>
              <a:rPr lang="tr-TR" i="1" dirty="0" err="1">
                <a:solidFill>
                  <a:srgbClr val="0070C0"/>
                </a:solidFill>
                <a:latin typeface="+mj-lt"/>
              </a:rPr>
              <a:t>init</a:t>
            </a:r>
            <a:r>
              <a:rPr lang="tr-TR" i="1" dirty="0">
                <a:solidFill>
                  <a:srgbClr val="0070C0"/>
                </a:solidFill>
                <a:latin typeface="+mj-lt"/>
              </a:rPr>
              <a:t>__ </a:t>
            </a:r>
            <a:r>
              <a:rPr lang="tr-TR" i="1" dirty="0">
                <a:solidFill>
                  <a:srgbClr val="C00000"/>
                </a:solidFill>
                <a:latin typeface="+mj-lt"/>
              </a:rPr>
              <a:t>içinde </a:t>
            </a:r>
            <a:r>
              <a:rPr lang="tr-TR" i="1" dirty="0" err="1">
                <a:solidFill>
                  <a:srgbClr val="0070C0"/>
                </a:solidFill>
                <a:latin typeface="+mj-lt"/>
              </a:rPr>
              <a:t>self.kenar</a:t>
            </a:r>
            <a:r>
              <a:rPr lang="tr-TR" i="1" dirty="0">
                <a:solidFill>
                  <a:srgbClr val="FF3300"/>
                </a:solidFill>
                <a:latin typeface="+mj-lt"/>
              </a:rPr>
              <a:t> </a:t>
            </a:r>
            <a:r>
              <a:rPr lang="tr-TR" i="1" dirty="0">
                <a:solidFill>
                  <a:srgbClr val="C00000"/>
                </a:solidFill>
                <a:latin typeface="+mj-lt"/>
              </a:rPr>
              <a:t>niteliğine atanan değere göre alan hesabı yapılacak ve aynı sonucu verecektir.</a:t>
            </a:r>
          </a:p>
        </p:txBody>
      </p:sp>
    </p:spTree>
    <p:extLst>
      <p:ext uri="{BB962C8B-B14F-4D97-AF65-F5344CB8AC3E}">
        <p14:creationId xmlns:p14="http://schemas.microsoft.com/office/powerpoint/2010/main" val="180498072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1E05D9-C612-4865-93C6-E2E3B5DEC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58889-0039-4d9f-afb9-621a9cc8b2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E0C660-9A6D-49D9-A1DB-5E2143C46985}">
  <ds:schemaRefs>
    <ds:schemaRef ds:uri="http://schemas.microsoft.com/sharepoint/v3/contenttype/forms"/>
  </ds:schemaRefs>
</ds:datastoreItem>
</file>

<file path=customXml/itemProps3.xml><?xml version="1.0" encoding="utf-8"?>
<ds:datastoreItem xmlns:ds="http://schemas.openxmlformats.org/officeDocument/2006/customXml" ds:itemID="{7C559C80-7F6B-4003-9FE8-4407DAFD691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7470</TotalTime>
  <Words>2045</Words>
  <Application>Microsoft Office PowerPoint</Application>
  <PresentationFormat>Ekran Gösterisi (4:3)</PresentationFormat>
  <Paragraphs>144</Paragraphs>
  <Slides>19</Slides>
  <Notes>1</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Ofis Teması</vt:lpstr>
      <vt:lpstr>PYTHON PROGRAMLAMA Ders 7: Sınıflar ve Nesneler</vt:lpstr>
      <vt:lpstr>Nesneye Yönelik Programlama (NYP) Object Oriented Programming (OOP)</vt:lpstr>
      <vt:lpstr>Nesneye Yönelik Programlama (NYP) Object Oriented Programming (OOP)</vt:lpstr>
      <vt:lpstr>Neden NYP?</vt:lpstr>
      <vt:lpstr>Sınıf (Class)</vt:lpstr>
      <vt:lpstr>Nitelik (Attribute) ve Yöntem (Method)</vt:lpstr>
      <vt:lpstr>Dillerde NYP</vt:lpstr>
      <vt:lpstr>Örnek: Kare Sınıfı</vt:lpstr>
      <vt:lpstr>Nesne yaratma ve yöntemleri kullanma</vt:lpstr>
      <vt:lpstr>Niteliklere ilk değer verme</vt:lpstr>
      <vt:lpstr>Sınıfa veya nesneye yeni bir nitelik ekleme ve silme</vt:lpstr>
      <vt:lpstr>Yapıcı Yöntemler ve Yıkıcı Yöntem</vt:lpstr>
      <vt:lpstr>PowerPoint Sunusu</vt:lpstr>
      <vt:lpstr>Kalıtım</vt:lpstr>
      <vt:lpstr>PowerPoint Sunusu</vt:lpstr>
      <vt:lpstr>help() fonksiyonu</vt:lpstr>
      <vt:lpstr>dir() fonksiyonu</vt:lpstr>
      <vt:lpstr>Ödev</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DİLLERİNE GİRİŞ  Ders 7: Sınıflar ve Nesneler</dc:title>
  <cp:lastModifiedBy>MURAT ASLANYÜREK</cp:lastModifiedBy>
  <cp:revision>12</cp:revision>
  <cp:lastPrinted>1601-01-01T00:00:00Z</cp:lastPrinted>
  <dcterms:created xsi:type="dcterms:W3CDTF">1601-01-01T00:00:00Z</dcterms:created>
  <dcterms:modified xsi:type="dcterms:W3CDTF">2022-01-07T06:37:28Z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0x0101009D9AC50F0B1DD94EA1C1962D79EF2F03</vt:lpwstr>
  </property>
</Properties>
</file>