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sldIdLst>
    <p:sldId id="291" r:id="rId5"/>
    <p:sldId id="322" r:id="rId6"/>
    <p:sldId id="323" r:id="rId7"/>
    <p:sldId id="324" r:id="rId8"/>
    <p:sldId id="325" r:id="rId9"/>
    <p:sldId id="326" r:id="rId10"/>
    <p:sldId id="327" r:id="rId11"/>
    <p:sldId id="329" r:id="rId12"/>
    <p:sldId id="328" r:id="rId13"/>
    <p:sldId id="266" r:id="rId14"/>
    <p:sldId id="262" r:id="rId15"/>
    <p:sldId id="309" r:id="rId16"/>
    <p:sldId id="310" r:id="rId17"/>
    <p:sldId id="306" r:id="rId18"/>
    <p:sldId id="332" r:id="rId19"/>
    <p:sldId id="335" r:id="rId20"/>
    <p:sldId id="334" r:id="rId21"/>
    <p:sldId id="330" r:id="rId22"/>
    <p:sldId id="320" r:id="rId23"/>
    <p:sldId id="337" r:id="rId24"/>
    <p:sldId id="336" r:id="rId25"/>
    <p:sldId id="338" r:id="rId26"/>
    <p:sldId id="339" r:id="rId27"/>
    <p:sldId id="316" r:id="rId28"/>
    <p:sldId id="377" r:id="rId29"/>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N CAN LAPACI" userId="S::1206706021@ogr.klu.edu.tr::c6187460-2fce-4a7d-89f5-442886ee281f" providerId="AD" clId="Web-{878C312D-8338-4B23-A7F6-3EBB9792FDBF}"/>
    <pc:docChg chg="modSld">
      <pc:chgData name="EMİN CAN LAPACI" userId="S::1206706021@ogr.klu.edu.tr::c6187460-2fce-4a7d-89f5-442886ee281f" providerId="AD" clId="Web-{878C312D-8338-4B23-A7F6-3EBB9792FDBF}" dt="2022-01-07T08:34:58.141" v="11" actId="20577"/>
      <pc:docMkLst>
        <pc:docMk/>
      </pc:docMkLst>
      <pc:sldChg chg="modSp">
        <pc:chgData name="EMİN CAN LAPACI" userId="S::1206706021@ogr.klu.edu.tr::c6187460-2fce-4a7d-89f5-442886ee281f" providerId="AD" clId="Web-{878C312D-8338-4B23-A7F6-3EBB9792FDBF}" dt="2022-01-07T08:34:13.812" v="7" actId="20577"/>
        <pc:sldMkLst>
          <pc:docMk/>
          <pc:sldMk cId="3538534662" sldId="320"/>
        </pc:sldMkLst>
        <pc:spChg chg="mod">
          <ac:chgData name="EMİN CAN LAPACI" userId="S::1206706021@ogr.klu.edu.tr::c6187460-2fce-4a7d-89f5-442886ee281f" providerId="AD" clId="Web-{878C312D-8338-4B23-A7F6-3EBB9792FDBF}" dt="2022-01-07T08:34:13.812" v="7" actId="20577"/>
          <ac:spMkLst>
            <pc:docMk/>
            <pc:sldMk cId="3538534662" sldId="320"/>
            <ac:spMk id="3" creationId="{00000000-0000-0000-0000-000000000000}"/>
          </ac:spMkLst>
        </pc:spChg>
      </pc:sldChg>
      <pc:sldChg chg="modSp">
        <pc:chgData name="EMİN CAN LAPACI" userId="S::1206706021@ogr.klu.edu.tr::c6187460-2fce-4a7d-89f5-442886ee281f" providerId="AD" clId="Web-{878C312D-8338-4B23-A7F6-3EBB9792FDBF}" dt="2022-01-07T08:34:58.141" v="11" actId="20577"/>
        <pc:sldMkLst>
          <pc:docMk/>
          <pc:sldMk cId="3082233553" sldId="337"/>
        </pc:sldMkLst>
        <pc:spChg chg="mod">
          <ac:chgData name="EMİN CAN LAPACI" userId="S::1206706021@ogr.klu.edu.tr::c6187460-2fce-4a7d-89f5-442886ee281f" providerId="AD" clId="Web-{878C312D-8338-4B23-A7F6-3EBB9792FDBF}" dt="2022-01-07T08:34:58.141" v="11" actId="20577"/>
          <ac:spMkLst>
            <pc:docMk/>
            <pc:sldMk cId="3082233553" sldId="337"/>
            <ac:spMk id="10243" creationId="{00000000-0000-0000-0000-000000000000}"/>
          </ac:spMkLst>
        </pc:spChg>
      </pc:sldChg>
    </pc:docChg>
  </pc:docChgLst>
  <pc:docChgLst>
    <pc:chgData name="ÖZGE ORAL" userId="S::1206706042@ogr.klu.edu.tr::a331aea2-fc28-4163-9707-98d58739e03e" providerId="AD" clId="Web-{0E831E2B-2F4A-48A0-A5EB-F0A320366D8E}"/>
    <pc:docChg chg="modSld">
      <pc:chgData name="ÖZGE ORAL" userId="S::1206706042@ogr.klu.edu.tr::a331aea2-fc28-4163-9707-98d58739e03e" providerId="AD" clId="Web-{0E831E2B-2F4A-48A0-A5EB-F0A320366D8E}" dt="2021-12-15T11:13:12.021" v="3" actId="20577"/>
      <pc:docMkLst>
        <pc:docMk/>
      </pc:docMkLst>
      <pc:sldChg chg="modSp">
        <pc:chgData name="ÖZGE ORAL" userId="S::1206706042@ogr.klu.edu.tr::a331aea2-fc28-4163-9707-98d58739e03e" providerId="AD" clId="Web-{0E831E2B-2F4A-48A0-A5EB-F0A320366D8E}" dt="2021-12-15T11:13:12.021" v="3" actId="20577"/>
        <pc:sldMkLst>
          <pc:docMk/>
          <pc:sldMk cId="1976766556" sldId="339"/>
        </pc:sldMkLst>
        <pc:spChg chg="mod">
          <ac:chgData name="ÖZGE ORAL" userId="S::1206706042@ogr.klu.edu.tr::a331aea2-fc28-4163-9707-98d58739e03e" providerId="AD" clId="Web-{0E831E2B-2F4A-48A0-A5EB-F0A320366D8E}" dt="2021-12-15T11:13:12.021" v="3" actId="20577"/>
          <ac:spMkLst>
            <pc:docMk/>
            <pc:sldMk cId="1976766556" sldId="33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A0C788-77B5-44D5-8663-AC6D1CEA43E1}" type="datetimeFigureOut">
              <a:rPr lang="tr-TR" smtClean="0"/>
              <a:pPr/>
              <a:t>7.01.2022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C999E3-DFB9-4D5F-995F-B286C43F1373}" type="slidenum">
              <a:rPr lang="tr-TR" smtClean="0"/>
              <a:pPr/>
              <a:t>‹#›</a:t>
            </a:fld>
            <a:endParaRPr lang="tr-TR"/>
          </a:p>
        </p:txBody>
      </p:sp>
    </p:spTree>
    <p:extLst>
      <p:ext uri="{BB962C8B-B14F-4D97-AF65-F5344CB8AC3E}">
        <p14:creationId xmlns:p14="http://schemas.microsoft.com/office/powerpoint/2010/main" val="251447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D890FA2-E106-4F31-B729-45382C9AC932}" type="slidenum">
              <a:rPr lang="tr-TR" smtClean="0"/>
              <a:pPr/>
              <a:t>1</a:t>
            </a:fld>
            <a:endParaRPr lang="tr-T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tr-TR"/>
          </a:p>
        </p:txBody>
      </p:sp>
    </p:spTree>
    <p:extLst>
      <p:ext uri="{BB962C8B-B14F-4D97-AF65-F5344CB8AC3E}">
        <p14:creationId xmlns:p14="http://schemas.microsoft.com/office/powerpoint/2010/main" val="1951310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2513B62D-FFCC-4839-A23B-F890964D7CF3}" type="slidenum">
              <a:rPr lang="tr-TR" smtClean="0"/>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8169CFBD-2689-48B0-AB59-B9E38744571B}" type="slidenum">
              <a:rPr lang="tr-TR" smtClean="0"/>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62670CD3-EB92-48A8-ABA6-18F903E1F142}" type="slidenum">
              <a:rPr lang="tr-TR" smtClean="0"/>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6F327E21-2AD5-4415-A30C-69C2850C7BE8}" type="slidenum">
              <a:rPr lang="tr-TR" smtClean="0"/>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pPr>
              <a:defRPr/>
            </a:pPr>
            <a:endParaRPr lang="tr-TR"/>
          </a:p>
        </p:txBody>
      </p:sp>
      <p:sp>
        <p:nvSpPr>
          <p:cNvPr id="5" name="4 Altbilgi Yer Tutucusu"/>
          <p:cNvSpPr>
            <a:spLocks noGrp="1"/>
          </p:cNvSpPr>
          <p:nvPr>
            <p:ph type="ftr" sz="quarter" idx="11"/>
          </p:nvPr>
        </p:nvSpPr>
        <p:spPr/>
        <p:txBody>
          <a:bodyPr/>
          <a:lstStyle/>
          <a:p>
            <a:pPr>
              <a:defRPr/>
            </a:pPr>
            <a:endParaRPr lang="tr-TR"/>
          </a:p>
        </p:txBody>
      </p:sp>
      <p:sp>
        <p:nvSpPr>
          <p:cNvPr id="6" name="5 Slayt Numarası Yer Tutucusu"/>
          <p:cNvSpPr>
            <a:spLocks noGrp="1"/>
          </p:cNvSpPr>
          <p:nvPr>
            <p:ph type="sldNum" sz="quarter" idx="12"/>
          </p:nvPr>
        </p:nvSpPr>
        <p:spPr/>
        <p:txBody>
          <a:bodyPr/>
          <a:lstStyle/>
          <a:p>
            <a:pPr>
              <a:defRPr/>
            </a:pPr>
            <a:fld id="{745B3B5C-1EC5-43AF-962E-19338399CE75}" type="slidenum">
              <a:rPr lang="tr-TR" smtClean="0"/>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pPr>
              <a:defRPr/>
            </a:pPr>
            <a:endParaRPr lang="tr-TR"/>
          </a:p>
        </p:txBody>
      </p:sp>
      <p:sp>
        <p:nvSpPr>
          <p:cNvPr id="6" name="5 Altbilgi Yer Tutucusu"/>
          <p:cNvSpPr>
            <a:spLocks noGrp="1"/>
          </p:cNvSpPr>
          <p:nvPr>
            <p:ph type="ftr" sz="quarter" idx="11"/>
          </p:nvPr>
        </p:nvSpPr>
        <p:spPr/>
        <p:txBody>
          <a:bodyPr/>
          <a:lstStyle/>
          <a:p>
            <a:pPr>
              <a:defRPr/>
            </a:pPr>
            <a:endParaRPr lang="tr-TR"/>
          </a:p>
        </p:txBody>
      </p:sp>
      <p:sp>
        <p:nvSpPr>
          <p:cNvPr id="7" name="6 Slayt Numarası Yer Tutucusu"/>
          <p:cNvSpPr>
            <a:spLocks noGrp="1"/>
          </p:cNvSpPr>
          <p:nvPr>
            <p:ph type="sldNum" sz="quarter" idx="12"/>
          </p:nvPr>
        </p:nvSpPr>
        <p:spPr/>
        <p:txBody>
          <a:bodyPr/>
          <a:lstStyle/>
          <a:p>
            <a:pPr>
              <a:defRPr/>
            </a:pPr>
            <a:fld id="{558BBE74-0394-4D50-A087-C25D669F3EA2}" type="slidenum">
              <a:rPr lang="tr-TR" smtClean="0"/>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pPr>
              <a:defRPr/>
            </a:pPr>
            <a:endParaRPr lang="tr-TR"/>
          </a:p>
        </p:txBody>
      </p:sp>
      <p:sp>
        <p:nvSpPr>
          <p:cNvPr id="8" name="7 Altbilgi Yer Tutucusu"/>
          <p:cNvSpPr>
            <a:spLocks noGrp="1"/>
          </p:cNvSpPr>
          <p:nvPr>
            <p:ph type="ftr" sz="quarter" idx="11"/>
          </p:nvPr>
        </p:nvSpPr>
        <p:spPr/>
        <p:txBody>
          <a:bodyPr/>
          <a:lstStyle/>
          <a:p>
            <a:pPr>
              <a:defRPr/>
            </a:pPr>
            <a:endParaRPr lang="tr-TR"/>
          </a:p>
        </p:txBody>
      </p:sp>
      <p:sp>
        <p:nvSpPr>
          <p:cNvPr id="9" name="8 Slayt Numarası Yer Tutucusu"/>
          <p:cNvSpPr>
            <a:spLocks noGrp="1"/>
          </p:cNvSpPr>
          <p:nvPr>
            <p:ph type="sldNum" sz="quarter" idx="12"/>
          </p:nvPr>
        </p:nvSpPr>
        <p:spPr/>
        <p:txBody>
          <a:bodyPr/>
          <a:lstStyle/>
          <a:p>
            <a:pPr>
              <a:defRPr/>
            </a:pPr>
            <a:fld id="{82DBC379-40C1-4FA1-960D-B266753DEB17}" type="slidenum">
              <a:rPr lang="tr-TR" smtClean="0"/>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pPr>
              <a:defRPr/>
            </a:pPr>
            <a:endParaRPr lang="tr-TR"/>
          </a:p>
        </p:txBody>
      </p:sp>
      <p:sp>
        <p:nvSpPr>
          <p:cNvPr id="4" name="3 Altbilgi Yer Tutucusu"/>
          <p:cNvSpPr>
            <a:spLocks noGrp="1"/>
          </p:cNvSpPr>
          <p:nvPr>
            <p:ph type="ftr" sz="quarter" idx="11"/>
          </p:nvPr>
        </p:nvSpPr>
        <p:spPr/>
        <p:txBody>
          <a:bodyPr/>
          <a:lstStyle/>
          <a:p>
            <a:pPr>
              <a:defRPr/>
            </a:pPr>
            <a:endParaRPr lang="tr-TR"/>
          </a:p>
        </p:txBody>
      </p:sp>
      <p:sp>
        <p:nvSpPr>
          <p:cNvPr id="5" name="4 Slayt Numarası Yer Tutucusu"/>
          <p:cNvSpPr>
            <a:spLocks noGrp="1"/>
          </p:cNvSpPr>
          <p:nvPr>
            <p:ph type="sldNum" sz="quarter" idx="12"/>
          </p:nvPr>
        </p:nvSpPr>
        <p:spPr/>
        <p:txBody>
          <a:bodyPr/>
          <a:lstStyle/>
          <a:p>
            <a:pPr>
              <a:defRPr/>
            </a:pPr>
            <a:fld id="{BCD8DDD5-200C-4744-9373-F9F01B272BC1}" type="slidenum">
              <a:rPr lang="tr-TR" smtClean="0"/>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pPr>
              <a:defRPr/>
            </a:pPr>
            <a:endParaRPr lang="tr-TR"/>
          </a:p>
        </p:txBody>
      </p:sp>
      <p:sp>
        <p:nvSpPr>
          <p:cNvPr id="3" name="2 Altbilgi Yer Tutucusu"/>
          <p:cNvSpPr>
            <a:spLocks noGrp="1"/>
          </p:cNvSpPr>
          <p:nvPr>
            <p:ph type="ftr" sz="quarter" idx="11"/>
          </p:nvPr>
        </p:nvSpPr>
        <p:spPr/>
        <p:txBody>
          <a:bodyPr/>
          <a:lstStyle/>
          <a:p>
            <a:pPr>
              <a:defRPr/>
            </a:pPr>
            <a:endParaRPr lang="tr-TR"/>
          </a:p>
        </p:txBody>
      </p:sp>
      <p:sp>
        <p:nvSpPr>
          <p:cNvPr id="4" name="3 Slayt Numarası Yer Tutucusu"/>
          <p:cNvSpPr>
            <a:spLocks noGrp="1"/>
          </p:cNvSpPr>
          <p:nvPr>
            <p:ph type="sldNum" sz="quarter" idx="12"/>
          </p:nvPr>
        </p:nvSpPr>
        <p:spPr/>
        <p:txBody>
          <a:bodyPr/>
          <a:lstStyle/>
          <a:p>
            <a:pPr>
              <a:defRPr/>
            </a:pPr>
            <a:fld id="{96C6EA01-4D40-4233-B24D-2526AE03AE36}" type="slidenum">
              <a:rPr lang="tr-TR" smtClean="0"/>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pPr>
              <a:defRPr/>
            </a:pPr>
            <a:endParaRPr lang="tr-TR"/>
          </a:p>
        </p:txBody>
      </p:sp>
      <p:sp>
        <p:nvSpPr>
          <p:cNvPr id="6" name="5 Altbilgi Yer Tutucusu"/>
          <p:cNvSpPr>
            <a:spLocks noGrp="1"/>
          </p:cNvSpPr>
          <p:nvPr>
            <p:ph type="ftr" sz="quarter" idx="11"/>
          </p:nvPr>
        </p:nvSpPr>
        <p:spPr/>
        <p:txBody>
          <a:bodyPr/>
          <a:lstStyle/>
          <a:p>
            <a:pPr>
              <a:defRPr/>
            </a:pPr>
            <a:endParaRPr lang="tr-TR"/>
          </a:p>
        </p:txBody>
      </p:sp>
      <p:sp>
        <p:nvSpPr>
          <p:cNvPr id="7" name="6 Slayt Numarası Yer Tutucusu"/>
          <p:cNvSpPr>
            <a:spLocks noGrp="1"/>
          </p:cNvSpPr>
          <p:nvPr>
            <p:ph type="sldNum" sz="quarter" idx="12"/>
          </p:nvPr>
        </p:nvSpPr>
        <p:spPr/>
        <p:txBody>
          <a:bodyPr/>
          <a:lstStyle/>
          <a:p>
            <a:pPr>
              <a:defRPr/>
            </a:pPr>
            <a:fld id="{3FD96A39-E85C-4846-B553-DAC49EDB009B}" type="slidenum">
              <a:rPr lang="tr-TR" smtClean="0"/>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pPr>
              <a:defRPr/>
            </a:pPr>
            <a:endParaRPr lang="tr-TR"/>
          </a:p>
        </p:txBody>
      </p:sp>
      <p:sp>
        <p:nvSpPr>
          <p:cNvPr id="6" name="5 Altbilgi Yer Tutucusu"/>
          <p:cNvSpPr>
            <a:spLocks noGrp="1"/>
          </p:cNvSpPr>
          <p:nvPr>
            <p:ph type="ftr" sz="quarter" idx="11"/>
          </p:nvPr>
        </p:nvSpPr>
        <p:spPr/>
        <p:txBody>
          <a:bodyPr/>
          <a:lstStyle/>
          <a:p>
            <a:pPr>
              <a:defRPr/>
            </a:pPr>
            <a:endParaRPr lang="tr-TR"/>
          </a:p>
        </p:txBody>
      </p:sp>
      <p:sp>
        <p:nvSpPr>
          <p:cNvPr id="7" name="6 Slayt Numarası Yer Tutucusu"/>
          <p:cNvSpPr>
            <a:spLocks noGrp="1"/>
          </p:cNvSpPr>
          <p:nvPr>
            <p:ph type="sldNum" sz="quarter" idx="12"/>
          </p:nvPr>
        </p:nvSpPr>
        <p:spPr/>
        <p:txBody>
          <a:bodyPr/>
          <a:lstStyle/>
          <a:p>
            <a:pPr>
              <a:defRPr/>
            </a:pPr>
            <a:fld id="{3AE34061-E1BE-409A-9A5F-817B72590ED6}" type="slidenum">
              <a:rPr lang="tr-TR" smtClean="0"/>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15D9295-1A13-4721-8DF9-E683FCA0EAE0}" type="slidenum">
              <a:rPr lang="tr-TR" smtClean="0"/>
              <a:pPr>
                <a:defRPr/>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8"/>
          <p:cNvSpPr>
            <a:spLocks noGrp="1" noChangeArrowheads="1"/>
          </p:cNvSpPr>
          <p:nvPr>
            <p:ph type="ctrTitle"/>
          </p:nvPr>
        </p:nvSpPr>
        <p:spPr>
          <a:xfrm>
            <a:off x="685800" y="620713"/>
            <a:ext cx="7772400" cy="2979737"/>
          </a:xfrm>
          <a:prstGeom prst="roundRect">
            <a:avLst>
              <a:gd name="adj" fmla="val 50000"/>
            </a:avLst>
          </a:prstGeom>
        </p:spPr>
        <p:txBody>
          <a:bodyPr rtlCol="0">
            <a:normAutofit fontScale="90000"/>
          </a:bodyPr>
          <a:lstStyle/>
          <a:p>
            <a:pPr>
              <a:defRPr/>
            </a:pPr>
            <a:r>
              <a:rPr lang="tr-TR" sz="4900"/>
              <a:t>PYTHON PROGRAMLAMA</a:t>
            </a:r>
            <a:br>
              <a:rPr lang="tr-TR" sz="4900"/>
            </a:br>
            <a:br>
              <a:rPr lang="tr-TR" sz="4000"/>
            </a:br>
            <a:r>
              <a:rPr lang="tr-TR" sz="3600"/>
              <a:t>Ders 8: Hata Yakalama ve Dosyalama İşlemleri</a:t>
            </a:r>
            <a:endParaRPr lang="tr-TR" sz="4000"/>
          </a:p>
        </p:txBody>
      </p:sp>
      <p:sp>
        <p:nvSpPr>
          <p:cNvPr id="6147" name="Rectangle 9"/>
          <p:cNvSpPr>
            <a:spLocks noGrp="1" noChangeArrowheads="1"/>
          </p:cNvSpPr>
          <p:nvPr>
            <p:ph type="subTitle" idx="1"/>
          </p:nvPr>
        </p:nvSpPr>
        <p:spPr>
          <a:xfrm>
            <a:off x="1371600" y="3886200"/>
            <a:ext cx="6400800" cy="2279650"/>
          </a:xfrm>
        </p:spPr>
        <p:txBody>
          <a:bodyPr rtlCol="0" anchor="ctr">
            <a:normAutofit lnSpcReduction="10000"/>
          </a:bodyPr>
          <a:lstStyle/>
          <a:p>
            <a:pPr>
              <a:defRPr/>
            </a:pPr>
            <a:r>
              <a:rPr lang="tr-TR" err="1"/>
              <a:t>Öğr</a:t>
            </a:r>
            <a:r>
              <a:rPr lang="tr-TR"/>
              <a:t>. Gör. Dr. Murat ASLANYÜREK</a:t>
            </a:r>
          </a:p>
          <a:p>
            <a:pPr>
              <a:defRPr/>
            </a:pPr>
            <a:endParaRPr lang="tr-TR"/>
          </a:p>
          <a:p>
            <a:pPr>
              <a:defRPr/>
            </a:pPr>
            <a:r>
              <a:rPr lang="tr-TR"/>
              <a:t>Kırklareli Üniversitesi</a:t>
            </a:r>
          </a:p>
          <a:p>
            <a:pPr>
              <a:defRPr/>
            </a:pPr>
            <a:r>
              <a:rPr lang="tr-TR"/>
              <a:t>Pınarhisar MYO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tr-TR"/>
              <a:t>Dosya (File)</a:t>
            </a:r>
          </a:p>
        </p:txBody>
      </p:sp>
      <p:sp>
        <p:nvSpPr>
          <p:cNvPr id="2" name="İçerik Yer Tutucusu 1"/>
          <p:cNvSpPr>
            <a:spLocks noGrp="1"/>
          </p:cNvSpPr>
          <p:nvPr>
            <p:ph idx="1"/>
          </p:nvPr>
        </p:nvSpPr>
        <p:spPr/>
        <p:txBody>
          <a:bodyPr/>
          <a:lstStyle/>
          <a:p>
            <a:r>
              <a:rPr lang="tr-TR" sz="2800"/>
              <a:t>Programda kullanılacak verileri veya programda üretilen verileri saklamak için dosyalar kullanılabilir.</a:t>
            </a:r>
          </a:p>
          <a:p>
            <a:r>
              <a:rPr lang="tr-TR" sz="2800"/>
              <a:t>Programlama dilleri dosya yaratma, dosya silme, dosyadan bilgi okuma ve dosyaya bilgi ekleme gibi temel işlevler için gerekli komutları içerirler.</a:t>
            </a:r>
          </a:p>
          <a:p>
            <a:r>
              <a:rPr lang="tr-TR" sz="2800"/>
              <a:t>Dosyalar saklama türüne göre ve kayıt erişim biçimlerine göre aşağıdaki gibi sınıflandırılırlar:</a:t>
            </a:r>
          </a:p>
          <a:p>
            <a:pPr lvl="1"/>
            <a:r>
              <a:rPr lang="tr-TR" sz="2400" u="sng"/>
              <a:t>Saklama türleri</a:t>
            </a:r>
            <a:r>
              <a:rPr lang="tr-TR" sz="2400"/>
              <a:t>: ikili (</a:t>
            </a:r>
            <a:r>
              <a:rPr lang="tr-TR" sz="2400" err="1"/>
              <a:t>binary</a:t>
            </a:r>
            <a:r>
              <a:rPr lang="tr-TR" sz="2400"/>
              <a:t>) ve metin (</a:t>
            </a:r>
            <a:r>
              <a:rPr lang="tr-TR" sz="2400" err="1"/>
              <a:t>text</a:t>
            </a:r>
            <a:r>
              <a:rPr lang="tr-TR" sz="2400"/>
              <a:t>)</a:t>
            </a:r>
          </a:p>
          <a:p>
            <a:pPr lvl="1"/>
            <a:r>
              <a:rPr lang="tr-TR" sz="2400" u="sng"/>
              <a:t>Kayıt erişim biçimleri</a:t>
            </a:r>
            <a:r>
              <a:rPr lang="tr-TR" sz="2400"/>
              <a:t>: sıralı (</a:t>
            </a:r>
            <a:r>
              <a:rPr lang="tr-TR" sz="2400" err="1"/>
              <a:t>sequential</a:t>
            </a:r>
            <a:r>
              <a:rPr lang="tr-TR" sz="2400"/>
              <a:t>) ve rastgele (</a:t>
            </a:r>
            <a:r>
              <a:rPr lang="tr-TR" sz="2400" err="1"/>
              <a:t>random</a:t>
            </a:r>
            <a:r>
              <a:rPr lang="tr-TR" sz="240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tr-TR"/>
              <a:t>Saklama Türüne Göre Dosyalar</a:t>
            </a:r>
          </a:p>
        </p:txBody>
      </p:sp>
      <p:sp>
        <p:nvSpPr>
          <p:cNvPr id="2" name="İçerik Yer Tutucusu 1"/>
          <p:cNvSpPr>
            <a:spLocks noGrp="1"/>
          </p:cNvSpPr>
          <p:nvPr>
            <p:ph idx="1"/>
          </p:nvPr>
        </p:nvSpPr>
        <p:spPr/>
        <p:txBody>
          <a:bodyPr>
            <a:normAutofit fontScale="92500" lnSpcReduction="10000"/>
          </a:bodyPr>
          <a:lstStyle/>
          <a:p>
            <a:pPr>
              <a:lnSpc>
                <a:spcPct val="90000"/>
              </a:lnSpc>
            </a:pPr>
            <a:r>
              <a:rPr lang="tr-TR">
                <a:solidFill>
                  <a:srgbClr val="0070C0"/>
                </a:solidFill>
              </a:rPr>
              <a:t>Metin (</a:t>
            </a:r>
            <a:r>
              <a:rPr lang="tr-TR" err="1">
                <a:solidFill>
                  <a:srgbClr val="0070C0"/>
                </a:solidFill>
              </a:rPr>
              <a:t>text</a:t>
            </a:r>
            <a:r>
              <a:rPr lang="tr-TR">
                <a:solidFill>
                  <a:srgbClr val="0070C0"/>
                </a:solidFill>
              </a:rPr>
              <a:t>) </a:t>
            </a:r>
            <a:r>
              <a:rPr lang="tr-TR"/>
              <a:t>türündeki dosyalara bilgi ASCII biçiminde kaydedilir. Bu tip dosyalar Not Defteri (</a:t>
            </a:r>
            <a:r>
              <a:rPr lang="tr-TR" err="1"/>
              <a:t>Notepad</a:t>
            </a:r>
            <a:r>
              <a:rPr lang="tr-TR"/>
              <a:t>) gibi bir metin editörleri tarafından okunabilir.</a:t>
            </a:r>
          </a:p>
          <a:p>
            <a:pPr>
              <a:lnSpc>
                <a:spcPct val="90000"/>
              </a:lnSpc>
            </a:pPr>
            <a:r>
              <a:rPr lang="tr-TR">
                <a:solidFill>
                  <a:srgbClr val="0070C0"/>
                </a:solidFill>
              </a:rPr>
              <a:t>İkili (</a:t>
            </a:r>
            <a:r>
              <a:rPr lang="tr-TR" err="1">
                <a:solidFill>
                  <a:srgbClr val="0070C0"/>
                </a:solidFill>
              </a:rPr>
              <a:t>binary</a:t>
            </a:r>
            <a:r>
              <a:rPr lang="tr-TR">
                <a:solidFill>
                  <a:srgbClr val="0070C0"/>
                </a:solidFill>
              </a:rPr>
              <a:t>) </a:t>
            </a:r>
            <a:r>
              <a:rPr lang="tr-TR"/>
              <a:t>türündeki dosyalara sayısal veriler ASCII formatına dönüştürülmeden doğrudan kaydedilir.</a:t>
            </a:r>
          </a:p>
          <a:p>
            <a:pPr>
              <a:lnSpc>
                <a:spcPct val="90000"/>
              </a:lnSpc>
            </a:pPr>
            <a:r>
              <a:rPr lang="tr-TR" err="1"/>
              <a:t>Örn</a:t>
            </a:r>
            <a:r>
              <a:rPr lang="tr-TR"/>
              <a:t>: 123 sayısı metin türü dosyaya 00110001, 00110010, 00110011 (49, 50, 51) şeklinde 3 </a:t>
            </a:r>
            <a:r>
              <a:rPr lang="tr-TR" err="1"/>
              <a:t>byte</a:t>
            </a:r>
            <a:r>
              <a:rPr lang="tr-TR"/>
              <a:t> olarak kaydedilirken, ikili dosyaya 01111011 şeklinde 1 </a:t>
            </a:r>
            <a:r>
              <a:rPr lang="tr-TR" err="1"/>
              <a:t>byte</a:t>
            </a:r>
            <a:r>
              <a:rPr lang="tr-TR"/>
              <a:t> olarak kaydedilir.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tr-TR"/>
              <a:t>Erişim Biçimlerine Göre Dosyalar</a:t>
            </a:r>
          </a:p>
        </p:txBody>
      </p:sp>
      <p:sp>
        <p:nvSpPr>
          <p:cNvPr id="3" name="İçerik Yer Tutucusu 2"/>
          <p:cNvSpPr>
            <a:spLocks noGrp="1"/>
          </p:cNvSpPr>
          <p:nvPr>
            <p:ph idx="1"/>
          </p:nvPr>
        </p:nvSpPr>
        <p:spPr/>
        <p:txBody>
          <a:bodyPr>
            <a:normAutofit fontScale="85000" lnSpcReduction="10000"/>
          </a:bodyPr>
          <a:lstStyle/>
          <a:p>
            <a:r>
              <a:rPr lang="tr-TR">
                <a:solidFill>
                  <a:srgbClr val="0070C0"/>
                </a:solidFill>
              </a:rPr>
              <a:t>Sıralı Erişimli (</a:t>
            </a:r>
            <a:r>
              <a:rPr lang="tr-TR" err="1">
                <a:solidFill>
                  <a:srgbClr val="0070C0"/>
                </a:solidFill>
              </a:rPr>
              <a:t>Sequential</a:t>
            </a:r>
            <a:r>
              <a:rPr lang="tr-TR">
                <a:solidFill>
                  <a:srgbClr val="0070C0"/>
                </a:solidFill>
              </a:rPr>
              <a:t> Access) </a:t>
            </a:r>
            <a:r>
              <a:rPr lang="tr-TR"/>
              <a:t>dosyalarda, kayıtların boyutu sabit değildir. Bu nedenle aradığımız kayda erişmek için tüm kayıtlara tek tek bakmamız gerekir.</a:t>
            </a:r>
          </a:p>
          <a:p>
            <a:r>
              <a:rPr lang="tr-TR">
                <a:solidFill>
                  <a:srgbClr val="0070C0"/>
                </a:solidFill>
              </a:rPr>
              <a:t>Rastgele Erişimli (</a:t>
            </a:r>
            <a:r>
              <a:rPr lang="tr-TR" err="1">
                <a:solidFill>
                  <a:srgbClr val="0070C0"/>
                </a:solidFill>
              </a:rPr>
              <a:t>Random</a:t>
            </a:r>
            <a:r>
              <a:rPr lang="tr-TR">
                <a:solidFill>
                  <a:srgbClr val="0070C0"/>
                </a:solidFill>
              </a:rPr>
              <a:t> Access) </a:t>
            </a:r>
            <a:r>
              <a:rPr lang="tr-TR"/>
              <a:t>dosyalarda, her kayıt sabit bir uzunlukta olmalıdır (Örneğin </a:t>
            </a:r>
            <a:r>
              <a:rPr lang="tr-TR" err="1"/>
              <a:t>soyad</a:t>
            </a:r>
            <a:r>
              <a:rPr lang="tr-TR"/>
              <a:t> alanı kayıt deseninde 20 karakter olarak belirlendiyse, o uzunlukta </a:t>
            </a:r>
            <a:r>
              <a:rPr lang="tr-TR" err="1"/>
              <a:t>soyad</a:t>
            </a:r>
            <a:r>
              <a:rPr lang="tr-TR"/>
              <a:t> girilmediğinde kalan kısımlar boşluk karakteri ile doldurulur). Bu sayede n. kayda erişmek gerektiğinde, önceki kayıtları atlamak için;</a:t>
            </a:r>
            <a:r>
              <a:rPr lang="tr-TR" b="1">
                <a:solidFill>
                  <a:schemeClr val="accent2"/>
                </a:solidFill>
              </a:rPr>
              <a:t> (n </a:t>
            </a:r>
            <a:r>
              <a:rPr lang="en-US" b="1">
                <a:solidFill>
                  <a:schemeClr val="accent2"/>
                </a:solidFill>
                <a:cs typeface="Arial" charset="0"/>
                <a:sym typeface="Symbol" pitchFamily="18" charset="2"/>
              </a:rPr>
              <a:t></a:t>
            </a:r>
            <a:r>
              <a:rPr lang="tr-TR" b="1">
                <a:solidFill>
                  <a:schemeClr val="accent2"/>
                </a:solidFill>
                <a:cs typeface="Arial" charset="0"/>
                <a:sym typeface="Symbol" pitchFamily="18" charset="2"/>
              </a:rPr>
              <a:t> </a:t>
            </a:r>
            <a:r>
              <a:rPr lang="tr-TR" b="1">
                <a:solidFill>
                  <a:schemeClr val="accent2"/>
                </a:solidFill>
              </a:rPr>
              <a:t>1) </a:t>
            </a:r>
            <a:r>
              <a:rPr lang="en-US" b="1">
                <a:solidFill>
                  <a:schemeClr val="accent2"/>
                </a:solidFill>
                <a:cs typeface="Arial" charset="0"/>
              </a:rPr>
              <a:t>×</a:t>
            </a:r>
            <a:r>
              <a:rPr lang="tr-TR" b="1">
                <a:solidFill>
                  <a:schemeClr val="accent2"/>
                </a:solidFill>
                <a:cs typeface="Arial" charset="0"/>
              </a:rPr>
              <a:t> </a:t>
            </a:r>
            <a:r>
              <a:rPr lang="tr-TR" b="1">
                <a:solidFill>
                  <a:schemeClr val="accent2"/>
                </a:solidFill>
              </a:rPr>
              <a:t>Kayıt Boyu</a:t>
            </a:r>
            <a:r>
              <a:rPr lang="tr-TR"/>
              <a:t> kadar dosyada ilerleme seçeneği kullanılabilir.</a:t>
            </a:r>
          </a:p>
        </p:txBody>
      </p:sp>
    </p:spTree>
    <p:extLst>
      <p:ext uri="{BB962C8B-B14F-4D97-AF65-F5344CB8AC3E}">
        <p14:creationId xmlns:p14="http://schemas.microsoft.com/office/powerpoint/2010/main" val="3254254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tr-TR"/>
              <a:t>Sıralı – Rastgele Karşılaştırması</a:t>
            </a: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0" y="5410200"/>
            <a:ext cx="9047619" cy="1190476"/>
          </a:xfrm>
          <a:prstGeom prst="rect">
            <a:avLst/>
          </a:prstGeom>
        </p:spPr>
      </p:pic>
      <p:sp>
        <p:nvSpPr>
          <p:cNvPr id="3" name="İçerik Yer Tutucusu 2"/>
          <p:cNvSpPr>
            <a:spLocks noGrp="1"/>
          </p:cNvSpPr>
          <p:nvPr>
            <p:ph idx="1"/>
          </p:nvPr>
        </p:nvSpPr>
        <p:spPr/>
        <p:txBody>
          <a:bodyPr>
            <a:normAutofit/>
          </a:bodyPr>
          <a:lstStyle/>
          <a:p>
            <a:pPr>
              <a:lnSpc>
                <a:spcPct val="90000"/>
              </a:lnSpc>
            </a:pPr>
            <a:r>
              <a:rPr lang="tr-TR" sz="2600"/>
              <a:t>Rastgele Erişimli dosyalarda herhangi bir kayda dosyadaki sıra numarası biliniyorsa doğrudan erişilebilir (bu nedenle Doğrudan Erişimli Dosyalar da denir). Fakat dosyalarda gereksiz boşluklar bulunduğu için dosya boyu büyük olur.</a:t>
            </a:r>
          </a:p>
          <a:p>
            <a:pPr>
              <a:lnSpc>
                <a:spcPct val="90000"/>
              </a:lnSpc>
            </a:pPr>
            <a:r>
              <a:rPr lang="tr-TR" sz="2600"/>
              <a:t>Sıralı Erişimli dosyalarda gereksiz boşluklar oluşmadığı için dosya boyu rastgele erişimli dosyaya göre daha azdır. Fakat herhangi bir kayda erişmek için dosyanın başından itibaren o kayda kadar olan tüm kayıtların okunması gereklidir.</a:t>
            </a:r>
          </a:p>
          <a:p>
            <a:pPr marL="0" indent="0">
              <a:lnSpc>
                <a:spcPct val="90000"/>
              </a:lnSpc>
              <a:spcBef>
                <a:spcPts val="1800"/>
              </a:spcBef>
              <a:buNone/>
            </a:pPr>
            <a:r>
              <a:rPr lang="tr-TR" sz="2600" b="1" i="1"/>
              <a:t>	Sıralı Erişim				Rastgele Erişim</a:t>
            </a:r>
          </a:p>
        </p:txBody>
      </p:sp>
    </p:spTree>
    <p:extLst>
      <p:ext uri="{BB962C8B-B14F-4D97-AF65-F5344CB8AC3E}">
        <p14:creationId xmlns:p14="http://schemas.microsoft.com/office/powerpoint/2010/main" val="3570266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a:t>Rastgele Erişimli Dosyalar </a:t>
            </a:r>
            <a:br>
              <a:rPr lang="tr-TR"/>
            </a:br>
            <a:r>
              <a:rPr lang="tr-TR"/>
              <a:t>yerine Veri Tabanları</a:t>
            </a:r>
          </a:p>
        </p:txBody>
      </p:sp>
      <p:sp>
        <p:nvSpPr>
          <p:cNvPr id="3" name="İçerik Yer Tutucusu 2"/>
          <p:cNvSpPr>
            <a:spLocks noGrp="1"/>
          </p:cNvSpPr>
          <p:nvPr>
            <p:ph idx="1"/>
          </p:nvPr>
        </p:nvSpPr>
        <p:spPr/>
        <p:txBody>
          <a:bodyPr>
            <a:noAutofit/>
          </a:bodyPr>
          <a:lstStyle/>
          <a:p>
            <a:pPr>
              <a:lnSpc>
                <a:spcPct val="90000"/>
              </a:lnSpc>
            </a:pPr>
            <a:r>
              <a:rPr lang="tr-TR" sz="2200"/>
              <a:t>Geçmişte rastgele erişimli dosyalar genellikle bir kayıt deseni oluşturulup, o desendeki kayıtları saklama amaçlı kullanılmaktaydı.</a:t>
            </a:r>
          </a:p>
          <a:p>
            <a:pPr>
              <a:lnSpc>
                <a:spcPct val="90000"/>
              </a:lnSpc>
            </a:pPr>
            <a:r>
              <a:rPr lang="tr-TR" sz="2200"/>
              <a:t>Kayıt tabanlı işlemler için günümüzde çoğunlukla veritabanları kullanıldığı için rastgele erişimli dosyalama işlemlerine ihtiyaç kalmamıştır. </a:t>
            </a:r>
          </a:p>
          <a:p>
            <a:pPr>
              <a:lnSpc>
                <a:spcPct val="90000"/>
              </a:lnSpc>
            </a:pPr>
            <a:r>
              <a:rPr lang="tr-TR" sz="2200"/>
              <a:t>Veritabanı kullanarak; verileri SQL dili ile kolay ve hızlı bir şekilde elde edebilme, istenmeyen erişimleri kısıtlama, uygulama ile verilerin bağımsız olması gibi avantajlara sahip oluruz.</a:t>
            </a:r>
          </a:p>
          <a:p>
            <a:pPr>
              <a:lnSpc>
                <a:spcPct val="90000"/>
              </a:lnSpc>
            </a:pPr>
            <a:r>
              <a:rPr lang="tr-TR" sz="2200"/>
              <a:t>Rastgele Erişimli dosyalama için C’deki </a:t>
            </a:r>
            <a:r>
              <a:rPr lang="tr-TR" sz="2200" err="1">
                <a:solidFill>
                  <a:srgbClr val="C00000"/>
                </a:solidFill>
              </a:rPr>
              <a:t>fread</a:t>
            </a:r>
            <a:r>
              <a:rPr lang="tr-TR" sz="2200"/>
              <a:t> ve </a:t>
            </a:r>
            <a:r>
              <a:rPr lang="tr-TR" sz="2200" err="1">
                <a:solidFill>
                  <a:srgbClr val="C00000"/>
                </a:solidFill>
              </a:rPr>
              <a:t>fwrite</a:t>
            </a:r>
            <a:r>
              <a:rPr lang="tr-TR" sz="2200"/>
              <a:t>, </a:t>
            </a:r>
            <a:r>
              <a:rPr lang="tr-TR" sz="2200" err="1"/>
              <a:t>VB’deki</a:t>
            </a:r>
            <a:r>
              <a:rPr lang="tr-TR" sz="2200"/>
              <a:t> </a:t>
            </a:r>
            <a:r>
              <a:rPr lang="tr-TR" sz="2200" err="1">
                <a:solidFill>
                  <a:srgbClr val="C00000"/>
                </a:solidFill>
              </a:rPr>
              <a:t>FilePut</a:t>
            </a:r>
            <a:r>
              <a:rPr lang="tr-TR" sz="2200"/>
              <a:t> ve </a:t>
            </a:r>
            <a:r>
              <a:rPr lang="tr-TR" sz="2200" err="1">
                <a:solidFill>
                  <a:srgbClr val="C00000"/>
                </a:solidFill>
              </a:rPr>
              <a:t>FileGet</a:t>
            </a:r>
            <a:r>
              <a:rPr lang="tr-TR" sz="2200"/>
              <a:t> gibi komutlara benzer yöntemler C# ve Python dillerinde yoktur. </a:t>
            </a:r>
          </a:p>
          <a:p>
            <a:pPr>
              <a:lnSpc>
                <a:spcPct val="90000"/>
              </a:lnSpc>
            </a:pPr>
            <a:r>
              <a:rPr lang="tr-TR" sz="2200"/>
              <a:t>C dilindeki gibi sabit uzunluklu karakter dizileri yerine C# ve </a:t>
            </a:r>
            <a:r>
              <a:rPr lang="tr-TR" sz="2200" err="1"/>
              <a:t>Python’da</a:t>
            </a:r>
            <a:r>
              <a:rPr lang="tr-TR" sz="2200"/>
              <a:t> değişken uzunluklu </a:t>
            </a:r>
            <a:r>
              <a:rPr lang="tr-TR" sz="2200">
                <a:solidFill>
                  <a:srgbClr val="C00000"/>
                </a:solidFill>
              </a:rPr>
              <a:t>string</a:t>
            </a:r>
            <a:r>
              <a:rPr lang="tr-TR" sz="2200"/>
              <a:t> veri tipi yer aldığı için bu dillerde sabit uzunlukta bir kayıt oluşturmak ta zordur.</a:t>
            </a:r>
          </a:p>
        </p:txBody>
      </p:sp>
    </p:spTree>
    <p:extLst>
      <p:ext uri="{BB962C8B-B14F-4D97-AF65-F5344CB8AC3E}">
        <p14:creationId xmlns:p14="http://schemas.microsoft.com/office/powerpoint/2010/main" val="128986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a:t>Dosyaları açma ve kapama</a:t>
            </a:r>
          </a:p>
        </p:txBody>
      </p:sp>
      <p:sp>
        <p:nvSpPr>
          <p:cNvPr id="3" name="İçerik Yer Tutucusu 2"/>
          <p:cNvSpPr>
            <a:spLocks noGrp="1"/>
          </p:cNvSpPr>
          <p:nvPr>
            <p:ph idx="1"/>
          </p:nvPr>
        </p:nvSpPr>
        <p:spPr/>
        <p:txBody>
          <a:bodyPr>
            <a:normAutofit fontScale="85000" lnSpcReduction="10000"/>
          </a:bodyPr>
          <a:lstStyle/>
          <a:p>
            <a:pPr>
              <a:lnSpc>
                <a:spcPct val="110000"/>
              </a:lnSpc>
            </a:pPr>
            <a:r>
              <a:rPr lang="tr-TR"/>
              <a:t>Dosya kullanılmadan önce </a:t>
            </a:r>
            <a:r>
              <a:rPr lang="tr-TR" err="1">
                <a:solidFill>
                  <a:srgbClr val="0070C0"/>
                </a:solidFill>
              </a:rPr>
              <a:t>open</a:t>
            </a:r>
            <a:r>
              <a:rPr lang="tr-TR"/>
              <a:t> fonksiyonu ile bir dosya nesnesine eşitlenir ve yazma/okuma işlemleri bittikten sonra bu nesnenin </a:t>
            </a:r>
            <a:r>
              <a:rPr lang="tr-TR" err="1">
                <a:solidFill>
                  <a:srgbClr val="0070C0"/>
                </a:solidFill>
              </a:rPr>
              <a:t>close</a:t>
            </a:r>
            <a:r>
              <a:rPr lang="tr-TR"/>
              <a:t> yöntemi ile kapatılır.</a:t>
            </a:r>
          </a:p>
          <a:p>
            <a:pPr>
              <a:lnSpc>
                <a:spcPct val="110000"/>
              </a:lnSpc>
            </a:pPr>
            <a:r>
              <a:rPr lang="tr-TR"/>
              <a:t>Open fonksiyonu ilk parametre olarak dosyanın işletim sistemindeki ismini, ikinci parametre olarak açma kipini alır. Eğer açma kipi verilmediyse varsayılan olarak okuma (</a:t>
            </a:r>
            <a:r>
              <a:rPr lang="tr-TR" err="1"/>
              <a:t>read</a:t>
            </a:r>
            <a:r>
              <a:rPr lang="tr-TR"/>
              <a:t>) kipinde açılır.</a:t>
            </a:r>
          </a:p>
          <a:p>
            <a:pPr>
              <a:lnSpc>
                <a:spcPct val="110000"/>
              </a:lnSpc>
            </a:pPr>
            <a:r>
              <a:rPr lang="tr-TR"/>
              <a:t>Türkçe karakterlerin düzgün görüntülenebilmesi için dosyayı UTF-8 kodlaması ile açmamız gerekir.</a:t>
            </a:r>
          </a:p>
          <a:p>
            <a:pPr marL="358775" indent="0">
              <a:lnSpc>
                <a:spcPct val="110000"/>
              </a:lnSpc>
              <a:buNone/>
            </a:pPr>
            <a:r>
              <a:rPr lang="tr-TR">
                <a:solidFill>
                  <a:srgbClr val="0070C0"/>
                </a:solidFill>
                <a:latin typeface="Consolas" panose="020B0609020204030204" pitchFamily="49" charset="0"/>
              </a:rPr>
              <a:t>f = </a:t>
            </a:r>
            <a:r>
              <a:rPr lang="tr-TR" err="1">
                <a:solidFill>
                  <a:srgbClr val="0070C0"/>
                </a:solidFill>
                <a:latin typeface="Consolas" panose="020B0609020204030204" pitchFamily="49" charset="0"/>
              </a:rPr>
              <a:t>open</a:t>
            </a:r>
            <a:r>
              <a:rPr lang="tr-TR">
                <a:solidFill>
                  <a:srgbClr val="0070C0"/>
                </a:solidFill>
                <a:latin typeface="Consolas" panose="020B0609020204030204" pitchFamily="49" charset="0"/>
              </a:rPr>
              <a:t>('dosyam.txt’, </a:t>
            </a:r>
            <a:r>
              <a:rPr lang="tr-TR" err="1">
                <a:solidFill>
                  <a:srgbClr val="0070C0"/>
                </a:solidFill>
                <a:latin typeface="Consolas" panose="020B0609020204030204" pitchFamily="49" charset="0"/>
              </a:rPr>
              <a:t>encoding</a:t>
            </a:r>
            <a:r>
              <a:rPr lang="tr-TR">
                <a:solidFill>
                  <a:srgbClr val="0070C0"/>
                </a:solidFill>
                <a:latin typeface="Consolas" panose="020B0609020204030204" pitchFamily="49" charset="0"/>
              </a:rPr>
              <a:t>='UTF-8')</a:t>
            </a:r>
          </a:p>
        </p:txBody>
      </p:sp>
      <p:sp>
        <p:nvSpPr>
          <p:cNvPr id="2" name="Dikdörtgen 1"/>
          <p:cNvSpPr/>
          <p:nvPr/>
        </p:nvSpPr>
        <p:spPr>
          <a:xfrm>
            <a:off x="457200" y="6096000"/>
            <a:ext cx="8229600" cy="646331"/>
          </a:xfrm>
          <a:prstGeom prst="rect">
            <a:avLst/>
          </a:prstGeom>
        </p:spPr>
        <p:txBody>
          <a:bodyPr wrap="square">
            <a:spAutoFit/>
          </a:bodyPr>
          <a:lstStyle/>
          <a:p>
            <a:pPr algn="ctr"/>
            <a:r>
              <a:rPr lang="tr-TR" i="1">
                <a:solidFill>
                  <a:srgbClr val="C00000"/>
                </a:solidFill>
                <a:latin typeface="+mn-lt"/>
              </a:rPr>
              <a:t>Eğer dosya programınız ile aynı dizinde değilse, dizinin yolunu (</a:t>
            </a:r>
            <a:r>
              <a:rPr lang="tr-TR" i="1" err="1">
                <a:solidFill>
                  <a:srgbClr val="C00000"/>
                </a:solidFill>
                <a:latin typeface="+mn-lt"/>
              </a:rPr>
              <a:t>path</a:t>
            </a:r>
            <a:r>
              <a:rPr lang="tr-TR" i="1">
                <a:solidFill>
                  <a:srgbClr val="C00000"/>
                </a:solidFill>
                <a:latin typeface="+mn-lt"/>
              </a:rPr>
              <a:t>) öncesinde vermelisiniz: </a:t>
            </a:r>
            <a:r>
              <a:rPr lang="tr-TR" i="1">
                <a:solidFill>
                  <a:srgbClr val="0070C0"/>
                </a:solidFill>
                <a:latin typeface="+mn-lt"/>
              </a:rPr>
              <a:t>file = </a:t>
            </a:r>
            <a:r>
              <a:rPr lang="tr-TR" i="1" err="1">
                <a:solidFill>
                  <a:srgbClr val="0070C0"/>
                </a:solidFill>
                <a:latin typeface="+mn-lt"/>
              </a:rPr>
              <a:t>open</a:t>
            </a:r>
            <a:r>
              <a:rPr lang="tr-TR" i="1">
                <a:solidFill>
                  <a:srgbClr val="0070C0"/>
                </a:solidFill>
                <a:latin typeface="+mn-lt"/>
              </a:rPr>
              <a:t>("C:/Users/Murat/Desktop/dosyam.txt","w")</a:t>
            </a:r>
          </a:p>
        </p:txBody>
      </p:sp>
    </p:spTree>
    <p:extLst>
      <p:ext uri="{BB962C8B-B14F-4D97-AF65-F5344CB8AC3E}">
        <p14:creationId xmlns:p14="http://schemas.microsoft.com/office/powerpoint/2010/main" val="1587641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Dosyalarda okuma ve yazma</a:t>
            </a:r>
          </a:p>
        </p:txBody>
      </p:sp>
      <p:sp>
        <p:nvSpPr>
          <p:cNvPr id="3" name="İçerik Yer Tutucusu 2"/>
          <p:cNvSpPr>
            <a:spLocks noGrp="1"/>
          </p:cNvSpPr>
          <p:nvPr>
            <p:ph idx="1"/>
          </p:nvPr>
        </p:nvSpPr>
        <p:spPr/>
        <p:txBody>
          <a:bodyPr>
            <a:normAutofit fontScale="70000" lnSpcReduction="20000"/>
          </a:bodyPr>
          <a:lstStyle/>
          <a:p>
            <a:pPr marL="285750" indent="-285750">
              <a:lnSpc>
                <a:spcPct val="110000"/>
              </a:lnSpc>
            </a:pPr>
            <a:r>
              <a:rPr lang="tr-TR" err="1">
                <a:solidFill>
                  <a:srgbClr val="0070C0"/>
                </a:solidFill>
              </a:rPr>
              <a:t>read</a:t>
            </a:r>
            <a:r>
              <a:rPr lang="tr-TR">
                <a:solidFill>
                  <a:srgbClr val="0070C0"/>
                </a:solidFill>
              </a:rPr>
              <a:t> </a:t>
            </a:r>
            <a:r>
              <a:rPr lang="tr-TR"/>
              <a:t>yöntemi parametre olarak aldığı sayı kadar </a:t>
            </a:r>
            <a:r>
              <a:rPr lang="tr-TR" err="1"/>
              <a:t>byte’ı</a:t>
            </a:r>
            <a:r>
              <a:rPr lang="tr-TR"/>
              <a:t> dosyadan okur ve string şeklinde döndürür. Parametre verilmezse dosyanın tamamını okur.</a:t>
            </a:r>
          </a:p>
          <a:p>
            <a:pPr marL="285750" indent="-285750">
              <a:lnSpc>
                <a:spcPct val="110000"/>
              </a:lnSpc>
            </a:pPr>
            <a:r>
              <a:rPr lang="tr-TR" err="1">
                <a:solidFill>
                  <a:srgbClr val="0070C0"/>
                </a:solidFill>
              </a:rPr>
              <a:t>readline</a:t>
            </a:r>
            <a:r>
              <a:rPr lang="tr-TR">
                <a:solidFill>
                  <a:srgbClr val="C00000"/>
                </a:solidFill>
              </a:rPr>
              <a:t> </a:t>
            </a:r>
            <a:r>
              <a:rPr lang="tr-TR"/>
              <a:t>yöntemi bir satır okur ve string olarak döndürür (satır sonundaki \n dahil). Parametre verilirse o sayı kadar karakter okur.</a:t>
            </a:r>
          </a:p>
          <a:p>
            <a:pPr marL="285750" indent="-285750">
              <a:lnSpc>
                <a:spcPct val="110000"/>
              </a:lnSpc>
            </a:pPr>
            <a:r>
              <a:rPr lang="tr-TR" err="1">
                <a:solidFill>
                  <a:srgbClr val="0070C0"/>
                </a:solidFill>
              </a:rPr>
              <a:t>readlines</a:t>
            </a:r>
            <a:r>
              <a:rPr lang="tr-TR">
                <a:solidFill>
                  <a:srgbClr val="FF3300"/>
                </a:solidFill>
              </a:rPr>
              <a:t> </a:t>
            </a:r>
            <a:r>
              <a:rPr lang="tr-TR"/>
              <a:t>yöntemi her satırın string türünde ayrı bir eleman olduğu string listesi döndürür. Parametre verilirse yine o parametre kadar karakter okur, fakat bir satırın orta yerinde kalırsa o satırı tamamlar.</a:t>
            </a:r>
          </a:p>
          <a:p>
            <a:pPr marL="285750" indent="-285750">
              <a:lnSpc>
                <a:spcPct val="110000"/>
              </a:lnSpc>
            </a:pPr>
            <a:r>
              <a:rPr lang="tr-TR" err="1">
                <a:solidFill>
                  <a:srgbClr val="0070C0"/>
                </a:solidFill>
              </a:rPr>
              <a:t>write</a:t>
            </a:r>
            <a:r>
              <a:rPr lang="tr-TR"/>
              <a:t> yöntemi parametre olarak aldığı </a:t>
            </a:r>
            <a:r>
              <a:rPr lang="tr-TR" err="1"/>
              <a:t>string’i</a:t>
            </a:r>
            <a:r>
              <a:rPr lang="tr-TR"/>
              <a:t> dosyaya yazar. Yazdığı </a:t>
            </a:r>
            <a:r>
              <a:rPr lang="tr-TR" err="1"/>
              <a:t>byte</a:t>
            </a:r>
            <a:r>
              <a:rPr lang="tr-TR"/>
              <a:t> sayısını döndürür.</a:t>
            </a:r>
          </a:p>
          <a:p>
            <a:pPr marL="285750" indent="-285750">
              <a:lnSpc>
                <a:spcPct val="110000"/>
              </a:lnSpc>
            </a:pPr>
            <a:r>
              <a:rPr lang="tr-TR" err="1">
                <a:solidFill>
                  <a:srgbClr val="0070C0"/>
                </a:solidFill>
              </a:rPr>
              <a:t>writelines</a:t>
            </a:r>
            <a:r>
              <a:rPr lang="tr-TR"/>
              <a:t> yöntemi ise parametre olarak bir string veya bir liste alır ve içeriklerini dosyaya yazar. Liste verildiyse her elemanın sonunda alt satıra inmek istendiğinde \n de yazılmalıdır.</a:t>
            </a:r>
          </a:p>
        </p:txBody>
      </p:sp>
    </p:spTree>
    <p:extLst>
      <p:ext uri="{BB962C8B-B14F-4D97-AF65-F5344CB8AC3E}">
        <p14:creationId xmlns:p14="http://schemas.microsoft.com/office/powerpoint/2010/main" val="788228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Autofit/>
          </a:bodyPr>
          <a:lstStyle/>
          <a:p>
            <a:pPr eaLnBrk="1" hangingPunct="1"/>
            <a:r>
              <a:rPr lang="tr-TR" sz="3200"/>
              <a:t>Dosyaya "Merhaba Dünya" yazdıran ve tekrar açıp bu satırı dosyadan okuyan program</a:t>
            </a:r>
          </a:p>
        </p:txBody>
      </p:sp>
      <p:sp>
        <p:nvSpPr>
          <p:cNvPr id="8195" name="Rectangle 3"/>
          <p:cNvSpPr>
            <a:spLocks noGrp="1" noChangeArrowheads="1"/>
          </p:cNvSpPr>
          <p:nvPr>
            <p:ph idx="1"/>
          </p:nvPr>
        </p:nvSpPr>
        <p:spPr/>
        <p:txBody>
          <a:bodyPr>
            <a:normAutofit/>
          </a:bodyPr>
          <a:lstStyle/>
          <a:p>
            <a:pPr>
              <a:lnSpc>
                <a:spcPct val="80000"/>
              </a:lnSpc>
              <a:buNone/>
            </a:pPr>
            <a:r>
              <a:rPr lang="tr-TR">
                <a:solidFill>
                  <a:srgbClr val="0070C0"/>
                </a:solidFill>
                <a:latin typeface="Consolas" pitchFamily="49" charset="0"/>
                <a:cs typeface="Consolas" pitchFamily="49" charset="0"/>
              </a:rPr>
              <a:t>dosya = </a:t>
            </a:r>
            <a:r>
              <a:rPr lang="tr-TR" err="1">
                <a:solidFill>
                  <a:srgbClr val="0070C0"/>
                </a:solidFill>
                <a:latin typeface="Consolas" pitchFamily="49" charset="0"/>
                <a:cs typeface="Consolas" pitchFamily="49" charset="0"/>
              </a:rPr>
              <a:t>open</a:t>
            </a:r>
            <a:r>
              <a:rPr lang="tr-TR">
                <a:solidFill>
                  <a:srgbClr val="0070C0"/>
                </a:solidFill>
                <a:latin typeface="Consolas" pitchFamily="49" charset="0"/>
                <a:cs typeface="Consolas" pitchFamily="49" charset="0"/>
              </a:rPr>
              <a:t>("dosyam.txt", "w")</a:t>
            </a:r>
          </a:p>
          <a:p>
            <a:pPr>
              <a:lnSpc>
                <a:spcPct val="80000"/>
              </a:lnSpc>
              <a:buNone/>
            </a:pPr>
            <a:r>
              <a:rPr lang="tr-TR" err="1">
                <a:solidFill>
                  <a:srgbClr val="0070C0"/>
                </a:solidFill>
                <a:latin typeface="Consolas" pitchFamily="49" charset="0"/>
                <a:cs typeface="Consolas" pitchFamily="49" charset="0"/>
              </a:rPr>
              <a:t>dosya.write</a:t>
            </a:r>
            <a:r>
              <a:rPr lang="tr-TR">
                <a:solidFill>
                  <a:srgbClr val="0070C0"/>
                </a:solidFill>
                <a:latin typeface="Consolas" pitchFamily="49" charset="0"/>
                <a:cs typeface="Consolas" pitchFamily="49" charset="0"/>
              </a:rPr>
              <a:t>("Merhaba Dünya")</a:t>
            </a:r>
          </a:p>
          <a:p>
            <a:pPr>
              <a:lnSpc>
                <a:spcPct val="80000"/>
              </a:lnSpc>
              <a:buNone/>
            </a:pPr>
            <a:r>
              <a:rPr lang="tr-TR" err="1">
                <a:solidFill>
                  <a:srgbClr val="0070C0"/>
                </a:solidFill>
                <a:latin typeface="Consolas" pitchFamily="49" charset="0"/>
                <a:cs typeface="Consolas" pitchFamily="49" charset="0"/>
              </a:rPr>
              <a:t>dosya.close</a:t>
            </a:r>
            <a:r>
              <a:rPr lang="tr-TR">
                <a:solidFill>
                  <a:srgbClr val="0070C0"/>
                </a:solidFill>
                <a:latin typeface="Consolas" pitchFamily="49" charset="0"/>
                <a:cs typeface="Consolas" pitchFamily="49" charset="0"/>
              </a:rPr>
              <a:t>()</a:t>
            </a:r>
          </a:p>
          <a:p>
            <a:pPr>
              <a:lnSpc>
                <a:spcPct val="80000"/>
              </a:lnSpc>
              <a:buNone/>
            </a:pPr>
            <a:r>
              <a:rPr lang="tr-TR">
                <a:solidFill>
                  <a:srgbClr val="0070C0"/>
                </a:solidFill>
                <a:latin typeface="Consolas" pitchFamily="49" charset="0"/>
                <a:cs typeface="Consolas" pitchFamily="49" charset="0"/>
              </a:rPr>
              <a:t>dosya = </a:t>
            </a:r>
            <a:r>
              <a:rPr lang="tr-TR" err="1">
                <a:solidFill>
                  <a:srgbClr val="0070C0"/>
                </a:solidFill>
                <a:latin typeface="Consolas" pitchFamily="49" charset="0"/>
                <a:cs typeface="Consolas" pitchFamily="49" charset="0"/>
              </a:rPr>
              <a:t>open</a:t>
            </a:r>
            <a:r>
              <a:rPr lang="tr-TR">
                <a:solidFill>
                  <a:srgbClr val="0070C0"/>
                </a:solidFill>
                <a:latin typeface="Consolas" pitchFamily="49" charset="0"/>
                <a:cs typeface="Consolas" pitchFamily="49" charset="0"/>
              </a:rPr>
              <a:t>("dosyam.txt", "r")</a:t>
            </a:r>
          </a:p>
          <a:p>
            <a:pPr>
              <a:lnSpc>
                <a:spcPct val="80000"/>
              </a:lnSpc>
              <a:buNone/>
            </a:pPr>
            <a:r>
              <a:rPr lang="tr-TR">
                <a:solidFill>
                  <a:srgbClr val="0070C0"/>
                </a:solidFill>
                <a:latin typeface="Consolas" pitchFamily="49" charset="0"/>
                <a:cs typeface="Consolas" pitchFamily="49" charset="0"/>
              </a:rPr>
              <a:t>string = </a:t>
            </a:r>
            <a:r>
              <a:rPr lang="tr-TR" err="1">
                <a:solidFill>
                  <a:srgbClr val="0070C0"/>
                </a:solidFill>
                <a:latin typeface="Consolas" pitchFamily="49" charset="0"/>
                <a:cs typeface="Consolas" pitchFamily="49" charset="0"/>
              </a:rPr>
              <a:t>dosya.read</a:t>
            </a:r>
            <a:r>
              <a:rPr lang="tr-TR">
                <a:solidFill>
                  <a:srgbClr val="0070C0"/>
                </a:solidFill>
                <a:latin typeface="Consolas" pitchFamily="49" charset="0"/>
                <a:cs typeface="Consolas" pitchFamily="49" charset="0"/>
              </a:rPr>
              <a:t>()</a:t>
            </a:r>
          </a:p>
          <a:p>
            <a:pPr>
              <a:lnSpc>
                <a:spcPct val="80000"/>
              </a:lnSpc>
              <a:buNone/>
            </a:pPr>
            <a:r>
              <a:rPr lang="tr-TR" err="1">
                <a:solidFill>
                  <a:srgbClr val="0070C0"/>
                </a:solidFill>
                <a:latin typeface="Consolas" pitchFamily="49" charset="0"/>
                <a:cs typeface="Consolas" pitchFamily="49" charset="0"/>
              </a:rPr>
              <a:t>print</a:t>
            </a:r>
            <a:r>
              <a:rPr lang="tr-TR">
                <a:solidFill>
                  <a:srgbClr val="0070C0"/>
                </a:solidFill>
                <a:latin typeface="Consolas" pitchFamily="49" charset="0"/>
                <a:cs typeface="Consolas" pitchFamily="49" charset="0"/>
              </a:rPr>
              <a:t>(string)</a:t>
            </a:r>
          </a:p>
          <a:p>
            <a:pPr>
              <a:lnSpc>
                <a:spcPct val="80000"/>
              </a:lnSpc>
              <a:buNone/>
            </a:pPr>
            <a:r>
              <a:rPr lang="tr-TR" err="1">
                <a:solidFill>
                  <a:srgbClr val="0070C0"/>
                </a:solidFill>
                <a:latin typeface="Consolas" pitchFamily="49" charset="0"/>
                <a:cs typeface="Consolas" pitchFamily="49" charset="0"/>
              </a:rPr>
              <a:t>dosya.close</a:t>
            </a:r>
            <a:r>
              <a:rPr lang="tr-TR">
                <a:solidFill>
                  <a:srgbClr val="0070C0"/>
                </a:solidFill>
                <a:latin typeface="Consolas" pitchFamily="49" charset="0"/>
                <a:cs typeface="Consolas" pitchFamily="49" charset="0"/>
              </a:rPr>
              <a:t>()</a:t>
            </a:r>
          </a:p>
        </p:txBody>
      </p:sp>
      <p:sp>
        <p:nvSpPr>
          <p:cNvPr id="8196" name="Rectangle 5"/>
          <p:cNvSpPr>
            <a:spLocks noChangeArrowheads="1"/>
          </p:cNvSpPr>
          <p:nvPr/>
        </p:nvSpPr>
        <p:spPr bwMode="auto">
          <a:xfrm>
            <a:off x="4751294" y="4038600"/>
            <a:ext cx="3935506" cy="25146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spcBef>
                <a:spcPts val="0"/>
              </a:spcBef>
              <a:tabLst>
                <a:tab pos="361950" algn="l"/>
              </a:tabLst>
            </a:pPr>
            <a:r>
              <a:rPr lang="tr-TR" sz="1600" b="1">
                <a:latin typeface="+mn-lt"/>
              </a:rPr>
              <a:t>Dosya Açma Kipleri: </a:t>
            </a:r>
          </a:p>
          <a:p>
            <a:pPr marL="268288" indent="-268288">
              <a:spcBef>
                <a:spcPts val="0"/>
              </a:spcBef>
              <a:tabLst>
                <a:tab pos="361950" algn="l"/>
              </a:tabLst>
            </a:pPr>
            <a:r>
              <a:rPr lang="tr-TR" sz="1600" b="1">
                <a:solidFill>
                  <a:srgbClr val="C00000"/>
                </a:solidFill>
                <a:latin typeface="+mn-lt"/>
              </a:rPr>
              <a:t>r</a:t>
            </a:r>
            <a:r>
              <a:rPr lang="tr-TR" sz="1600">
                <a:latin typeface="+mn-lt"/>
              </a:rPr>
              <a:t> 	</a:t>
            </a:r>
            <a:r>
              <a:rPr lang="tr-TR" sz="1600" err="1">
                <a:latin typeface="+mn-lt"/>
              </a:rPr>
              <a:t>read</a:t>
            </a:r>
            <a:r>
              <a:rPr lang="tr-TR" sz="1600">
                <a:latin typeface="+mn-lt"/>
              </a:rPr>
              <a:t> (okuma): dosya yoksa hata verir</a:t>
            </a:r>
          </a:p>
          <a:p>
            <a:pPr marL="268288" indent="-268288">
              <a:spcBef>
                <a:spcPts val="0"/>
              </a:spcBef>
              <a:tabLst>
                <a:tab pos="361950" algn="l"/>
              </a:tabLst>
            </a:pPr>
            <a:r>
              <a:rPr lang="tr-TR" sz="1600" b="1">
                <a:solidFill>
                  <a:srgbClr val="C00000"/>
                </a:solidFill>
                <a:latin typeface="+mn-lt"/>
              </a:rPr>
              <a:t>w</a:t>
            </a:r>
            <a:r>
              <a:rPr lang="tr-TR" sz="1600">
                <a:latin typeface="+mn-lt"/>
              </a:rPr>
              <a:t>	</a:t>
            </a:r>
            <a:r>
              <a:rPr lang="tr-TR" sz="1600" err="1">
                <a:latin typeface="+mn-lt"/>
              </a:rPr>
              <a:t>write</a:t>
            </a:r>
            <a:r>
              <a:rPr lang="tr-TR" sz="1600">
                <a:latin typeface="+mn-lt"/>
              </a:rPr>
              <a:t> (yazma): dosya yoksa yaratır, varsa içeriği silinir</a:t>
            </a:r>
          </a:p>
          <a:p>
            <a:pPr marL="268288" indent="-268288">
              <a:spcBef>
                <a:spcPts val="0"/>
              </a:spcBef>
              <a:tabLst>
                <a:tab pos="361950" algn="l"/>
              </a:tabLst>
            </a:pPr>
            <a:r>
              <a:rPr lang="tr-TR" sz="1600" b="1">
                <a:solidFill>
                  <a:srgbClr val="C00000"/>
                </a:solidFill>
              </a:rPr>
              <a:t>a</a:t>
            </a:r>
            <a:r>
              <a:rPr lang="tr-TR" sz="1600"/>
              <a:t>	</a:t>
            </a:r>
            <a:r>
              <a:rPr lang="tr-TR" sz="1600" err="1"/>
              <a:t>append</a:t>
            </a:r>
            <a:r>
              <a:rPr lang="tr-TR" sz="1600"/>
              <a:t> (ekleme): dosya yoksa yaratır </a:t>
            </a:r>
            <a:r>
              <a:rPr lang="tr-TR" sz="1600" err="1"/>
              <a:t>w’den</a:t>
            </a:r>
            <a:r>
              <a:rPr lang="tr-TR" sz="1600"/>
              <a:t> farkı içeriğini silmez ve dosyanın sonuna konumlanır</a:t>
            </a:r>
          </a:p>
          <a:p>
            <a:pPr>
              <a:spcBef>
                <a:spcPts val="0"/>
              </a:spcBef>
              <a:tabLst>
                <a:tab pos="361950" algn="l"/>
              </a:tabLst>
            </a:pPr>
            <a:r>
              <a:rPr lang="tr-TR" sz="1600" b="1">
                <a:solidFill>
                  <a:srgbClr val="C00000"/>
                </a:solidFill>
              </a:rPr>
              <a:t>w+, r+, a+</a:t>
            </a:r>
            <a:r>
              <a:rPr lang="tr-TR" sz="1600">
                <a:solidFill>
                  <a:srgbClr val="C00000"/>
                </a:solidFill>
              </a:rPr>
              <a:t>     </a:t>
            </a:r>
            <a:r>
              <a:rPr lang="tr-TR" sz="1600"/>
              <a:t>hem okuma hem yazma</a:t>
            </a:r>
          </a:p>
          <a:p>
            <a:pPr marL="268288" indent="-268288">
              <a:spcBef>
                <a:spcPts val="0"/>
              </a:spcBef>
              <a:tabLst>
                <a:tab pos="361950" algn="l"/>
              </a:tabLst>
            </a:pPr>
            <a:r>
              <a:rPr lang="tr-TR" sz="1600" b="1">
                <a:solidFill>
                  <a:srgbClr val="C00000"/>
                </a:solidFill>
              </a:rPr>
              <a:t>b</a:t>
            </a:r>
            <a:r>
              <a:rPr lang="tr-TR" sz="1600"/>
              <a:t>	</a:t>
            </a:r>
            <a:r>
              <a:rPr lang="tr-TR" sz="1600" err="1"/>
              <a:t>binary</a:t>
            </a:r>
            <a:r>
              <a:rPr lang="tr-TR" sz="1600"/>
              <a:t>: ikili dosya işlemleri için diğerleri ile birlikte kullanılır ("</a:t>
            </a:r>
            <a:r>
              <a:rPr lang="tr-TR" sz="1600" err="1"/>
              <a:t>w+b</a:t>
            </a:r>
            <a:r>
              <a:rPr lang="tr-TR" sz="1600"/>
              <a:t>" gibi)</a:t>
            </a:r>
          </a:p>
        </p:txBody>
      </p:sp>
      <p:sp>
        <p:nvSpPr>
          <p:cNvPr id="8200" name="Rectangle 9"/>
          <p:cNvSpPr>
            <a:spLocks noChangeArrowheads="1"/>
          </p:cNvSpPr>
          <p:nvPr/>
        </p:nvSpPr>
        <p:spPr bwMode="auto">
          <a:xfrm>
            <a:off x="3505200" y="2581109"/>
            <a:ext cx="4648199" cy="39551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r>
              <a:rPr lang="tr-TR" i="1">
                <a:solidFill>
                  <a:srgbClr val="C00000"/>
                </a:solidFill>
              </a:rPr>
              <a:t>Close ile kapatmadan da tekrar </a:t>
            </a:r>
            <a:r>
              <a:rPr lang="tr-TR" i="1" err="1">
                <a:solidFill>
                  <a:srgbClr val="C00000"/>
                </a:solidFill>
              </a:rPr>
              <a:t>open</a:t>
            </a:r>
            <a:r>
              <a:rPr lang="tr-TR" i="1">
                <a:solidFill>
                  <a:srgbClr val="C00000"/>
                </a:solidFill>
              </a:rPr>
              <a:t> yapabiliriz</a:t>
            </a:r>
            <a:endParaRPr lang="tr-TR" i="1"/>
          </a:p>
        </p:txBody>
      </p:sp>
      <p:sp>
        <p:nvSpPr>
          <p:cNvPr id="8203" name="Line 13"/>
          <p:cNvSpPr>
            <a:spLocks noChangeShapeType="1"/>
          </p:cNvSpPr>
          <p:nvPr/>
        </p:nvSpPr>
        <p:spPr bwMode="auto">
          <a:xfrm flipH="1">
            <a:off x="6934200" y="3503248"/>
            <a:ext cx="0" cy="535352"/>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tr-TR">
              <a:latin typeface="+mn-lt"/>
            </a:endParaRPr>
          </a:p>
        </p:txBody>
      </p:sp>
      <p:cxnSp>
        <p:nvCxnSpPr>
          <p:cNvPr id="3" name="Dirsek Bağlayıcısı 2"/>
          <p:cNvCxnSpPr/>
          <p:nvPr/>
        </p:nvCxnSpPr>
        <p:spPr>
          <a:xfrm rot="16200000" flipH="1">
            <a:off x="6438900" y="2171700"/>
            <a:ext cx="2362200" cy="1371600"/>
          </a:xfrm>
          <a:prstGeom prst="bentConnector3">
            <a:avLst>
              <a:gd name="adj1" fmla="val -958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9"/>
          <p:cNvSpPr>
            <a:spLocks noChangeArrowheads="1"/>
          </p:cNvSpPr>
          <p:nvPr/>
        </p:nvSpPr>
        <p:spPr bwMode="auto">
          <a:xfrm>
            <a:off x="457200" y="5077968"/>
            <a:ext cx="4114800" cy="14752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r>
              <a:rPr lang="tr-TR" b="1" err="1">
                <a:solidFill>
                  <a:srgbClr val="C00000"/>
                </a:solidFill>
              </a:rPr>
              <a:t>open</a:t>
            </a:r>
            <a:r>
              <a:rPr lang="tr-TR"/>
              <a:t> fonksiyonu ile açılan</a:t>
            </a:r>
            <a:r>
              <a:rPr lang="tr-TR" b="1">
                <a:solidFill>
                  <a:srgbClr val="C00000"/>
                </a:solidFill>
              </a:rPr>
              <a:t> dosyam.txt</a:t>
            </a:r>
            <a:r>
              <a:rPr lang="tr-TR"/>
              <a:t> dosyası </a:t>
            </a:r>
            <a:r>
              <a:rPr lang="tr-TR" b="1">
                <a:solidFill>
                  <a:srgbClr val="C00000"/>
                </a:solidFill>
              </a:rPr>
              <a:t>dosya</a:t>
            </a:r>
            <a:r>
              <a:rPr lang="tr-TR"/>
              <a:t> nesnesine eşitlenir. Bu nesne </a:t>
            </a:r>
            <a:r>
              <a:rPr lang="tr-TR" b="1">
                <a:solidFill>
                  <a:srgbClr val="C00000"/>
                </a:solidFill>
              </a:rPr>
              <a:t>_</a:t>
            </a:r>
            <a:r>
              <a:rPr lang="tr-TR" b="1" err="1">
                <a:solidFill>
                  <a:srgbClr val="C00000"/>
                </a:solidFill>
              </a:rPr>
              <a:t>io.TextIOWrapper</a:t>
            </a:r>
            <a:r>
              <a:rPr lang="tr-TR" b="1">
                <a:solidFill>
                  <a:srgbClr val="C00000"/>
                </a:solidFill>
              </a:rPr>
              <a:t> </a:t>
            </a:r>
            <a:r>
              <a:rPr lang="tr-TR"/>
              <a:t>sınıfından türetilir</a:t>
            </a:r>
            <a:r>
              <a:rPr lang="tr-TR">
                <a:latin typeface="+mn-lt"/>
              </a:rPr>
              <a:t>. Sonrasında okuma ve yazma gibi işlemler bu nesnenin yöntemleri ile yapılır.</a:t>
            </a:r>
          </a:p>
        </p:txBody>
      </p:sp>
    </p:spTree>
    <p:extLst>
      <p:ext uri="{BB962C8B-B14F-4D97-AF65-F5344CB8AC3E}">
        <p14:creationId xmlns:p14="http://schemas.microsoft.com/office/powerpoint/2010/main" val="1249653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err="1">
                <a:solidFill>
                  <a:srgbClr val="C00000"/>
                </a:solidFill>
              </a:rPr>
              <a:t>with</a:t>
            </a:r>
            <a:r>
              <a:rPr lang="tr-TR">
                <a:solidFill>
                  <a:srgbClr val="C00000"/>
                </a:solidFill>
              </a:rPr>
              <a:t> </a:t>
            </a:r>
            <a:r>
              <a:rPr lang="tr-TR"/>
              <a:t>ile dosya açma ve </a:t>
            </a:r>
            <a:r>
              <a:rPr lang="tr-TR" err="1">
                <a:solidFill>
                  <a:srgbClr val="C00000"/>
                </a:solidFill>
              </a:rPr>
              <a:t>for</a:t>
            </a:r>
            <a:r>
              <a:rPr lang="tr-TR"/>
              <a:t> ile okuma</a:t>
            </a:r>
          </a:p>
        </p:txBody>
      </p:sp>
      <p:sp>
        <p:nvSpPr>
          <p:cNvPr id="3" name="İçerik Yer Tutucusu 2"/>
          <p:cNvSpPr>
            <a:spLocks noGrp="1"/>
          </p:cNvSpPr>
          <p:nvPr>
            <p:ph idx="1"/>
          </p:nvPr>
        </p:nvSpPr>
        <p:spPr/>
        <p:txBody>
          <a:bodyPr>
            <a:normAutofit fontScale="92500" lnSpcReduction="10000"/>
          </a:bodyPr>
          <a:lstStyle/>
          <a:p>
            <a:r>
              <a:rPr lang="tr-TR"/>
              <a:t>Aşağıdakilerden ikisi de bir dosyayı açıp içindeki her satırı tek tek ekranda görüntüler. İkincisi ifadenin sonlanması ile birlikte dosyayı kapatır (bir hata bile oluşsa </a:t>
            </a:r>
            <a:r>
              <a:rPr lang="tr-TR" err="1"/>
              <a:t>close</a:t>
            </a:r>
            <a:r>
              <a:rPr lang="tr-TR"/>
              <a:t> yöntemi gerekmez). </a:t>
            </a:r>
          </a:p>
          <a:p>
            <a:pPr marL="400050" lvl="1" indent="0">
              <a:spcBef>
                <a:spcPts val="1800"/>
              </a:spcBef>
              <a:buNone/>
            </a:pPr>
            <a:r>
              <a:rPr lang="en-US">
                <a:solidFill>
                  <a:srgbClr val="0070C0"/>
                </a:solidFill>
                <a:latin typeface="Consolas" panose="020B0609020204030204" pitchFamily="49" charset="0"/>
              </a:rPr>
              <a:t>for line in open(</a:t>
            </a:r>
            <a:r>
              <a:rPr lang="tr-TR">
                <a:solidFill>
                  <a:srgbClr val="0070C0"/>
                </a:solidFill>
                <a:latin typeface="Consolas" panose="020B0609020204030204" pitchFamily="49" charset="0"/>
              </a:rPr>
              <a:t>"dosyam</a:t>
            </a:r>
            <a:r>
              <a:rPr lang="en-US">
                <a:solidFill>
                  <a:srgbClr val="0070C0"/>
                </a:solidFill>
                <a:latin typeface="Consolas" panose="020B0609020204030204" pitchFamily="49" charset="0"/>
              </a:rPr>
              <a:t>.txt"): </a:t>
            </a:r>
            <a:endParaRPr lang="tr-TR">
              <a:solidFill>
                <a:srgbClr val="0070C0"/>
              </a:solidFill>
              <a:latin typeface="Consolas" panose="020B0609020204030204" pitchFamily="49" charset="0"/>
            </a:endParaRPr>
          </a:p>
          <a:p>
            <a:pPr marL="400050" lvl="1" indent="0">
              <a:buNone/>
            </a:pPr>
            <a:r>
              <a:rPr lang="tr-TR">
                <a:solidFill>
                  <a:srgbClr val="0070C0"/>
                </a:solidFill>
                <a:latin typeface="Consolas" panose="020B0609020204030204" pitchFamily="49" charset="0"/>
              </a:rPr>
              <a:t>    </a:t>
            </a:r>
            <a:r>
              <a:rPr lang="en-US">
                <a:solidFill>
                  <a:srgbClr val="0070C0"/>
                </a:solidFill>
                <a:latin typeface="Consolas" panose="020B0609020204030204" pitchFamily="49" charset="0"/>
              </a:rPr>
              <a:t>print(line, end="")</a:t>
            </a:r>
            <a:endParaRPr lang="tr-TR">
              <a:solidFill>
                <a:srgbClr val="0070C0"/>
              </a:solidFill>
              <a:latin typeface="Consolas" panose="020B0609020204030204" pitchFamily="49" charset="0"/>
            </a:endParaRPr>
          </a:p>
          <a:p>
            <a:pPr marL="400050" lvl="1" indent="0">
              <a:spcBef>
                <a:spcPts val="1800"/>
              </a:spcBef>
              <a:buNone/>
            </a:pPr>
            <a:r>
              <a:rPr lang="en-US">
                <a:solidFill>
                  <a:srgbClr val="C00000"/>
                </a:solidFill>
                <a:latin typeface="Consolas" panose="020B0609020204030204" pitchFamily="49" charset="0"/>
              </a:rPr>
              <a:t>with open(</a:t>
            </a:r>
            <a:r>
              <a:rPr lang="tr-TR">
                <a:solidFill>
                  <a:srgbClr val="C00000"/>
                </a:solidFill>
                <a:latin typeface="Consolas" panose="020B0609020204030204" pitchFamily="49" charset="0"/>
              </a:rPr>
              <a:t>"dosyam</a:t>
            </a:r>
            <a:r>
              <a:rPr lang="en-US">
                <a:solidFill>
                  <a:srgbClr val="C00000"/>
                </a:solidFill>
                <a:latin typeface="Consolas" panose="020B0609020204030204" pitchFamily="49" charset="0"/>
              </a:rPr>
              <a:t>.txt") as f: </a:t>
            </a:r>
            <a:endParaRPr lang="tr-TR">
              <a:solidFill>
                <a:srgbClr val="C00000"/>
              </a:solidFill>
              <a:latin typeface="Consolas" panose="020B0609020204030204" pitchFamily="49" charset="0"/>
            </a:endParaRPr>
          </a:p>
          <a:p>
            <a:pPr marL="400050" lvl="1" indent="0">
              <a:buNone/>
            </a:pPr>
            <a:r>
              <a:rPr lang="tr-TR">
                <a:solidFill>
                  <a:srgbClr val="C00000"/>
                </a:solidFill>
                <a:latin typeface="Consolas" panose="020B0609020204030204" pitchFamily="49" charset="0"/>
              </a:rPr>
              <a:t>    </a:t>
            </a:r>
            <a:r>
              <a:rPr lang="en-US">
                <a:solidFill>
                  <a:srgbClr val="C00000"/>
                </a:solidFill>
                <a:latin typeface="Consolas" panose="020B0609020204030204" pitchFamily="49" charset="0"/>
              </a:rPr>
              <a:t>for line in f: </a:t>
            </a:r>
            <a:endParaRPr lang="tr-TR">
              <a:solidFill>
                <a:srgbClr val="C00000"/>
              </a:solidFill>
              <a:latin typeface="Consolas" panose="020B0609020204030204" pitchFamily="49" charset="0"/>
            </a:endParaRPr>
          </a:p>
          <a:p>
            <a:pPr marL="400050" lvl="1" indent="0">
              <a:buNone/>
            </a:pPr>
            <a:r>
              <a:rPr lang="tr-TR">
                <a:solidFill>
                  <a:srgbClr val="C00000"/>
                </a:solidFill>
                <a:latin typeface="Consolas" panose="020B0609020204030204" pitchFamily="49" charset="0"/>
              </a:rPr>
              <a:t>        </a:t>
            </a:r>
            <a:r>
              <a:rPr lang="en-US">
                <a:solidFill>
                  <a:srgbClr val="C00000"/>
                </a:solidFill>
                <a:latin typeface="Consolas" panose="020B0609020204030204" pitchFamily="49" charset="0"/>
              </a:rPr>
              <a:t>print(line, end="")</a:t>
            </a:r>
            <a:endParaRPr lang="tr-TR">
              <a:solidFill>
                <a:srgbClr val="C00000"/>
              </a:solidFill>
              <a:latin typeface="Consolas" panose="020B0609020204030204" pitchFamily="49" charset="0"/>
            </a:endParaRPr>
          </a:p>
        </p:txBody>
      </p:sp>
      <p:sp>
        <p:nvSpPr>
          <p:cNvPr id="4" name="Rectangle 9"/>
          <p:cNvSpPr>
            <a:spLocks noChangeArrowheads="1"/>
          </p:cNvSpPr>
          <p:nvPr/>
        </p:nvSpPr>
        <p:spPr bwMode="auto">
          <a:xfrm>
            <a:off x="457200" y="5943600"/>
            <a:ext cx="8229600" cy="609599"/>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nchor="ctr"/>
          <a:lstStyle/>
          <a:p>
            <a:pPr algn="ctr"/>
            <a:r>
              <a:rPr lang="tr-TR">
                <a:solidFill>
                  <a:schemeClr val="tx1"/>
                </a:solidFill>
              </a:rPr>
              <a:t>Görüldüğü gibi </a:t>
            </a:r>
            <a:r>
              <a:rPr lang="tr-TR" b="1">
                <a:solidFill>
                  <a:srgbClr val="C00000"/>
                </a:solidFill>
              </a:rPr>
              <a:t>dosya</a:t>
            </a:r>
            <a:r>
              <a:rPr lang="tr-TR"/>
              <a:t> nesnesi üzerinde </a:t>
            </a:r>
            <a:r>
              <a:rPr lang="tr-TR" err="1"/>
              <a:t>for</a:t>
            </a:r>
            <a:r>
              <a:rPr lang="tr-TR"/>
              <a:t> döngüsü ile satır </a:t>
            </a:r>
            <a:r>
              <a:rPr lang="tr-TR" err="1"/>
              <a:t>satır</a:t>
            </a:r>
            <a:r>
              <a:rPr lang="tr-TR"/>
              <a:t> okuma da yapılabilir. Eğer </a:t>
            </a:r>
            <a:r>
              <a:rPr lang="tr-TR" b="1" err="1">
                <a:solidFill>
                  <a:srgbClr val="C00000"/>
                </a:solidFill>
              </a:rPr>
              <a:t>read</a:t>
            </a:r>
            <a:r>
              <a:rPr lang="tr-TR">
                <a:solidFill>
                  <a:schemeClr val="tx1"/>
                </a:solidFill>
              </a:rPr>
              <a:t> ile tek seferde okuma yapılsaydı satır sonları "\n" olarak görünecekti. </a:t>
            </a:r>
          </a:p>
        </p:txBody>
      </p:sp>
    </p:spTree>
    <p:extLst>
      <p:ext uri="{BB962C8B-B14F-4D97-AF65-F5344CB8AC3E}">
        <p14:creationId xmlns:p14="http://schemas.microsoft.com/office/powerpoint/2010/main" val="708915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7200" y="274638"/>
            <a:ext cx="8229600" cy="1477962"/>
          </a:xfrm>
        </p:spPr>
        <p:txBody>
          <a:bodyPr>
            <a:noAutofit/>
          </a:bodyPr>
          <a:lstStyle/>
          <a:p>
            <a:r>
              <a:rPr lang="tr-TR" sz="3200"/>
              <a:t>"metin.txt" dosyasındakileri ekranda gösteren ve ekrana yazılan satırı da ekleyerek yine aynı dosyaya yazan program</a:t>
            </a:r>
          </a:p>
        </p:txBody>
      </p:sp>
      <p:sp>
        <p:nvSpPr>
          <p:cNvPr id="3" name="İçerik Yer Tutucusu 2"/>
          <p:cNvSpPr>
            <a:spLocks noGrp="1"/>
          </p:cNvSpPr>
          <p:nvPr>
            <p:ph idx="1"/>
          </p:nvPr>
        </p:nvSpPr>
        <p:spPr>
          <a:xfrm>
            <a:off x="457200" y="1905001"/>
            <a:ext cx="8229600" cy="2514599"/>
          </a:xfrm>
        </p:spPr>
        <p:txBody>
          <a:bodyPr vert="horz" lIns="91440" tIns="45720" rIns="91440" bIns="45720" rtlCol="0" anchor="t">
            <a:normAutofit fontScale="70000" lnSpcReduction="20000"/>
          </a:bodyPr>
          <a:lstStyle/>
          <a:p>
            <a:pPr marL="0" indent="0">
              <a:lnSpc>
                <a:spcPct val="110000"/>
              </a:lnSpc>
              <a:buNone/>
            </a:pPr>
            <a:r>
              <a:rPr lang="tr-TR" err="1">
                <a:solidFill>
                  <a:srgbClr val="0070C0"/>
                </a:solidFill>
                <a:latin typeface="Consolas"/>
                <a:ea typeface="+mn-lt"/>
                <a:cs typeface="+mn-lt"/>
              </a:rPr>
              <a:t>try</a:t>
            </a:r>
            <a:r>
              <a:rPr lang="tr-TR">
                <a:solidFill>
                  <a:srgbClr val="0070C0"/>
                </a:solidFill>
                <a:latin typeface="Consolas"/>
                <a:ea typeface="+mn-lt"/>
                <a:cs typeface="+mn-lt"/>
              </a:rPr>
              <a:t>:</a:t>
            </a:r>
            <a:endParaRPr lang="tr-TR">
              <a:ea typeface="+mn-lt"/>
              <a:cs typeface="+mn-lt"/>
            </a:endParaRPr>
          </a:p>
          <a:p>
            <a:pPr marL="0" indent="0">
              <a:buNone/>
            </a:pPr>
            <a:r>
              <a:rPr lang="tr-TR">
                <a:solidFill>
                  <a:srgbClr val="0070C0"/>
                </a:solidFill>
                <a:latin typeface="Consolas"/>
                <a:ea typeface="+mn-lt"/>
                <a:cs typeface="+mn-lt"/>
              </a:rPr>
              <a:t>    dosya = </a:t>
            </a:r>
            <a:r>
              <a:rPr lang="tr-TR" err="1">
                <a:solidFill>
                  <a:srgbClr val="0070C0"/>
                </a:solidFill>
                <a:latin typeface="Consolas"/>
                <a:ea typeface="+mn-lt"/>
                <a:cs typeface="+mn-lt"/>
              </a:rPr>
              <a:t>open</a:t>
            </a:r>
            <a:r>
              <a:rPr lang="tr-TR">
                <a:solidFill>
                  <a:srgbClr val="0070C0"/>
                </a:solidFill>
                <a:latin typeface="Consolas"/>
                <a:ea typeface="+mn-lt"/>
                <a:cs typeface="+mn-lt"/>
              </a:rPr>
              <a:t>("metin.txt", "r+")</a:t>
            </a:r>
            <a:endParaRPr lang="tr-TR">
              <a:ea typeface="+mn-lt"/>
              <a:cs typeface="+mn-lt"/>
            </a:endParaRPr>
          </a:p>
          <a:p>
            <a:pPr marL="0" indent="0">
              <a:buNone/>
            </a:pPr>
            <a:r>
              <a:rPr lang="tr-TR">
                <a:solidFill>
                  <a:srgbClr val="0070C0"/>
                </a:solidFill>
                <a:latin typeface="Consolas"/>
                <a:ea typeface="+mn-lt"/>
                <a:cs typeface="+mn-lt"/>
              </a:rPr>
              <a:t>    </a:t>
            </a:r>
            <a:r>
              <a:rPr lang="tr-TR" err="1">
                <a:solidFill>
                  <a:srgbClr val="0070C0"/>
                </a:solidFill>
                <a:latin typeface="Consolas"/>
                <a:ea typeface="+mn-lt"/>
                <a:cs typeface="+mn-lt"/>
              </a:rPr>
              <a:t>print</a:t>
            </a:r>
            <a:r>
              <a:rPr lang="tr-TR">
                <a:solidFill>
                  <a:srgbClr val="0070C0"/>
                </a:solidFill>
                <a:latin typeface="Consolas"/>
                <a:ea typeface="+mn-lt"/>
                <a:cs typeface="+mn-lt"/>
              </a:rPr>
              <a:t>(</a:t>
            </a:r>
            <a:r>
              <a:rPr lang="tr-TR" err="1">
                <a:solidFill>
                  <a:srgbClr val="0070C0"/>
                </a:solidFill>
                <a:latin typeface="Consolas"/>
                <a:ea typeface="+mn-lt"/>
                <a:cs typeface="+mn-lt"/>
              </a:rPr>
              <a:t>dosya.read</a:t>
            </a:r>
            <a:r>
              <a:rPr lang="tr-TR">
                <a:solidFill>
                  <a:srgbClr val="0070C0"/>
                </a:solidFill>
                <a:latin typeface="Consolas"/>
                <a:ea typeface="+mn-lt"/>
                <a:cs typeface="+mn-lt"/>
              </a:rPr>
              <a:t>())</a:t>
            </a:r>
            <a:endParaRPr lang="tr-TR">
              <a:ea typeface="+mn-lt"/>
              <a:cs typeface="+mn-lt"/>
            </a:endParaRPr>
          </a:p>
          <a:p>
            <a:pPr marL="0" indent="0">
              <a:buNone/>
            </a:pPr>
            <a:r>
              <a:rPr lang="tr-TR">
                <a:solidFill>
                  <a:srgbClr val="0070C0"/>
                </a:solidFill>
                <a:latin typeface="Consolas"/>
                <a:ea typeface="+mn-lt"/>
                <a:cs typeface="+mn-lt"/>
              </a:rPr>
              <a:t>    </a:t>
            </a:r>
            <a:r>
              <a:rPr lang="tr-TR" err="1">
                <a:solidFill>
                  <a:srgbClr val="0070C0"/>
                </a:solidFill>
                <a:latin typeface="Consolas"/>
                <a:ea typeface="+mn-lt"/>
                <a:cs typeface="+mn-lt"/>
              </a:rPr>
              <a:t>dosya.write</a:t>
            </a:r>
            <a:r>
              <a:rPr lang="tr-TR">
                <a:solidFill>
                  <a:srgbClr val="0070C0"/>
                </a:solidFill>
                <a:latin typeface="Consolas"/>
                <a:ea typeface="+mn-lt"/>
                <a:cs typeface="+mn-lt"/>
              </a:rPr>
              <a:t>("\n" + </a:t>
            </a:r>
            <a:r>
              <a:rPr lang="tr-TR" err="1">
                <a:solidFill>
                  <a:srgbClr val="0070C0"/>
                </a:solidFill>
                <a:latin typeface="Consolas"/>
                <a:ea typeface="+mn-lt"/>
                <a:cs typeface="+mn-lt"/>
              </a:rPr>
              <a:t>input</a:t>
            </a:r>
            <a:r>
              <a:rPr lang="tr-TR">
                <a:solidFill>
                  <a:srgbClr val="0070C0"/>
                </a:solidFill>
                <a:latin typeface="Consolas"/>
                <a:ea typeface="+mn-lt"/>
                <a:cs typeface="+mn-lt"/>
              </a:rPr>
              <a:t>())</a:t>
            </a:r>
            <a:endParaRPr lang="tr-TR">
              <a:ea typeface="+mn-lt"/>
              <a:cs typeface="+mn-lt"/>
            </a:endParaRPr>
          </a:p>
          <a:p>
            <a:pPr marL="0" indent="0">
              <a:buNone/>
            </a:pPr>
            <a:r>
              <a:rPr lang="tr-TR">
                <a:solidFill>
                  <a:srgbClr val="0070C0"/>
                </a:solidFill>
                <a:latin typeface="Consolas"/>
                <a:ea typeface="+mn-lt"/>
                <a:cs typeface="+mn-lt"/>
              </a:rPr>
              <a:t>    </a:t>
            </a:r>
            <a:r>
              <a:rPr lang="tr-TR" err="1">
                <a:solidFill>
                  <a:srgbClr val="0070C0"/>
                </a:solidFill>
                <a:latin typeface="Consolas"/>
                <a:ea typeface="+mn-lt"/>
                <a:cs typeface="+mn-lt"/>
              </a:rPr>
              <a:t>dosya.close</a:t>
            </a:r>
            <a:r>
              <a:rPr lang="tr-TR">
                <a:solidFill>
                  <a:srgbClr val="0070C0"/>
                </a:solidFill>
                <a:latin typeface="Consolas"/>
                <a:ea typeface="+mn-lt"/>
                <a:cs typeface="+mn-lt"/>
              </a:rPr>
              <a:t>()</a:t>
            </a:r>
            <a:endParaRPr lang="tr-TR">
              <a:ea typeface="+mn-lt"/>
              <a:cs typeface="+mn-lt"/>
            </a:endParaRPr>
          </a:p>
          <a:p>
            <a:pPr marL="0" indent="0">
              <a:lnSpc>
                <a:spcPct val="110000"/>
              </a:lnSpc>
              <a:buNone/>
            </a:pPr>
            <a:r>
              <a:rPr lang="tr-TR" err="1">
                <a:solidFill>
                  <a:srgbClr val="0070C0"/>
                </a:solidFill>
                <a:latin typeface="Consolas"/>
                <a:ea typeface="+mn-lt"/>
                <a:cs typeface="+mn-lt"/>
              </a:rPr>
              <a:t>except</a:t>
            </a:r>
            <a:r>
              <a:rPr lang="tr-TR">
                <a:solidFill>
                  <a:srgbClr val="0070C0"/>
                </a:solidFill>
                <a:latin typeface="Consolas"/>
                <a:ea typeface="+mn-lt"/>
                <a:cs typeface="+mn-lt"/>
              </a:rPr>
              <a:t> </a:t>
            </a:r>
            <a:r>
              <a:rPr lang="tr-TR" err="1">
                <a:solidFill>
                  <a:srgbClr val="0070C0"/>
                </a:solidFill>
                <a:latin typeface="Consolas"/>
                <a:ea typeface="+mn-lt"/>
                <a:cs typeface="+mn-lt"/>
              </a:rPr>
              <a:t>FileNotFoundError</a:t>
            </a:r>
            <a:r>
              <a:rPr lang="tr-TR">
                <a:solidFill>
                  <a:srgbClr val="0070C0"/>
                </a:solidFill>
                <a:latin typeface="Consolas"/>
                <a:ea typeface="+mn-lt"/>
                <a:cs typeface="+mn-lt"/>
              </a:rPr>
              <a:t>:</a:t>
            </a:r>
          </a:p>
          <a:p>
            <a:pPr marL="0" indent="0">
              <a:lnSpc>
                <a:spcPct val="110000"/>
              </a:lnSpc>
              <a:buNone/>
            </a:pPr>
            <a:r>
              <a:rPr lang="tr-TR">
                <a:solidFill>
                  <a:srgbClr val="0070C0"/>
                </a:solidFill>
                <a:latin typeface="Consolas"/>
                <a:ea typeface="+mn-lt"/>
                <a:cs typeface="+mn-lt"/>
              </a:rPr>
              <a:t>    </a:t>
            </a:r>
            <a:r>
              <a:rPr lang="tr-TR" err="1">
                <a:solidFill>
                  <a:srgbClr val="0070C0"/>
                </a:solidFill>
                <a:latin typeface="Consolas"/>
                <a:ea typeface="+mn-lt"/>
                <a:cs typeface="+mn-lt"/>
              </a:rPr>
              <a:t>print</a:t>
            </a:r>
            <a:r>
              <a:rPr lang="tr-TR">
                <a:solidFill>
                  <a:srgbClr val="0070C0"/>
                </a:solidFill>
                <a:latin typeface="Consolas"/>
                <a:ea typeface="+mn-lt"/>
                <a:cs typeface="+mn-lt"/>
              </a:rPr>
              <a:t>("Dosya Bulunamadı")</a:t>
            </a:r>
            <a:endParaRPr lang="tr-TR">
              <a:solidFill>
                <a:srgbClr val="000000"/>
              </a:solidFill>
              <a:latin typeface="Calibri"/>
              <a:cs typeface="Calibri"/>
            </a:endParaRPr>
          </a:p>
        </p:txBody>
      </p:sp>
      <p:sp>
        <p:nvSpPr>
          <p:cNvPr id="4" name="Dikdörtgen 3"/>
          <p:cNvSpPr/>
          <p:nvPr/>
        </p:nvSpPr>
        <p:spPr>
          <a:xfrm>
            <a:off x="457200" y="4419600"/>
            <a:ext cx="8229600" cy="2308324"/>
          </a:xfrm>
          <a:prstGeom prst="rect">
            <a:avLst/>
          </a:prstGeom>
        </p:spPr>
        <p:txBody>
          <a:bodyPr wrap="square">
            <a:spAutoFit/>
          </a:bodyPr>
          <a:lstStyle/>
          <a:p>
            <a:pPr marL="285750" indent="-285750">
              <a:buFont typeface="Arial" panose="020B0604020202020204" pitchFamily="34" charset="0"/>
              <a:buChar char="•"/>
            </a:pPr>
            <a:r>
              <a:rPr lang="tr-TR" i="1" err="1">
                <a:solidFill>
                  <a:srgbClr val="C00000"/>
                </a:solidFill>
                <a:latin typeface="+mn-lt"/>
              </a:rPr>
              <a:t>input</a:t>
            </a:r>
            <a:r>
              <a:rPr lang="tr-TR" i="1">
                <a:solidFill>
                  <a:srgbClr val="C00000"/>
                </a:solidFill>
                <a:latin typeface="+mn-lt"/>
              </a:rPr>
              <a:t>() öncesindeki </a:t>
            </a:r>
            <a:r>
              <a:rPr lang="tr-TR" i="1">
                <a:solidFill>
                  <a:srgbClr val="0070C0"/>
                </a:solidFill>
                <a:latin typeface="+mn-lt"/>
              </a:rPr>
              <a:t>"\n"</a:t>
            </a:r>
            <a:r>
              <a:rPr lang="tr-TR" i="1">
                <a:solidFill>
                  <a:srgbClr val="C00000"/>
                </a:solidFill>
                <a:latin typeface="+mn-lt"/>
              </a:rPr>
              <a:t> alt satıra inmek için kullanıldı</a:t>
            </a:r>
          </a:p>
          <a:p>
            <a:pPr marL="285750" indent="-285750">
              <a:buFont typeface="Arial" panose="020B0604020202020204" pitchFamily="34" charset="0"/>
              <a:buChar char="•"/>
            </a:pPr>
            <a:r>
              <a:rPr lang="tr-TR" i="1">
                <a:solidFill>
                  <a:srgbClr val="0070C0"/>
                </a:solidFill>
                <a:latin typeface="+mn-lt"/>
              </a:rPr>
              <a:t>r+ </a:t>
            </a:r>
            <a:r>
              <a:rPr lang="tr-TR" i="1">
                <a:solidFill>
                  <a:srgbClr val="C00000"/>
                </a:solidFill>
                <a:latin typeface="+mn-lt"/>
              </a:rPr>
              <a:t>kipinde açıldığı için hem okuma hem de yazma yapabiliyoruz. Eğer </a:t>
            </a:r>
            <a:r>
              <a:rPr lang="tr-TR" i="1">
                <a:solidFill>
                  <a:srgbClr val="0070C0"/>
                </a:solidFill>
                <a:latin typeface="+mn-lt"/>
              </a:rPr>
              <a:t>w+</a:t>
            </a:r>
            <a:r>
              <a:rPr lang="tr-TR" i="1">
                <a:solidFill>
                  <a:srgbClr val="C00000"/>
                </a:solidFill>
                <a:latin typeface="+mn-lt"/>
              </a:rPr>
              <a:t> kullanılırsa yine okuma ve yazma beraber yapılabilecek ama dosyanın içeriği silinecekti (dosya bulunamazsa yaratılacaktı). </a:t>
            </a:r>
            <a:r>
              <a:rPr lang="tr-TR" i="1">
                <a:solidFill>
                  <a:srgbClr val="0070C0"/>
                </a:solidFill>
                <a:latin typeface="+mn-lt"/>
              </a:rPr>
              <a:t>a+</a:t>
            </a:r>
            <a:r>
              <a:rPr lang="tr-TR" i="1">
                <a:solidFill>
                  <a:srgbClr val="C00000"/>
                </a:solidFill>
                <a:latin typeface="+mn-lt"/>
              </a:rPr>
              <a:t> ile dosya içeriği silinmeyecek ama dosyanın sonuna konumlanacağı için </a:t>
            </a:r>
            <a:r>
              <a:rPr lang="tr-TR" i="1" err="1">
                <a:solidFill>
                  <a:srgbClr val="0070C0"/>
                </a:solidFill>
                <a:latin typeface="+mn-lt"/>
              </a:rPr>
              <a:t>read</a:t>
            </a:r>
            <a:r>
              <a:rPr lang="tr-TR" i="1">
                <a:solidFill>
                  <a:srgbClr val="C00000"/>
                </a:solidFill>
                <a:latin typeface="+mn-lt"/>
              </a:rPr>
              <a:t> herhangi bir değer okuyamayacaktı. </a:t>
            </a:r>
          </a:p>
          <a:p>
            <a:pPr marL="285750" indent="-285750">
              <a:buFont typeface="Arial" panose="020B0604020202020204" pitchFamily="34" charset="0"/>
              <a:buChar char="•"/>
            </a:pPr>
            <a:r>
              <a:rPr lang="tr-TR" i="1">
                <a:solidFill>
                  <a:srgbClr val="C00000"/>
                </a:solidFill>
                <a:latin typeface="+mn-lt"/>
              </a:rPr>
              <a:t>Eğer dosyanın ortasına satır eklemek gerekirse, </a:t>
            </a:r>
            <a:r>
              <a:rPr lang="tr-TR" i="1" err="1">
                <a:solidFill>
                  <a:srgbClr val="0070C0"/>
                </a:solidFill>
                <a:latin typeface="+mn-lt"/>
              </a:rPr>
              <a:t>readlines</a:t>
            </a:r>
            <a:r>
              <a:rPr lang="tr-TR" i="1">
                <a:solidFill>
                  <a:srgbClr val="FF3300"/>
                </a:solidFill>
                <a:latin typeface="+mn-lt"/>
              </a:rPr>
              <a:t> </a:t>
            </a:r>
            <a:r>
              <a:rPr lang="tr-TR" i="1">
                <a:solidFill>
                  <a:srgbClr val="C00000"/>
                </a:solidFill>
                <a:latin typeface="+mn-lt"/>
              </a:rPr>
              <a:t>yöntemi</a:t>
            </a:r>
            <a:r>
              <a:rPr lang="tr-TR" i="1">
                <a:solidFill>
                  <a:srgbClr val="FF3300"/>
                </a:solidFill>
                <a:latin typeface="+mn-lt"/>
              </a:rPr>
              <a:t> </a:t>
            </a:r>
            <a:r>
              <a:rPr lang="tr-TR" i="1">
                <a:solidFill>
                  <a:srgbClr val="C00000"/>
                </a:solidFill>
                <a:latin typeface="+mn-lt"/>
              </a:rPr>
              <a:t>ile her satır bir listeye atanıp, bu liste üzerinde </a:t>
            </a:r>
            <a:r>
              <a:rPr lang="tr-TR" i="1">
                <a:solidFill>
                  <a:srgbClr val="0070C0"/>
                </a:solidFill>
                <a:latin typeface="+mn-lt"/>
              </a:rPr>
              <a:t>insert</a:t>
            </a:r>
            <a:r>
              <a:rPr lang="tr-TR" i="1">
                <a:solidFill>
                  <a:srgbClr val="C00000"/>
                </a:solidFill>
                <a:latin typeface="+mn-lt"/>
              </a:rPr>
              <a:t> yöntemi ile araya yeni bir satır eklenip, aynı liste </a:t>
            </a:r>
            <a:r>
              <a:rPr lang="tr-TR" i="1" err="1">
                <a:solidFill>
                  <a:srgbClr val="0070C0"/>
                </a:solidFill>
                <a:latin typeface="+mn-lt"/>
              </a:rPr>
              <a:t>writelines</a:t>
            </a:r>
            <a:r>
              <a:rPr lang="tr-TR" i="1">
                <a:solidFill>
                  <a:srgbClr val="C00000"/>
                </a:solidFill>
                <a:latin typeface="+mn-lt"/>
              </a:rPr>
              <a:t> ile tekrar dosyaya yazılabilir.</a:t>
            </a:r>
          </a:p>
        </p:txBody>
      </p:sp>
      <p:sp>
        <p:nvSpPr>
          <p:cNvPr id="5" name="Dikdörtgen 4"/>
          <p:cNvSpPr/>
          <p:nvPr/>
        </p:nvSpPr>
        <p:spPr>
          <a:xfrm>
            <a:off x="5634318" y="2667000"/>
            <a:ext cx="3052482" cy="161582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lnSpc>
                <a:spcPct val="110000"/>
              </a:lnSpc>
            </a:pPr>
            <a:r>
              <a:rPr lang="tr-TR">
                <a:latin typeface="+mn-lt"/>
              </a:rPr>
              <a:t>Okuma kipinde açmak isterken dosya bulunamazsa hata verecektir. Bu durum için </a:t>
            </a:r>
            <a:r>
              <a:rPr lang="tr-TR" err="1">
                <a:solidFill>
                  <a:srgbClr val="0070C0"/>
                </a:solidFill>
                <a:latin typeface="+mn-lt"/>
              </a:rPr>
              <a:t>except</a:t>
            </a:r>
            <a:r>
              <a:rPr lang="tr-TR">
                <a:solidFill>
                  <a:srgbClr val="0070C0"/>
                </a:solidFill>
                <a:latin typeface="+mn-lt"/>
              </a:rPr>
              <a:t> </a:t>
            </a:r>
            <a:r>
              <a:rPr lang="tr-TR" err="1">
                <a:solidFill>
                  <a:srgbClr val="0070C0"/>
                </a:solidFill>
                <a:latin typeface="+mn-lt"/>
              </a:rPr>
              <a:t>FileNotFoundError</a:t>
            </a:r>
            <a:r>
              <a:rPr lang="tr-TR">
                <a:solidFill>
                  <a:srgbClr val="0070C0"/>
                </a:solidFill>
                <a:latin typeface="+mn-lt"/>
              </a:rPr>
              <a:t> </a:t>
            </a:r>
            <a:r>
              <a:rPr lang="tr-TR">
                <a:latin typeface="+mn-lt"/>
              </a:rPr>
              <a:t>kullanılabilir</a:t>
            </a:r>
          </a:p>
        </p:txBody>
      </p:sp>
      <p:cxnSp>
        <p:nvCxnSpPr>
          <p:cNvPr id="9" name="Düz Ok Bağlayıcısı 8"/>
          <p:cNvCxnSpPr>
            <a:endCxn id="5" idx="1"/>
          </p:cNvCxnSpPr>
          <p:nvPr/>
        </p:nvCxnSpPr>
        <p:spPr>
          <a:xfrm flipV="1">
            <a:off x="4495800" y="3474914"/>
            <a:ext cx="1138518" cy="3350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8534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Hatalar ve İstisnalar (</a:t>
            </a:r>
            <a:r>
              <a:rPr lang="tr-TR" err="1"/>
              <a:t>Exceptions</a:t>
            </a:r>
            <a:r>
              <a:rPr lang="tr-TR"/>
              <a:t>)</a:t>
            </a:r>
          </a:p>
        </p:txBody>
      </p:sp>
      <p:sp>
        <p:nvSpPr>
          <p:cNvPr id="3" name="İçerik Yer Tutucusu 2"/>
          <p:cNvSpPr>
            <a:spLocks noGrp="1"/>
          </p:cNvSpPr>
          <p:nvPr>
            <p:ph idx="1"/>
          </p:nvPr>
        </p:nvSpPr>
        <p:spPr/>
        <p:txBody>
          <a:bodyPr>
            <a:normAutofit fontScale="85000" lnSpcReduction="20000"/>
          </a:bodyPr>
          <a:lstStyle/>
          <a:p>
            <a:r>
              <a:rPr lang="tr-TR"/>
              <a:t>Yazdığınız program kodunda bir yazım hatası varsa </a:t>
            </a:r>
            <a:r>
              <a:rPr lang="tr-TR" err="1">
                <a:solidFill>
                  <a:srgbClr val="C00000"/>
                </a:solidFill>
              </a:rPr>
              <a:t>SyntaxError</a:t>
            </a:r>
            <a:r>
              <a:rPr lang="tr-TR"/>
              <a:t> alırsınız. Programınız çalışırken oluşan hatalar ise istisna (</a:t>
            </a:r>
            <a:r>
              <a:rPr lang="tr-TR" err="1"/>
              <a:t>Exception</a:t>
            </a:r>
            <a:r>
              <a:rPr lang="tr-TR"/>
              <a:t>) olarak bilinir ve kendiniz de tanımlayabilirsiniz. </a:t>
            </a:r>
            <a:r>
              <a:rPr lang="tr-TR" err="1"/>
              <a:t>Python’daki</a:t>
            </a:r>
            <a:r>
              <a:rPr lang="tr-TR"/>
              <a:t> varsayılan istisnalara örnek olarak aşağıdakileri verebiliriz:</a:t>
            </a:r>
          </a:p>
          <a:p>
            <a:pPr lvl="1"/>
            <a:r>
              <a:rPr lang="tr-TR" err="1">
                <a:solidFill>
                  <a:srgbClr val="C00000"/>
                </a:solidFill>
              </a:rPr>
              <a:t>ImportError</a:t>
            </a:r>
            <a:r>
              <a:rPr lang="tr-TR"/>
              <a:t>: </a:t>
            </a:r>
            <a:r>
              <a:rPr lang="tr-TR" err="1"/>
              <a:t>import</a:t>
            </a:r>
            <a:r>
              <a:rPr lang="tr-TR"/>
              <a:t> işlemi başarısız olduğunda</a:t>
            </a:r>
          </a:p>
          <a:p>
            <a:pPr lvl="1"/>
            <a:r>
              <a:rPr lang="tr-TR" err="1">
                <a:solidFill>
                  <a:srgbClr val="C00000"/>
                </a:solidFill>
              </a:rPr>
              <a:t>IndexError</a:t>
            </a:r>
            <a:r>
              <a:rPr lang="tr-TR"/>
              <a:t>: Listenin sınırı aşıldıysa</a:t>
            </a:r>
          </a:p>
          <a:p>
            <a:pPr lvl="1"/>
            <a:r>
              <a:rPr lang="tr-TR" err="1">
                <a:solidFill>
                  <a:srgbClr val="C00000"/>
                </a:solidFill>
              </a:rPr>
              <a:t>NameError</a:t>
            </a:r>
            <a:r>
              <a:rPr lang="tr-TR"/>
              <a:t>: Tanımsız bir değişken kullanıldıysa</a:t>
            </a:r>
          </a:p>
          <a:p>
            <a:pPr lvl="1"/>
            <a:r>
              <a:rPr lang="tr-TR" err="1">
                <a:solidFill>
                  <a:srgbClr val="C00000"/>
                </a:solidFill>
              </a:rPr>
              <a:t>TypeError</a:t>
            </a:r>
            <a:r>
              <a:rPr lang="tr-TR"/>
              <a:t>: Fonksiyon uygun olmayan bir veri tipi ile çağrıldıysa</a:t>
            </a:r>
          </a:p>
          <a:p>
            <a:pPr lvl="1"/>
            <a:r>
              <a:rPr lang="tr-TR" err="1">
                <a:solidFill>
                  <a:srgbClr val="C00000"/>
                </a:solidFill>
              </a:rPr>
              <a:t>ValueError</a:t>
            </a:r>
            <a:r>
              <a:rPr lang="tr-TR"/>
              <a:t>: Fonksiyon uygun olmayan bir değer ile çağrıldıysa</a:t>
            </a:r>
          </a:p>
          <a:p>
            <a:pPr lvl="1"/>
            <a:r>
              <a:rPr lang="tr-TR" err="1">
                <a:solidFill>
                  <a:srgbClr val="C00000"/>
                </a:solidFill>
              </a:rPr>
              <a:t>ZeroDivisionError</a:t>
            </a:r>
            <a:r>
              <a:rPr lang="tr-TR"/>
              <a:t>: Bir değer sıfıra bölünmeye çalışıldıysa</a:t>
            </a:r>
          </a:p>
        </p:txBody>
      </p:sp>
      <p:sp>
        <p:nvSpPr>
          <p:cNvPr id="4" name="Dikdörtgen 3"/>
          <p:cNvSpPr/>
          <p:nvPr/>
        </p:nvSpPr>
        <p:spPr>
          <a:xfrm>
            <a:off x="457200" y="6308725"/>
            <a:ext cx="8229600" cy="369332"/>
          </a:xfrm>
          <a:prstGeom prst="rect">
            <a:avLst/>
          </a:prstGeom>
        </p:spPr>
        <p:txBody>
          <a:bodyPr wrap="square">
            <a:spAutoFit/>
          </a:bodyPr>
          <a:lstStyle/>
          <a:p>
            <a:pPr algn="ctr"/>
            <a:r>
              <a:rPr lang="tr-TR" i="1">
                <a:latin typeface="+mn-lt"/>
              </a:rPr>
              <a:t>Diğer istisnalar için bakınız: 5. </a:t>
            </a:r>
            <a:r>
              <a:rPr lang="tr-TR" i="1" err="1">
                <a:latin typeface="+mn-lt"/>
              </a:rPr>
              <a:t>Built</a:t>
            </a:r>
            <a:r>
              <a:rPr lang="tr-TR" i="1">
                <a:latin typeface="+mn-lt"/>
              </a:rPr>
              <a:t>-in </a:t>
            </a:r>
            <a:r>
              <a:rPr lang="tr-TR" i="1" err="1">
                <a:latin typeface="+mn-lt"/>
              </a:rPr>
              <a:t>Exceptions</a:t>
            </a:r>
            <a:endParaRPr lang="tr-TR" i="1">
              <a:latin typeface="+mn-lt"/>
            </a:endParaRPr>
          </a:p>
        </p:txBody>
      </p:sp>
    </p:spTree>
    <p:extLst>
      <p:ext uri="{BB962C8B-B14F-4D97-AF65-F5344CB8AC3E}">
        <p14:creationId xmlns:p14="http://schemas.microsoft.com/office/powerpoint/2010/main" val="1668858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457200" y="1371600"/>
            <a:ext cx="8229600" cy="5029200"/>
          </a:xfrm>
        </p:spPr>
        <p:txBody>
          <a:bodyPr vert="horz" lIns="91440" tIns="45720" rIns="91440" bIns="45720" rtlCol="0" anchor="t">
            <a:normAutofit lnSpcReduction="10000"/>
          </a:bodyPr>
          <a:lstStyle/>
          <a:p>
            <a:pPr>
              <a:buNone/>
            </a:pPr>
            <a:r>
              <a:rPr lang="en-US" sz="2400">
                <a:solidFill>
                  <a:srgbClr val="0070C0"/>
                </a:solidFill>
                <a:latin typeface="Consolas"/>
                <a:ea typeface="+mn-lt"/>
                <a:cs typeface="+mn-lt"/>
              </a:rPr>
              <a:t>with open("yazi.txt", "w") as d</a:t>
            </a:r>
            <a:r>
              <a:rPr lang="tr-TR" sz="2400">
                <a:solidFill>
                  <a:srgbClr val="0070C0"/>
                </a:solidFill>
                <a:latin typeface="Consolas"/>
                <a:ea typeface="+mn-lt"/>
                <a:cs typeface="+mn-lt"/>
              </a:rPr>
              <a:t>:</a:t>
            </a:r>
            <a:endParaRPr lang="en-US" sz="2400">
              <a:solidFill>
                <a:srgbClr val="0070C0"/>
              </a:solidFill>
              <a:latin typeface="Consolas"/>
              <a:ea typeface="+mn-lt"/>
              <a:cs typeface="+mn-lt"/>
            </a:endParaRPr>
          </a:p>
          <a:p>
            <a:pPr>
              <a:buNone/>
            </a:pPr>
            <a:r>
              <a:rPr lang="en-US" sz="2400">
                <a:solidFill>
                  <a:srgbClr val="0070C0"/>
                </a:solidFill>
                <a:latin typeface="Consolas"/>
                <a:ea typeface="+mn-lt"/>
                <a:cs typeface="+mn-lt"/>
              </a:rPr>
              <a:t>  </a:t>
            </a:r>
            <a:r>
              <a:rPr lang="tr-TR" sz="2400">
                <a:solidFill>
                  <a:srgbClr val="0070C0"/>
                </a:solidFill>
                <a:latin typeface="Consolas"/>
                <a:ea typeface="+mn-lt"/>
                <a:cs typeface="+mn-lt"/>
              </a:rPr>
              <a:t>  </a:t>
            </a:r>
            <a:r>
              <a:rPr lang="en-US" sz="2400">
                <a:solidFill>
                  <a:srgbClr val="0070C0"/>
                </a:solidFill>
                <a:latin typeface="Consolas"/>
                <a:ea typeface="+mn-lt"/>
                <a:cs typeface="+mn-lt"/>
              </a:rPr>
              <a:t>while True:</a:t>
            </a:r>
            <a:endParaRPr lang="tr-TR"/>
          </a:p>
          <a:p>
            <a:pPr>
              <a:buNone/>
            </a:pPr>
            <a:r>
              <a:rPr lang="en-US" sz="2400">
                <a:solidFill>
                  <a:srgbClr val="0070C0"/>
                </a:solidFill>
                <a:latin typeface="Consolas"/>
                <a:ea typeface="+mn-lt"/>
                <a:cs typeface="+mn-lt"/>
              </a:rPr>
              <a:t>    </a:t>
            </a:r>
            <a:r>
              <a:rPr lang="tr-TR" sz="2400">
                <a:solidFill>
                  <a:srgbClr val="0070C0"/>
                </a:solidFill>
                <a:latin typeface="Consolas"/>
                <a:ea typeface="+mn-lt"/>
                <a:cs typeface="+mn-lt"/>
              </a:rPr>
              <a:t>    </a:t>
            </a:r>
            <a:r>
              <a:rPr lang="en-US" sz="2400">
                <a:solidFill>
                  <a:srgbClr val="0070C0"/>
                </a:solidFill>
                <a:latin typeface="Consolas"/>
                <a:ea typeface="+mn-lt"/>
                <a:cs typeface="+mn-lt"/>
              </a:rPr>
              <a:t>string = input()</a:t>
            </a:r>
            <a:endParaRPr lang="en-US">
              <a:solidFill>
                <a:srgbClr val="0070C0"/>
              </a:solidFill>
              <a:latin typeface="Consolas"/>
            </a:endParaRPr>
          </a:p>
          <a:p>
            <a:pPr>
              <a:buNone/>
            </a:pPr>
            <a:r>
              <a:rPr lang="en-US" sz="2400">
                <a:solidFill>
                  <a:srgbClr val="0070C0"/>
                </a:solidFill>
                <a:latin typeface="Consolas"/>
                <a:ea typeface="+mn-lt"/>
                <a:cs typeface="+mn-lt"/>
              </a:rPr>
              <a:t>    </a:t>
            </a:r>
            <a:r>
              <a:rPr lang="tr-TR" sz="2400">
                <a:solidFill>
                  <a:srgbClr val="0070C0"/>
                </a:solidFill>
                <a:latin typeface="Consolas"/>
                <a:ea typeface="+mn-lt"/>
                <a:cs typeface="+mn-lt"/>
              </a:rPr>
              <a:t>    </a:t>
            </a:r>
            <a:r>
              <a:rPr lang="en-US" sz="2400">
                <a:solidFill>
                  <a:srgbClr val="0070C0"/>
                </a:solidFill>
                <a:latin typeface="Consolas"/>
                <a:ea typeface="+mn-lt"/>
                <a:cs typeface="+mn-lt"/>
              </a:rPr>
              <a:t>if not </a:t>
            </a:r>
            <a:r>
              <a:rPr lang="en-US" sz="2400" err="1">
                <a:solidFill>
                  <a:srgbClr val="0070C0"/>
                </a:solidFill>
                <a:latin typeface="Consolas"/>
                <a:ea typeface="+mn-lt"/>
                <a:cs typeface="+mn-lt"/>
              </a:rPr>
              <a:t>len</a:t>
            </a:r>
            <a:r>
              <a:rPr lang="en-US" sz="2400">
                <a:solidFill>
                  <a:srgbClr val="0070C0"/>
                </a:solidFill>
                <a:latin typeface="Consolas"/>
                <a:ea typeface="+mn-lt"/>
                <a:cs typeface="+mn-lt"/>
              </a:rPr>
              <a:t>(string):</a:t>
            </a:r>
            <a:endParaRPr lang="tr-TR" sz="2400">
              <a:solidFill>
                <a:srgbClr val="0070C0"/>
              </a:solidFill>
              <a:latin typeface="Consolas"/>
              <a:ea typeface="+mn-lt"/>
              <a:cs typeface="+mn-lt"/>
            </a:endParaRPr>
          </a:p>
          <a:p>
            <a:pPr>
              <a:buNone/>
            </a:pPr>
            <a:r>
              <a:rPr lang="tr-TR" sz="2400">
                <a:solidFill>
                  <a:srgbClr val="0070C0"/>
                </a:solidFill>
                <a:latin typeface="Consolas"/>
                <a:ea typeface="+mn-lt"/>
                <a:cs typeface="+mn-lt"/>
              </a:rPr>
              <a:t>            </a:t>
            </a:r>
            <a:r>
              <a:rPr lang="en-US" sz="2400">
                <a:solidFill>
                  <a:srgbClr val="0070C0"/>
                </a:solidFill>
                <a:latin typeface="Consolas"/>
                <a:ea typeface="+mn-lt"/>
                <a:cs typeface="+mn-lt"/>
              </a:rPr>
              <a:t>break</a:t>
            </a:r>
            <a:endParaRPr lang="en-US"/>
          </a:p>
          <a:p>
            <a:pPr>
              <a:buNone/>
            </a:pPr>
            <a:r>
              <a:rPr lang="en-US" sz="2400">
                <a:solidFill>
                  <a:srgbClr val="0070C0"/>
                </a:solidFill>
                <a:latin typeface="Consolas"/>
                <a:ea typeface="+mn-lt"/>
                <a:cs typeface="+mn-lt"/>
              </a:rPr>
              <a:t>    </a:t>
            </a:r>
            <a:r>
              <a:rPr lang="tr-TR" sz="2400">
                <a:solidFill>
                  <a:srgbClr val="0070C0"/>
                </a:solidFill>
                <a:latin typeface="Consolas"/>
                <a:ea typeface="+mn-lt"/>
                <a:cs typeface="+mn-lt"/>
              </a:rPr>
              <a:t>    </a:t>
            </a:r>
            <a:r>
              <a:rPr lang="en-US" sz="2400" err="1">
                <a:solidFill>
                  <a:srgbClr val="0070C0"/>
                </a:solidFill>
                <a:latin typeface="Consolas"/>
                <a:ea typeface="+mn-lt"/>
                <a:cs typeface="+mn-lt"/>
              </a:rPr>
              <a:t>d.write</a:t>
            </a:r>
            <a:r>
              <a:rPr lang="en-US" sz="2400">
                <a:solidFill>
                  <a:srgbClr val="0070C0"/>
                </a:solidFill>
                <a:latin typeface="Consolas"/>
                <a:ea typeface="+mn-lt"/>
                <a:cs typeface="+mn-lt"/>
              </a:rPr>
              <a:t>(string + "\n")</a:t>
            </a:r>
            <a:endParaRPr lang="en-US" sz="2400">
              <a:solidFill>
                <a:srgbClr val="0070C0"/>
              </a:solidFill>
              <a:latin typeface="Consolas"/>
              <a:cs typeface="Consolas" pitchFamily="49" charset="0"/>
            </a:endParaRPr>
          </a:p>
          <a:p>
            <a:pPr>
              <a:buNone/>
            </a:pPr>
            <a:endParaRPr lang="tr-TR" sz="2400">
              <a:solidFill>
                <a:srgbClr val="0070C0"/>
              </a:solidFill>
              <a:latin typeface="Consolas" pitchFamily="49" charset="0"/>
              <a:cs typeface="Consolas" pitchFamily="49" charset="0"/>
            </a:endParaRPr>
          </a:p>
          <a:p>
            <a:pPr>
              <a:buNone/>
            </a:pPr>
            <a:endParaRPr lang="tr-TR" sz="2400">
              <a:solidFill>
                <a:srgbClr val="0070C0"/>
              </a:solidFill>
              <a:latin typeface="Consolas" pitchFamily="49" charset="0"/>
              <a:cs typeface="Consolas" pitchFamily="49" charset="0"/>
            </a:endParaRPr>
          </a:p>
          <a:p>
            <a:pPr>
              <a:buNone/>
            </a:pPr>
            <a:endParaRPr lang="tr-TR" sz="2400">
              <a:solidFill>
                <a:srgbClr val="0070C0"/>
              </a:solidFill>
              <a:latin typeface="Consolas" pitchFamily="49" charset="0"/>
              <a:cs typeface="Consolas" pitchFamily="49" charset="0"/>
            </a:endParaRPr>
          </a:p>
          <a:p>
            <a:pPr>
              <a:buNone/>
            </a:pPr>
            <a:r>
              <a:rPr lang="en-US" sz="2400">
                <a:solidFill>
                  <a:srgbClr val="0070C0"/>
                </a:solidFill>
                <a:latin typeface="Consolas" pitchFamily="49" charset="0"/>
                <a:cs typeface="Consolas" pitchFamily="49" charset="0"/>
              </a:rPr>
              <a:t>with open("metin.txt", "r") as d1:</a:t>
            </a:r>
          </a:p>
          <a:p>
            <a:pPr>
              <a:buNone/>
            </a:pPr>
            <a:r>
              <a:rPr lang="en-US" sz="2400">
                <a:solidFill>
                  <a:srgbClr val="0070C0"/>
                </a:solidFill>
                <a:latin typeface="Consolas" pitchFamily="49" charset="0"/>
                <a:cs typeface="Consolas" pitchFamily="49" charset="0"/>
              </a:rPr>
              <a:t>    with open("metin_kopya.txt", "w") as d2:</a:t>
            </a:r>
          </a:p>
          <a:p>
            <a:pPr>
              <a:buNone/>
            </a:pPr>
            <a:r>
              <a:rPr lang="en-US" sz="2400">
                <a:solidFill>
                  <a:srgbClr val="0070C0"/>
                </a:solidFill>
                <a:latin typeface="Consolas" pitchFamily="49" charset="0"/>
                <a:cs typeface="Consolas" pitchFamily="49" charset="0"/>
              </a:rPr>
              <a:t>        d2.write(d1.read())</a:t>
            </a:r>
          </a:p>
        </p:txBody>
      </p:sp>
      <p:sp>
        <p:nvSpPr>
          <p:cNvPr id="7" name="6 Dikdörtgen"/>
          <p:cNvSpPr/>
          <p:nvPr/>
        </p:nvSpPr>
        <p:spPr>
          <a:xfrm>
            <a:off x="5867400" y="1828800"/>
            <a:ext cx="2819400"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tr-TR" b="1" err="1">
                <a:solidFill>
                  <a:srgbClr val="0070C0"/>
                </a:solidFill>
                <a:latin typeface="+mj-lt"/>
              </a:rPr>
              <a:t>len</a:t>
            </a:r>
            <a:r>
              <a:rPr lang="tr-TR" b="1">
                <a:solidFill>
                  <a:srgbClr val="0070C0"/>
                </a:solidFill>
                <a:latin typeface="+mj-lt"/>
              </a:rPr>
              <a:t>(string)</a:t>
            </a:r>
            <a:r>
              <a:rPr lang="tr-TR">
                <a:latin typeface="+mj-lt"/>
              </a:rPr>
              <a:t> sıfır döndürdüğünde bu değer </a:t>
            </a:r>
            <a:r>
              <a:rPr lang="tr-TR" u="sng" err="1">
                <a:latin typeface="+mj-lt"/>
              </a:rPr>
              <a:t>False</a:t>
            </a:r>
            <a:r>
              <a:rPr lang="tr-TR">
                <a:latin typeface="+mj-lt"/>
              </a:rPr>
              <a:t> anlamına gelecek ve başındaki </a:t>
            </a:r>
            <a:r>
              <a:rPr lang="tr-TR" b="1">
                <a:solidFill>
                  <a:srgbClr val="0070C0"/>
                </a:solidFill>
                <a:latin typeface="+mj-lt"/>
              </a:rPr>
              <a:t>not </a:t>
            </a:r>
            <a:r>
              <a:rPr lang="tr-TR">
                <a:latin typeface="+mj-lt"/>
              </a:rPr>
              <a:t>ile </a:t>
            </a:r>
            <a:r>
              <a:rPr lang="tr-TR" u="sng">
                <a:latin typeface="+mj-lt"/>
              </a:rPr>
              <a:t>True</a:t>
            </a:r>
            <a:r>
              <a:rPr lang="tr-TR">
                <a:latin typeface="+mj-lt"/>
              </a:rPr>
              <a:t> olup döngüden çıkacaktır (</a:t>
            </a:r>
            <a:r>
              <a:rPr lang="tr-TR" b="1" err="1">
                <a:solidFill>
                  <a:srgbClr val="0070C0"/>
                </a:solidFill>
                <a:latin typeface="+mj-lt"/>
              </a:rPr>
              <a:t>with</a:t>
            </a:r>
            <a:r>
              <a:rPr lang="tr-TR">
                <a:latin typeface="+mj-lt"/>
              </a:rPr>
              <a:t> kullanıldığı için dosya da kapanacaktır)</a:t>
            </a:r>
          </a:p>
        </p:txBody>
      </p:sp>
      <p:sp>
        <p:nvSpPr>
          <p:cNvPr id="12" name="6 Dikdörtgen"/>
          <p:cNvSpPr/>
          <p:nvPr/>
        </p:nvSpPr>
        <p:spPr>
          <a:xfrm>
            <a:off x="443194" y="3886200"/>
            <a:ext cx="8239124" cy="95410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tr-TR" sz="2800">
                <a:latin typeface="+mj-lt"/>
              </a:rPr>
              <a:t>"metin.txt</a:t>
            </a:r>
            <a:r>
              <a:rPr lang="tr-TR" sz="2800"/>
              <a:t>"</a:t>
            </a:r>
            <a:r>
              <a:rPr lang="tr-TR" sz="2800">
                <a:latin typeface="+mj-lt"/>
              </a:rPr>
              <a:t> dosyasındaki her şeyi </a:t>
            </a:r>
            <a:r>
              <a:rPr lang="tr-TR" sz="2800"/>
              <a:t>"</a:t>
            </a:r>
            <a:r>
              <a:rPr lang="tr-TR" sz="2800">
                <a:latin typeface="+mj-lt"/>
              </a:rPr>
              <a:t>metin_kopya.txt</a:t>
            </a:r>
            <a:r>
              <a:rPr lang="tr-TR" sz="2800"/>
              <a:t>"</a:t>
            </a:r>
            <a:r>
              <a:rPr lang="tr-TR" sz="2800">
                <a:latin typeface="+mj-lt"/>
              </a:rPr>
              <a:t> dosyasına aktaran program:</a:t>
            </a:r>
          </a:p>
        </p:txBody>
      </p:sp>
      <p:sp>
        <p:nvSpPr>
          <p:cNvPr id="14" name="6 Dikdörtgen"/>
          <p:cNvSpPr/>
          <p:nvPr/>
        </p:nvSpPr>
        <p:spPr>
          <a:xfrm>
            <a:off x="443194" y="320841"/>
            <a:ext cx="8239124" cy="95410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r>
              <a:rPr lang="tr-TR" sz="2800">
                <a:latin typeface="+mj-lt"/>
              </a:rPr>
              <a:t>Boş bir satır bırakılana kadar klavyeden girilen her şeyi "yazi.txt" dosyasına satır </a:t>
            </a:r>
            <a:r>
              <a:rPr lang="tr-TR" sz="2800" err="1">
                <a:latin typeface="+mj-lt"/>
              </a:rPr>
              <a:t>satır</a:t>
            </a:r>
            <a:r>
              <a:rPr lang="tr-TR" sz="2800">
                <a:latin typeface="+mj-lt"/>
              </a:rPr>
              <a:t> ekleyen program:</a:t>
            </a:r>
          </a:p>
        </p:txBody>
      </p:sp>
    </p:spTree>
    <p:extLst>
      <p:ext uri="{BB962C8B-B14F-4D97-AF65-F5344CB8AC3E}">
        <p14:creationId xmlns:p14="http://schemas.microsoft.com/office/powerpoint/2010/main" val="3082233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solidFill>
                  <a:srgbClr val="C00000"/>
                </a:solidFill>
              </a:rPr>
              <a:t>seek</a:t>
            </a:r>
            <a:r>
              <a:rPr lang="tr-TR"/>
              <a:t> ve </a:t>
            </a:r>
            <a:r>
              <a:rPr lang="tr-TR" err="1">
                <a:solidFill>
                  <a:srgbClr val="C00000"/>
                </a:solidFill>
              </a:rPr>
              <a:t>tell</a:t>
            </a:r>
            <a:r>
              <a:rPr lang="tr-TR"/>
              <a:t> yöntemleri</a:t>
            </a:r>
          </a:p>
        </p:txBody>
      </p:sp>
      <p:sp>
        <p:nvSpPr>
          <p:cNvPr id="3" name="İçerik Yer Tutucusu 2"/>
          <p:cNvSpPr>
            <a:spLocks noGrp="1"/>
          </p:cNvSpPr>
          <p:nvPr>
            <p:ph idx="1"/>
          </p:nvPr>
        </p:nvSpPr>
        <p:spPr/>
        <p:txBody>
          <a:bodyPr>
            <a:normAutofit fontScale="85000" lnSpcReduction="20000"/>
          </a:bodyPr>
          <a:lstStyle/>
          <a:p>
            <a:r>
              <a:rPr lang="tr-TR"/>
              <a:t>Dosya üzerinde yapılan okuma ve yazma işlemleri imleç (</a:t>
            </a:r>
            <a:r>
              <a:rPr lang="tr-TR" err="1"/>
              <a:t>cursor</a:t>
            </a:r>
            <a:r>
              <a:rPr lang="tr-TR"/>
              <a:t>) dediğimiz dosyada bulunduğumuz konumu değiştirir. </a:t>
            </a:r>
          </a:p>
          <a:p>
            <a:pPr lvl="1"/>
            <a:r>
              <a:rPr lang="tr-TR"/>
              <a:t>Örneğin </a:t>
            </a:r>
            <a:r>
              <a:rPr lang="tr-TR" err="1">
                <a:solidFill>
                  <a:srgbClr val="0070C0"/>
                </a:solidFill>
              </a:rPr>
              <a:t>read</a:t>
            </a:r>
            <a:r>
              <a:rPr lang="tr-TR">
                <a:solidFill>
                  <a:srgbClr val="0070C0"/>
                </a:solidFill>
              </a:rPr>
              <a:t>(10)</a:t>
            </a:r>
            <a:r>
              <a:rPr lang="tr-TR"/>
              <a:t> ile 10 bayt okursanız konum 11. baytın başına gelecek ve bir sonraki </a:t>
            </a:r>
            <a:r>
              <a:rPr lang="tr-TR" err="1">
                <a:solidFill>
                  <a:srgbClr val="0070C0"/>
                </a:solidFill>
              </a:rPr>
              <a:t>read</a:t>
            </a:r>
            <a:r>
              <a:rPr lang="tr-TR">
                <a:solidFill>
                  <a:srgbClr val="0070C0"/>
                </a:solidFill>
              </a:rPr>
              <a:t>(10) </a:t>
            </a:r>
            <a:r>
              <a:rPr lang="tr-TR"/>
              <a:t>dosyadan 11-20 arasını okuyacaktır.</a:t>
            </a:r>
          </a:p>
          <a:p>
            <a:r>
              <a:rPr lang="tr-TR" err="1">
                <a:solidFill>
                  <a:srgbClr val="0070C0"/>
                </a:solidFill>
              </a:rPr>
              <a:t>tell</a:t>
            </a:r>
            <a:r>
              <a:rPr lang="tr-TR">
                <a:solidFill>
                  <a:srgbClr val="0070C0"/>
                </a:solidFill>
              </a:rPr>
              <a:t>() </a:t>
            </a:r>
            <a:r>
              <a:rPr lang="tr-TR"/>
              <a:t>yöntemi dosyada bulunduğumuz konumu </a:t>
            </a:r>
            <a:r>
              <a:rPr lang="tr-TR" err="1"/>
              <a:t>byte</a:t>
            </a:r>
            <a:r>
              <a:rPr lang="tr-TR"/>
              <a:t> cinsinden döndürür.</a:t>
            </a:r>
          </a:p>
          <a:p>
            <a:r>
              <a:rPr lang="tr-TR" err="1">
                <a:solidFill>
                  <a:srgbClr val="0070C0"/>
                </a:solidFill>
              </a:rPr>
              <a:t>seek</a:t>
            </a:r>
            <a:r>
              <a:rPr lang="tr-TR">
                <a:solidFill>
                  <a:srgbClr val="0070C0"/>
                </a:solidFill>
              </a:rPr>
              <a:t>(konum)</a:t>
            </a:r>
            <a:r>
              <a:rPr lang="tr-TR"/>
              <a:t> yöntemi ile dosyanın istediğimiz noktasına konumlanırız (konum </a:t>
            </a:r>
            <a:r>
              <a:rPr lang="tr-TR" err="1"/>
              <a:t>byte</a:t>
            </a:r>
            <a:r>
              <a:rPr lang="tr-TR"/>
              <a:t> cinsinden verilir).</a:t>
            </a:r>
          </a:p>
          <a:p>
            <a:pPr lvl="1"/>
            <a:r>
              <a:rPr lang="tr-TR"/>
              <a:t>Bir dosyanın belli bir yerine </a:t>
            </a:r>
            <a:r>
              <a:rPr lang="tr-TR" err="1"/>
              <a:t>seek</a:t>
            </a:r>
            <a:r>
              <a:rPr lang="tr-TR"/>
              <a:t>() ile gidip, </a:t>
            </a:r>
            <a:r>
              <a:rPr lang="tr-TR" err="1"/>
              <a:t>write</a:t>
            </a:r>
            <a:r>
              <a:rPr lang="tr-TR"/>
              <a:t>() kullanırsak, yazdığımız değerler o konumda bulunan değerlerin üzerine yazılır.</a:t>
            </a:r>
          </a:p>
        </p:txBody>
      </p:sp>
    </p:spTree>
    <p:extLst>
      <p:ext uri="{BB962C8B-B14F-4D97-AF65-F5344CB8AC3E}">
        <p14:creationId xmlns:p14="http://schemas.microsoft.com/office/powerpoint/2010/main" val="2188733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Dosya sınıfının nitelikleri</a:t>
            </a:r>
          </a:p>
        </p:txBody>
      </p:sp>
      <p:sp>
        <p:nvSpPr>
          <p:cNvPr id="3" name="İçerik Yer Tutucusu 2"/>
          <p:cNvSpPr>
            <a:spLocks noGrp="1"/>
          </p:cNvSpPr>
          <p:nvPr>
            <p:ph idx="1"/>
          </p:nvPr>
        </p:nvSpPr>
        <p:spPr/>
        <p:txBody>
          <a:bodyPr>
            <a:normAutofit fontScale="85000" lnSpcReduction="20000"/>
          </a:bodyPr>
          <a:lstStyle/>
          <a:p>
            <a:r>
              <a:rPr lang="tr-TR">
                <a:solidFill>
                  <a:srgbClr val="0070C0"/>
                </a:solidFill>
              </a:rPr>
              <a:t>name </a:t>
            </a:r>
            <a:r>
              <a:rPr lang="tr-TR"/>
              <a:t>niteliği nesnemizin işletim sisteminde hangi dosya ile ilişkili olduğunu saklar</a:t>
            </a:r>
          </a:p>
          <a:p>
            <a:pPr lvl="1"/>
            <a:r>
              <a:rPr lang="tr-TR" err="1"/>
              <a:t>open</a:t>
            </a:r>
            <a:r>
              <a:rPr lang="tr-TR"/>
              <a:t> fonksiyonunda verilen ilk parametreyi</a:t>
            </a:r>
          </a:p>
          <a:p>
            <a:r>
              <a:rPr lang="tr-TR" err="1">
                <a:solidFill>
                  <a:srgbClr val="0070C0"/>
                </a:solidFill>
              </a:rPr>
              <a:t>mode</a:t>
            </a:r>
            <a:r>
              <a:rPr lang="tr-TR"/>
              <a:t> niteliği ise nesnemizin erişim kipini saklar </a:t>
            </a:r>
          </a:p>
          <a:p>
            <a:pPr lvl="1"/>
            <a:r>
              <a:rPr lang="tr-TR" err="1"/>
              <a:t>open</a:t>
            </a:r>
            <a:r>
              <a:rPr lang="tr-TR"/>
              <a:t> fonksiyonunda verilen ikinci parametreyi</a:t>
            </a:r>
          </a:p>
          <a:p>
            <a:r>
              <a:rPr lang="tr-TR" err="1">
                <a:solidFill>
                  <a:srgbClr val="0070C0"/>
                </a:solidFill>
              </a:rPr>
              <a:t>encoding</a:t>
            </a:r>
            <a:r>
              <a:rPr lang="tr-TR"/>
              <a:t> niteliği dosyanın kodlama tipini (UTF-8 gibi) saklar</a:t>
            </a:r>
          </a:p>
          <a:p>
            <a:r>
              <a:rPr lang="tr-TR" err="1">
                <a:solidFill>
                  <a:srgbClr val="0070C0"/>
                </a:solidFill>
              </a:rPr>
              <a:t>closed</a:t>
            </a:r>
            <a:r>
              <a:rPr lang="tr-TR"/>
              <a:t> niteliği dosyanın kapalı olup olmadığını saklar</a:t>
            </a:r>
          </a:p>
          <a:p>
            <a:pPr lvl="1"/>
            <a:r>
              <a:rPr lang="tr-TR">
                <a:solidFill>
                  <a:srgbClr val="C00000"/>
                </a:solidFill>
              </a:rPr>
              <a:t>True</a:t>
            </a:r>
            <a:r>
              <a:rPr lang="tr-TR"/>
              <a:t> ise kapalı, </a:t>
            </a:r>
            <a:r>
              <a:rPr lang="tr-TR" err="1">
                <a:solidFill>
                  <a:srgbClr val="C00000"/>
                </a:solidFill>
              </a:rPr>
              <a:t>False</a:t>
            </a:r>
            <a:r>
              <a:rPr lang="tr-TR"/>
              <a:t> ise açık</a:t>
            </a:r>
          </a:p>
          <a:p>
            <a:r>
              <a:rPr lang="tr-TR" err="1">
                <a:solidFill>
                  <a:srgbClr val="0070C0"/>
                </a:solidFill>
              </a:rPr>
              <a:t>readable</a:t>
            </a:r>
            <a:r>
              <a:rPr lang="tr-TR">
                <a:solidFill>
                  <a:srgbClr val="0070C0"/>
                </a:solidFill>
              </a:rPr>
              <a:t>() </a:t>
            </a:r>
            <a:r>
              <a:rPr lang="tr-TR"/>
              <a:t>ve </a:t>
            </a:r>
            <a:r>
              <a:rPr lang="tr-TR" err="1">
                <a:solidFill>
                  <a:srgbClr val="0070C0"/>
                </a:solidFill>
              </a:rPr>
              <a:t>writable</a:t>
            </a:r>
            <a:r>
              <a:rPr lang="tr-TR">
                <a:solidFill>
                  <a:srgbClr val="0070C0"/>
                </a:solidFill>
              </a:rPr>
              <a:t>() </a:t>
            </a:r>
            <a:r>
              <a:rPr lang="tr-TR"/>
              <a:t>yöntemleri ise dosya üzerinde okuma ve yazma yapılıp yapılamayacağını </a:t>
            </a:r>
            <a:r>
              <a:rPr lang="tr-TR">
                <a:solidFill>
                  <a:srgbClr val="C00000"/>
                </a:solidFill>
              </a:rPr>
              <a:t>True</a:t>
            </a:r>
            <a:r>
              <a:rPr lang="tr-TR"/>
              <a:t> veya </a:t>
            </a:r>
            <a:r>
              <a:rPr lang="tr-TR" err="1">
                <a:solidFill>
                  <a:srgbClr val="C00000"/>
                </a:solidFill>
              </a:rPr>
              <a:t>False</a:t>
            </a:r>
            <a:r>
              <a:rPr lang="tr-TR"/>
              <a:t> olarak döndüren yöntemlerdir</a:t>
            </a:r>
          </a:p>
        </p:txBody>
      </p:sp>
    </p:spTree>
    <p:extLst>
      <p:ext uri="{BB962C8B-B14F-4D97-AF65-F5344CB8AC3E}">
        <p14:creationId xmlns:p14="http://schemas.microsoft.com/office/powerpoint/2010/main" val="1286666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Ödev 1</a:t>
            </a:r>
          </a:p>
        </p:txBody>
      </p:sp>
      <p:sp>
        <p:nvSpPr>
          <p:cNvPr id="3" name="İçerik Yer Tutucusu 2"/>
          <p:cNvSpPr>
            <a:spLocks noGrp="1"/>
          </p:cNvSpPr>
          <p:nvPr>
            <p:ph idx="1"/>
          </p:nvPr>
        </p:nvSpPr>
        <p:spPr>
          <a:xfrm>
            <a:off x="457200" y="1828800"/>
            <a:ext cx="8229600" cy="4297363"/>
          </a:xfrm>
        </p:spPr>
        <p:txBody>
          <a:bodyPr vert="horz" lIns="91440" tIns="45720" rIns="91440" bIns="45720" rtlCol="0" anchor="t">
            <a:normAutofit fontScale="85000" lnSpcReduction="20000"/>
          </a:bodyPr>
          <a:lstStyle/>
          <a:p>
            <a:r>
              <a:rPr lang="tr-TR"/>
              <a:t>Yukarıdaki gibi içeriğe sahip bir "sınavsonuçları.txt" dosyasına sahip olduğunuzu düşünün.</a:t>
            </a:r>
          </a:p>
          <a:p>
            <a:r>
              <a:rPr lang="tr-TR"/>
              <a:t>Sınava giren tüm öğrencilerin adı, soyadı ve sınav sonucu saklanmış olan bu dosyada her kayıt ayrı bir satıra yazılmış ve değerler arasında virgül kullanılmıştır.</a:t>
            </a:r>
          </a:p>
          <a:p>
            <a:pPr lvl="1"/>
            <a:r>
              <a:rPr lang="tr-TR"/>
              <a:t>Bu tip dosyalar CSV (</a:t>
            </a:r>
            <a:r>
              <a:rPr lang="tr-TR" err="1"/>
              <a:t>comma</a:t>
            </a:r>
            <a:r>
              <a:rPr lang="tr-TR"/>
              <a:t> </a:t>
            </a:r>
            <a:r>
              <a:rPr lang="tr-TR" err="1"/>
              <a:t>seperated</a:t>
            </a:r>
            <a:r>
              <a:rPr lang="tr-TR"/>
              <a:t> </a:t>
            </a:r>
            <a:r>
              <a:rPr lang="tr-TR" err="1"/>
              <a:t>values</a:t>
            </a:r>
            <a:r>
              <a:rPr lang="tr-TR"/>
              <a:t>) olarak bilinir.</a:t>
            </a:r>
          </a:p>
          <a:p>
            <a:r>
              <a:rPr lang="tr-TR"/>
              <a:t>Yazacağınız program bu dosyayı okuyup sınav sonucu </a:t>
            </a:r>
            <a:r>
              <a:rPr lang="tr-TR">
                <a:ea typeface="+mn-lt"/>
                <a:cs typeface="+mn-lt"/>
              </a:rPr>
              <a:t>60 ve üzerinde olan öğrencileri ve notlarını aynı biçimde yeni yaratacağı "geçenler.txt" dosyasına, diğerlerini de yeni yaratacağı "kalanlar.txt" dosyasına yazsın.</a:t>
            </a:r>
          </a:p>
        </p:txBody>
      </p:sp>
      <p:sp>
        <p:nvSpPr>
          <p:cNvPr id="4" name="Dikdörtgen 3"/>
          <p:cNvSpPr/>
          <p:nvPr/>
        </p:nvSpPr>
        <p:spPr>
          <a:xfrm>
            <a:off x="7010400" y="12171"/>
            <a:ext cx="21336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tr-TR"/>
              <a:t>Ali,SOLMAZ,60</a:t>
            </a:r>
          </a:p>
          <a:p>
            <a:r>
              <a:rPr lang="tr-TR"/>
              <a:t>Selman,ÇIKMAZ,90</a:t>
            </a:r>
          </a:p>
          <a:p>
            <a:r>
              <a:rPr lang="tr-TR"/>
              <a:t>Bahri,SEZGİN,80</a:t>
            </a:r>
          </a:p>
          <a:p>
            <a:r>
              <a:rPr lang="tr-TR"/>
              <a:t>Selçuk,KIRGIZ,45</a:t>
            </a:r>
          </a:p>
          <a:p>
            <a:r>
              <a:rPr lang="tr-TR"/>
              <a:t>Kemal,GÜNEŞ,55</a:t>
            </a:r>
          </a:p>
          <a:p>
            <a:r>
              <a:rPr lang="tr-TR"/>
              <a:t>Ahmet,ÇALIŞKAN,75</a:t>
            </a:r>
          </a:p>
        </p:txBody>
      </p:sp>
    </p:spTree>
    <p:extLst>
      <p:ext uri="{BB962C8B-B14F-4D97-AF65-F5344CB8AC3E}">
        <p14:creationId xmlns:p14="http://schemas.microsoft.com/office/powerpoint/2010/main" val="1976766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Ödev 2</a:t>
            </a:r>
          </a:p>
        </p:txBody>
      </p:sp>
      <p:sp>
        <p:nvSpPr>
          <p:cNvPr id="3" name="İçerik Yer Tutucusu 2"/>
          <p:cNvSpPr>
            <a:spLocks noGrp="1"/>
          </p:cNvSpPr>
          <p:nvPr>
            <p:ph idx="1"/>
          </p:nvPr>
        </p:nvSpPr>
        <p:spPr/>
        <p:txBody>
          <a:bodyPr>
            <a:normAutofit fontScale="70000" lnSpcReduction="20000"/>
          </a:bodyPr>
          <a:lstStyle/>
          <a:p>
            <a:r>
              <a:rPr lang="tr-TR"/>
              <a:t>Kullanıcının ekleyeceği notları </a:t>
            </a:r>
            <a:r>
              <a:rPr lang="tr-TR">
                <a:solidFill>
                  <a:srgbClr val="C00000"/>
                </a:solidFill>
              </a:rPr>
              <a:t>notlar.txt</a:t>
            </a:r>
            <a:r>
              <a:rPr lang="tr-TR"/>
              <a:t> dosyasında sıra ile saklayan bir program yazın. Program çalıştırıldığında dosyanın içinde saklı olan tüm notlar sıra numarası ile birlikte görüntülenecek ve altında </a:t>
            </a:r>
            <a:r>
              <a:rPr lang="tr-TR">
                <a:solidFill>
                  <a:srgbClr val="C00000"/>
                </a:solidFill>
              </a:rPr>
              <a:t>"not eklemek için 1’e, not silmek için 2’ye çıkış için </a:t>
            </a:r>
            <a:r>
              <a:rPr lang="tr-TR" err="1">
                <a:solidFill>
                  <a:srgbClr val="C00000"/>
                </a:solidFill>
              </a:rPr>
              <a:t>ESC’ye</a:t>
            </a:r>
            <a:r>
              <a:rPr lang="tr-TR">
                <a:solidFill>
                  <a:srgbClr val="C00000"/>
                </a:solidFill>
              </a:rPr>
              <a:t> basın"</a:t>
            </a:r>
            <a:r>
              <a:rPr lang="tr-TR"/>
              <a:t> mesajı görüntülenecektir.</a:t>
            </a:r>
          </a:p>
          <a:p>
            <a:r>
              <a:rPr lang="tr-TR"/>
              <a:t>Not Ekleme seçildiğinde </a:t>
            </a:r>
            <a:r>
              <a:rPr lang="tr-TR">
                <a:solidFill>
                  <a:srgbClr val="C00000"/>
                </a:solidFill>
              </a:rPr>
              <a:t>"Notunuzu Giriniz"</a:t>
            </a:r>
            <a:r>
              <a:rPr lang="tr-TR"/>
              <a:t> mesajı görüntülenecek ve kullanıcının ekrana yazacağı not ENTER basıldığı anda dosyanın sonuna eklenecektir.</a:t>
            </a:r>
          </a:p>
          <a:p>
            <a:r>
              <a:rPr lang="tr-TR"/>
              <a:t>Not Silme seçildiğinde </a:t>
            </a:r>
            <a:r>
              <a:rPr lang="tr-TR">
                <a:solidFill>
                  <a:srgbClr val="C00000"/>
                </a:solidFill>
              </a:rPr>
              <a:t>"Silmek İstediğiniz Notun Numarasını Giriniz"</a:t>
            </a:r>
            <a:r>
              <a:rPr lang="tr-TR"/>
              <a:t> mesajı görüntülenecek ve kullanıcının seçtiği not dosyadan silinecektir.</a:t>
            </a:r>
          </a:p>
          <a:p>
            <a:r>
              <a:rPr lang="tr-TR"/>
              <a:t>Ekleme ve silme işlemlerinden sonra ekran temizlenip programın başına dönülmelidir (Dosyanın son hali ekranda gösterilip yine altında "not eklemek için 1’e, not silmek için 2’ye çıkış için </a:t>
            </a:r>
            <a:r>
              <a:rPr lang="tr-TR" err="1"/>
              <a:t>ESC’ye</a:t>
            </a:r>
            <a:r>
              <a:rPr lang="tr-TR"/>
              <a:t> basın" mesajı görüntülenmelidir).</a:t>
            </a:r>
          </a:p>
        </p:txBody>
      </p:sp>
    </p:spTree>
    <p:extLst>
      <p:ext uri="{BB962C8B-B14F-4D97-AF65-F5344CB8AC3E}">
        <p14:creationId xmlns:p14="http://schemas.microsoft.com/office/powerpoint/2010/main" val="481055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214541-4755-4079-B479-F899C567CC05}"/>
              </a:ext>
            </a:extLst>
          </p:cNvPr>
          <p:cNvSpPr>
            <a:spLocks noGrp="1"/>
          </p:cNvSpPr>
          <p:nvPr>
            <p:ph type="title"/>
          </p:nvPr>
        </p:nvSpPr>
        <p:spPr/>
        <p:txBody>
          <a:bodyPr/>
          <a:lstStyle/>
          <a:p>
            <a:r>
              <a:rPr lang="tr-TR"/>
              <a:t>KAYNAKLAR</a:t>
            </a:r>
          </a:p>
        </p:txBody>
      </p:sp>
      <p:sp>
        <p:nvSpPr>
          <p:cNvPr id="3" name="İçerik Yer Tutucusu 2">
            <a:extLst>
              <a:ext uri="{FF2B5EF4-FFF2-40B4-BE49-F238E27FC236}">
                <a16:creationId xmlns:a16="http://schemas.microsoft.com/office/drawing/2014/main" id="{C1ABDE3E-361A-4402-9556-3DA0BF2F33BB}"/>
              </a:ext>
            </a:extLst>
          </p:cNvPr>
          <p:cNvSpPr>
            <a:spLocks noGrp="1"/>
          </p:cNvSpPr>
          <p:nvPr>
            <p:ph idx="1"/>
          </p:nvPr>
        </p:nvSpPr>
        <p:spPr/>
        <p:txBody>
          <a:bodyPr/>
          <a:lstStyle/>
          <a:p>
            <a:r>
              <a:rPr lang="tr-TR"/>
              <a:t>Dr. </a:t>
            </a:r>
            <a:r>
              <a:rPr lang="tr-TR" err="1"/>
              <a:t>Öğr</a:t>
            </a:r>
            <a:r>
              <a:rPr lang="tr-TR"/>
              <a:t>. Üyesi Altan MESUT, Ders Notları</a:t>
            </a:r>
          </a:p>
          <a:p>
            <a:r>
              <a:rPr lang="tr-TR"/>
              <a:t>Arş. Gör. Dr. Emir ÖZTÜRK, Ders Notları</a:t>
            </a:r>
          </a:p>
        </p:txBody>
      </p:sp>
    </p:spTree>
    <p:extLst>
      <p:ext uri="{BB962C8B-B14F-4D97-AF65-F5344CB8AC3E}">
        <p14:creationId xmlns:p14="http://schemas.microsoft.com/office/powerpoint/2010/main" val="100328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Hata Yakalama: </a:t>
            </a:r>
            <a:r>
              <a:rPr lang="tr-TR" err="1">
                <a:solidFill>
                  <a:srgbClr val="C00000"/>
                </a:solidFill>
              </a:rPr>
              <a:t>try</a:t>
            </a:r>
            <a:r>
              <a:rPr lang="tr-TR"/>
              <a:t> &amp; </a:t>
            </a:r>
            <a:r>
              <a:rPr lang="tr-TR" err="1">
                <a:solidFill>
                  <a:srgbClr val="C00000"/>
                </a:solidFill>
              </a:rPr>
              <a:t>except</a:t>
            </a:r>
            <a:endParaRPr lang="tr-TR">
              <a:solidFill>
                <a:srgbClr val="C00000"/>
              </a:solidFill>
            </a:endParaRPr>
          </a:p>
        </p:txBody>
      </p:sp>
      <p:sp>
        <p:nvSpPr>
          <p:cNvPr id="3" name="İçerik Yer Tutucusu 2"/>
          <p:cNvSpPr>
            <a:spLocks noGrp="1"/>
          </p:cNvSpPr>
          <p:nvPr>
            <p:ph idx="1"/>
          </p:nvPr>
        </p:nvSpPr>
        <p:spPr/>
        <p:txBody>
          <a:bodyPr>
            <a:normAutofit fontScale="85000" lnSpcReduction="10000"/>
          </a:bodyPr>
          <a:lstStyle/>
          <a:p>
            <a:r>
              <a:rPr lang="tr-TR"/>
              <a:t>Yazdığımız kod içinde bir sentaks hatası yoksa ama çalışma zamanı hatası yani istisna oluşursa, Python tarafından gösterilen hata mesajı yerine kendi yazacağınız bir mesajın gösterilmesini veya hatayı çözebilecek farklı bir kod çalıştırılmasını isteyebilirsiniz.</a:t>
            </a:r>
          </a:p>
          <a:p>
            <a:r>
              <a:rPr lang="tr-TR"/>
              <a:t>Bu durumda kodunuzu bir </a:t>
            </a:r>
            <a:r>
              <a:rPr lang="tr-TR" err="1">
                <a:solidFill>
                  <a:srgbClr val="C00000"/>
                </a:solidFill>
              </a:rPr>
              <a:t>try</a:t>
            </a:r>
            <a:r>
              <a:rPr lang="tr-TR"/>
              <a:t> bloğu içinde yazıp, alabileceğiniz muhtemel hatalar için de bu blok sonrasında birer tane </a:t>
            </a:r>
            <a:r>
              <a:rPr lang="tr-TR" err="1">
                <a:solidFill>
                  <a:srgbClr val="C00000"/>
                </a:solidFill>
              </a:rPr>
              <a:t>except</a:t>
            </a:r>
            <a:r>
              <a:rPr lang="tr-TR"/>
              <a:t> bloğu yazabilirsiniz.</a:t>
            </a:r>
          </a:p>
          <a:p>
            <a:r>
              <a:rPr lang="tr-TR"/>
              <a:t>Eğer </a:t>
            </a:r>
            <a:r>
              <a:rPr lang="tr-TR" err="1">
                <a:solidFill>
                  <a:srgbClr val="C00000"/>
                </a:solidFill>
              </a:rPr>
              <a:t>try</a:t>
            </a:r>
            <a:r>
              <a:rPr lang="tr-TR"/>
              <a:t> bloğu içindeki kodunuzda bir hata oluşursa, altındaki satırlar işlenmeden program ilgili </a:t>
            </a:r>
            <a:r>
              <a:rPr lang="tr-TR" err="1">
                <a:solidFill>
                  <a:srgbClr val="C00000"/>
                </a:solidFill>
              </a:rPr>
              <a:t>except</a:t>
            </a:r>
            <a:r>
              <a:rPr lang="tr-TR"/>
              <a:t> bloğuna gider.</a:t>
            </a:r>
          </a:p>
        </p:txBody>
      </p:sp>
    </p:spTree>
    <p:extLst>
      <p:ext uri="{BB962C8B-B14F-4D97-AF65-F5344CB8AC3E}">
        <p14:creationId xmlns:p14="http://schemas.microsoft.com/office/powerpoint/2010/main" val="373389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7200" y="0"/>
            <a:ext cx="8229600" cy="1143000"/>
          </a:xfrm>
        </p:spPr>
        <p:txBody>
          <a:bodyPr/>
          <a:lstStyle/>
          <a:p>
            <a:r>
              <a:rPr lang="tr-TR"/>
              <a:t>Örnek:</a:t>
            </a:r>
          </a:p>
        </p:txBody>
      </p:sp>
      <p:sp>
        <p:nvSpPr>
          <p:cNvPr id="3" name="İçerik Yer Tutucusu 2"/>
          <p:cNvSpPr>
            <a:spLocks noGrp="1"/>
          </p:cNvSpPr>
          <p:nvPr>
            <p:ph idx="1"/>
          </p:nvPr>
        </p:nvSpPr>
        <p:spPr>
          <a:xfrm>
            <a:off x="457200" y="1143000"/>
            <a:ext cx="8229600" cy="4708525"/>
          </a:xfrm>
        </p:spPr>
        <p:txBody>
          <a:bodyPr>
            <a:normAutofit fontScale="70000" lnSpcReduction="20000"/>
          </a:bodyPr>
          <a:lstStyle/>
          <a:p>
            <a:r>
              <a:rPr lang="tr-TR"/>
              <a:t>vize notunun 0-100 arasında girilmesini sağlamak için </a:t>
            </a:r>
            <a:r>
              <a:rPr lang="tr-TR" err="1"/>
              <a:t>while</a:t>
            </a:r>
            <a:r>
              <a:rPr lang="tr-TR"/>
              <a:t> döngüsünü kullanmıştık.</a:t>
            </a:r>
          </a:p>
          <a:p>
            <a:r>
              <a:rPr lang="tr-TR"/>
              <a:t>Fakat notu girerken </a:t>
            </a:r>
            <a:r>
              <a:rPr lang="tr-TR" err="1"/>
              <a:t>ondalıklı</a:t>
            </a:r>
            <a:r>
              <a:rPr lang="tr-TR"/>
              <a:t> bir sayı veya bir harf girilmesi durumlarında tam sayıya dönüştürme yapılamayacak ve </a:t>
            </a:r>
            <a:r>
              <a:rPr lang="tr-TR">
                <a:solidFill>
                  <a:srgbClr val="C00000"/>
                </a:solidFill>
              </a:rPr>
              <a:t>"</a:t>
            </a:r>
            <a:r>
              <a:rPr lang="en-US" err="1">
                <a:solidFill>
                  <a:srgbClr val="C00000"/>
                </a:solidFill>
              </a:rPr>
              <a:t>ValueError</a:t>
            </a:r>
            <a:r>
              <a:rPr lang="en-US">
                <a:solidFill>
                  <a:srgbClr val="C00000"/>
                </a:solidFill>
              </a:rPr>
              <a:t>: invalid literal for </a:t>
            </a:r>
            <a:r>
              <a:rPr lang="en-US" err="1">
                <a:solidFill>
                  <a:srgbClr val="C00000"/>
                </a:solidFill>
              </a:rPr>
              <a:t>int</a:t>
            </a:r>
            <a:r>
              <a:rPr lang="en-US">
                <a:solidFill>
                  <a:srgbClr val="C00000"/>
                </a:solidFill>
              </a:rPr>
              <a:t>() with base 10</a:t>
            </a:r>
            <a:r>
              <a:rPr lang="tr-TR">
                <a:solidFill>
                  <a:srgbClr val="C00000"/>
                </a:solidFill>
              </a:rPr>
              <a:t>"</a:t>
            </a:r>
            <a:r>
              <a:rPr lang="tr-TR"/>
              <a:t> hata mesajı görüntülenip programın çalışması sonlandırılacaktır. Bu mesaj yerine </a:t>
            </a:r>
            <a:r>
              <a:rPr lang="tr-TR">
                <a:solidFill>
                  <a:srgbClr val="C00000"/>
                </a:solidFill>
              </a:rPr>
              <a:t>"Girdiğiniz değer tamsayı olmalıdır" </a:t>
            </a:r>
            <a:r>
              <a:rPr lang="tr-TR"/>
              <a:t>mesajını göstermek ve programın çalışmasına devam etmesini sağlamak için:</a:t>
            </a:r>
          </a:p>
          <a:p>
            <a:pPr marL="355600" indent="0">
              <a:buNone/>
            </a:pPr>
            <a:r>
              <a:rPr lang="tr-TR" err="1">
                <a:solidFill>
                  <a:srgbClr val="C00000"/>
                </a:solidFill>
                <a:latin typeface="Consolas" panose="020B0609020204030204" pitchFamily="49" charset="0"/>
                <a:cs typeface="Consolas" pitchFamily="49" charset="0"/>
              </a:rPr>
              <a:t>while</a:t>
            </a:r>
            <a:r>
              <a:rPr lang="tr-TR">
                <a:solidFill>
                  <a:srgbClr val="C00000"/>
                </a:solidFill>
                <a:latin typeface="Consolas" panose="020B0609020204030204" pitchFamily="49" charset="0"/>
                <a:cs typeface="Consolas" pitchFamily="49" charset="0"/>
              </a:rPr>
              <a:t> True:</a:t>
            </a:r>
          </a:p>
          <a:p>
            <a:pPr marL="355600" indent="0">
              <a:buNone/>
            </a:pPr>
            <a:r>
              <a:rPr lang="tr-TR">
                <a:solidFill>
                  <a:srgbClr val="C00000"/>
                </a:solidFill>
                <a:latin typeface="Consolas" panose="020B0609020204030204" pitchFamily="49" charset="0"/>
                <a:cs typeface="Consolas" pitchFamily="49" charset="0"/>
              </a:rPr>
              <a:t>  </a:t>
            </a:r>
            <a:r>
              <a:rPr lang="tr-TR" err="1">
                <a:solidFill>
                  <a:srgbClr val="C00000"/>
                </a:solidFill>
                <a:latin typeface="Consolas" panose="020B0609020204030204" pitchFamily="49" charset="0"/>
                <a:cs typeface="Consolas" pitchFamily="49" charset="0"/>
              </a:rPr>
              <a:t>try</a:t>
            </a:r>
            <a:r>
              <a:rPr lang="tr-TR">
                <a:solidFill>
                  <a:srgbClr val="C00000"/>
                </a:solidFill>
                <a:latin typeface="Consolas" panose="020B0609020204030204" pitchFamily="49" charset="0"/>
                <a:cs typeface="Consolas" pitchFamily="49" charset="0"/>
              </a:rPr>
              <a:t>:</a:t>
            </a:r>
          </a:p>
          <a:p>
            <a:pPr marL="355600" indent="0">
              <a:buNone/>
            </a:pPr>
            <a:r>
              <a:rPr lang="tr-TR">
                <a:solidFill>
                  <a:srgbClr val="0070C0"/>
                </a:solidFill>
                <a:latin typeface="Consolas" panose="020B0609020204030204" pitchFamily="49" charset="0"/>
                <a:cs typeface="Consolas" pitchFamily="49" charset="0"/>
              </a:rPr>
              <a:t>    v = </a:t>
            </a:r>
            <a:r>
              <a:rPr lang="tr-TR" err="1">
                <a:solidFill>
                  <a:srgbClr val="0070C0"/>
                </a:solidFill>
                <a:latin typeface="Consolas" panose="020B0609020204030204" pitchFamily="49" charset="0"/>
                <a:cs typeface="Consolas" pitchFamily="49" charset="0"/>
              </a:rPr>
              <a:t>int</a:t>
            </a:r>
            <a:r>
              <a:rPr lang="tr-TR">
                <a:solidFill>
                  <a:srgbClr val="0070C0"/>
                </a:solidFill>
                <a:latin typeface="Consolas" panose="020B0609020204030204" pitchFamily="49" charset="0"/>
                <a:cs typeface="Consolas" pitchFamily="49" charset="0"/>
              </a:rPr>
              <a:t>(</a:t>
            </a:r>
            <a:r>
              <a:rPr lang="tr-TR" err="1">
                <a:solidFill>
                  <a:srgbClr val="0070C0"/>
                </a:solidFill>
                <a:latin typeface="Consolas" panose="020B0609020204030204" pitchFamily="49" charset="0"/>
                <a:cs typeface="Consolas" pitchFamily="49" charset="0"/>
              </a:rPr>
              <a:t>input</a:t>
            </a:r>
            <a:r>
              <a:rPr lang="tr-TR">
                <a:solidFill>
                  <a:srgbClr val="0070C0"/>
                </a:solidFill>
                <a:latin typeface="Consolas" panose="020B0609020204030204" pitchFamily="49" charset="0"/>
                <a:cs typeface="Consolas" pitchFamily="49" charset="0"/>
              </a:rPr>
              <a:t>("Vize Notu  : "))</a:t>
            </a:r>
          </a:p>
          <a:p>
            <a:pPr marL="355600" indent="0">
              <a:buNone/>
            </a:pPr>
            <a:r>
              <a:rPr lang="tr-TR">
                <a:solidFill>
                  <a:srgbClr val="0070C0"/>
                </a:solidFill>
                <a:latin typeface="Consolas" panose="020B0609020204030204" pitchFamily="49" charset="0"/>
                <a:cs typeface="Consolas" pitchFamily="49" charset="0"/>
              </a:rPr>
              <a:t>    </a:t>
            </a:r>
            <a:r>
              <a:rPr lang="tr-TR" err="1">
                <a:solidFill>
                  <a:srgbClr val="0070C0"/>
                </a:solidFill>
                <a:latin typeface="Consolas" panose="020B0609020204030204" pitchFamily="49" charset="0"/>
                <a:cs typeface="Consolas" pitchFamily="49" charset="0"/>
              </a:rPr>
              <a:t>if</a:t>
            </a:r>
            <a:r>
              <a:rPr lang="tr-TR">
                <a:solidFill>
                  <a:srgbClr val="0070C0"/>
                </a:solidFill>
                <a:latin typeface="Consolas" panose="020B0609020204030204" pitchFamily="49" charset="0"/>
                <a:cs typeface="Consolas" pitchFamily="49" charset="0"/>
              </a:rPr>
              <a:t> v &gt;= 0 </a:t>
            </a:r>
            <a:r>
              <a:rPr lang="tr-TR" err="1">
                <a:solidFill>
                  <a:srgbClr val="0070C0"/>
                </a:solidFill>
                <a:latin typeface="Consolas" panose="020B0609020204030204" pitchFamily="49" charset="0"/>
                <a:cs typeface="Consolas" pitchFamily="49" charset="0"/>
              </a:rPr>
              <a:t>and</a:t>
            </a:r>
            <a:r>
              <a:rPr lang="tr-TR">
                <a:solidFill>
                  <a:srgbClr val="0070C0"/>
                </a:solidFill>
                <a:latin typeface="Consolas" panose="020B0609020204030204" pitchFamily="49" charset="0"/>
                <a:cs typeface="Consolas" pitchFamily="49" charset="0"/>
              </a:rPr>
              <a:t> v &lt;= 100: </a:t>
            </a:r>
            <a:r>
              <a:rPr lang="tr-TR">
                <a:solidFill>
                  <a:srgbClr val="C00000"/>
                </a:solidFill>
                <a:latin typeface="Consolas" panose="020B0609020204030204" pitchFamily="49" charset="0"/>
                <a:cs typeface="Consolas" pitchFamily="49" charset="0"/>
              </a:rPr>
              <a:t>break</a:t>
            </a:r>
          </a:p>
          <a:p>
            <a:pPr marL="355600" indent="0">
              <a:buNone/>
            </a:pPr>
            <a:r>
              <a:rPr lang="tr-TR">
                <a:solidFill>
                  <a:srgbClr val="0070C0"/>
                </a:solidFill>
                <a:latin typeface="Consolas" panose="020B0609020204030204" pitchFamily="49" charset="0"/>
                <a:cs typeface="Consolas" pitchFamily="49" charset="0"/>
              </a:rPr>
              <a:t>    else: </a:t>
            </a:r>
            <a:r>
              <a:rPr lang="tr-TR" err="1">
                <a:solidFill>
                  <a:srgbClr val="0070C0"/>
                </a:solidFill>
                <a:latin typeface="Consolas" panose="020B0609020204030204" pitchFamily="49" charset="0"/>
                <a:cs typeface="Consolas" pitchFamily="49" charset="0"/>
              </a:rPr>
              <a:t>print</a:t>
            </a:r>
            <a:r>
              <a:rPr lang="tr-TR">
                <a:solidFill>
                  <a:srgbClr val="0070C0"/>
                </a:solidFill>
                <a:latin typeface="Consolas" panose="020B0609020204030204" pitchFamily="49" charset="0"/>
                <a:cs typeface="Consolas" pitchFamily="49" charset="0"/>
              </a:rPr>
              <a:t>("0-100 arasında değer giriniz")</a:t>
            </a:r>
          </a:p>
          <a:p>
            <a:pPr marL="355600" indent="0">
              <a:buNone/>
            </a:pPr>
            <a:r>
              <a:rPr lang="tr-TR">
                <a:solidFill>
                  <a:srgbClr val="0070C0"/>
                </a:solidFill>
                <a:latin typeface="Consolas" panose="020B0609020204030204" pitchFamily="49" charset="0"/>
                <a:cs typeface="Consolas" pitchFamily="49" charset="0"/>
              </a:rPr>
              <a:t>  </a:t>
            </a:r>
            <a:r>
              <a:rPr lang="tr-TR" err="1">
                <a:solidFill>
                  <a:srgbClr val="C00000"/>
                </a:solidFill>
                <a:latin typeface="Consolas" panose="020B0609020204030204" pitchFamily="49" charset="0"/>
                <a:cs typeface="Consolas" pitchFamily="49" charset="0"/>
              </a:rPr>
              <a:t>except</a:t>
            </a:r>
            <a:r>
              <a:rPr lang="tr-TR">
                <a:solidFill>
                  <a:srgbClr val="C00000"/>
                </a:solidFill>
                <a:latin typeface="Consolas" panose="020B0609020204030204" pitchFamily="49" charset="0"/>
                <a:cs typeface="Consolas" pitchFamily="49" charset="0"/>
              </a:rPr>
              <a:t> </a:t>
            </a:r>
            <a:r>
              <a:rPr lang="tr-TR" err="1">
                <a:solidFill>
                  <a:srgbClr val="C00000"/>
                </a:solidFill>
                <a:latin typeface="Consolas" panose="020B0609020204030204" pitchFamily="49" charset="0"/>
                <a:cs typeface="Consolas" pitchFamily="49" charset="0"/>
              </a:rPr>
              <a:t>ValueError</a:t>
            </a:r>
            <a:r>
              <a:rPr lang="tr-TR">
                <a:solidFill>
                  <a:srgbClr val="C00000"/>
                </a:solidFill>
                <a:latin typeface="Consolas" panose="020B0609020204030204" pitchFamily="49" charset="0"/>
                <a:cs typeface="Consolas" pitchFamily="49" charset="0"/>
              </a:rPr>
              <a:t>:</a:t>
            </a:r>
          </a:p>
          <a:p>
            <a:pPr marL="355600" indent="0">
              <a:buNone/>
            </a:pPr>
            <a:r>
              <a:rPr lang="tr-TR">
                <a:solidFill>
                  <a:srgbClr val="0070C0"/>
                </a:solidFill>
                <a:latin typeface="Consolas" panose="020B0609020204030204" pitchFamily="49" charset="0"/>
                <a:cs typeface="Consolas" pitchFamily="49" charset="0"/>
              </a:rPr>
              <a:t>    </a:t>
            </a:r>
            <a:r>
              <a:rPr lang="tr-TR" err="1">
                <a:solidFill>
                  <a:srgbClr val="0070C0"/>
                </a:solidFill>
                <a:latin typeface="Consolas" panose="020B0609020204030204" pitchFamily="49" charset="0"/>
                <a:cs typeface="Consolas" pitchFamily="49" charset="0"/>
              </a:rPr>
              <a:t>print</a:t>
            </a:r>
            <a:r>
              <a:rPr lang="tr-TR">
                <a:solidFill>
                  <a:srgbClr val="0070C0"/>
                </a:solidFill>
                <a:latin typeface="Consolas" panose="020B0609020204030204" pitchFamily="49" charset="0"/>
                <a:cs typeface="Consolas" pitchFamily="49" charset="0"/>
              </a:rPr>
              <a:t>("Girdiğiniz değer tamsayı olmalıdır")</a:t>
            </a:r>
            <a:endParaRPr lang="tr-TR"/>
          </a:p>
        </p:txBody>
      </p:sp>
      <p:sp>
        <p:nvSpPr>
          <p:cNvPr id="4" name="Dikdörtgen 3"/>
          <p:cNvSpPr/>
          <p:nvPr/>
        </p:nvSpPr>
        <p:spPr>
          <a:xfrm>
            <a:off x="457200" y="5897562"/>
            <a:ext cx="8229600" cy="646331"/>
          </a:xfrm>
          <a:prstGeom prst="rect">
            <a:avLst/>
          </a:prstGeom>
        </p:spPr>
        <p:txBody>
          <a:bodyPr wrap="square">
            <a:spAutoFit/>
          </a:bodyPr>
          <a:lstStyle/>
          <a:p>
            <a:pPr algn="ctr"/>
            <a:r>
              <a:rPr lang="tr-TR" i="1">
                <a:latin typeface="+mn-lt"/>
              </a:rPr>
              <a:t>NOT: Sondaki </a:t>
            </a:r>
            <a:r>
              <a:rPr lang="tr-TR" i="1" err="1">
                <a:solidFill>
                  <a:srgbClr val="C00000"/>
                </a:solidFill>
                <a:latin typeface="+mn-lt"/>
              </a:rPr>
              <a:t>print</a:t>
            </a:r>
            <a:r>
              <a:rPr lang="tr-TR" i="1">
                <a:latin typeface="+mn-lt"/>
              </a:rPr>
              <a:t> satırını silip </a:t>
            </a:r>
            <a:r>
              <a:rPr lang="tr-TR" i="1" err="1">
                <a:solidFill>
                  <a:srgbClr val="C00000"/>
                </a:solidFill>
                <a:latin typeface="+mn-lt"/>
              </a:rPr>
              <a:t>pass</a:t>
            </a:r>
            <a:r>
              <a:rPr lang="tr-TR" i="1">
                <a:latin typeface="+mn-lt"/>
              </a:rPr>
              <a:t> yazarsanız hata mesajı görüntülenmeden vize notu tekrar istenir. </a:t>
            </a:r>
          </a:p>
        </p:txBody>
      </p:sp>
    </p:spTree>
    <p:extLst>
      <p:ext uri="{BB962C8B-B14F-4D97-AF65-F5344CB8AC3E}">
        <p14:creationId xmlns:p14="http://schemas.microsoft.com/office/powerpoint/2010/main" val="1889565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Diğer </a:t>
            </a:r>
            <a:r>
              <a:rPr lang="tr-TR" err="1">
                <a:solidFill>
                  <a:srgbClr val="C00000"/>
                </a:solidFill>
              </a:rPr>
              <a:t>except</a:t>
            </a:r>
            <a:r>
              <a:rPr lang="tr-TR"/>
              <a:t> blokları</a:t>
            </a:r>
          </a:p>
        </p:txBody>
      </p:sp>
      <p:sp>
        <p:nvSpPr>
          <p:cNvPr id="3" name="İçerik Yer Tutucusu 2"/>
          <p:cNvSpPr>
            <a:spLocks noGrp="1"/>
          </p:cNvSpPr>
          <p:nvPr>
            <p:ph idx="1"/>
          </p:nvPr>
        </p:nvSpPr>
        <p:spPr/>
        <p:txBody>
          <a:bodyPr>
            <a:normAutofit fontScale="77500" lnSpcReduction="20000"/>
          </a:bodyPr>
          <a:lstStyle/>
          <a:p>
            <a:r>
              <a:rPr lang="tr-TR"/>
              <a:t>Aynı </a:t>
            </a:r>
            <a:r>
              <a:rPr lang="tr-TR" err="1">
                <a:solidFill>
                  <a:srgbClr val="C00000"/>
                </a:solidFill>
              </a:rPr>
              <a:t>try</a:t>
            </a:r>
            <a:r>
              <a:rPr lang="tr-TR"/>
              <a:t> bloğunun altında, o blokta oluşabilecek her hata durumu için ayrı bir </a:t>
            </a:r>
            <a:r>
              <a:rPr lang="tr-TR" err="1"/>
              <a:t>except</a:t>
            </a:r>
            <a:r>
              <a:rPr lang="tr-TR"/>
              <a:t> bloğu yazabileceğiniz gibi, birden çok hata durumunu aynı </a:t>
            </a:r>
            <a:r>
              <a:rPr lang="tr-TR" err="1"/>
              <a:t>except</a:t>
            </a:r>
            <a:r>
              <a:rPr lang="tr-TR"/>
              <a:t> bloğu içinde de değerlendirebilirsiniz. Bunun için tüm hata durumları parantez içinde yani </a:t>
            </a:r>
            <a:r>
              <a:rPr lang="tr-TR" err="1"/>
              <a:t>Tuple</a:t>
            </a:r>
            <a:r>
              <a:rPr lang="tr-TR"/>
              <a:t> olarak verilir:</a:t>
            </a:r>
          </a:p>
          <a:p>
            <a:pPr marL="457200" lvl="1" indent="0">
              <a:buNone/>
            </a:pPr>
            <a:r>
              <a:rPr lang="en-US">
                <a:solidFill>
                  <a:srgbClr val="C00000"/>
                </a:solidFill>
                <a:latin typeface="Consolas" panose="020B0609020204030204" pitchFamily="49" charset="0"/>
              </a:rPr>
              <a:t>except (</a:t>
            </a:r>
            <a:r>
              <a:rPr lang="tr-TR" err="1">
                <a:solidFill>
                  <a:srgbClr val="C00000"/>
                </a:solidFill>
                <a:latin typeface="Consolas" panose="020B0609020204030204" pitchFamily="49" charset="0"/>
              </a:rPr>
              <a:t>Valu</a:t>
            </a:r>
            <a:r>
              <a:rPr lang="en-US" err="1">
                <a:solidFill>
                  <a:srgbClr val="C00000"/>
                </a:solidFill>
                <a:latin typeface="Consolas" panose="020B0609020204030204" pitchFamily="49" charset="0"/>
              </a:rPr>
              <a:t>eError</a:t>
            </a:r>
            <a:r>
              <a:rPr lang="en-US">
                <a:solidFill>
                  <a:srgbClr val="C00000"/>
                </a:solidFill>
                <a:latin typeface="Consolas" panose="020B0609020204030204" pitchFamily="49" charset="0"/>
              </a:rPr>
              <a:t>, </a:t>
            </a:r>
            <a:r>
              <a:rPr lang="en-US" err="1">
                <a:solidFill>
                  <a:srgbClr val="C00000"/>
                </a:solidFill>
                <a:latin typeface="Consolas" panose="020B0609020204030204" pitchFamily="49" charset="0"/>
              </a:rPr>
              <a:t>TypeError</a:t>
            </a:r>
            <a:r>
              <a:rPr lang="en-US">
                <a:solidFill>
                  <a:srgbClr val="C00000"/>
                </a:solidFill>
                <a:latin typeface="Consolas" panose="020B0609020204030204" pitchFamily="49" charset="0"/>
              </a:rPr>
              <a:t>, </a:t>
            </a:r>
            <a:r>
              <a:rPr lang="en-US" err="1">
                <a:solidFill>
                  <a:srgbClr val="C00000"/>
                </a:solidFill>
                <a:latin typeface="Consolas" panose="020B0609020204030204" pitchFamily="49" charset="0"/>
              </a:rPr>
              <a:t>NameError</a:t>
            </a:r>
            <a:r>
              <a:rPr lang="en-US">
                <a:solidFill>
                  <a:srgbClr val="C00000"/>
                </a:solidFill>
                <a:latin typeface="Consolas" panose="020B0609020204030204" pitchFamily="49" charset="0"/>
              </a:rPr>
              <a:t>):</a:t>
            </a:r>
            <a:endParaRPr lang="tr-TR">
              <a:solidFill>
                <a:srgbClr val="C00000"/>
              </a:solidFill>
              <a:latin typeface="Consolas" panose="020B0609020204030204" pitchFamily="49" charset="0"/>
            </a:endParaRPr>
          </a:p>
          <a:p>
            <a:pPr marL="457200" lvl="1" indent="0">
              <a:buNone/>
            </a:pPr>
            <a:r>
              <a:rPr lang="tr-TR">
                <a:solidFill>
                  <a:srgbClr val="0070C0"/>
                </a:solidFill>
                <a:latin typeface="Consolas" panose="020B0609020204030204" pitchFamily="49" charset="0"/>
              </a:rPr>
              <a:t>    </a:t>
            </a:r>
            <a:r>
              <a:rPr lang="en-US">
                <a:solidFill>
                  <a:srgbClr val="0070C0"/>
                </a:solidFill>
                <a:latin typeface="Consolas" panose="020B0609020204030204" pitchFamily="49" charset="0"/>
              </a:rPr>
              <a:t>pass</a:t>
            </a:r>
            <a:endParaRPr lang="tr-TR">
              <a:solidFill>
                <a:srgbClr val="0070C0"/>
              </a:solidFill>
              <a:latin typeface="Consolas" panose="020B0609020204030204" pitchFamily="49" charset="0"/>
            </a:endParaRPr>
          </a:p>
          <a:p>
            <a:r>
              <a:rPr lang="tr-TR"/>
              <a:t>Eğer </a:t>
            </a:r>
            <a:r>
              <a:rPr lang="tr-TR" err="1"/>
              <a:t>except</a:t>
            </a:r>
            <a:r>
              <a:rPr lang="tr-TR"/>
              <a:t> sonrasında belirli bir hata türü vermezseniz her türlü hatada o bloğa gidilir:</a:t>
            </a:r>
          </a:p>
          <a:p>
            <a:pPr marL="457200" lvl="1" indent="0">
              <a:buNone/>
            </a:pPr>
            <a:r>
              <a:rPr lang="tr-TR" err="1">
                <a:solidFill>
                  <a:srgbClr val="C00000"/>
                </a:solidFill>
                <a:latin typeface="Consolas" panose="020B0609020204030204" pitchFamily="49" charset="0"/>
              </a:rPr>
              <a:t>except</a:t>
            </a:r>
            <a:r>
              <a:rPr lang="tr-TR">
                <a:solidFill>
                  <a:srgbClr val="C00000"/>
                </a:solidFill>
                <a:latin typeface="Consolas" panose="020B0609020204030204" pitchFamily="49" charset="0"/>
              </a:rPr>
              <a:t>: </a:t>
            </a:r>
          </a:p>
          <a:p>
            <a:pPr marL="457200" lvl="1" indent="0">
              <a:buNone/>
            </a:pPr>
            <a:r>
              <a:rPr lang="tr-TR">
                <a:solidFill>
                  <a:srgbClr val="0070C0"/>
                </a:solidFill>
                <a:latin typeface="Consolas" panose="020B0609020204030204" pitchFamily="49" charset="0"/>
              </a:rPr>
              <a:t>    </a:t>
            </a:r>
            <a:r>
              <a:rPr lang="tr-TR" err="1">
                <a:solidFill>
                  <a:srgbClr val="0070C0"/>
                </a:solidFill>
                <a:latin typeface="Consolas" panose="020B0609020204030204" pitchFamily="49" charset="0"/>
              </a:rPr>
              <a:t>print</a:t>
            </a:r>
            <a:r>
              <a:rPr lang="tr-TR">
                <a:solidFill>
                  <a:srgbClr val="0070C0"/>
                </a:solidFill>
                <a:latin typeface="Consolas" panose="020B0609020204030204" pitchFamily="49" charset="0"/>
              </a:rPr>
              <a:t>("Beklenmeyen bir hata oluştu")</a:t>
            </a:r>
          </a:p>
          <a:p>
            <a:pPr lvl="1"/>
            <a:r>
              <a:rPr lang="tr-TR"/>
              <a:t>Genellikle en son </a:t>
            </a:r>
            <a:r>
              <a:rPr lang="tr-TR" err="1"/>
              <a:t>except</a:t>
            </a:r>
            <a:r>
              <a:rPr lang="tr-TR"/>
              <a:t> bloğu olarak böyle bir kullanım yapılır. Diğer </a:t>
            </a:r>
            <a:r>
              <a:rPr lang="tr-TR" err="1"/>
              <a:t>except</a:t>
            </a:r>
            <a:r>
              <a:rPr lang="tr-TR"/>
              <a:t> bloklarına girilmediyse alternatif olarak işlenir.</a:t>
            </a:r>
          </a:p>
        </p:txBody>
      </p:sp>
    </p:spTree>
    <p:extLst>
      <p:ext uri="{BB962C8B-B14F-4D97-AF65-F5344CB8AC3E}">
        <p14:creationId xmlns:p14="http://schemas.microsoft.com/office/powerpoint/2010/main" val="277289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t>try-except</a:t>
            </a:r>
            <a:r>
              <a:rPr lang="tr-TR"/>
              <a:t> sonrası </a:t>
            </a:r>
            <a:r>
              <a:rPr lang="tr-TR">
                <a:solidFill>
                  <a:srgbClr val="C00000"/>
                </a:solidFill>
              </a:rPr>
              <a:t>else</a:t>
            </a:r>
            <a:r>
              <a:rPr lang="tr-TR"/>
              <a:t> bloğu</a:t>
            </a:r>
          </a:p>
        </p:txBody>
      </p:sp>
      <p:sp>
        <p:nvSpPr>
          <p:cNvPr id="3" name="İçerik Yer Tutucusu 2"/>
          <p:cNvSpPr>
            <a:spLocks noGrp="1"/>
          </p:cNvSpPr>
          <p:nvPr>
            <p:ph idx="1"/>
          </p:nvPr>
        </p:nvSpPr>
        <p:spPr/>
        <p:txBody>
          <a:bodyPr>
            <a:normAutofit fontScale="77500" lnSpcReduction="20000"/>
          </a:bodyPr>
          <a:lstStyle/>
          <a:p>
            <a:r>
              <a:rPr lang="tr-TR"/>
              <a:t>Tüm </a:t>
            </a:r>
            <a:r>
              <a:rPr lang="tr-TR" err="1">
                <a:solidFill>
                  <a:srgbClr val="C00000"/>
                </a:solidFill>
              </a:rPr>
              <a:t>except</a:t>
            </a:r>
            <a:r>
              <a:rPr lang="tr-TR"/>
              <a:t> bloklarından sonra bir </a:t>
            </a:r>
            <a:r>
              <a:rPr lang="tr-TR">
                <a:solidFill>
                  <a:srgbClr val="C00000"/>
                </a:solidFill>
              </a:rPr>
              <a:t>else</a:t>
            </a:r>
            <a:r>
              <a:rPr lang="tr-TR"/>
              <a:t> bloğu yer alıyorsa, </a:t>
            </a:r>
            <a:r>
              <a:rPr lang="tr-TR" err="1">
                <a:solidFill>
                  <a:srgbClr val="C00000"/>
                </a:solidFill>
              </a:rPr>
              <a:t>try</a:t>
            </a:r>
            <a:r>
              <a:rPr lang="tr-TR"/>
              <a:t> bloğunda hiçbir hata oluşmaz ise bu else bloğuna gidilir:</a:t>
            </a:r>
          </a:p>
          <a:p>
            <a:pPr marL="457200" lvl="1" indent="0">
              <a:buNone/>
            </a:pPr>
            <a:endParaRPr lang="tr-TR">
              <a:solidFill>
                <a:srgbClr val="0070C0"/>
              </a:solidFill>
              <a:latin typeface="Consolas" panose="020B0609020204030204" pitchFamily="49" charset="0"/>
            </a:endParaRPr>
          </a:p>
          <a:p>
            <a:pPr marL="457200" lvl="1" indent="0">
              <a:buNone/>
            </a:pPr>
            <a:r>
              <a:rPr lang="tr-TR">
                <a:solidFill>
                  <a:srgbClr val="0070C0"/>
                </a:solidFill>
                <a:latin typeface="Consolas" panose="020B0609020204030204" pitchFamily="49" charset="0"/>
              </a:rPr>
              <a:t>liste = [1, 3, 5, 'a']</a:t>
            </a:r>
          </a:p>
          <a:p>
            <a:pPr marL="457200" lvl="1" indent="0">
              <a:buNone/>
            </a:pPr>
            <a:r>
              <a:rPr lang="tr-TR" err="1">
                <a:solidFill>
                  <a:srgbClr val="C00000"/>
                </a:solidFill>
                <a:latin typeface="Consolas" panose="020B0609020204030204" pitchFamily="49" charset="0"/>
              </a:rPr>
              <a:t>try</a:t>
            </a:r>
            <a:r>
              <a:rPr lang="tr-TR">
                <a:solidFill>
                  <a:srgbClr val="C00000"/>
                </a:solidFill>
                <a:latin typeface="Consolas" panose="020B0609020204030204" pitchFamily="49" charset="0"/>
              </a:rPr>
              <a:t>:</a:t>
            </a:r>
          </a:p>
          <a:p>
            <a:pPr marL="457200" lvl="1" indent="0">
              <a:buNone/>
            </a:pPr>
            <a:r>
              <a:rPr lang="tr-TR">
                <a:solidFill>
                  <a:srgbClr val="0070C0"/>
                </a:solidFill>
                <a:latin typeface="Consolas" panose="020B0609020204030204" pitchFamily="49" charset="0"/>
              </a:rPr>
              <a:t>    </a:t>
            </a:r>
            <a:r>
              <a:rPr lang="tr-TR" err="1">
                <a:solidFill>
                  <a:srgbClr val="0070C0"/>
                </a:solidFill>
                <a:latin typeface="Consolas" panose="020B0609020204030204" pitchFamily="49" charset="0"/>
              </a:rPr>
              <a:t>print</a:t>
            </a:r>
            <a:r>
              <a:rPr lang="tr-TR">
                <a:solidFill>
                  <a:srgbClr val="0070C0"/>
                </a:solidFill>
                <a:latin typeface="Consolas" panose="020B0609020204030204" pitchFamily="49" charset="0"/>
              </a:rPr>
              <a:t>('listedeki elemanların toplamı =',</a:t>
            </a:r>
          </a:p>
          <a:p>
            <a:pPr marL="457200" lvl="1" indent="0">
              <a:buNone/>
            </a:pPr>
            <a:r>
              <a:rPr lang="tr-TR">
                <a:solidFill>
                  <a:srgbClr val="0070C0"/>
                </a:solidFill>
                <a:latin typeface="Consolas" panose="020B0609020204030204" pitchFamily="49" charset="0"/>
              </a:rPr>
              <a:t>          </a:t>
            </a:r>
            <a:r>
              <a:rPr lang="tr-TR" err="1">
                <a:solidFill>
                  <a:srgbClr val="0070C0"/>
                </a:solidFill>
                <a:latin typeface="Consolas" panose="020B0609020204030204" pitchFamily="49" charset="0"/>
              </a:rPr>
              <a:t>sum</a:t>
            </a:r>
            <a:r>
              <a:rPr lang="tr-TR">
                <a:solidFill>
                  <a:srgbClr val="0070C0"/>
                </a:solidFill>
                <a:latin typeface="Consolas" panose="020B0609020204030204" pitchFamily="49" charset="0"/>
              </a:rPr>
              <a:t>(liste))</a:t>
            </a:r>
          </a:p>
          <a:p>
            <a:pPr marL="457200" lvl="1" indent="0">
              <a:buNone/>
            </a:pPr>
            <a:r>
              <a:rPr lang="tr-TR" err="1">
                <a:solidFill>
                  <a:srgbClr val="C00000"/>
                </a:solidFill>
                <a:latin typeface="Consolas" panose="020B0609020204030204" pitchFamily="49" charset="0"/>
              </a:rPr>
              <a:t>except</a:t>
            </a:r>
            <a:r>
              <a:rPr lang="tr-TR">
                <a:solidFill>
                  <a:srgbClr val="C00000"/>
                </a:solidFill>
                <a:latin typeface="Consolas" panose="020B0609020204030204" pitchFamily="49" charset="0"/>
              </a:rPr>
              <a:t> </a:t>
            </a:r>
            <a:r>
              <a:rPr lang="tr-TR" err="1">
                <a:solidFill>
                  <a:srgbClr val="C00000"/>
                </a:solidFill>
                <a:latin typeface="Consolas" panose="020B0609020204030204" pitchFamily="49" charset="0"/>
              </a:rPr>
              <a:t>TypeError</a:t>
            </a:r>
            <a:r>
              <a:rPr lang="tr-TR">
                <a:solidFill>
                  <a:srgbClr val="C00000"/>
                </a:solidFill>
                <a:latin typeface="Consolas" panose="020B0609020204030204" pitchFamily="49" charset="0"/>
              </a:rPr>
              <a:t>:</a:t>
            </a:r>
          </a:p>
          <a:p>
            <a:pPr marL="457200" lvl="1" indent="0">
              <a:buNone/>
            </a:pPr>
            <a:r>
              <a:rPr lang="tr-TR">
                <a:solidFill>
                  <a:srgbClr val="0070C0"/>
                </a:solidFill>
                <a:latin typeface="Consolas" panose="020B0609020204030204" pitchFamily="49" charset="0"/>
              </a:rPr>
              <a:t>    </a:t>
            </a:r>
            <a:r>
              <a:rPr lang="tr-TR" err="1">
                <a:solidFill>
                  <a:srgbClr val="0070C0"/>
                </a:solidFill>
                <a:latin typeface="Consolas" panose="020B0609020204030204" pitchFamily="49" charset="0"/>
              </a:rPr>
              <a:t>print</a:t>
            </a:r>
            <a:r>
              <a:rPr lang="tr-TR">
                <a:solidFill>
                  <a:srgbClr val="0070C0"/>
                </a:solidFill>
                <a:latin typeface="Consolas" panose="020B0609020204030204" pitchFamily="49" charset="0"/>
              </a:rPr>
              <a:t>('listedeki tüm elemanlar sayı değil')</a:t>
            </a:r>
          </a:p>
          <a:p>
            <a:pPr marL="457200" lvl="1" indent="0">
              <a:buNone/>
            </a:pPr>
            <a:r>
              <a:rPr lang="tr-TR">
                <a:solidFill>
                  <a:srgbClr val="C00000"/>
                </a:solidFill>
                <a:latin typeface="Consolas" panose="020B0609020204030204" pitchFamily="49" charset="0"/>
              </a:rPr>
              <a:t>else:</a:t>
            </a:r>
          </a:p>
          <a:p>
            <a:pPr marL="457200" lvl="1" indent="0">
              <a:buNone/>
            </a:pPr>
            <a:r>
              <a:rPr lang="tr-TR">
                <a:solidFill>
                  <a:srgbClr val="0070C0"/>
                </a:solidFill>
                <a:latin typeface="Consolas" panose="020B0609020204030204" pitchFamily="49" charset="0"/>
              </a:rPr>
              <a:t>    </a:t>
            </a:r>
            <a:r>
              <a:rPr lang="tr-TR" err="1">
                <a:solidFill>
                  <a:srgbClr val="0070C0"/>
                </a:solidFill>
                <a:latin typeface="Consolas" panose="020B0609020204030204" pitchFamily="49" charset="0"/>
              </a:rPr>
              <a:t>print</a:t>
            </a:r>
            <a:r>
              <a:rPr lang="tr-TR">
                <a:solidFill>
                  <a:srgbClr val="0070C0"/>
                </a:solidFill>
                <a:latin typeface="Consolas" panose="020B0609020204030204" pitchFamily="49" charset="0"/>
              </a:rPr>
              <a:t>('ve liste', </a:t>
            </a:r>
            <a:r>
              <a:rPr lang="tr-TR" err="1">
                <a:solidFill>
                  <a:srgbClr val="0070C0"/>
                </a:solidFill>
                <a:latin typeface="Consolas" panose="020B0609020204030204" pitchFamily="49" charset="0"/>
              </a:rPr>
              <a:t>len</a:t>
            </a:r>
            <a:r>
              <a:rPr lang="tr-TR">
                <a:solidFill>
                  <a:srgbClr val="0070C0"/>
                </a:solidFill>
                <a:latin typeface="Consolas" panose="020B0609020204030204" pitchFamily="49" charset="0"/>
              </a:rPr>
              <a:t>(liste),</a:t>
            </a:r>
          </a:p>
          <a:p>
            <a:pPr marL="457200" lvl="1" indent="0">
              <a:buNone/>
            </a:pPr>
            <a:r>
              <a:rPr lang="tr-TR">
                <a:solidFill>
                  <a:srgbClr val="0070C0"/>
                </a:solidFill>
                <a:latin typeface="Consolas" panose="020B0609020204030204" pitchFamily="49" charset="0"/>
              </a:rPr>
              <a:t>          'elemana sahiptir')</a:t>
            </a:r>
          </a:p>
        </p:txBody>
      </p:sp>
      <p:sp>
        <p:nvSpPr>
          <p:cNvPr id="5" name="Dikdörtgen 4"/>
          <p:cNvSpPr/>
          <p:nvPr/>
        </p:nvSpPr>
        <p:spPr>
          <a:xfrm>
            <a:off x="457200" y="5897562"/>
            <a:ext cx="8229600" cy="369332"/>
          </a:xfrm>
          <a:prstGeom prst="rect">
            <a:avLst/>
          </a:prstGeom>
        </p:spPr>
        <p:txBody>
          <a:bodyPr wrap="square">
            <a:spAutoFit/>
          </a:bodyPr>
          <a:lstStyle/>
          <a:p>
            <a:pPr algn="ctr"/>
            <a:r>
              <a:rPr lang="tr-TR" i="1">
                <a:latin typeface="+mn-lt"/>
              </a:rPr>
              <a:t>NOT: Eğer </a:t>
            </a:r>
            <a:r>
              <a:rPr lang="tr-TR" i="1">
                <a:solidFill>
                  <a:srgbClr val="C00000"/>
                </a:solidFill>
                <a:latin typeface="+mn-lt"/>
              </a:rPr>
              <a:t>else</a:t>
            </a:r>
            <a:r>
              <a:rPr lang="tr-TR" i="1">
                <a:latin typeface="+mn-lt"/>
              </a:rPr>
              <a:t> silinirse </a:t>
            </a:r>
            <a:r>
              <a:rPr lang="tr-TR" i="1" err="1">
                <a:solidFill>
                  <a:srgbClr val="C00000"/>
                </a:solidFill>
                <a:latin typeface="+mn-lt"/>
              </a:rPr>
              <a:t>except</a:t>
            </a:r>
            <a:r>
              <a:rPr lang="tr-TR" i="1">
                <a:latin typeface="+mn-lt"/>
              </a:rPr>
              <a:t> bloğu işlendikten sonra son </a:t>
            </a:r>
            <a:r>
              <a:rPr lang="tr-TR" i="1" err="1">
                <a:solidFill>
                  <a:srgbClr val="C00000"/>
                </a:solidFill>
                <a:latin typeface="+mn-lt"/>
              </a:rPr>
              <a:t>print</a:t>
            </a:r>
            <a:r>
              <a:rPr lang="tr-TR" i="1">
                <a:latin typeface="+mn-lt"/>
              </a:rPr>
              <a:t> ifadesi de çalışır.</a:t>
            </a:r>
          </a:p>
        </p:txBody>
      </p:sp>
    </p:spTree>
    <p:extLst>
      <p:ext uri="{BB962C8B-B14F-4D97-AF65-F5344CB8AC3E}">
        <p14:creationId xmlns:p14="http://schemas.microsoft.com/office/powerpoint/2010/main" val="233820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7200" y="228600"/>
            <a:ext cx="8229600" cy="1143000"/>
          </a:xfrm>
        </p:spPr>
        <p:txBody>
          <a:bodyPr/>
          <a:lstStyle/>
          <a:p>
            <a:r>
              <a:rPr lang="tr-TR" err="1">
                <a:solidFill>
                  <a:srgbClr val="C00000"/>
                </a:solidFill>
              </a:rPr>
              <a:t>raise</a:t>
            </a:r>
            <a:r>
              <a:rPr lang="tr-TR"/>
              <a:t> ile hatayı tetikleme</a:t>
            </a:r>
          </a:p>
        </p:txBody>
      </p:sp>
      <p:sp>
        <p:nvSpPr>
          <p:cNvPr id="3" name="İçerik Yer Tutucusu 2"/>
          <p:cNvSpPr>
            <a:spLocks noGrp="1"/>
          </p:cNvSpPr>
          <p:nvPr>
            <p:ph idx="1"/>
          </p:nvPr>
        </p:nvSpPr>
        <p:spPr>
          <a:xfrm>
            <a:off x="457200" y="1371600"/>
            <a:ext cx="8229600" cy="4724400"/>
          </a:xfrm>
        </p:spPr>
        <p:txBody>
          <a:bodyPr>
            <a:normAutofit fontScale="77500" lnSpcReduction="20000"/>
          </a:bodyPr>
          <a:lstStyle/>
          <a:p>
            <a:r>
              <a:rPr lang="tr-TR"/>
              <a:t>Bir hata oluşmadığı halde programı kendimiz bir </a:t>
            </a:r>
            <a:r>
              <a:rPr lang="tr-TR" err="1">
                <a:solidFill>
                  <a:srgbClr val="C00000"/>
                </a:solidFill>
              </a:rPr>
              <a:t>exception</a:t>
            </a:r>
            <a:r>
              <a:rPr lang="tr-TR"/>
              <a:t> bloğuna yönlendirmek istersek </a:t>
            </a:r>
            <a:r>
              <a:rPr lang="tr-TR" err="1">
                <a:solidFill>
                  <a:srgbClr val="C00000"/>
                </a:solidFill>
              </a:rPr>
              <a:t>raise</a:t>
            </a:r>
            <a:r>
              <a:rPr lang="tr-TR"/>
              <a:t> ifadesi kullanılabilir.</a:t>
            </a:r>
          </a:p>
          <a:p>
            <a:r>
              <a:rPr lang="tr-TR"/>
              <a:t>Aşağıda görüldüğü gibi </a:t>
            </a:r>
            <a:r>
              <a:rPr lang="tr-TR" err="1"/>
              <a:t>exception</a:t>
            </a:r>
            <a:r>
              <a:rPr lang="tr-TR"/>
              <a:t> isminden sonra tanımlanan değişken sadece o </a:t>
            </a:r>
            <a:r>
              <a:rPr lang="tr-TR" err="1"/>
              <a:t>exception</a:t>
            </a:r>
            <a:r>
              <a:rPr lang="tr-TR"/>
              <a:t> bloğunda geçerli olur ve </a:t>
            </a:r>
            <a:r>
              <a:rPr lang="tr-TR" err="1">
                <a:solidFill>
                  <a:srgbClr val="C00000"/>
                </a:solidFill>
              </a:rPr>
              <a:t>args</a:t>
            </a:r>
            <a:r>
              <a:rPr lang="tr-TR"/>
              <a:t> yöntemi ile </a:t>
            </a:r>
            <a:r>
              <a:rPr lang="tr-TR" err="1">
                <a:solidFill>
                  <a:srgbClr val="C00000"/>
                </a:solidFill>
              </a:rPr>
              <a:t>raise</a:t>
            </a:r>
            <a:r>
              <a:rPr lang="tr-TR"/>
              <a:t> edilirken gönderilen argümanlara erişilebilir:</a:t>
            </a:r>
          </a:p>
          <a:p>
            <a:pPr marL="457200" lvl="1" indent="0">
              <a:buNone/>
            </a:pPr>
            <a:r>
              <a:rPr lang="tr-TR" err="1">
                <a:solidFill>
                  <a:srgbClr val="C00000"/>
                </a:solidFill>
                <a:latin typeface="Consolas" panose="020B0609020204030204" pitchFamily="49" charset="0"/>
              </a:rPr>
              <a:t>try</a:t>
            </a:r>
            <a:r>
              <a:rPr lang="tr-TR">
                <a:solidFill>
                  <a:srgbClr val="C00000"/>
                </a:solidFill>
                <a:latin typeface="Consolas" panose="020B0609020204030204" pitchFamily="49" charset="0"/>
              </a:rPr>
              <a:t>:</a:t>
            </a:r>
          </a:p>
          <a:p>
            <a:pPr marL="457200" lvl="1" indent="0">
              <a:buNone/>
            </a:pPr>
            <a:r>
              <a:rPr lang="tr-TR">
                <a:latin typeface="Consolas" panose="020B0609020204030204" pitchFamily="49" charset="0"/>
              </a:rPr>
              <a:t>    </a:t>
            </a:r>
            <a:r>
              <a:rPr lang="tr-TR" err="1">
                <a:solidFill>
                  <a:srgbClr val="C00000"/>
                </a:solidFill>
                <a:latin typeface="Consolas" panose="020B0609020204030204" pitchFamily="49" charset="0"/>
              </a:rPr>
              <a:t>raise</a:t>
            </a:r>
            <a:r>
              <a:rPr lang="tr-TR">
                <a:solidFill>
                  <a:srgbClr val="0070C0"/>
                </a:solidFill>
                <a:latin typeface="Consolas" panose="020B0609020204030204" pitchFamily="49" charset="0"/>
              </a:rPr>
              <a:t> </a:t>
            </a:r>
            <a:r>
              <a:rPr lang="tr-TR" err="1">
                <a:solidFill>
                  <a:srgbClr val="0070C0"/>
                </a:solidFill>
                <a:latin typeface="Consolas" panose="020B0609020204030204" pitchFamily="49" charset="0"/>
              </a:rPr>
              <a:t>NameError</a:t>
            </a:r>
            <a:r>
              <a:rPr lang="tr-TR">
                <a:solidFill>
                  <a:srgbClr val="0070C0"/>
                </a:solidFill>
                <a:latin typeface="Consolas" panose="020B0609020204030204" pitchFamily="49" charset="0"/>
              </a:rPr>
              <a:t>('Ali', 'Veli')</a:t>
            </a:r>
          </a:p>
          <a:p>
            <a:pPr marL="457200" lvl="1" indent="0">
              <a:buNone/>
            </a:pPr>
            <a:r>
              <a:rPr lang="tr-TR" err="1">
                <a:solidFill>
                  <a:srgbClr val="C00000"/>
                </a:solidFill>
                <a:latin typeface="Consolas" panose="020B0609020204030204" pitchFamily="49" charset="0"/>
              </a:rPr>
              <a:t>except</a:t>
            </a:r>
            <a:r>
              <a:rPr lang="tr-TR">
                <a:solidFill>
                  <a:srgbClr val="C00000"/>
                </a:solidFill>
                <a:latin typeface="Consolas" panose="020B0609020204030204" pitchFamily="49" charset="0"/>
              </a:rPr>
              <a:t> </a:t>
            </a:r>
            <a:r>
              <a:rPr lang="tr-TR" err="1">
                <a:solidFill>
                  <a:srgbClr val="0070C0"/>
                </a:solidFill>
                <a:latin typeface="Consolas" panose="020B0609020204030204" pitchFamily="49" charset="0"/>
              </a:rPr>
              <a:t>NameError</a:t>
            </a:r>
            <a:r>
              <a:rPr lang="tr-TR">
                <a:solidFill>
                  <a:srgbClr val="C00000"/>
                </a:solidFill>
                <a:latin typeface="Consolas" panose="020B0609020204030204" pitchFamily="49" charset="0"/>
              </a:rPr>
              <a:t> as </a:t>
            </a:r>
            <a:r>
              <a:rPr lang="tr-TR">
                <a:solidFill>
                  <a:srgbClr val="0070C0"/>
                </a:solidFill>
                <a:latin typeface="Consolas" panose="020B0609020204030204" pitchFamily="49" charset="0"/>
              </a:rPr>
              <a:t>nesne</a:t>
            </a:r>
            <a:r>
              <a:rPr lang="tr-TR">
                <a:solidFill>
                  <a:srgbClr val="C00000"/>
                </a:solidFill>
                <a:latin typeface="Consolas" panose="020B0609020204030204" pitchFamily="49" charset="0"/>
              </a:rPr>
              <a:t>:</a:t>
            </a:r>
          </a:p>
          <a:p>
            <a:pPr marL="457200" lvl="1" indent="0">
              <a:buNone/>
            </a:pPr>
            <a:r>
              <a:rPr lang="tr-TR">
                <a:solidFill>
                  <a:srgbClr val="0070C0"/>
                </a:solidFill>
                <a:latin typeface="Consolas" panose="020B0609020204030204" pitchFamily="49" charset="0"/>
              </a:rPr>
              <a:t>    </a:t>
            </a:r>
            <a:r>
              <a:rPr lang="tr-TR" err="1">
                <a:solidFill>
                  <a:srgbClr val="0070C0"/>
                </a:solidFill>
                <a:latin typeface="Consolas" panose="020B0609020204030204" pitchFamily="49" charset="0"/>
              </a:rPr>
              <a:t>print</a:t>
            </a:r>
            <a:r>
              <a:rPr lang="tr-TR">
                <a:solidFill>
                  <a:srgbClr val="0070C0"/>
                </a:solidFill>
                <a:latin typeface="Consolas" panose="020B0609020204030204" pitchFamily="49" charset="0"/>
              </a:rPr>
              <a:t>(</a:t>
            </a:r>
            <a:r>
              <a:rPr lang="tr-TR" err="1">
                <a:solidFill>
                  <a:srgbClr val="0070C0"/>
                </a:solidFill>
                <a:latin typeface="Consolas" panose="020B0609020204030204" pitchFamily="49" charset="0"/>
              </a:rPr>
              <a:t>nesne.args</a:t>
            </a:r>
            <a:r>
              <a:rPr lang="tr-TR">
                <a:solidFill>
                  <a:srgbClr val="0070C0"/>
                </a:solidFill>
                <a:latin typeface="Consolas" panose="020B0609020204030204" pitchFamily="49" charset="0"/>
              </a:rPr>
              <a:t>)</a:t>
            </a:r>
          </a:p>
          <a:p>
            <a:pPr marL="457200" lvl="1" indent="0">
              <a:buNone/>
            </a:pPr>
            <a:r>
              <a:rPr lang="tr-TR">
                <a:solidFill>
                  <a:srgbClr val="0070C0"/>
                </a:solidFill>
                <a:latin typeface="Consolas" panose="020B0609020204030204" pitchFamily="49" charset="0"/>
              </a:rPr>
              <a:t>    x, y = </a:t>
            </a:r>
            <a:r>
              <a:rPr lang="tr-TR" err="1">
                <a:solidFill>
                  <a:srgbClr val="0070C0"/>
                </a:solidFill>
                <a:latin typeface="Consolas" panose="020B0609020204030204" pitchFamily="49" charset="0"/>
              </a:rPr>
              <a:t>nesne.args</a:t>
            </a:r>
            <a:endParaRPr lang="tr-TR">
              <a:solidFill>
                <a:srgbClr val="0070C0"/>
              </a:solidFill>
              <a:latin typeface="Consolas" panose="020B0609020204030204" pitchFamily="49" charset="0"/>
            </a:endParaRPr>
          </a:p>
          <a:p>
            <a:pPr marL="457200" lvl="1" indent="0">
              <a:buNone/>
            </a:pPr>
            <a:r>
              <a:rPr lang="tr-TR">
                <a:solidFill>
                  <a:srgbClr val="0070C0"/>
                </a:solidFill>
                <a:latin typeface="Consolas" panose="020B0609020204030204" pitchFamily="49" charset="0"/>
              </a:rPr>
              <a:t>    </a:t>
            </a:r>
            <a:r>
              <a:rPr lang="tr-TR" err="1">
                <a:solidFill>
                  <a:srgbClr val="0070C0"/>
                </a:solidFill>
                <a:latin typeface="Consolas" panose="020B0609020204030204" pitchFamily="49" charset="0"/>
              </a:rPr>
              <a:t>print</a:t>
            </a:r>
            <a:r>
              <a:rPr lang="tr-TR">
                <a:solidFill>
                  <a:srgbClr val="0070C0"/>
                </a:solidFill>
                <a:latin typeface="Consolas" panose="020B0609020204030204" pitchFamily="49" charset="0"/>
              </a:rPr>
              <a:t>('x =', x)</a:t>
            </a:r>
          </a:p>
          <a:p>
            <a:pPr marL="457200" lvl="1" indent="0">
              <a:buNone/>
            </a:pPr>
            <a:r>
              <a:rPr lang="tr-TR">
                <a:solidFill>
                  <a:srgbClr val="0070C0"/>
                </a:solidFill>
                <a:latin typeface="Consolas" panose="020B0609020204030204" pitchFamily="49" charset="0"/>
              </a:rPr>
              <a:t>    </a:t>
            </a:r>
            <a:r>
              <a:rPr lang="tr-TR" err="1">
                <a:solidFill>
                  <a:srgbClr val="0070C0"/>
                </a:solidFill>
                <a:latin typeface="Consolas" panose="020B0609020204030204" pitchFamily="49" charset="0"/>
              </a:rPr>
              <a:t>print</a:t>
            </a:r>
            <a:r>
              <a:rPr lang="tr-TR">
                <a:solidFill>
                  <a:srgbClr val="0070C0"/>
                </a:solidFill>
                <a:latin typeface="Consolas" panose="020B0609020204030204" pitchFamily="49" charset="0"/>
              </a:rPr>
              <a:t>('y =', y)</a:t>
            </a:r>
            <a:endParaRPr lang="tr-TR"/>
          </a:p>
          <a:p>
            <a:pPr marL="457200" lvl="1" indent="0">
              <a:buNone/>
            </a:pPr>
            <a:r>
              <a:rPr lang="tr-TR">
                <a:solidFill>
                  <a:srgbClr val="0070C0"/>
                </a:solidFill>
                <a:latin typeface="Consolas" panose="020B0609020204030204" pitchFamily="49" charset="0"/>
              </a:rPr>
              <a:t>    </a:t>
            </a:r>
            <a:r>
              <a:rPr lang="tr-TR" err="1">
                <a:solidFill>
                  <a:srgbClr val="C00000"/>
                </a:solidFill>
                <a:latin typeface="Consolas" panose="020B0609020204030204" pitchFamily="49" charset="0"/>
              </a:rPr>
              <a:t>raise</a:t>
            </a:r>
            <a:endParaRPr lang="tr-TR">
              <a:solidFill>
                <a:srgbClr val="C00000"/>
              </a:solidFill>
              <a:latin typeface="Consolas" panose="020B0609020204030204" pitchFamily="49" charset="0"/>
            </a:endParaRPr>
          </a:p>
        </p:txBody>
      </p:sp>
      <p:sp>
        <p:nvSpPr>
          <p:cNvPr id="4" name="Dikdörtgen 3"/>
          <p:cNvSpPr/>
          <p:nvPr/>
        </p:nvSpPr>
        <p:spPr>
          <a:xfrm>
            <a:off x="6140824" y="4285130"/>
            <a:ext cx="2545976" cy="144655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tr-TR" sz="2200">
                <a:latin typeface="Consolas" panose="020B0609020204030204" pitchFamily="49" charset="0"/>
              </a:rPr>
              <a:t>('Ali', 'Veli')</a:t>
            </a:r>
          </a:p>
          <a:p>
            <a:endParaRPr lang="tr-TR" sz="2200">
              <a:latin typeface="Consolas" panose="020B0609020204030204" pitchFamily="49" charset="0"/>
            </a:endParaRPr>
          </a:p>
          <a:p>
            <a:r>
              <a:rPr lang="tr-TR" sz="2200">
                <a:latin typeface="Consolas" panose="020B0609020204030204" pitchFamily="49" charset="0"/>
              </a:rPr>
              <a:t>x = Ali</a:t>
            </a:r>
          </a:p>
          <a:p>
            <a:r>
              <a:rPr lang="tr-TR" sz="2200">
                <a:latin typeface="Consolas" panose="020B0609020204030204" pitchFamily="49" charset="0"/>
              </a:rPr>
              <a:t>y = Veli</a:t>
            </a:r>
          </a:p>
        </p:txBody>
      </p:sp>
      <p:cxnSp>
        <p:nvCxnSpPr>
          <p:cNvPr id="6" name="Düz Ok Bağlayıcısı 5"/>
          <p:cNvCxnSpPr/>
          <p:nvPr/>
        </p:nvCxnSpPr>
        <p:spPr>
          <a:xfrm>
            <a:off x="4842989" y="4495800"/>
            <a:ext cx="13068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 name="Düz Ok Bağlayıcısı 6"/>
          <p:cNvCxnSpPr/>
          <p:nvPr/>
        </p:nvCxnSpPr>
        <p:spPr>
          <a:xfrm>
            <a:off x="3976270" y="5181600"/>
            <a:ext cx="21780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 name="Düz Ok Bağlayıcısı 7"/>
          <p:cNvCxnSpPr/>
          <p:nvPr/>
        </p:nvCxnSpPr>
        <p:spPr>
          <a:xfrm>
            <a:off x="3976270" y="5553635"/>
            <a:ext cx="21780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9" name="Dikdörtgen 8"/>
          <p:cNvSpPr/>
          <p:nvPr/>
        </p:nvSpPr>
        <p:spPr>
          <a:xfrm>
            <a:off x="2967318" y="5791200"/>
            <a:ext cx="5719482"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tr-TR" i="1" err="1">
                <a:solidFill>
                  <a:srgbClr val="C00000"/>
                </a:solidFill>
                <a:latin typeface="+mn-lt"/>
              </a:rPr>
              <a:t>NameError</a:t>
            </a:r>
            <a:r>
              <a:rPr lang="tr-TR" i="1">
                <a:latin typeface="+mn-lt"/>
              </a:rPr>
              <a:t> </a:t>
            </a:r>
            <a:r>
              <a:rPr lang="tr-TR" i="1" err="1">
                <a:latin typeface="+mn-lt"/>
              </a:rPr>
              <a:t>Python’ın</a:t>
            </a:r>
            <a:r>
              <a:rPr lang="tr-TR" i="1">
                <a:latin typeface="+mn-lt"/>
              </a:rPr>
              <a:t> varsayılan mesajı ile tetiklenir. Yani önce </a:t>
            </a:r>
            <a:r>
              <a:rPr lang="tr-TR" i="1" err="1">
                <a:latin typeface="+mn-lt"/>
              </a:rPr>
              <a:t>except</a:t>
            </a:r>
            <a:r>
              <a:rPr lang="tr-TR" i="1">
                <a:latin typeface="+mn-lt"/>
              </a:rPr>
              <a:t> bloğu çalışır, sonra </a:t>
            </a:r>
            <a:r>
              <a:rPr lang="tr-TR" i="1" err="1">
                <a:latin typeface="+mn-lt"/>
              </a:rPr>
              <a:t>except</a:t>
            </a:r>
            <a:r>
              <a:rPr lang="tr-TR" i="1">
                <a:latin typeface="+mn-lt"/>
              </a:rPr>
              <a:t> bloğu hiç yazılmamış gibi </a:t>
            </a:r>
            <a:r>
              <a:rPr lang="tr-TR" i="1" err="1">
                <a:latin typeface="+mn-lt"/>
              </a:rPr>
              <a:t>NameError</a:t>
            </a:r>
            <a:r>
              <a:rPr lang="tr-TR" i="1">
                <a:latin typeface="+mn-lt"/>
              </a:rPr>
              <a:t> için varsayılan hata mesajı gelir.</a:t>
            </a:r>
          </a:p>
        </p:txBody>
      </p:sp>
      <p:sp>
        <p:nvSpPr>
          <p:cNvPr id="10" name="Dikdörtgen 9"/>
          <p:cNvSpPr/>
          <p:nvPr/>
        </p:nvSpPr>
        <p:spPr>
          <a:xfrm>
            <a:off x="6477000" y="3200400"/>
            <a:ext cx="22098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tr-TR" i="1">
                <a:latin typeface="+mn-lt"/>
              </a:rPr>
              <a:t>Bu satır tek başına da yazılsa ilgili istisnayı (</a:t>
            </a:r>
            <a:r>
              <a:rPr lang="tr-TR" i="1" err="1">
                <a:latin typeface="+mn-lt"/>
              </a:rPr>
              <a:t>NameError</a:t>
            </a:r>
            <a:r>
              <a:rPr lang="tr-TR" i="1">
                <a:latin typeface="+mn-lt"/>
              </a:rPr>
              <a:t>) tetikler</a:t>
            </a:r>
          </a:p>
        </p:txBody>
      </p:sp>
      <p:cxnSp>
        <p:nvCxnSpPr>
          <p:cNvPr id="11" name="Düz Ok Bağlayıcısı 10"/>
          <p:cNvCxnSpPr>
            <a:endCxn id="10" idx="1"/>
          </p:cNvCxnSpPr>
          <p:nvPr/>
        </p:nvCxnSpPr>
        <p:spPr>
          <a:xfrm flipV="1">
            <a:off x="6248400" y="3662065"/>
            <a:ext cx="228600" cy="14793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 name="Düz Ok Bağlayıcısı 14"/>
          <p:cNvCxnSpPr/>
          <p:nvPr/>
        </p:nvCxnSpPr>
        <p:spPr>
          <a:xfrm>
            <a:off x="2514600" y="5867400"/>
            <a:ext cx="452718" cy="1524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70844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t>Exception</a:t>
            </a:r>
            <a:r>
              <a:rPr lang="tr-TR"/>
              <a:t> sınıfı</a:t>
            </a:r>
          </a:p>
        </p:txBody>
      </p:sp>
      <p:sp>
        <p:nvSpPr>
          <p:cNvPr id="3" name="İçerik Yer Tutucusu 2"/>
          <p:cNvSpPr>
            <a:spLocks noGrp="1"/>
          </p:cNvSpPr>
          <p:nvPr>
            <p:ph idx="1"/>
          </p:nvPr>
        </p:nvSpPr>
        <p:spPr/>
        <p:txBody>
          <a:bodyPr>
            <a:normAutofit fontScale="85000" lnSpcReduction="20000"/>
          </a:bodyPr>
          <a:lstStyle/>
          <a:p>
            <a:r>
              <a:rPr lang="tr-TR" err="1"/>
              <a:t>Python’ın</a:t>
            </a:r>
            <a:r>
              <a:rPr lang="tr-TR"/>
              <a:t> varsayılan istisnaları haricinde kendi istisnalarınızı oluşturmak için </a:t>
            </a:r>
            <a:r>
              <a:rPr lang="tr-TR" err="1"/>
              <a:t>Exception</a:t>
            </a:r>
            <a:r>
              <a:rPr lang="tr-TR"/>
              <a:t> sınıfını ana sınıf olarak kullanabilirsiniz (yani ismini kendiniz belirleyeceğiniz bir sınıfı </a:t>
            </a:r>
            <a:r>
              <a:rPr lang="tr-TR" err="1"/>
              <a:t>Exception</a:t>
            </a:r>
            <a:r>
              <a:rPr lang="tr-TR"/>
              <a:t> sınıfından türetebilirsiniz)</a:t>
            </a:r>
          </a:p>
          <a:p>
            <a:pPr marL="457200" lvl="1" indent="0">
              <a:buNone/>
            </a:pPr>
            <a:r>
              <a:rPr lang="tr-TR" err="1">
                <a:solidFill>
                  <a:srgbClr val="0070C0"/>
                </a:solidFill>
                <a:latin typeface="Consolas" panose="020B0609020204030204" pitchFamily="49" charset="0"/>
              </a:rPr>
              <a:t>class</a:t>
            </a:r>
            <a:r>
              <a:rPr lang="tr-TR">
                <a:solidFill>
                  <a:srgbClr val="0070C0"/>
                </a:solidFill>
                <a:latin typeface="Consolas" panose="020B0609020204030204" pitchFamily="49" charset="0"/>
              </a:rPr>
              <a:t> </a:t>
            </a:r>
            <a:r>
              <a:rPr lang="tr-TR">
                <a:solidFill>
                  <a:srgbClr val="C00000"/>
                </a:solidFill>
                <a:latin typeface="Consolas" panose="020B0609020204030204" pitchFamily="49" charset="0"/>
              </a:rPr>
              <a:t>deneme</a:t>
            </a:r>
            <a:r>
              <a:rPr lang="tr-TR">
                <a:solidFill>
                  <a:srgbClr val="0070C0"/>
                </a:solidFill>
                <a:latin typeface="Consolas" panose="020B0609020204030204" pitchFamily="49" charset="0"/>
              </a:rPr>
              <a:t>(</a:t>
            </a:r>
            <a:r>
              <a:rPr lang="tr-TR" err="1">
                <a:solidFill>
                  <a:srgbClr val="0070C0"/>
                </a:solidFill>
                <a:latin typeface="Consolas" panose="020B0609020204030204" pitchFamily="49" charset="0"/>
              </a:rPr>
              <a:t>Exception</a:t>
            </a:r>
            <a:r>
              <a:rPr lang="tr-TR">
                <a:solidFill>
                  <a:srgbClr val="0070C0"/>
                </a:solidFill>
                <a:latin typeface="Consolas" panose="020B0609020204030204" pitchFamily="49" charset="0"/>
              </a:rPr>
              <a:t>):</a:t>
            </a:r>
          </a:p>
          <a:p>
            <a:pPr marL="457200" lvl="1" indent="0">
              <a:buNone/>
            </a:pPr>
            <a:r>
              <a:rPr lang="tr-TR">
                <a:solidFill>
                  <a:srgbClr val="0070C0"/>
                </a:solidFill>
                <a:latin typeface="Consolas" panose="020B0609020204030204" pitchFamily="49" charset="0"/>
              </a:rPr>
              <a:t>    mesaj = "Bir hata oluştu"</a:t>
            </a:r>
          </a:p>
          <a:p>
            <a:pPr marL="457200" lvl="1" indent="0">
              <a:buNone/>
            </a:pPr>
            <a:r>
              <a:rPr lang="tr-TR">
                <a:solidFill>
                  <a:srgbClr val="0070C0"/>
                </a:solidFill>
                <a:latin typeface="Consolas" panose="020B0609020204030204" pitchFamily="49" charset="0"/>
              </a:rPr>
              <a:t>    </a:t>
            </a:r>
          </a:p>
          <a:p>
            <a:pPr marL="457200" lvl="1" indent="0">
              <a:buNone/>
            </a:pPr>
            <a:r>
              <a:rPr lang="tr-TR" err="1">
                <a:solidFill>
                  <a:srgbClr val="0070C0"/>
                </a:solidFill>
                <a:latin typeface="Consolas" panose="020B0609020204030204" pitchFamily="49" charset="0"/>
              </a:rPr>
              <a:t>try</a:t>
            </a:r>
            <a:r>
              <a:rPr lang="tr-TR">
                <a:solidFill>
                  <a:srgbClr val="0070C0"/>
                </a:solidFill>
                <a:latin typeface="Consolas" panose="020B0609020204030204" pitchFamily="49" charset="0"/>
              </a:rPr>
              <a:t>:</a:t>
            </a:r>
          </a:p>
          <a:p>
            <a:pPr marL="457200" lvl="1" indent="0">
              <a:buNone/>
            </a:pPr>
            <a:r>
              <a:rPr lang="tr-TR">
                <a:solidFill>
                  <a:srgbClr val="0070C0"/>
                </a:solidFill>
                <a:latin typeface="Consolas" panose="020B0609020204030204" pitchFamily="49" charset="0"/>
              </a:rPr>
              <a:t>    </a:t>
            </a:r>
            <a:r>
              <a:rPr lang="tr-TR" err="1">
                <a:solidFill>
                  <a:srgbClr val="0070C0"/>
                </a:solidFill>
                <a:latin typeface="Consolas" panose="020B0609020204030204" pitchFamily="49" charset="0"/>
              </a:rPr>
              <a:t>raise</a:t>
            </a:r>
            <a:r>
              <a:rPr lang="tr-TR">
                <a:solidFill>
                  <a:srgbClr val="0070C0"/>
                </a:solidFill>
                <a:latin typeface="Consolas" panose="020B0609020204030204" pitchFamily="49" charset="0"/>
              </a:rPr>
              <a:t> </a:t>
            </a:r>
            <a:r>
              <a:rPr lang="tr-TR">
                <a:solidFill>
                  <a:srgbClr val="C00000"/>
                </a:solidFill>
                <a:latin typeface="Consolas" panose="020B0609020204030204" pitchFamily="49" charset="0"/>
              </a:rPr>
              <a:t>deneme</a:t>
            </a:r>
          </a:p>
          <a:p>
            <a:pPr marL="457200" lvl="1" indent="0">
              <a:buNone/>
            </a:pPr>
            <a:r>
              <a:rPr lang="tr-TR" err="1">
                <a:solidFill>
                  <a:srgbClr val="0070C0"/>
                </a:solidFill>
                <a:latin typeface="Consolas" panose="020B0609020204030204" pitchFamily="49" charset="0"/>
              </a:rPr>
              <a:t>except</a:t>
            </a:r>
            <a:r>
              <a:rPr lang="tr-TR">
                <a:solidFill>
                  <a:srgbClr val="0070C0"/>
                </a:solidFill>
                <a:latin typeface="Consolas" panose="020B0609020204030204" pitchFamily="49" charset="0"/>
              </a:rPr>
              <a:t> deneme as nesne:</a:t>
            </a:r>
          </a:p>
          <a:p>
            <a:pPr marL="457200" lvl="1" indent="0">
              <a:buNone/>
            </a:pPr>
            <a:r>
              <a:rPr lang="tr-TR">
                <a:solidFill>
                  <a:srgbClr val="0070C0"/>
                </a:solidFill>
                <a:latin typeface="Consolas" panose="020B0609020204030204" pitchFamily="49" charset="0"/>
              </a:rPr>
              <a:t>    </a:t>
            </a:r>
            <a:r>
              <a:rPr lang="tr-TR" err="1">
                <a:solidFill>
                  <a:srgbClr val="0070C0"/>
                </a:solidFill>
                <a:latin typeface="Consolas" panose="020B0609020204030204" pitchFamily="49" charset="0"/>
              </a:rPr>
              <a:t>print</a:t>
            </a:r>
            <a:r>
              <a:rPr lang="tr-TR">
                <a:solidFill>
                  <a:srgbClr val="0070C0"/>
                </a:solidFill>
                <a:latin typeface="Consolas" panose="020B0609020204030204" pitchFamily="49" charset="0"/>
              </a:rPr>
              <a:t>(</a:t>
            </a:r>
            <a:r>
              <a:rPr lang="tr-TR" err="1">
                <a:solidFill>
                  <a:srgbClr val="0070C0"/>
                </a:solidFill>
                <a:latin typeface="Consolas" panose="020B0609020204030204" pitchFamily="49" charset="0"/>
              </a:rPr>
              <a:t>nesne.mesaj</a:t>
            </a:r>
            <a:r>
              <a:rPr lang="tr-TR">
                <a:solidFill>
                  <a:srgbClr val="0070C0"/>
                </a:solidFill>
                <a:latin typeface="Consolas" panose="020B0609020204030204" pitchFamily="49" charset="0"/>
              </a:rPr>
              <a:t>)</a:t>
            </a:r>
          </a:p>
          <a:p>
            <a:endParaRPr lang="tr-TR"/>
          </a:p>
        </p:txBody>
      </p:sp>
    </p:spTree>
    <p:extLst>
      <p:ext uri="{BB962C8B-B14F-4D97-AF65-F5344CB8AC3E}">
        <p14:creationId xmlns:p14="http://schemas.microsoft.com/office/powerpoint/2010/main" val="1738090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err="1">
                <a:solidFill>
                  <a:srgbClr val="C00000"/>
                </a:solidFill>
              </a:rPr>
              <a:t>finally</a:t>
            </a:r>
            <a:endParaRPr lang="tr-TR">
              <a:solidFill>
                <a:srgbClr val="C00000"/>
              </a:solidFill>
            </a:endParaRPr>
          </a:p>
        </p:txBody>
      </p:sp>
      <p:sp>
        <p:nvSpPr>
          <p:cNvPr id="3" name="İçerik Yer Tutucusu 2"/>
          <p:cNvSpPr>
            <a:spLocks noGrp="1"/>
          </p:cNvSpPr>
          <p:nvPr>
            <p:ph idx="1"/>
          </p:nvPr>
        </p:nvSpPr>
        <p:spPr/>
        <p:txBody>
          <a:bodyPr>
            <a:normAutofit fontScale="92500" lnSpcReduction="20000"/>
          </a:bodyPr>
          <a:lstStyle/>
          <a:p>
            <a:r>
              <a:rPr lang="tr-TR"/>
              <a:t>Bir istisna oluşsun veya oluşmasın her zaman çalıştırılan bloktur:</a:t>
            </a:r>
          </a:p>
          <a:p>
            <a:pPr marL="457200" lvl="1" indent="0">
              <a:buNone/>
            </a:pPr>
            <a:r>
              <a:rPr lang="en-US" err="1">
                <a:solidFill>
                  <a:srgbClr val="0070C0"/>
                </a:solidFill>
                <a:latin typeface="Consolas" panose="020B0609020204030204" pitchFamily="49" charset="0"/>
              </a:rPr>
              <a:t>def</a:t>
            </a:r>
            <a:r>
              <a:rPr lang="en-US">
                <a:solidFill>
                  <a:srgbClr val="0070C0"/>
                </a:solidFill>
                <a:latin typeface="Consolas" panose="020B0609020204030204" pitchFamily="49" charset="0"/>
              </a:rPr>
              <a:t> </a:t>
            </a:r>
            <a:r>
              <a:rPr lang="tr-TR">
                <a:solidFill>
                  <a:srgbClr val="0070C0"/>
                </a:solidFill>
                <a:latin typeface="Consolas" panose="020B0609020204030204" pitchFamily="49" charset="0"/>
              </a:rPr>
              <a:t>bölme</a:t>
            </a:r>
            <a:r>
              <a:rPr lang="en-US">
                <a:solidFill>
                  <a:srgbClr val="0070C0"/>
                </a:solidFill>
                <a:latin typeface="Consolas" panose="020B0609020204030204" pitchFamily="49" charset="0"/>
              </a:rPr>
              <a:t>(x, y): </a:t>
            </a:r>
            <a:endParaRPr lang="tr-TR">
              <a:solidFill>
                <a:srgbClr val="0070C0"/>
              </a:solidFill>
              <a:latin typeface="Consolas" panose="020B0609020204030204" pitchFamily="49" charset="0"/>
            </a:endParaRPr>
          </a:p>
          <a:p>
            <a:pPr marL="457200" lvl="1" indent="0">
              <a:buNone/>
            </a:pPr>
            <a:r>
              <a:rPr lang="tr-TR">
                <a:solidFill>
                  <a:srgbClr val="0070C0"/>
                </a:solidFill>
                <a:latin typeface="Consolas" panose="020B0609020204030204" pitchFamily="49" charset="0"/>
              </a:rPr>
              <a:t>  </a:t>
            </a:r>
            <a:r>
              <a:rPr lang="en-US">
                <a:solidFill>
                  <a:srgbClr val="0070C0"/>
                </a:solidFill>
                <a:latin typeface="Consolas" panose="020B0609020204030204" pitchFamily="49" charset="0"/>
              </a:rPr>
              <a:t>try:</a:t>
            </a:r>
            <a:endParaRPr lang="tr-TR">
              <a:solidFill>
                <a:srgbClr val="0070C0"/>
              </a:solidFill>
              <a:latin typeface="Consolas" panose="020B0609020204030204" pitchFamily="49" charset="0"/>
            </a:endParaRPr>
          </a:p>
          <a:p>
            <a:pPr marL="457200" lvl="1" indent="0">
              <a:buNone/>
            </a:pPr>
            <a:r>
              <a:rPr lang="tr-TR">
                <a:solidFill>
                  <a:srgbClr val="0070C0"/>
                </a:solidFill>
                <a:latin typeface="Consolas" panose="020B0609020204030204" pitchFamily="49" charset="0"/>
              </a:rPr>
              <a:t>    sonuç</a:t>
            </a:r>
            <a:r>
              <a:rPr lang="en-US">
                <a:solidFill>
                  <a:srgbClr val="0070C0"/>
                </a:solidFill>
                <a:latin typeface="Consolas" panose="020B0609020204030204" pitchFamily="49" charset="0"/>
              </a:rPr>
              <a:t> = x / y </a:t>
            </a:r>
            <a:endParaRPr lang="tr-TR">
              <a:solidFill>
                <a:srgbClr val="0070C0"/>
              </a:solidFill>
              <a:latin typeface="Consolas" panose="020B0609020204030204" pitchFamily="49" charset="0"/>
            </a:endParaRPr>
          </a:p>
          <a:p>
            <a:pPr marL="457200" lvl="1" indent="0">
              <a:buNone/>
            </a:pPr>
            <a:r>
              <a:rPr lang="tr-TR">
                <a:solidFill>
                  <a:srgbClr val="0070C0"/>
                </a:solidFill>
                <a:latin typeface="Consolas" panose="020B0609020204030204" pitchFamily="49" charset="0"/>
              </a:rPr>
              <a:t>  </a:t>
            </a:r>
            <a:r>
              <a:rPr lang="en-US">
                <a:solidFill>
                  <a:srgbClr val="0070C0"/>
                </a:solidFill>
                <a:latin typeface="Consolas" panose="020B0609020204030204" pitchFamily="49" charset="0"/>
              </a:rPr>
              <a:t>except </a:t>
            </a:r>
            <a:r>
              <a:rPr lang="en-US" err="1">
                <a:solidFill>
                  <a:srgbClr val="0070C0"/>
                </a:solidFill>
                <a:latin typeface="Consolas" panose="020B0609020204030204" pitchFamily="49" charset="0"/>
              </a:rPr>
              <a:t>ZeroDivisionError</a:t>
            </a:r>
            <a:r>
              <a:rPr lang="en-US">
                <a:solidFill>
                  <a:srgbClr val="0070C0"/>
                </a:solidFill>
                <a:latin typeface="Consolas" panose="020B0609020204030204" pitchFamily="49" charset="0"/>
              </a:rPr>
              <a:t>: </a:t>
            </a:r>
            <a:endParaRPr lang="tr-TR">
              <a:solidFill>
                <a:srgbClr val="0070C0"/>
              </a:solidFill>
              <a:latin typeface="Consolas" panose="020B0609020204030204" pitchFamily="49" charset="0"/>
            </a:endParaRPr>
          </a:p>
          <a:p>
            <a:pPr marL="457200" lvl="1" indent="0">
              <a:buNone/>
            </a:pPr>
            <a:r>
              <a:rPr lang="tr-TR">
                <a:solidFill>
                  <a:srgbClr val="0070C0"/>
                </a:solidFill>
                <a:latin typeface="Consolas" panose="020B0609020204030204" pitchFamily="49" charset="0"/>
              </a:rPr>
              <a:t>    </a:t>
            </a:r>
            <a:r>
              <a:rPr lang="en-US">
                <a:solidFill>
                  <a:srgbClr val="0070C0"/>
                </a:solidFill>
                <a:latin typeface="Consolas" panose="020B0609020204030204" pitchFamily="49" charset="0"/>
              </a:rPr>
              <a:t>print(</a:t>
            </a:r>
            <a:r>
              <a:rPr lang="tr-TR">
                <a:solidFill>
                  <a:srgbClr val="0070C0"/>
                </a:solidFill>
                <a:latin typeface="Consolas" panose="020B0609020204030204" pitchFamily="49" charset="0"/>
              </a:rPr>
              <a:t>"sıfıra bölme yapılamaz</a:t>
            </a:r>
            <a:r>
              <a:rPr lang="en-US">
                <a:solidFill>
                  <a:srgbClr val="0070C0"/>
                </a:solidFill>
                <a:latin typeface="Consolas" panose="020B0609020204030204" pitchFamily="49" charset="0"/>
              </a:rPr>
              <a:t>") </a:t>
            </a:r>
            <a:endParaRPr lang="tr-TR">
              <a:solidFill>
                <a:srgbClr val="0070C0"/>
              </a:solidFill>
              <a:latin typeface="Consolas" panose="020B0609020204030204" pitchFamily="49" charset="0"/>
            </a:endParaRPr>
          </a:p>
          <a:p>
            <a:pPr marL="457200" lvl="1" indent="0">
              <a:buNone/>
            </a:pPr>
            <a:r>
              <a:rPr lang="tr-TR">
                <a:solidFill>
                  <a:srgbClr val="0070C0"/>
                </a:solidFill>
                <a:latin typeface="Consolas" panose="020B0609020204030204" pitchFamily="49" charset="0"/>
              </a:rPr>
              <a:t>  </a:t>
            </a:r>
            <a:r>
              <a:rPr lang="en-US">
                <a:solidFill>
                  <a:srgbClr val="0070C0"/>
                </a:solidFill>
                <a:latin typeface="Consolas" panose="020B0609020204030204" pitchFamily="49" charset="0"/>
              </a:rPr>
              <a:t>else: </a:t>
            </a:r>
            <a:endParaRPr lang="tr-TR">
              <a:solidFill>
                <a:srgbClr val="0070C0"/>
              </a:solidFill>
              <a:latin typeface="Consolas" panose="020B0609020204030204" pitchFamily="49" charset="0"/>
            </a:endParaRPr>
          </a:p>
          <a:p>
            <a:pPr marL="457200" lvl="1" indent="0">
              <a:buNone/>
            </a:pPr>
            <a:r>
              <a:rPr lang="tr-TR">
                <a:solidFill>
                  <a:srgbClr val="0070C0"/>
                </a:solidFill>
                <a:latin typeface="Consolas" panose="020B0609020204030204" pitchFamily="49" charset="0"/>
              </a:rPr>
              <a:t>    </a:t>
            </a:r>
            <a:r>
              <a:rPr lang="en-US">
                <a:solidFill>
                  <a:srgbClr val="0070C0"/>
                </a:solidFill>
                <a:latin typeface="Consolas" panose="020B0609020204030204" pitchFamily="49" charset="0"/>
              </a:rPr>
              <a:t>print("</a:t>
            </a:r>
            <a:r>
              <a:rPr lang="tr-TR">
                <a:solidFill>
                  <a:srgbClr val="0070C0"/>
                </a:solidFill>
                <a:latin typeface="Consolas" panose="020B0609020204030204" pitchFamily="49" charset="0"/>
              </a:rPr>
              <a:t>sonuç =</a:t>
            </a:r>
            <a:r>
              <a:rPr lang="en-US">
                <a:solidFill>
                  <a:srgbClr val="0070C0"/>
                </a:solidFill>
                <a:latin typeface="Consolas" panose="020B0609020204030204" pitchFamily="49" charset="0"/>
              </a:rPr>
              <a:t>", </a:t>
            </a:r>
            <a:r>
              <a:rPr lang="tr-TR">
                <a:solidFill>
                  <a:srgbClr val="0070C0"/>
                </a:solidFill>
                <a:latin typeface="Consolas" panose="020B0609020204030204" pitchFamily="49" charset="0"/>
              </a:rPr>
              <a:t>sonuç</a:t>
            </a:r>
            <a:r>
              <a:rPr lang="en-US">
                <a:solidFill>
                  <a:srgbClr val="0070C0"/>
                </a:solidFill>
                <a:latin typeface="Consolas" panose="020B0609020204030204" pitchFamily="49" charset="0"/>
              </a:rPr>
              <a:t>) </a:t>
            </a:r>
            <a:endParaRPr lang="tr-TR">
              <a:solidFill>
                <a:srgbClr val="0070C0"/>
              </a:solidFill>
              <a:latin typeface="Consolas" panose="020B0609020204030204" pitchFamily="49" charset="0"/>
            </a:endParaRPr>
          </a:p>
          <a:p>
            <a:pPr marL="457200" lvl="1" indent="0">
              <a:buNone/>
            </a:pPr>
            <a:r>
              <a:rPr lang="tr-TR">
                <a:solidFill>
                  <a:srgbClr val="0070C0"/>
                </a:solidFill>
                <a:latin typeface="Consolas" panose="020B0609020204030204" pitchFamily="49" charset="0"/>
              </a:rPr>
              <a:t>  </a:t>
            </a:r>
            <a:r>
              <a:rPr lang="en-US">
                <a:solidFill>
                  <a:srgbClr val="C00000"/>
                </a:solidFill>
                <a:latin typeface="Consolas" panose="020B0609020204030204" pitchFamily="49" charset="0"/>
              </a:rPr>
              <a:t>finally</a:t>
            </a:r>
            <a:r>
              <a:rPr lang="en-US">
                <a:solidFill>
                  <a:srgbClr val="0070C0"/>
                </a:solidFill>
                <a:latin typeface="Consolas" panose="020B0609020204030204" pitchFamily="49" charset="0"/>
              </a:rPr>
              <a:t>: </a:t>
            </a:r>
            <a:endParaRPr lang="tr-TR">
              <a:solidFill>
                <a:srgbClr val="0070C0"/>
              </a:solidFill>
              <a:latin typeface="Consolas" panose="020B0609020204030204" pitchFamily="49" charset="0"/>
            </a:endParaRPr>
          </a:p>
          <a:p>
            <a:pPr marL="457200" lvl="1" indent="0">
              <a:buNone/>
            </a:pPr>
            <a:r>
              <a:rPr lang="tr-TR">
                <a:solidFill>
                  <a:srgbClr val="0070C0"/>
                </a:solidFill>
                <a:latin typeface="Consolas" panose="020B0609020204030204" pitchFamily="49" charset="0"/>
              </a:rPr>
              <a:t>    </a:t>
            </a:r>
            <a:r>
              <a:rPr lang="en-US">
                <a:solidFill>
                  <a:srgbClr val="0070C0"/>
                </a:solidFill>
                <a:latin typeface="Consolas" panose="020B0609020204030204" pitchFamily="49" charset="0"/>
              </a:rPr>
              <a:t>print("</a:t>
            </a:r>
            <a:r>
              <a:rPr lang="tr-TR">
                <a:solidFill>
                  <a:srgbClr val="0070C0"/>
                </a:solidFill>
                <a:latin typeface="Consolas" panose="020B0609020204030204" pitchFamily="49" charset="0"/>
              </a:rPr>
              <a:t>bölme işlemi bitti</a:t>
            </a:r>
            <a:r>
              <a:rPr lang="en-US">
                <a:solidFill>
                  <a:srgbClr val="0070C0"/>
                </a:solidFill>
                <a:latin typeface="Consolas" panose="020B0609020204030204" pitchFamily="49" charset="0"/>
              </a:rPr>
              <a:t>") </a:t>
            </a:r>
            <a:endParaRPr lang="tr-TR">
              <a:solidFill>
                <a:srgbClr val="0070C0"/>
              </a:solidFill>
              <a:latin typeface="Consolas" panose="020B0609020204030204" pitchFamily="49" charset="0"/>
            </a:endParaRPr>
          </a:p>
        </p:txBody>
      </p:sp>
      <p:sp>
        <p:nvSpPr>
          <p:cNvPr id="4" name="Dikdörtgen 3"/>
          <p:cNvSpPr/>
          <p:nvPr/>
        </p:nvSpPr>
        <p:spPr>
          <a:xfrm>
            <a:off x="4419600" y="2057400"/>
            <a:ext cx="42672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tr-TR" i="1">
                <a:latin typeface="+mn-lt"/>
              </a:rPr>
              <a:t>x ve y doğru verilirse önce </a:t>
            </a:r>
            <a:r>
              <a:rPr lang="tr-TR" i="1">
                <a:solidFill>
                  <a:srgbClr val="C00000"/>
                </a:solidFill>
                <a:latin typeface="+mn-lt"/>
              </a:rPr>
              <a:t>else</a:t>
            </a:r>
            <a:r>
              <a:rPr lang="tr-TR" i="1">
                <a:latin typeface="+mn-lt"/>
              </a:rPr>
              <a:t> sonra </a:t>
            </a:r>
            <a:r>
              <a:rPr lang="tr-TR" i="1" err="1">
                <a:solidFill>
                  <a:srgbClr val="C00000"/>
                </a:solidFill>
                <a:latin typeface="+mn-lt"/>
              </a:rPr>
              <a:t>finally</a:t>
            </a:r>
            <a:r>
              <a:rPr lang="tr-TR" i="1">
                <a:latin typeface="+mn-lt"/>
              </a:rPr>
              <a:t>, y için 0 verilirse önce </a:t>
            </a:r>
            <a:r>
              <a:rPr lang="tr-TR" i="1" err="1">
                <a:solidFill>
                  <a:srgbClr val="C00000"/>
                </a:solidFill>
                <a:latin typeface="+mn-lt"/>
              </a:rPr>
              <a:t>except</a:t>
            </a:r>
            <a:r>
              <a:rPr lang="tr-TR" i="1">
                <a:latin typeface="+mn-lt"/>
              </a:rPr>
              <a:t> sonra </a:t>
            </a:r>
            <a:r>
              <a:rPr lang="tr-TR" i="1" err="1">
                <a:solidFill>
                  <a:srgbClr val="C00000"/>
                </a:solidFill>
                <a:latin typeface="+mn-lt"/>
              </a:rPr>
              <a:t>finally</a:t>
            </a:r>
            <a:r>
              <a:rPr lang="tr-TR" i="1">
                <a:latin typeface="+mn-lt"/>
              </a:rPr>
              <a:t>, herhangi biri string verilirse "</a:t>
            </a:r>
            <a:r>
              <a:rPr lang="tr-TR" i="1" err="1"/>
              <a:t>except</a:t>
            </a:r>
            <a:r>
              <a:rPr lang="tr-TR" i="1"/>
              <a:t> </a:t>
            </a:r>
            <a:r>
              <a:rPr lang="tr-TR" i="1" err="1">
                <a:latin typeface="+mn-lt"/>
              </a:rPr>
              <a:t>TypeError</a:t>
            </a:r>
            <a:r>
              <a:rPr lang="tr-TR" i="1">
                <a:latin typeface="+mn-lt"/>
              </a:rPr>
              <a:t>" tanımlanmadığı için önce </a:t>
            </a:r>
            <a:r>
              <a:rPr lang="tr-TR" i="1" err="1">
                <a:solidFill>
                  <a:srgbClr val="C00000"/>
                </a:solidFill>
                <a:latin typeface="+mn-lt"/>
              </a:rPr>
              <a:t>finall</a:t>
            </a:r>
            <a:r>
              <a:rPr lang="tr-TR" i="1" err="1">
                <a:solidFill>
                  <a:srgbClr val="C00000"/>
                </a:solidFill>
              </a:rPr>
              <a:t>y</a:t>
            </a:r>
            <a:r>
              <a:rPr lang="tr-TR" i="1">
                <a:solidFill>
                  <a:srgbClr val="C00000"/>
                </a:solidFill>
              </a:rPr>
              <a:t> </a:t>
            </a:r>
            <a:r>
              <a:rPr lang="tr-TR" i="1"/>
              <a:t>sonra </a:t>
            </a:r>
            <a:r>
              <a:rPr lang="tr-TR" i="1" err="1">
                <a:solidFill>
                  <a:srgbClr val="C00000"/>
                </a:solidFill>
              </a:rPr>
              <a:t>TypeError</a:t>
            </a:r>
            <a:r>
              <a:rPr lang="tr-TR" i="1"/>
              <a:t> görüntülenir.</a:t>
            </a:r>
            <a:endParaRPr lang="tr-TR" i="1">
              <a:latin typeface="+mn-lt"/>
            </a:endParaRPr>
          </a:p>
        </p:txBody>
      </p:sp>
    </p:spTree>
    <p:extLst>
      <p:ext uri="{BB962C8B-B14F-4D97-AF65-F5344CB8AC3E}">
        <p14:creationId xmlns:p14="http://schemas.microsoft.com/office/powerpoint/2010/main" val="2720773287"/>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D9AC50F0B1DD94EA1C1962D79EF2F03" ma:contentTypeVersion="5" ma:contentTypeDescription="Create a new document." ma:contentTypeScope="" ma:versionID="75bb1b8ed6d1e39f2b5db69b8ad858cc">
  <xsd:schema xmlns:xsd="http://www.w3.org/2001/XMLSchema" xmlns:xs="http://www.w3.org/2001/XMLSchema" xmlns:p="http://schemas.microsoft.com/office/2006/metadata/properties" xmlns:ns2="f5058889-0039-4d9f-afb9-621a9cc8b208" targetNamespace="http://schemas.microsoft.com/office/2006/metadata/properties" ma:root="true" ma:fieldsID="1f9ef9468075419190eba79da118c99e" ns2:_="">
    <xsd:import namespace="f5058889-0039-4d9f-afb9-621a9cc8b2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58889-0039-4d9f-afb9-621a9cc8b2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E08805-A78A-4D08-958D-6D1C29FAA649}">
  <ds:schemaRefs>
    <ds:schemaRef ds:uri="http://schemas.microsoft.com/sharepoint/v3/contenttype/forms"/>
  </ds:schemaRefs>
</ds:datastoreItem>
</file>

<file path=customXml/itemProps2.xml><?xml version="1.0" encoding="utf-8"?>
<ds:datastoreItem xmlns:ds="http://schemas.openxmlformats.org/officeDocument/2006/customXml" ds:itemID="{1EA4D70E-A595-4C16-ADAE-95A6C2241489}">
  <ds:schemaRefs>
    <ds:schemaRef ds:uri="f5058889-0039-4d9f-afb9-621a9cc8b20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4BEFCA-8FAE-4FB1-BE17-FEA66A0A4B4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Wisp</Template>
  <Application>Microsoft Office PowerPoint</Application>
  <PresentationFormat>On-screen Show (4:3)</PresentationFormat>
  <Slides>25</Slides>
  <Notes>1</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Ofis Teması</vt:lpstr>
      <vt:lpstr>PYTHON PROGRAMLAMA  Ders 8: Hata Yakalama ve Dosyalama İşlemleri</vt:lpstr>
      <vt:lpstr>Hatalar ve İstisnalar (Exceptions)</vt:lpstr>
      <vt:lpstr>Hata Yakalama: try &amp; except</vt:lpstr>
      <vt:lpstr>Örnek:</vt:lpstr>
      <vt:lpstr>Diğer except blokları</vt:lpstr>
      <vt:lpstr>try-except sonrası else bloğu</vt:lpstr>
      <vt:lpstr>raise ile hatayı tetikleme</vt:lpstr>
      <vt:lpstr>Exception sınıfı</vt:lpstr>
      <vt:lpstr>finally</vt:lpstr>
      <vt:lpstr>Dosya (File)</vt:lpstr>
      <vt:lpstr>Saklama Türüne Göre Dosyalar</vt:lpstr>
      <vt:lpstr>Erişim Biçimlerine Göre Dosyalar</vt:lpstr>
      <vt:lpstr>Sıralı – Rastgele Karşılaştırması</vt:lpstr>
      <vt:lpstr>Rastgele Erişimli Dosyalar  yerine Veri Tabanları</vt:lpstr>
      <vt:lpstr>Dosyaları açma ve kapama</vt:lpstr>
      <vt:lpstr>Dosyalarda okuma ve yazma</vt:lpstr>
      <vt:lpstr>Dosyaya "Merhaba Dünya" yazdıran ve tekrar açıp bu satırı dosyadan okuyan program</vt:lpstr>
      <vt:lpstr>with ile dosya açma ve for ile okuma</vt:lpstr>
      <vt:lpstr>"metin.txt" dosyasındakileri ekranda gösteren ve ekrana yazılan satırı da ekleyerek yine aynı dosyaya yazan program</vt:lpstr>
      <vt:lpstr>PowerPoint Presentation</vt:lpstr>
      <vt:lpstr>seek ve tell yöntemleri</vt:lpstr>
      <vt:lpstr>Dosya sınıfının nitelikleri</vt:lpstr>
      <vt:lpstr>Ödev 1</vt:lpstr>
      <vt:lpstr>Ödev 2</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DİLLERİNE GİRİŞ  Ders 8: Hata Yakalama ve Dosyalama İşlemleri</dc:title>
  <cp:revision>1</cp:revision>
  <cp:lastPrinted>1601-01-01T00:00:00Z</cp:lastPrinted>
  <dcterms:created xsi:type="dcterms:W3CDTF">1601-01-01T00:00:00Z</dcterms:created>
  <dcterms:modified xsi:type="dcterms:W3CDTF">2022-01-07T08:35:18Z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0x0101009D9AC50F0B1DD94EA1C1962D79EF2F03</vt:lpwstr>
  </property>
</Properties>
</file>