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1" r:id="rId2"/>
    <p:sldId id="306" r:id="rId3"/>
    <p:sldId id="311" r:id="rId4"/>
    <p:sldId id="315" r:id="rId5"/>
    <p:sldId id="316" r:id="rId6"/>
    <p:sldId id="317" r:id="rId7"/>
    <p:sldId id="312" r:id="rId8"/>
    <p:sldId id="313" r:id="rId9"/>
    <p:sldId id="314" r:id="rId10"/>
    <p:sldId id="318" r:id="rId11"/>
    <p:sldId id="319" r:id="rId12"/>
    <p:sldId id="307" r:id="rId13"/>
    <p:sldId id="308" r:id="rId14"/>
    <p:sldId id="320" r:id="rId15"/>
    <p:sldId id="325" r:id="rId16"/>
    <p:sldId id="321" r:id="rId17"/>
    <p:sldId id="322" r:id="rId18"/>
    <p:sldId id="323" r:id="rId19"/>
    <p:sldId id="324" r:id="rId20"/>
    <p:sldId id="309" r:id="rId21"/>
    <p:sldId id="326" r:id="rId22"/>
    <p:sldId id="310" r:id="rId23"/>
    <p:sldId id="377" r:id="rId2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9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C788-77B5-44D5-8663-AC6D1CEA43E1}" type="datetimeFigureOut">
              <a:rPr lang="tr-TR" smtClean="0"/>
              <a:pPr/>
              <a:t>16.12.2021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99E3-DFB9-4D5F-995F-B286C43F137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4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90FA2-E106-4F31-B729-45382C9AC932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31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3B62D-FFCC-4839-A23B-F890964D7CF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CFBD-2689-48B0-AB59-B9E38744571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0CD3-EB92-48A8-ABA6-18F903E1F14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27E21-2AD5-4415-A30C-69C2850C7BE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3B5C-1EC5-43AF-962E-19338399CE7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BBE74-0394-4D50-A087-C25D669F3EA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C379-40C1-4FA1-960D-B266753DEB1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DDD5-200C-4744-9373-F9F01B272BC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6EA01-4D40-4233-B24D-2526AE03AE3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96A39-E85C-4846-B553-DAC49EDB009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4061-E1BE-409A-9A5F-817B72590ED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5D9295-1A13-4721-8DF9-E683FCA0EAE0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979737"/>
          </a:xfrm>
          <a:prstGeom prst="roundRect">
            <a:avLst>
              <a:gd name="adj" fmla="val 50000"/>
            </a:avLst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tr-TR" sz="4900"/>
              <a:t>PYTHON PROGRAMLAMA</a:t>
            </a:r>
            <a:br>
              <a:rPr lang="tr-TR" sz="4000" dirty="0"/>
            </a:br>
            <a:r>
              <a:rPr lang="tr-TR" sz="3600" dirty="0"/>
              <a:t>Ders 9: Veritabanı İşlemleri</a:t>
            </a:r>
            <a:endParaRPr lang="tr-TR" sz="4000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 rtlCol="0" anchor="ctr">
            <a:normAutofit lnSpcReduction="10000"/>
          </a:bodyPr>
          <a:lstStyle/>
          <a:p>
            <a:pPr>
              <a:defRPr/>
            </a:pPr>
            <a:r>
              <a:rPr lang="tr-TR" dirty="0" err="1"/>
              <a:t>Öğr</a:t>
            </a:r>
            <a:r>
              <a:rPr lang="tr-TR" dirty="0"/>
              <a:t>. Gör. </a:t>
            </a:r>
            <a:r>
              <a:rPr lang="tr-TR"/>
              <a:t>Dr. </a:t>
            </a:r>
            <a:r>
              <a:rPr lang="tr-TR" dirty="0"/>
              <a:t>Murat ASLANYÜREK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Kırklareli Üniversitesi</a:t>
            </a:r>
          </a:p>
          <a:p>
            <a:pPr>
              <a:defRPr/>
            </a:pPr>
            <a:r>
              <a:rPr lang="tr-TR" dirty="0"/>
              <a:t>Pınarhisar MYO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UPDATE ile kaydı güncelleme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Eğer bir veya daha çok kayıtta yer alan bir bilgiyi değiştirmek istersek </a:t>
            </a:r>
            <a:r>
              <a:rPr lang="tr-TR" dirty="0">
                <a:solidFill>
                  <a:srgbClr val="0070C0"/>
                </a:solidFill>
              </a:rPr>
              <a:t>UPDATE</a:t>
            </a:r>
            <a:r>
              <a:rPr lang="tr-TR" dirty="0"/>
              <a:t> komutunu kullanabiliriz.</a:t>
            </a:r>
          </a:p>
          <a:p>
            <a:r>
              <a:rPr lang="tr-TR" dirty="0"/>
              <a:t>Hangi kayıtların değiştirileceğini belirtmek için yine </a:t>
            </a:r>
            <a:r>
              <a:rPr lang="tr-TR" dirty="0">
                <a:solidFill>
                  <a:srgbClr val="0070C0"/>
                </a:solidFill>
              </a:rPr>
              <a:t>WHERE</a:t>
            </a:r>
            <a:r>
              <a:rPr lang="tr-TR" dirty="0"/>
              <a:t> ile bir kriter verebilir ve hangi niteliğe hangi değişikliğin yapılacağını </a:t>
            </a:r>
            <a:r>
              <a:rPr lang="tr-TR" dirty="0">
                <a:solidFill>
                  <a:srgbClr val="0070C0"/>
                </a:solidFill>
              </a:rPr>
              <a:t>SET</a:t>
            </a:r>
            <a:r>
              <a:rPr lang="tr-TR" dirty="0"/>
              <a:t> ile belirtiriz.</a:t>
            </a:r>
          </a:p>
          <a:p>
            <a:r>
              <a:rPr lang="tr-TR" dirty="0"/>
              <a:t>Aşağıdaki ifade </a:t>
            </a:r>
            <a:r>
              <a:rPr lang="tr-TR" dirty="0">
                <a:solidFill>
                  <a:srgbClr val="0070C0"/>
                </a:solidFill>
              </a:rPr>
              <a:t>Personel</a:t>
            </a:r>
            <a:r>
              <a:rPr lang="tr-TR" dirty="0"/>
              <a:t> tablosundaki </a:t>
            </a:r>
            <a:r>
              <a:rPr lang="tr-TR" dirty="0">
                <a:solidFill>
                  <a:srgbClr val="0070C0"/>
                </a:solidFill>
              </a:rPr>
              <a:t>Görev</a:t>
            </a:r>
            <a:r>
              <a:rPr lang="tr-TR" dirty="0"/>
              <a:t> niteliği sekreter olan kayıtların </a:t>
            </a:r>
            <a:r>
              <a:rPr lang="tr-TR" dirty="0" err="1">
                <a:solidFill>
                  <a:srgbClr val="0070C0"/>
                </a:solidFill>
              </a:rPr>
              <a:t>Maas</a:t>
            </a:r>
            <a:r>
              <a:rPr lang="tr-TR" dirty="0"/>
              <a:t> niteliğine %15 zam ekler:</a:t>
            </a:r>
          </a:p>
          <a:p>
            <a:pPr indent="15875"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UPDATE Personel </a:t>
            </a:r>
          </a:p>
          <a:p>
            <a:pPr indent="15875"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SET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Maas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Maas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* 1.15</a:t>
            </a:r>
          </a:p>
          <a:p>
            <a:pPr indent="15875"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WHERE Görev = 'Sekreter'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95288" y="5949950"/>
            <a:ext cx="8497887" cy="71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Eğer WHERE ile kriter verilmezse, tüm kayıtlar için SET ile belirtilen değişiklik yapılır.</a:t>
            </a:r>
          </a:p>
        </p:txBody>
      </p:sp>
    </p:spTree>
    <p:extLst>
      <p:ext uri="{BB962C8B-B14F-4D97-AF65-F5344CB8AC3E}">
        <p14:creationId xmlns:p14="http://schemas.microsoft.com/office/powerpoint/2010/main" val="32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DELETE ile kayıt silme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Tablodan kayıt silmek için </a:t>
            </a:r>
            <a:r>
              <a:rPr lang="tr-TR" dirty="0">
                <a:solidFill>
                  <a:srgbClr val="0070C0"/>
                </a:solidFill>
              </a:rPr>
              <a:t>DELETE FROM </a:t>
            </a:r>
            <a:r>
              <a:rPr lang="tr-TR" dirty="0"/>
              <a:t>ifadesi kullanılır.</a:t>
            </a:r>
          </a:p>
          <a:p>
            <a:r>
              <a:rPr lang="tr-TR" dirty="0"/>
              <a:t>Hangi kayıtların silineceği yine </a:t>
            </a:r>
            <a:r>
              <a:rPr lang="tr-TR" dirty="0">
                <a:solidFill>
                  <a:srgbClr val="0070C0"/>
                </a:solidFill>
              </a:rPr>
              <a:t>WHERE</a:t>
            </a:r>
            <a:r>
              <a:rPr lang="tr-TR" dirty="0"/>
              <a:t> ile belirtilebilir: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DELETE FROM Personel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WHERE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PerNo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35</a:t>
            </a:r>
          </a:p>
          <a:p>
            <a:pPr lvl="1"/>
            <a:r>
              <a:rPr lang="tr-TR" dirty="0" err="1"/>
              <a:t>PerNo</a:t>
            </a:r>
            <a:r>
              <a:rPr lang="tr-TR" dirty="0"/>
              <a:t> anahtar alan olduğuna göre en fazla 1 kayıt silinecektir. Eğer 35 numaralı personel yoksa hiç kayıt silinmeyecektir.</a:t>
            </a:r>
          </a:p>
          <a:p>
            <a:pPr lvl="1"/>
            <a:r>
              <a:rPr lang="tr-TR" dirty="0"/>
              <a:t>Eğer kriter verilmezse tüm kayıtlar silinir.</a:t>
            </a:r>
          </a:p>
        </p:txBody>
      </p:sp>
    </p:spTree>
    <p:extLst>
      <p:ext uri="{BB962C8B-B14F-4D97-AF65-F5344CB8AC3E}">
        <p14:creationId xmlns:p14="http://schemas.microsoft.com/office/powerpoint/2010/main" val="24437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SQLite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err="1"/>
              <a:t>SQLite</a:t>
            </a:r>
            <a:r>
              <a:rPr lang="tr-TR" dirty="0"/>
              <a:t>, SQL komutları ile temel düzeyde </a:t>
            </a:r>
            <a:r>
              <a:rPr lang="tr-TR" dirty="0" err="1"/>
              <a:t>veritabanı</a:t>
            </a:r>
            <a:r>
              <a:rPr lang="tr-TR" dirty="0"/>
              <a:t> işlemlerinin yapılabildiği basit bir ilişkisel </a:t>
            </a:r>
            <a:r>
              <a:rPr lang="tr-TR" dirty="0" err="1"/>
              <a:t>veritabanıdır</a:t>
            </a:r>
            <a:r>
              <a:rPr lang="tr-TR" dirty="0"/>
              <a:t>.</a:t>
            </a:r>
          </a:p>
          <a:p>
            <a:r>
              <a:rPr lang="tr-TR" dirty="0"/>
              <a:t>Kurulum gerektirmeyen yapısı nedeniyle aslında SQL ile çalışmayı destekleyen rasgele erişimli dosyalama yapısı gibi düşünülebilir.</a:t>
            </a:r>
          </a:p>
          <a:p>
            <a:r>
              <a:rPr lang="tr-TR" dirty="0"/>
              <a:t>Kullanımı için gerekli modül (sqlite3) Python diline dahil olarak gelir.</a:t>
            </a:r>
          </a:p>
          <a:p>
            <a:r>
              <a:rPr lang="tr-TR" dirty="0"/>
              <a:t>Çoğu ilişkisel </a:t>
            </a:r>
            <a:r>
              <a:rPr lang="tr-TR" dirty="0" err="1"/>
              <a:t>VT’nin</a:t>
            </a:r>
            <a:r>
              <a:rPr lang="tr-TR" dirty="0"/>
              <a:t> aksine tablolardaki sütunların veri tiplerinin statik olmaması, dinamik bir yapıda olması nedeniyle </a:t>
            </a:r>
            <a:r>
              <a:rPr lang="tr-TR" dirty="0" err="1"/>
              <a:t>Python’daki</a:t>
            </a:r>
            <a:r>
              <a:rPr lang="tr-TR" dirty="0"/>
              <a:t> değişkenlerin veri tiplerinin dinamik olması ile benzerlik gösterir.</a:t>
            </a:r>
          </a:p>
        </p:txBody>
      </p:sp>
    </p:spTree>
    <p:extLst>
      <p:ext uri="{BB962C8B-B14F-4D97-AF65-F5344CB8AC3E}">
        <p14:creationId xmlns:p14="http://schemas.microsoft.com/office/powerpoint/2010/main" val="81440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connect</a:t>
            </a:r>
            <a:r>
              <a:rPr lang="tr-TR" dirty="0"/>
              <a:t> ile </a:t>
            </a:r>
            <a:r>
              <a:rPr lang="tr-TR" dirty="0" err="1"/>
              <a:t>SQLite’a</a:t>
            </a:r>
            <a:r>
              <a:rPr lang="tr-TR" dirty="0"/>
              <a:t> bağlanma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sqlite3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gerekli modül programa eklendikten sonra </a:t>
            </a:r>
            <a:r>
              <a:rPr lang="tr-TR" dirty="0" err="1">
                <a:solidFill>
                  <a:srgbClr val="0070C0"/>
                </a:solidFill>
              </a:rPr>
              <a:t>connect</a:t>
            </a:r>
            <a:r>
              <a:rPr lang="tr-TR" dirty="0"/>
              <a:t> yöntemi kullanılarak bir veritabanına bağlanılabilir: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baglanti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sqlite3.connect("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data.db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tr-TR" dirty="0"/>
              <a:t>Eğer Python kodunuz ile aynı dizinde "</a:t>
            </a:r>
            <a:r>
              <a:rPr lang="tr-TR" dirty="0" err="1"/>
              <a:t>data.db</a:t>
            </a:r>
            <a:r>
              <a:rPr lang="tr-TR" dirty="0"/>
              <a:t>" adında bir dosya yoksa yaratılır.</a:t>
            </a:r>
          </a:p>
          <a:p>
            <a:r>
              <a:rPr lang="tr-TR" dirty="0"/>
              <a:t>Dosya adı olarak </a:t>
            </a:r>
            <a:r>
              <a:rPr lang="tr-TR" dirty="0">
                <a:solidFill>
                  <a:srgbClr val="0070C0"/>
                </a:solidFill>
              </a:rPr>
              <a:t>":</a:t>
            </a:r>
            <a:r>
              <a:rPr lang="tr-TR" dirty="0" err="1">
                <a:solidFill>
                  <a:srgbClr val="0070C0"/>
                </a:solidFill>
              </a:rPr>
              <a:t>memory</a:t>
            </a:r>
            <a:r>
              <a:rPr lang="tr-TR" dirty="0">
                <a:solidFill>
                  <a:srgbClr val="0070C0"/>
                </a:solidFill>
              </a:rPr>
              <a:t>:"</a:t>
            </a:r>
            <a:r>
              <a:rPr lang="tr-TR" dirty="0"/>
              <a:t> yazarsanız </a:t>
            </a:r>
            <a:r>
              <a:rPr lang="tr-TR" dirty="0" err="1"/>
              <a:t>veritabanınız</a:t>
            </a:r>
            <a:r>
              <a:rPr lang="tr-TR" dirty="0"/>
              <a:t> diskte değil hafızada yaratılır.</a:t>
            </a:r>
          </a:p>
          <a:p>
            <a:r>
              <a:rPr lang="tr-TR" dirty="0"/>
              <a:t>Bu dosya bizim daha sonra yaratacağımız tabloları içerecektir.</a:t>
            </a:r>
          </a:p>
        </p:txBody>
      </p:sp>
      <p:sp>
        <p:nvSpPr>
          <p:cNvPr id="5" name="3 Dikdörtgen"/>
          <p:cNvSpPr/>
          <p:nvPr/>
        </p:nvSpPr>
        <p:spPr>
          <a:xfrm>
            <a:off x="-29607" y="6062662"/>
            <a:ext cx="9173607" cy="71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Birçok ilişkisel VTYS bir sunucu hizmeti yürütür ve o hizmete bağlanmak için </a:t>
            </a:r>
            <a:r>
              <a:rPr lang="tr-TR" dirty="0" err="1">
                <a:solidFill>
                  <a:srgbClr val="C00000"/>
                </a:solidFill>
              </a:rPr>
              <a:t>connect</a:t>
            </a:r>
            <a:r>
              <a:rPr lang="tr-TR" dirty="0">
                <a:solidFill>
                  <a:srgbClr val="0070C0"/>
                </a:solidFill>
              </a:rPr>
              <a:t> ifadesi kullanılır. Fakat </a:t>
            </a:r>
            <a:r>
              <a:rPr lang="tr-TR" dirty="0" err="1">
                <a:solidFill>
                  <a:srgbClr val="0070C0"/>
                </a:solidFill>
              </a:rPr>
              <a:t>SQLite</a:t>
            </a:r>
            <a:r>
              <a:rPr lang="tr-TR" dirty="0">
                <a:solidFill>
                  <a:srgbClr val="0070C0"/>
                </a:solidFill>
              </a:rPr>
              <a:t> bir hizmet içermediği için </a:t>
            </a:r>
            <a:r>
              <a:rPr lang="tr-TR" dirty="0" err="1">
                <a:solidFill>
                  <a:srgbClr val="C00000"/>
                </a:solidFill>
              </a:rPr>
              <a:t>connect</a:t>
            </a:r>
            <a:r>
              <a:rPr lang="tr-TR" dirty="0">
                <a:solidFill>
                  <a:srgbClr val="0070C0"/>
                </a:solidFill>
              </a:rPr>
              <a:t> aslında burada </a:t>
            </a:r>
            <a:r>
              <a:rPr lang="tr-TR" dirty="0" err="1">
                <a:solidFill>
                  <a:srgbClr val="C00000"/>
                </a:solidFill>
              </a:rPr>
              <a:t>open</a:t>
            </a:r>
            <a:r>
              <a:rPr lang="tr-TR" dirty="0">
                <a:solidFill>
                  <a:srgbClr val="0070C0"/>
                </a:solidFill>
              </a:rPr>
              <a:t> anlamındadır.</a:t>
            </a:r>
          </a:p>
        </p:txBody>
      </p:sp>
    </p:spTree>
    <p:extLst>
      <p:ext uri="{BB962C8B-B14F-4D97-AF65-F5344CB8AC3E}">
        <p14:creationId xmlns:p14="http://schemas.microsoft.com/office/powerpoint/2010/main" val="406713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cursor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nesnesi ve </a:t>
            </a:r>
            <a:r>
              <a:rPr lang="tr-TR" dirty="0" err="1">
                <a:solidFill>
                  <a:srgbClr val="C00000"/>
                </a:solidFill>
              </a:rPr>
              <a:t>execute</a:t>
            </a:r>
            <a:r>
              <a:rPr lang="tr-TR" dirty="0"/>
              <a:t> yöntemi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Önceki slayttaki gibi bir bağlantı nesnesine sahip olduktan sonra, bu bağlantı ile ilişkili bir </a:t>
            </a:r>
            <a:r>
              <a:rPr lang="tr-TR" dirty="0" err="1">
                <a:solidFill>
                  <a:srgbClr val="0070C0"/>
                </a:solidFill>
              </a:rPr>
              <a:t>cursor</a:t>
            </a:r>
            <a:r>
              <a:rPr lang="tr-TR" dirty="0"/>
              <a:t> nesnesi oluşturarak, oluşturulan </a:t>
            </a:r>
            <a:r>
              <a:rPr lang="tr-TR" dirty="0" err="1"/>
              <a:t>cursor</a:t>
            </a:r>
            <a:r>
              <a:rPr lang="tr-TR" dirty="0"/>
              <a:t> nesnesinin </a:t>
            </a:r>
            <a:r>
              <a:rPr lang="tr-TR" dirty="0" err="1">
                <a:solidFill>
                  <a:srgbClr val="0070C0"/>
                </a:solidFill>
              </a:rPr>
              <a:t>execute</a:t>
            </a:r>
            <a:r>
              <a:rPr lang="tr-TR" dirty="0"/>
              <a:t> yöntemi ile SQL ifadelerini veritabanı üzerinde yürütebilirsiniz.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baglanti.cursor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("CREATE TABLE …")</a:t>
            </a:r>
          </a:p>
          <a:p>
            <a:r>
              <a:rPr lang="tr-TR" dirty="0">
                <a:solidFill>
                  <a:srgbClr val="0070C0"/>
                </a:solidFill>
              </a:rPr>
              <a:t>sqlite3</a:t>
            </a:r>
            <a:r>
              <a:rPr lang="tr-TR" dirty="0"/>
              <a:t> ve diğer </a:t>
            </a:r>
            <a:r>
              <a:rPr lang="tr-TR" dirty="0" err="1"/>
              <a:t>VT’ler</a:t>
            </a:r>
            <a:r>
              <a:rPr lang="tr-TR" dirty="0"/>
              <a:t> için kullanacağımız </a:t>
            </a:r>
            <a:r>
              <a:rPr lang="tr-TR" dirty="0" err="1">
                <a:solidFill>
                  <a:srgbClr val="0070C0"/>
                </a:solidFill>
              </a:rPr>
              <a:t>pyodbc</a:t>
            </a:r>
            <a:r>
              <a:rPr lang="tr-TR" dirty="0"/>
              <a:t> modülleri </a:t>
            </a:r>
            <a:r>
              <a:rPr lang="tr-TR" dirty="0" err="1">
                <a:solidFill>
                  <a:srgbClr val="0070C0"/>
                </a:solidFill>
              </a:rPr>
              <a:t>baglanti</a:t>
            </a:r>
            <a:r>
              <a:rPr lang="tr-TR" dirty="0"/>
              <a:t> nesnesi üzerinde de </a:t>
            </a:r>
            <a:r>
              <a:rPr lang="tr-TR" dirty="0" err="1">
                <a:solidFill>
                  <a:srgbClr val="0070C0"/>
                </a:solidFill>
              </a:rPr>
              <a:t>execute</a:t>
            </a:r>
            <a:r>
              <a:rPr lang="tr-TR" dirty="0"/>
              <a:t> yöntemi içerir, yani </a:t>
            </a:r>
            <a:r>
              <a:rPr lang="tr-TR" dirty="0" err="1">
                <a:solidFill>
                  <a:srgbClr val="C00000"/>
                </a:solidFill>
              </a:rPr>
              <a:t>baglanti.execute</a:t>
            </a:r>
            <a:r>
              <a:rPr lang="tr-TR" dirty="0">
                <a:solidFill>
                  <a:srgbClr val="C00000"/>
                </a:solidFill>
              </a:rPr>
              <a:t>("…") </a:t>
            </a:r>
            <a:r>
              <a:rPr lang="tr-TR" dirty="0"/>
              <a:t>şeklinde </a:t>
            </a:r>
            <a:r>
              <a:rPr lang="tr-TR" dirty="0" err="1"/>
              <a:t>cursor</a:t>
            </a:r>
            <a:r>
              <a:rPr lang="tr-TR" dirty="0"/>
              <a:t> oluşturmadan da SQL ifadesi yürütülebilir. </a:t>
            </a:r>
          </a:p>
        </p:txBody>
      </p:sp>
    </p:spTree>
    <p:extLst>
      <p:ext uri="{BB962C8B-B14F-4D97-AF65-F5344CB8AC3E}">
        <p14:creationId xmlns:p14="http://schemas.microsoft.com/office/powerpoint/2010/main" val="370070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executemany</a:t>
            </a:r>
            <a:r>
              <a:rPr lang="tr-TR" dirty="0"/>
              <a:t> yöntemi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Eğer elinizde bir liste içinde kayıtlar varsa bunları tek tek </a:t>
            </a:r>
            <a:r>
              <a:rPr lang="tr-TR" dirty="0" err="1"/>
              <a:t>execute</a:t>
            </a:r>
            <a:r>
              <a:rPr lang="tr-TR" dirty="0"/>
              <a:t> ile veritabanına eklemek yerine </a:t>
            </a:r>
            <a:r>
              <a:rPr lang="tr-TR" dirty="0" err="1">
                <a:solidFill>
                  <a:srgbClr val="0070C0"/>
                </a:solidFill>
              </a:rPr>
              <a:t>executemany</a:t>
            </a:r>
            <a:r>
              <a:rPr lang="tr-TR" dirty="0"/>
              <a:t> kullanabilirsiniz. </a:t>
            </a:r>
          </a:p>
          <a:p>
            <a:r>
              <a:rPr lang="tr-TR" dirty="0"/>
              <a:t>Bu yöntem ilk parametre olarak bir SQL ifadesi alır ve ikinci parametre olarak aldığı listenin her elemanı için bu ifadeyi çalıştırır.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liste = [(1, 'Altan', 'Mesut', 1234.45),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     (2, Murat’,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', 3222.22),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     (3,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None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None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cur.executemany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("INSERT INTO Personel VALUES(?,?,?,?)", liste)</a:t>
            </a:r>
          </a:p>
        </p:txBody>
      </p:sp>
      <p:sp>
        <p:nvSpPr>
          <p:cNvPr id="4" name="3 Dikdörtgen"/>
          <p:cNvSpPr/>
          <p:nvPr/>
        </p:nvSpPr>
        <p:spPr>
          <a:xfrm>
            <a:off x="766449" y="6019800"/>
            <a:ext cx="7581494" cy="71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Listenin her biri </a:t>
            </a:r>
            <a:r>
              <a:rPr lang="tr-TR" dirty="0" err="1">
                <a:solidFill>
                  <a:srgbClr val="0070C0"/>
                </a:solidFill>
              </a:rPr>
              <a:t>tuple</a:t>
            </a:r>
            <a:r>
              <a:rPr lang="tr-TR" dirty="0">
                <a:solidFill>
                  <a:srgbClr val="0070C0"/>
                </a:solidFill>
              </a:rPr>
              <a:t> biçiminde olan 3 elemanı kayıtları oluşturur. Her kaydın 4 elemanı da niteliklere denk gelir. Bu nedenle VALUES içinde 4 tane ? kullandık.</a:t>
            </a:r>
          </a:p>
        </p:txBody>
      </p:sp>
    </p:spTree>
    <p:extLst>
      <p:ext uri="{BB962C8B-B14F-4D97-AF65-F5344CB8AC3E}">
        <p14:creationId xmlns:p14="http://schemas.microsoft.com/office/powerpoint/2010/main" val="54824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commit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yöntemi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86754"/>
            <a:ext cx="8229600" cy="3886199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execute</a:t>
            </a:r>
            <a:r>
              <a:rPr lang="tr-TR" dirty="0"/>
              <a:t> veya </a:t>
            </a:r>
            <a:r>
              <a:rPr lang="tr-TR" dirty="0" err="1"/>
              <a:t>executemany</a:t>
            </a:r>
            <a:r>
              <a:rPr lang="tr-TR" dirty="0"/>
              <a:t> ile veritabanı üzerinde kayıtları değiştirecek olan INSERT, DELETE veya UPDATE işlemlerinden birini yürütürseniz, </a:t>
            </a:r>
            <a:r>
              <a:rPr lang="tr-TR" dirty="0" err="1">
                <a:solidFill>
                  <a:srgbClr val="0070C0"/>
                </a:solidFill>
              </a:rPr>
              <a:t>baglanti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nesnesi üzerinde </a:t>
            </a:r>
            <a:r>
              <a:rPr lang="tr-TR" dirty="0" err="1">
                <a:solidFill>
                  <a:srgbClr val="0070C0"/>
                </a:solidFill>
              </a:rPr>
              <a:t>commit</a:t>
            </a:r>
            <a:r>
              <a:rPr lang="tr-TR" dirty="0"/>
              <a:t> yöntemini kullanarak kayıtlar üzerinde yaptığınız değişikliği onaylamalısınız: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("INSERT INTO Personel VALUES(4, 'Murat', '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', 1234.45)")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baglanti.commit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3 Dikdörtgen"/>
          <p:cNvSpPr/>
          <p:nvPr/>
        </p:nvSpPr>
        <p:spPr>
          <a:xfrm>
            <a:off x="104863" y="5472953"/>
            <a:ext cx="8945007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CRATE, DROP ve ALTER </a:t>
            </a:r>
            <a:r>
              <a:rPr lang="tr-TR" dirty="0" err="1">
                <a:solidFill>
                  <a:srgbClr val="0070C0"/>
                </a:solidFill>
              </a:rPr>
              <a:t>commit</a:t>
            </a:r>
            <a:r>
              <a:rPr lang="tr-TR" dirty="0">
                <a:solidFill>
                  <a:srgbClr val="0070C0"/>
                </a:solidFill>
              </a:rPr>
              <a:t> gerektirmez. Çünkü onlar kayıtları değil onların saklanacağı tablo gibi yapıların tanımını değiştirir. Değişikliklerin geri alınması istenirse </a:t>
            </a:r>
            <a:r>
              <a:rPr lang="tr-TR" dirty="0" err="1">
                <a:solidFill>
                  <a:srgbClr val="C00000"/>
                </a:solidFill>
              </a:rPr>
              <a:t>rollback</a:t>
            </a:r>
            <a:r>
              <a:rPr lang="tr-TR" dirty="0">
                <a:solidFill>
                  <a:srgbClr val="C00000"/>
                </a:solidFill>
              </a:rPr>
              <a:t>() </a:t>
            </a:r>
            <a:r>
              <a:rPr lang="tr-TR" dirty="0">
                <a:solidFill>
                  <a:srgbClr val="0070C0"/>
                </a:solidFill>
              </a:rPr>
              <a:t>yöntemi kullanılabilir. sqlite3.connect("</a:t>
            </a:r>
            <a:r>
              <a:rPr lang="tr-TR" dirty="0" err="1">
                <a:solidFill>
                  <a:srgbClr val="0070C0"/>
                </a:solidFill>
              </a:rPr>
              <a:t>data.db</a:t>
            </a:r>
            <a:r>
              <a:rPr lang="tr-TR" dirty="0">
                <a:solidFill>
                  <a:srgbClr val="0070C0"/>
                </a:solidFill>
              </a:rPr>
              <a:t>", </a:t>
            </a:r>
            <a:r>
              <a:rPr lang="tr-TR" dirty="0" err="1">
                <a:solidFill>
                  <a:srgbClr val="C00000"/>
                </a:solidFill>
              </a:rPr>
              <a:t>isolation_level</a:t>
            </a:r>
            <a:r>
              <a:rPr lang="tr-TR" dirty="0">
                <a:solidFill>
                  <a:srgbClr val="C00000"/>
                </a:solidFill>
              </a:rPr>
              <a:t> = </a:t>
            </a:r>
            <a:r>
              <a:rPr lang="tr-TR" dirty="0" err="1">
                <a:solidFill>
                  <a:srgbClr val="C00000"/>
                </a:solidFill>
              </a:rPr>
              <a:t>None</a:t>
            </a:r>
            <a:r>
              <a:rPr lang="tr-TR" dirty="0">
                <a:solidFill>
                  <a:srgbClr val="0070C0"/>
                </a:solidFill>
              </a:rPr>
              <a:t>) şeklinde bağlantı oluşturulursa her DML işlemi otomatik </a:t>
            </a:r>
            <a:r>
              <a:rPr lang="tr-TR" dirty="0" err="1">
                <a:solidFill>
                  <a:srgbClr val="0070C0"/>
                </a:solidFill>
              </a:rPr>
              <a:t>commit</a:t>
            </a:r>
            <a:r>
              <a:rPr lang="tr-TR" dirty="0">
                <a:solidFill>
                  <a:srgbClr val="0070C0"/>
                </a:solidFill>
              </a:rPr>
              <a:t> edilir. Bu durumda </a:t>
            </a:r>
            <a:r>
              <a:rPr lang="tr-TR" dirty="0" err="1">
                <a:solidFill>
                  <a:srgbClr val="0070C0"/>
                </a:solidFill>
              </a:rPr>
              <a:t>rollback</a:t>
            </a:r>
            <a:r>
              <a:rPr lang="tr-TR" dirty="0">
                <a:solidFill>
                  <a:srgbClr val="0070C0"/>
                </a:solidFill>
              </a:rPr>
              <a:t> ile geri alma yapılamaz.</a:t>
            </a:r>
          </a:p>
        </p:txBody>
      </p:sp>
    </p:spTree>
    <p:extLst>
      <p:ext uri="{BB962C8B-B14F-4D97-AF65-F5344CB8AC3E}">
        <p14:creationId xmlns:p14="http://schemas.microsoft.com/office/powerpoint/2010/main" val="426437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fetchone</a:t>
            </a:r>
            <a:r>
              <a:rPr lang="tr-TR" dirty="0"/>
              <a:t>, </a:t>
            </a:r>
            <a:r>
              <a:rPr lang="tr-TR" dirty="0" err="1">
                <a:solidFill>
                  <a:srgbClr val="C00000"/>
                </a:solidFill>
              </a:rPr>
              <a:t>fetchmany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ve </a:t>
            </a:r>
            <a:r>
              <a:rPr lang="tr-TR" dirty="0" err="1">
                <a:solidFill>
                  <a:srgbClr val="C00000"/>
                </a:solidFill>
              </a:rPr>
              <a:t>fetchall</a:t>
            </a:r>
            <a:r>
              <a:rPr lang="tr-TR" dirty="0"/>
              <a:t> yöntemleri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Veritabanı üzerinde SELECT ifadesi ile bir sorgu yürütürseniz elde edilen kayıtlar </a:t>
            </a:r>
            <a:r>
              <a:rPr lang="tr-TR" dirty="0" err="1"/>
              <a:t>cursor</a:t>
            </a:r>
            <a:r>
              <a:rPr lang="tr-TR" dirty="0"/>
              <a:t> nesnesinde saklanır. </a:t>
            </a:r>
          </a:p>
          <a:p>
            <a:r>
              <a:rPr lang="tr-TR" dirty="0" err="1">
                <a:solidFill>
                  <a:srgbClr val="C00000"/>
                </a:solidFill>
              </a:rPr>
              <a:t>fetchone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yöntemi ile sorgu sonucunda elde edilen kayıtları tek tek, </a:t>
            </a:r>
            <a:r>
              <a:rPr lang="tr-TR" dirty="0" err="1">
                <a:solidFill>
                  <a:srgbClr val="C00000"/>
                </a:solidFill>
              </a:rPr>
              <a:t>fetchmany</a:t>
            </a:r>
            <a:r>
              <a:rPr lang="tr-TR" dirty="0"/>
              <a:t> ile parametre olarak verdiğiniz sayı kadar, </a:t>
            </a:r>
            <a:r>
              <a:rPr lang="tr-TR" dirty="0" err="1">
                <a:solidFill>
                  <a:srgbClr val="C00000"/>
                </a:solidFill>
              </a:rPr>
              <a:t>fetchall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de hepsini </a:t>
            </a:r>
            <a:r>
              <a:rPr lang="tr-TR" dirty="0" err="1"/>
              <a:t>cursor</a:t>
            </a:r>
            <a:r>
              <a:rPr lang="tr-TR" dirty="0"/>
              <a:t> üzerinden çekersiniz (dosya nesnesindeki </a:t>
            </a:r>
            <a:r>
              <a:rPr lang="tr-TR" dirty="0" err="1"/>
              <a:t>readline</a:t>
            </a:r>
            <a:r>
              <a:rPr lang="tr-TR" dirty="0"/>
              <a:t> ve </a:t>
            </a:r>
            <a:r>
              <a:rPr lang="tr-TR" dirty="0" err="1"/>
              <a:t>readlines</a:t>
            </a:r>
            <a:r>
              <a:rPr lang="tr-TR" dirty="0"/>
              <a:t> yöntemlerinde olduğu gibi kayıt çektikçe sonraki kayıtlara ilerlersiniz)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71339" y="6019800"/>
            <a:ext cx="6801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0070C0"/>
                </a:solidFill>
                <a:latin typeface="+mn-lt"/>
              </a:rPr>
              <a:t>Bu yöntemler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baglanti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nesnesi üzerinde bulunmaz. Bu yöntemleri kullanabilmek için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cursor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üzerinde </a:t>
            </a:r>
            <a:r>
              <a:rPr lang="tr-TR" dirty="0" err="1">
                <a:solidFill>
                  <a:srgbClr val="0070C0"/>
                </a:solidFill>
                <a:latin typeface="+mn-lt"/>
              </a:rPr>
              <a:t>execute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yürütmelisiniz.</a:t>
            </a:r>
          </a:p>
        </p:txBody>
      </p:sp>
    </p:spTree>
    <p:extLst>
      <p:ext uri="{BB962C8B-B14F-4D97-AF65-F5344CB8AC3E}">
        <p14:creationId xmlns:p14="http://schemas.microsoft.com/office/powerpoint/2010/main" val="265513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Personel")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cur.fetchone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(1, 'Altan', 'Mesut', 1234.45) 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Personel")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cur.fetchmany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[(1, 'Altan', 'Mesut', 1234.45)]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cur.fetchmany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[(2, 'Murat',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3222.22),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(3, 'Çağan',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None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(4, 'Murat',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1234.45)]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Personel")</a:t>
            </a: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&gt;&gt;&gt;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cur.fetchall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[(1, 'Altan', 'Mesut', 1234.45),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(2, 'Murat',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3222.22),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(3, 'Çağan',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None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(4, 'Murat', '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Aslanyürek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', 1234.45)]</a:t>
            </a:r>
          </a:p>
          <a:p>
            <a:pPr marL="0" indent="0">
              <a:buNone/>
            </a:pP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5791201" y="2438400"/>
            <a:ext cx="2895599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 dirty="0">
                <a:solidFill>
                  <a:schemeClr val="tx1"/>
                </a:solidFill>
              </a:rPr>
              <a:t>Argüman verilmezse tek kayıt çeker, ama liste içinde gösterir</a:t>
            </a:r>
          </a:p>
        </p:txBody>
      </p:sp>
      <p:sp>
        <p:nvSpPr>
          <p:cNvPr id="5" name="3 Dikdörtgen"/>
          <p:cNvSpPr/>
          <p:nvPr/>
        </p:nvSpPr>
        <p:spPr>
          <a:xfrm>
            <a:off x="5791201" y="4164105"/>
            <a:ext cx="2895600" cy="685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i="1" dirty="0">
                <a:solidFill>
                  <a:schemeClr val="tx1"/>
                </a:solidFill>
              </a:rPr>
              <a:t>Sorgu tekrar yürütüldüğünde </a:t>
            </a:r>
            <a:r>
              <a:rPr lang="tr-TR" i="1" dirty="0" err="1">
                <a:solidFill>
                  <a:schemeClr val="tx1"/>
                </a:solidFill>
              </a:rPr>
              <a:t>cursor</a:t>
            </a:r>
            <a:r>
              <a:rPr lang="tr-TR" i="1" dirty="0">
                <a:solidFill>
                  <a:schemeClr val="tx1"/>
                </a:solidFill>
              </a:rPr>
              <a:t> tekrar dolar</a:t>
            </a: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3048000" y="2819400"/>
            <a:ext cx="2743201" cy="7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5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for</a:t>
            </a:r>
            <a:r>
              <a:rPr lang="tr-TR" dirty="0"/>
              <a:t> döngüsü ile </a:t>
            </a:r>
            <a:r>
              <a:rPr lang="tr-TR" dirty="0" err="1"/>
              <a:t>cursor</a:t>
            </a:r>
            <a:r>
              <a:rPr lang="tr-TR" dirty="0"/>
              <a:t> içinde gezinme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fetchmany</a:t>
            </a:r>
            <a:r>
              <a:rPr lang="tr-TR" dirty="0"/>
              <a:t> ve </a:t>
            </a:r>
            <a:r>
              <a:rPr lang="tr-TR" dirty="0" err="1">
                <a:solidFill>
                  <a:srgbClr val="C00000"/>
                </a:solidFill>
              </a:rPr>
              <a:t>fetchall</a:t>
            </a:r>
            <a:r>
              <a:rPr lang="tr-TR" dirty="0"/>
              <a:t> yöntemleri çektikleri kayıtları liste olarak döndürdükleri için </a:t>
            </a:r>
            <a:r>
              <a:rPr lang="tr-TR" dirty="0" err="1"/>
              <a:t>for</a:t>
            </a:r>
            <a:r>
              <a:rPr lang="tr-TR" dirty="0"/>
              <a:t> döngüsü ile bu listenin elemanlarını elde edebilirsiniz: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i in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cur.fetchall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(i)</a:t>
            </a:r>
          </a:p>
          <a:p>
            <a:r>
              <a:rPr lang="tr-TR" dirty="0" err="1">
                <a:solidFill>
                  <a:srgbClr val="0070C0"/>
                </a:solidFill>
              </a:rPr>
              <a:t>cur</a:t>
            </a:r>
            <a:r>
              <a:rPr lang="tr-TR" dirty="0"/>
              <a:t> veya </a:t>
            </a:r>
            <a:r>
              <a:rPr lang="tr-TR" dirty="0" err="1">
                <a:solidFill>
                  <a:srgbClr val="0070C0"/>
                </a:solidFill>
              </a:rPr>
              <a:t>baglanti</a:t>
            </a:r>
            <a:r>
              <a:rPr lang="tr-TR" dirty="0"/>
              <a:t> nesnelerinin </a:t>
            </a:r>
            <a:r>
              <a:rPr lang="tr-TR" dirty="0" err="1">
                <a:solidFill>
                  <a:srgbClr val="0070C0"/>
                </a:solidFill>
              </a:rPr>
              <a:t>execute</a:t>
            </a:r>
            <a:r>
              <a:rPr lang="tr-TR" dirty="0"/>
              <a:t> yöntemini de direkt olarak </a:t>
            </a:r>
            <a:r>
              <a:rPr lang="tr-TR" dirty="0" err="1"/>
              <a:t>for</a:t>
            </a:r>
            <a:r>
              <a:rPr lang="tr-TR" dirty="0"/>
              <a:t> döngüsü ile kullanabilirsiniz: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cur.execute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"):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(i)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baglanti.execute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"):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16293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Tabanları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200" dirty="0"/>
              <a:t>Geçen hafta belirttiğimiz gibi; kayıt tabanlı işlemler için günümüzde çoğunlukla veritabanları kullanıldığından rastgele erişimli dosyalama işlemlerine ihtiyaç kalmamıştır. </a:t>
            </a:r>
          </a:p>
          <a:p>
            <a:pPr>
              <a:lnSpc>
                <a:spcPct val="90000"/>
              </a:lnSpc>
            </a:pPr>
            <a:r>
              <a:rPr lang="tr-TR" sz="2200" dirty="0"/>
              <a:t>Bir personelin adı, soyadı, doğum tarihi, maaşı gibi veya internetten yapılan bir alışverişin tarihi, kimin tarafından yapıldığı, hangi adrese gönderileceği gibi bilgiler bir kayıt olarak veritabanında saklanır.</a:t>
            </a:r>
          </a:p>
          <a:p>
            <a:pPr>
              <a:lnSpc>
                <a:spcPct val="90000"/>
              </a:lnSpc>
            </a:pPr>
            <a:r>
              <a:rPr lang="tr-TR" sz="2200" dirty="0"/>
              <a:t>Bu tip kayıtları saklamak için genellikle ilişkisel veri tabanları tercih edilir ve bu veritabanlarında her kayıt ilgili tabloda bir satırı oluşturur. Ad ve </a:t>
            </a:r>
            <a:r>
              <a:rPr lang="tr-TR" sz="2200" dirty="0" err="1"/>
              <a:t>soyad</a:t>
            </a:r>
            <a:r>
              <a:rPr lang="tr-TR" sz="2200" dirty="0"/>
              <a:t> gibi nitelikler ise sütunları oluşturur.</a:t>
            </a:r>
          </a:p>
        </p:txBody>
      </p:sp>
    </p:spTree>
    <p:extLst>
      <p:ext uri="{BB962C8B-B14F-4D97-AF65-F5344CB8AC3E}">
        <p14:creationId xmlns:p14="http://schemas.microsoft.com/office/powerpoint/2010/main" val="128986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veritabanlarına bağlanma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Farklı veritabanlarına ODBC (Open Database Connectivity) veya o veritabanına özgü bağlantı sağlayan bir modül ile bağlanabilirsiniz. Bunun için uygun bir paket indirmelisiniz. ODBC için kullanılan paketlerden biri olan </a:t>
            </a:r>
            <a:r>
              <a:rPr lang="tr-TR" dirty="0" err="1">
                <a:solidFill>
                  <a:srgbClr val="C00000"/>
                </a:solidFill>
              </a:rPr>
              <a:t>pyodbc</a:t>
            </a:r>
            <a:r>
              <a:rPr lang="tr-TR" dirty="0"/>
              <a:t> paketi </a:t>
            </a:r>
            <a:r>
              <a:rPr lang="tr-TR" dirty="0" err="1">
                <a:solidFill>
                  <a:srgbClr val="C00000"/>
                </a:solidFill>
              </a:rPr>
              <a:t>pip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install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ile kolayca indirilebilir. Bunun için komut isteminde aşağıdaki komutu yazın: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C:\Users\pc&gt;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pip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install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pyodbc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Collecting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pyodbc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Downloading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pyodbc-4.0.23-cp36-cp36m-win_amd64.whl (60kB)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100% |████████████████████████████████| 61kB 445kB/s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Installing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collected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packages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pyodbc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Successfully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installed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pyodbc-4.0.23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252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 Örnekleri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MS Access’e bağlanmak için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pyodbc</a:t>
            </a:r>
            <a:r>
              <a:rPr lang="tr-TR" dirty="0"/>
              <a:t> ile modülü programınıza ekledikten sonra, yine </a:t>
            </a:r>
            <a:r>
              <a:rPr lang="tr-TR" dirty="0" err="1"/>
              <a:t>connect</a:t>
            </a:r>
            <a:r>
              <a:rPr lang="tr-TR" dirty="0"/>
              <a:t> yöntemi kullanılır: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conn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pyodbc.connect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r"Driver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={Microsoft Access Driver (*.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mdb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, *.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accdb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)};" +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r"Dbq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=C:\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\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\Desktop\Data.accdb;")</a:t>
            </a:r>
          </a:p>
          <a:p>
            <a:r>
              <a:rPr lang="tr-TR" dirty="0"/>
              <a:t>MS SQL </a:t>
            </a:r>
            <a:r>
              <a:rPr lang="tr-TR" dirty="0" err="1"/>
              <a:t>Server’a</a:t>
            </a:r>
            <a:r>
              <a:rPr lang="tr-TR" dirty="0"/>
              <a:t> bağlanmak için Windows’un ODBC ayarlarından bir bağlantı oluşturarak (DSN ismi MSSQL olsun) bu ismi kullanabilirsiniz: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conn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pyodbc.connect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('DSN=MSSQL')</a:t>
            </a:r>
          </a:p>
          <a:p>
            <a:r>
              <a:rPr lang="tr-TR" dirty="0" err="1"/>
              <a:t>Oracle’a</a:t>
            </a:r>
            <a:r>
              <a:rPr lang="tr-TR" dirty="0"/>
              <a:t> bağlanmak için ise </a:t>
            </a:r>
            <a:r>
              <a:rPr lang="tr-TR" dirty="0" err="1"/>
              <a:t>cx_Oracle</a:t>
            </a:r>
            <a:r>
              <a:rPr lang="tr-TR" dirty="0"/>
              <a:t> paketini indirip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cx_Oracle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ile programınıza ekleyerek kullanabilirsiniz: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conn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cx_Oracle.connect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("murat", "abc123", 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					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localhost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orcl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87375" y="5791200"/>
            <a:ext cx="83396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"murat" kullanıcı adı, "abc123" şifresi, "</a:t>
            </a:r>
            <a:r>
              <a:rPr lang="tr-TR" dirty="0" err="1">
                <a:solidFill>
                  <a:srgbClr val="0070C0"/>
                </a:solidFill>
              </a:rPr>
              <a:t>localhost</a:t>
            </a:r>
            <a:r>
              <a:rPr lang="tr-TR" dirty="0">
                <a:solidFill>
                  <a:srgbClr val="0070C0"/>
                </a:solidFill>
              </a:rPr>
              <a:t>" bağlanılacak sunucu (yani kendi bilgisayarımız) ve "</a:t>
            </a:r>
            <a:r>
              <a:rPr lang="tr-TR" dirty="0" err="1">
                <a:solidFill>
                  <a:srgbClr val="0070C0"/>
                </a:solidFill>
              </a:rPr>
              <a:t>orcl</a:t>
            </a:r>
            <a:r>
              <a:rPr lang="tr-TR" dirty="0">
                <a:solidFill>
                  <a:srgbClr val="0070C0"/>
                </a:solidFill>
              </a:rPr>
              <a:t>" o sunucu üzerindeki </a:t>
            </a:r>
            <a:r>
              <a:rPr lang="tr-TR" dirty="0" err="1">
                <a:solidFill>
                  <a:srgbClr val="0070C0"/>
                </a:solidFill>
              </a:rPr>
              <a:t>veritabanımızın</a:t>
            </a:r>
            <a:r>
              <a:rPr lang="tr-TR" dirty="0">
                <a:solidFill>
                  <a:srgbClr val="0070C0"/>
                </a:solidFill>
              </a:rPr>
              <a:t> ismidir. Farklı bilgisayardaki sunucuya bağlanmak için </a:t>
            </a:r>
            <a:r>
              <a:rPr lang="tr-TR" dirty="0" err="1">
                <a:solidFill>
                  <a:srgbClr val="0070C0"/>
                </a:solidFill>
              </a:rPr>
              <a:t>localhost</a:t>
            </a:r>
            <a:r>
              <a:rPr lang="tr-TR" dirty="0">
                <a:solidFill>
                  <a:srgbClr val="0070C0"/>
                </a:solidFill>
              </a:rPr>
              <a:t> yerine o bilgisayarın IP numarası yazılabilir.</a:t>
            </a:r>
          </a:p>
        </p:txBody>
      </p:sp>
    </p:spTree>
    <p:extLst>
      <p:ext uri="{BB962C8B-B14F-4D97-AF65-F5344CB8AC3E}">
        <p14:creationId xmlns:p14="http://schemas.microsoft.com/office/powerpoint/2010/main" val="236176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SQLite</a:t>
            </a:r>
            <a:r>
              <a:rPr lang="tr-TR" dirty="0"/>
              <a:t> üzerinde saklanacak bir telefon rehberi oluşturun.</a:t>
            </a:r>
          </a:p>
          <a:p>
            <a:r>
              <a:rPr lang="tr-TR" dirty="0"/>
              <a:t>Rehberiniz aynı kişiye ait birçok telefon numarası saklanabilecek bir yapıda olsun.</a:t>
            </a:r>
          </a:p>
          <a:p>
            <a:r>
              <a:rPr lang="tr-TR" dirty="0"/>
              <a:t>Programınızda bir menü olsun ve ilgili seçenekler seçildiğinde kayıtlar üzerinde arama, ekleme, silme ve güncelleme (tel numarasını değiştirme gibi) işlemleri yapılabilsin.</a:t>
            </a:r>
          </a:p>
          <a:p>
            <a:pPr lvl="1"/>
            <a:r>
              <a:rPr lang="tr-TR" dirty="0"/>
              <a:t>Arama yaparken iki seçenek olsun: Hem telefon numarası verilip ilgili isim getirilebilsin, hem de isim verilip telefon numarası getirilebilsin.</a:t>
            </a:r>
          </a:p>
        </p:txBody>
      </p:sp>
    </p:spTree>
    <p:extLst>
      <p:ext uri="{BB962C8B-B14F-4D97-AF65-F5344CB8AC3E}">
        <p14:creationId xmlns:p14="http://schemas.microsoft.com/office/powerpoint/2010/main" val="422246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14541-4755-4079-B479-F899C56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BDE3E-361A-4402-9556-3DA0BF2F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Altan MESUT, Ders Notları</a:t>
            </a:r>
          </a:p>
          <a:p>
            <a:r>
              <a:rPr lang="tr-TR" dirty="0"/>
              <a:t>Arş. Gör. Dr. Emir ÖZTÜRK,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032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SQL Komutları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CREATE: Veritabanında bir nesne yaratmak için kullanılır. Bu derste sadece </a:t>
            </a:r>
            <a:r>
              <a:rPr lang="tr-TR" dirty="0">
                <a:solidFill>
                  <a:srgbClr val="C00000"/>
                </a:solidFill>
              </a:rPr>
              <a:t>CREATE TABLE </a:t>
            </a:r>
            <a:r>
              <a:rPr lang="tr-TR" dirty="0"/>
              <a:t>ile tablo nesnesi yaratma gösterilecektir.</a:t>
            </a:r>
          </a:p>
          <a:p>
            <a:r>
              <a:rPr lang="tr-TR" dirty="0"/>
              <a:t>DROP: Veritabanından nesne silme için kullanılır. </a:t>
            </a:r>
          </a:p>
          <a:p>
            <a:pPr lvl="1"/>
            <a:r>
              <a:rPr lang="tr-TR" dirty="0">
                <a:solidFill>
                  <a:srgbClr val="C00000"/>
                </a:solidFill>
              </a:rPr>
              <a:t>DROP TABLE Personel </a:t>
            </a:r>
            <a:r>
              <a:rPr lang="tr-TR" dirty="0"/>
              <a:t>komutu </a:t>
            </a:r>
            <a:r>
              <a:rPr lang="tr-TR" dirty="0">
                <a:solidFill>
                  <a:srgbClr val="C00000"/>
                </a:solidFill>
              </a:rPr>
              <a:t>Personel</a:t>
            </a:r>
            <a:r>
              <a:rPr lang="tr-TR" dirty="0"/>
              <a:t> tablosunu siler.</a:t>
            </a:r>
          </a:p>
          <a:p>
            <a:r>
              <a:rPr lang="tr-TR" dirty="0"/>
              <a:t>ALTER: Veritabanındaki nesneler üzerinde değişiklik yapmak için kullanılır (Örneğin tabloya yeni sütun ekleme).</a:t>
            </a:r>
          </a:p>
          <a:p>
            <a:r>
              <a:rPr lang="tr-TR" dirty="0"/>
              <a:t>INSERT: Tabloya kayıt (satır) ekleme için kullanılır.</a:t>
            </a:r>
          </a:p>
          <a:p>
            <a:r>
              <a:rPr lang="tr-TR" dirty="0"/>
              <a:t>DELETE: Tablodan kayıt silmek için kullanılır.</a:t>
            </a:r>
          </a:p>
          <a:p>
            <a:r>
              <a:rPr lang="tr-TR" dirty="0"/>
              <a:t>UPDATE: Tablodaki kayıtları değiştirmek için kullanılır.</a:t>
            </a:r>
          </a:p>
          <a:p>
            <a:r>
              <a:rPr lang="tr-TR" dirty="0"/>
              <a:t>SELECT: Tablodaki kayıtları elde etme (sorgu yapma)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72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CREATE TABLE ile tablo yaratma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Veritabanında yeni bir tablo yaratmak için aşağıdaki gibi bir komut kullanabiliriz: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CREATE TABLE Personel(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PerNo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integer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primary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key,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Ad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(10),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(10),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Maas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/>
              <a:t>Bu komut, veritabanında </a:t>
            </a:r>
            <a:r>
              <a:rPr lang="tr-TR" dirty="0" err="1"/>
              <a:t>PerNo</a:t>
            </a:r>
            <a:r>
              <a:rPr lang="tr-TR" dirty="0"/>
              <a:t>, Ad, </a:t>
            </a:r>
            <a:r>
              <a:rPr lang="tr-TR" dirty="0" err="1"/>
              <a:t>Soyad</a:t>
            </a:r>
            <a:r>
              <a:rPr lang="tr-TR" dirty="0"/>
              <a:t> ve </a:t>
            </a:r>
            <a:r>
              <a:rPr lang="tr-TR" dirty="0" err="1"/>
              <a:t>Maas</a:t>
            </a:r>
            <a:r>
              <a:rPr lang="tr-TR" dirty="0"/>
              <a:t> alanlarına (sütunlarına) sahip Personel adında bir tablo yaratacaktır.</a:t>
            </a:r>
          </a:p>
          <a:p>
            <a:r>
              <a:rPr lang="tr-TR" dirty="0"/>
              <a:t>NOT: Veri Tabanı Yönetim Sistemlerinde (VTYS) tablolar aslında birer nesne olarak değerlendirilse de, programlama dillerindeki sınıfa benzer bir yapıdadırlar. NYP yaklaşımı ile ilişkilendirecek olursak; Personel bir sınıfa, içindeki 4 alan o sınıfın niteliklerine ve tabloya eklenen her kayıt ise o sınıftan üretilen nesnelere denk gelir.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410200" y="1981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0070C0"/>
                </a:solidFill>
                <a:latin typeface="+mn-lt"/>
              </a:rPr>
              <a:t>"</a:t>
            </a:r>
            <a:r>
              <a:rPr lang="tr-TR" dirty="0" err="1">
                <a:solidFill>
                  <a:srgbClr val="0070C0"/>
                </a:solidFill>
                <a:latin typeface="+mn-lt"/>
              </a:rPr>
              <a:t>Primary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Key" tanımı o alanın birincil anahtar olduğunu, yani tüm kayıtlarda farklı değere sahip olması gerekeceğini gösterir.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81000" y="5791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rgbClr val="0070C0"/>
                </a:solidFill>
                <a:latin typeface="+mn-lt"/>
              </a:rPr>
              <a:t>SQLite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veritabanında tablo yaratılırken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integer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,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char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(10) 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gibi veri türlerini yazma zorunluluğu yoktur. Verilmediği durumda veri türü sınırsız bir string olan 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TEXT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olarak kabul edilir. Fakat çoğu ilişkisel </a:t>
            </a:r>
            <a:r>
              <a:rPr lang="tr-TR" dirty="0" err="1">
                <a:solidFill>
                  <a:srgbClr val="0070C0"/>
                </a:solidFill>
                <a:latin typeface="+mn-lt"/>
              </a:rPr>
              <a:t>VT’de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 tablo yaratılırken veri türleri mutlaka belirtilmelidir.</a:t>
            </a:r>
          </a:p>
        </p:txBody>
      </p:sp>
      <p:cxnSp>
        <p:nvCxnSpPr>
          <p:cNvPr id="7" name="Düz Ok Bağlayıcısı 6"/>
          <p:cNvCxnSpPr/>
          <p:nvPr/>
        </p:nvCxnSpPr>
        <p:spPr>
          <a:xfrm flipV="1">
            <a:off x="5105400" y="2192017"/>
            <a:ext cx="533400" cy="38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>
            <a:endCxn id="12" idx="1"/>
          </p:cNvCxnSpPr>
          <p:nvPr/>
        </p:nvCxnSpPr>
        <p:spPr>
          <a:xfrm>
            <a:off x="3657600" y="3268634"/>
            <a:ext cx="91440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4572000" y="32686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rgbClr val="0070C0"/>
                </a:solidFill>
                <a:latin typeface="+mn-lt"/>
              </a:rPr>
              <a:t>char</a:t>
            </a:r>
            <a:r>
              <a:rPr lang="tr-TR" dirty="0">
                <a:solidFill>
                  <a:srgbClr val="0070C0"/>
                </a:solidFill>
                <a:latin typeface="+mn-lt"/>
              </a:rPr>
              <a:t>(10) = 10 karakterlik string</a:t>
            </a:r>
          </a:p>
        </p:txBody>
      </p:sp>
    </p:spTree>
    <p:extLst>
      <p:ext uri="{BB962C8B-B14F-4D97-AF65-F5344CB8AC3E}">
        <p14:creationId xmlns:p14="http://schemas.microsoft.com/office/powerpoint/2010/main" val="19782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INSERT ile kayıt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Bir tabloya kayıt eklemek için </a:t>
            </a:r>
            <a:r>
              <a:rPr lang="tr-TR" dirty="0">
                <a:solidFill>
                  <a:srgbClr val="0070C0"/>
                </a:solidFill>
              </a:rPr>
              <a:t>INSERT INTO </a:t>
            </a:r>
            <a:r>
              <a:rPr lang="tr-TR" dirty="0"/>
              <a:t>ifadesi kullanılır. Bu ifadeden sonra tablonun ismi, ardından </a:t>
            </a:r>
            <a:r>
              <a:rPr lang="tr-TR" dirty="0">
                <a:solidFill>
                  <a:srgbClr val="0070C0"/>
                </a:solidFill>
              </a:rPr>
              <a:t>VALUES</a:t>
            </a:r>
            <a:r>
              <a:rPr lang="tr-TR" dirty="0"/>
              <a:t> ile kayıttaki verileri içeren bir </a:t>
            </a:r>
            <a:r>
              <a:rPr lang="tr-TR" dirty="0" err="1"/>
              <a:t>tuple</a:t>
            </a:r>
            <a:r>
              <a:rPr lang="tr-TR" dirty="0"/>
              <a:t> yazılır: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VALUES(4,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Mesut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1234.45)</a:t>
            </a:r>
          </a:p>
          <a:p>
            <a:r>
              <a:rPr lang="tr-TR" dirty="0"/>
              <a:t>Eğer tablodaki sadece belli alanlara veri gönderecekseniz o alanların isimlerini içeren bir </a:t>
            </a:r>
            <a:r>
              <a:rPr lang="tr-TR" dirty="0" err="1"/>
              <a:t>tuple</a:t>
            </a:r>
            <a:r>
              <a:rPr lang="tr-TR" dirty="0"/>
              <a:t> da tablo isminden sonra vermelisiniz: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Personel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PerNo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, Ad,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VALUES(4,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Mesut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0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 TABLE ile nitelik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Diyelim ki daha önce yarattığımız bir tabloya yeni bir nitelik (sütun) eklemek istedik. </a:t>
            </a:r>
          </a:p>
          <a:p>
            <a:pPr lvl="1"/>
            <a:r>
              <a:rPr lang="tr-TR" dirty="0"/>
              <a:t>Eğer DROP ile tabloyu yok ederek tekrar yaratırsak içindeki tüm verileri kaybetmiş oluruz.</a:t>
            </a:r>
          </a:p>
          <a:p>
            <a:pPr lvl="1"/>
            <a:r>
              <a:rPr lang="tr-TR" dirty="0"/>
              <a:t>Eğer ALTER ile bir nitelik eklersek, mevcut kayıtlarda bu yeni nitelik alanı boş (</a:t>
            </a:r>
            <a:r>
              <a:rPr lang="tr-TR" dirty="0" err="1"/>
              <a:t>None</a:t>
            </a:r>
            <a:r>
              <a:rPr lang="tr-TR" dirty="0"/>
              <a:t> - </a:t>
            </a:r>
            <a:r>
              <a:rPr lang="tr-TR" dirty="0" err="1"/>
              <a:t>Null</a:t>
            </a:r>
            <a:r>
              <a:rPr lang="tr-TR" dirty="0"/>
              <a:t>) olacak şekilde mevcut kayıtlar silinmeden bu işlemi gerçekleştirebiliriz.</a:t>
            </a:r>
          </a:p>
          <a:p>
            <a:pPr lvl="1"/>
            <a:r>
              <a:rPr lang="tr-TR" dirty="0"/>
              <a:t>Personel tablosuna Görev niteliğini aşağıdaki komutla ekleyebiliriz: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	ALTER TABLE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Personel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ADD Görev</a:t>
            </a:r>
          </a:p>
        </p:txBody>
      </p:sp>
    </p:spTree>
    <p:extLst>
      <p:ext uri="{BB962C8B-B14F-4D97-AF65-F5344CB8AC3E}">
        <p14:creationId xmlns:p14="http://schemas.microsoft.com/office/powerpoint/2010/main" val="34547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SELECT ifadesi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>
                <a:solidFill>
                  <a:srgbClr val="0066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SELECT</a:t>
            </a:r>
            <a:r>
              <a:rPr lang="en-US" dirty="0"/>
              <a:t> </a:t>
            </a:r>
            <a:r>
              <a:rPr lang="tr-TR" dirty="0"/>
              <a:t>sütun [yada sütunlar]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tr-TR" dirty="0"/>
              <a:t>tablo [yada tablolar]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</a:t>
            </a:r>
            <a:r>
              <a:rPr lang="tr-TR" dirty="0"/>
              <a:t>seçim kriteri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SELECT ifadesinden sonra * kullanılırsa tüm nitelikler (sütunlar) seçilir.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Kriter verilmezse “WHERE” sözcüğü de yazılmaz. Bu durumda tüm kayıtlar (satırlar) seçilir.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Personel tablosundaki tüm kayıtların tüm nitelikleri aşağıdaki SQL cümlesi ile gösterilir: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C00000"/>
                </a:solidFill>
              </a:rPr>
              <a:t>	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SELECT * FROM Personel</a:t>
            </a:r>
          </a:p>
        </p:txBody>
      </p:sp>
    </p:spTree>
    <p:extLst>
      <p:ext uri="{BB962C8B-B14F-4D97-AF65-F5344CB8AC3E}">
        <p14:creationId xmlns:p14="http://schemas.microsoft.com/office/powerpoint/2010/main" val="19039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WHERE ile kriter verme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Eğer tüm kayıtların değil de sadece belirli kayıtların görüntülenmesi istenirse </a:t>
            </a:r>
            <a:r>
              <a:rPr lang="tr-TR" dirty="0">
                <a:solidFill>
                  <a:srgbClr val="0070C0"/>
                </a:solidFill>
              </a:rPr>
              <a:t>WHERE</a:t>
            </a:r>
            <a:r>
              <a:rPr lang="tr-TR" dirty="0"/>
              <a:t> ile kriter verilir.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Aşağıdaki SQL cümlesi maaşı 1800 TL’nin üzerinde olan personelin adı ve soyadını ekranda gösterir: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0070C0"/>
                </a:solidFill>
              </a:rPr>
              <a:t>	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SELECT Ad,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	FROM Personel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	WHERE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Maas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&gt; 1800</a:t>
            </a:r>
          </a:p>
        </p:txBody>
      </p:sp>
    </p:spTree>
    <p:extLst>
      <p:ext uri="{BB962C8B-B14F-4D97-AF65-F5344CB8AC3E}">
        <p14:creationId xmlns:p14="http://schemas.microsoft.com/office/powerpoint/2010/main" val="263766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Kriterlerde kullanılan işleçler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Programlama dillerinde kullanılan aritmetiksel karşılaştırma işleçleri (&lt;, &lt;=, &gt;, &gt;=, =, &lt;&gt;) ve mantıksal işleçler (AND, OR, NOT) SQL dilinde de kriter verirken kullanılır.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Aşağıdaki SQL cümlesi görevi müdür olan ve maaşı 5000 TL’den fazla olan personeli gösterir:</a:t>
            </a:r>
          </a:p>
          <a:p>
            <a:pPr indent="15875"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SELECT * FROM Personel</a:t>
            </a:r>
          </a:p>
          <a:p>
            <a:pPr indent="158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WHERE Görev = 'Müdür'</a:t>
            </a:r>
          </a:p>
          <a:p>
            <a:pPr indent="158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 AND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Maas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&gt; 5000</a:t>
            </a:r>
          </a:p>
        </p:txBody>
      </p:sp>
      <p:sp>
        <p:nvSpPr>
          <p:cNvPr id="4" name="3 Dikdörtgen"/>
          <p:cNvSpPr/>
          <p:nvPr/>
        </p:nvSpPr>
        <p:spPr>
          <a:xfrm>
            <a:off x="1451937" y="5949950"/>
            <a:ext cx="6384588" cy="71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rgbClr val="0070C0"/>
                </a:solidFill>
              </a:rPr>
              <a:t>Programlama dillerinde olduğu gibi SQL’de de karakter türü veriler ile işlem yapılacaksa tek tırnak yada çift tırnak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51487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D9AC50F0B1DD94EA1C1962D79EF2F03" ma:contentTypeVersion="5" ma:contentTypeDescription="Yeni belge oluşturun." ma:contentTypeScope="" ma:versionID="e405fa83dfa0d9151ced97365aa9135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57976707ddf0e30dc3209dcbd655880c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C9A8EE-9725-4ED7-9F83-784C00243A43}"/>
</file>

<file path=customXml/itemProps2.xml><?xml version="1.0" encoding="utf-8"?>
<ds:datastoreItem xmlns:ds="http://schemas.openxmlformats.org/officeDocument/2006/customXml" ds:itemID="{D011E7B0-194F-4572-A9DD-70DCD6F4B679}"/>
</file>

<file path=customXml/itemProps3.xml><?xml version="1.0" encoding="utf-8"?>
<ds:datastoreItem xmlns:ds="http://schemas.openxmlformats.org/officeDocument/2006/customXml" ds:itemID="{7EF21747-D41D-4D3D-94FF-1C026ECB9D2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10738</TotalTime>
  <Words>2033</Words>
  <Application>Microsoft Office PowerPoint</Application>
  <PresentationFormat>Ekran Gösterisi (4:3)</PresentationFormat>
  <Paragraphs>169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Monotype Sorts</vt:lpstr>
      <vt:lpstr>Ofis Teması</vt:lpstr>
      <vt:lpstr>PYTHON PROGRAMLAMA Ders 9: Veritabanı İşlemleri</vt:lpstr>
      <vt:lpstr>Veri Tabanları</vt:lpstr>
      <vt:lpstr>Temel SQL Komutları</vt:lpstr>
      <vt:lpstr>CREATE TABLE ile tablo yaratma</vt:lpstr>
      <vt:lpstr>INSERT ile kayıt ekleme</vt:lpstr>
      <vt:lpstr>ALTER TABLE ile nitelik ekleme</vt:lpstr>
      <vt:lpstr>SELECT ifadesi</vt:lpstr>
      <vt:lpstr>WHERE ile kriter verme</vt:lpstr>
      <vt:lpstr>Kriterlerde kullanılan işleçler</vt:lpstr>
      <vt:lpstr>UPDATE ile kaydı güncelleme</vt:lpstr>
      <vt:lpstr>DELETE ile kayıt silme</vt:lpstr>
      <vt:lpstr>SQLite</vt:lpstr>
      <vt:lpstr>connect ile SQLite’a bağlanma</vt:lpstr>
      <vt:lpstr>cursor nesnesi ve execute yöntemi</vt:lpstr>
      <vt:lpstr>executemany yöntemi</vt:lpstr>
      <vt:lpstr>commit yöntemi</vt:lpstr>
      <vt:lpstr>fetchone, fetchmany ve fetchall yöntemleri</vt:lpstr>
      <vt:lpstr>Örnekler</vt:lpstr>
      <vt:lpstr>for döngüsü ile cursor içinde gezinme</vt:lpstr>
      <vt:lpstr>Diğer veritabanlarına bağlanma</vt:lpstr>
      <vt:lpstr>Bağlantı Örnekleri</vt:lpstr>
      <vt:lpstr>Ödev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DİLLERİNE GİRİŞ  Ders 9: Veritabanı İşlemleri</dc:title>
  <cp:lastModifiedBy>MURAT ASLANYÜREK</cp:lastModifiedBy>
  <cp:revision>9</cp:revision>
  <cp:lastPrinted>1601-01-01T00:00:00Z</cp:lastPrinted>
  <dcterms:created xsi:type="dcterms:W3CDTF">1601-01-01T00:00:00Z</dcterms:created>
  <dcterms:modified xsi:type="dcterms:W3CDTF">2021-12-16T07:48:54Z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0x0101009D9AC50F0B1DD94EA1C1962D79EF2F03</vt:lpwstr>
  </property>
</Properties>
</file>