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37"/>
  </p:notesMasterIdLst>
  <p:sldIdLst>
    <p:sldId id="286" r:id="rId5"/>
    <p:sldId id="263" r:id="rId6"/>
    <p:sldId id="311" r:id="rId7"/>
    <p:sldId id="326" r:id="rId8"/>
    <p:sldId id="327" r:id="rId9"/>
    <p:sldId id="310" r:id="rId10"/>
    <p:sldId id="287" r:id="rId11"/>
    <p:sldId id="312" r:id="rId12"/>
    <p:sldId id="315" r:id="rId13"/>
    <p:sldId id="296" r:id="rId14"/>
    <p:sldId id="317" r:id="rId15"/>
    <p:sldId id="297" r:id="rId16"/>
    <p:sldId id="330" r:id="rId17"/>
    <p:sldId id="328" r:id="rId18"/>
    <p:sldId id="318" r:id="rId19"/>
    <p:sldId id="307" r:id="rId20"/>
    <p:sldId id="331" r:id="rId21"/>
    <p:sldId id="324" r:id="rId22"/>
    <p:sldId id="323" r:id="rId23"/>
    <p:sldId id="322" r:id="rId24"/>
    <p:sldId id="325" r:id="rId25"/>
    <p:sldId id="302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04" r:id="rId35"/>
    <p:sldId id="377" r:id="rId3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tan MESUT" initials="" lastIdx="0" clrIdx="0"/>
  <p:cmAuthor id="1" name="Altan Mesut" initials="A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9E278-CBC2-4851-A4AF-49D4814C8E66}" v="2" dt="2021-12-19T11:17:27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E ORAL" userId="S::1206706042@ogr.klu.edu.tr::a331aea2-fc28-4163-9707-98d58739e03e" providerId="AD" clId="Web-{4019E278-CBC2-4851-A4AF-49D4814C8E66}"/>
    <pc:docChg chg="addSld delSld">
      <pc:chgData name="ÖZGE ORAL" userId="S::1206706042@ogr.klu.edu.tr::a331aea2-fc28-4163-9707-98d58739e03e" providerId="AD" clId="Web-{4019E278-CBC2-4851-A4AF-49D4814C8E66}" dt="2021-12-19T11:17:27.820" v="1"/>
      <pc:docMkLst>
        <pc:docMk/>
      </pc:docMkLst>
      <pc:sldChg chg="new del">
        <pc:chgData name="ÖZGE ORAL" userId="S::1206706042@ogr.klu.edu.tr::a331aea2-fc28-4163-9707-98d58739e03e" providerId="AD" clId="Web-{4019E278-CBC2-4851-A4AF-49D4814C8E66}" dt="2021-12-19T11:17:27.820" v="1"/>
        <pc:sldMkLst>
          <pc:docMk/>
          <pc:sldMk cId="2826311622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E2E41-8B05-498C-A58F-1936704C7B2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0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90FA2-E106-4F31-B729-45382C9AC932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46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5D4B-6693-4FB4-AF74-E301C68FC24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4434-E94C-45F0-9870-FB9B9D0A73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5699-30FD-4917-B12D-41EC7762C0E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CCA3-414B-485F-85DB-C33DC91C20D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14B-8AB7-4AEB-914F-4DC0696E29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0963-9BD8-453F-A310-8D2276E22C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3A07-0B33-44B9-A8B7-0D44E817D1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B9B-3F2C-4703-8E32-CBF9E1C699D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64E9-2088-4C6F-8400-48A133F8135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DAB-6C21-4E35-8AD1-9DCE197467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E4CA-942C-4FE2-AFDB-8A97DFC42B2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EA2E-19B5-4604-94B4-5C423320535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8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979737"/>
          </a:xfrm>
          <a:prstGeom prst="roundRect">
            <a:avLst>
              <a:gd name="adj" fmla="val 50000"/>
            </a:avLst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tr-TR" sz="4900"/>
              <a:t>PYTHON PROGRAMLAMA</a:t>
            </a:r>
            <a:br>
              <a:rPr lang="tr-TR" sz="4900" dirty="0"/>
            </a:br>
            <a:br>
              <a:rPr lang="tr-TR" sz="4000" dirty="0"/>
            </a:br>
            <a:r>
              <a:rPr lang="tr-TR" sz="3600" dirty="0"/>
              <a:t>Ders 10: String İşlemleri</a:t>
            </a:r>
            <a:endParaRPr lang="tr-TR" sz="4000" dirty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 rtlCol="0" anchor="ctr">
            <a:normAutofit lnSpcReduction="10000"/>
          </a:bodyPr>
          <a:lstStyle/>
          <a:p>
            <a:pPr>
              <a:defRPr/>
            </a:pPr>
            <a:r>
              <a:rPr lang="tr-TR" dirty="0" err="1"/>
              <a:t>Öğr</a:t>
            </a:r>
            <a:r>
              <a:rPr lang="tr-TR" dirty="0"/>
              <a:t>. Gör. </a:t>
            </a:r>
            <a:r>
              <a:rPr lang="tr-TR"/>
              <a:t>Dr. Murat </a:t>
            </a:r>
            <a:r>
              <a:rPr lang="tr-TR" dirty="0"/>
              <a:t>ASLANYÜREK</a:t>
            </a:r>
          </a:p>
          <a:p>
            <a:pPr>
              <a:defRPr/>
            </a:pPr>
            <a:endParaRPr lang="tr-TR" dirty="0"/>
          </a:p>
          <a:p>
            <a:pPr>
              <a:defRPr/>
            </a:pPr>
            <a:r>
              <a:rPr lang="tr-TR" dirty="0"/>
              <a:t>Kırklareli Üniversitesi</a:t>
            </a:r>
          </a:p>
          <a:p>
            <a:pPr>
              <a:defRPr/>
            </a:pPr>
            <a:r>
              <a:rPr lang="tr-TR" dirty="0"/>
              <a:t>Pınarhisar MYO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String’ler</a:t>
            </a:r>
            <a:r>
              <a:rPr lang="tr-TR" dirty="0"/>
              <a:t> ile İlgili Yöntemler (1)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 fontScale="85000" lnSpcReduction="10000"/>
          </a:bodyPr>
          <a:lstStyle/>
          <a:p>
            <a:r>
              <a:rPr lang="tr-TR" sz="2800" dirty="0" err="1">
                <a:latin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lower</a:t>
            </a:r>
            <a:r>
              <a:rPr lang="tr-TR" sz="2800" dirty="0">
                <a:latin typeface="Consolas" panose="020B0609020204030204" pitchFamily="49" charset="0"/>
              </a:rPr>
              <a:t>():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/>
              <a:t>String’in</a:t>
            </a:r>
            <a:r>
              <a:rPr lang="tr-TR" sz="2800" dirty="0"/>
              <a:t> tümünü küçük harfe çevirir.</a:t>
            </a:r>
          </a:p>
          <a:p>
            <a:r>
              <a:rPr lang="tr-TR" sz="2800" dirty="0" err="1">
                <a:latin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upper</a:t>
            </a:r>
            <a:r>
              <a:rPr lang="tr-TR" sz="2800" dirty="0">
                <a:latin typeface="Consolas" panose="020B0609020204030204" pitchFamily="49" charset="0"/>
              </a:rPr>
              <a:t>():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/>
              <a:t>String’in</a:t>
            </a:r>
            <a:r>
              <a:rPr lang="tr-TR" sz="2800" dirty="0"/>
              <a:t> tümünü büyük harfe çevirir.</a:t>
            </a:r>
          </a:p>
          <a:p>
            <a:r>
              <a:rPr lang="tr-TR" sz="2800" dirty="0" err="1">
                <a:latin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capitalize</a:t>
            </a:r>
            <a:r>
              <a:rPr lang="tr-TR" sz="2800" dirty="0">
                <a:latin typeface="Consolas" panose="020B0609020204030204" pitchFamily="49" charset="0"/>
              </a:rPr>
              <a:t>():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Sadece ilk karakteri büyük harfe çevirir.</a:t>
            </a:r>
          </a:p>
          <a:p>
            <a:r>
              <a:rPr lang="tr-TR" sz="2800" dirty="0" err="1">
                <a:latin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title</a:t>
            </a:r>
            <a:r>
              <a:rPr lang="tr-TR" sz="2800" dirty="0">
                <a:latin typeface="Consolas" panose="020B0609020204030204" pitchFamily="49" charset="0"/>
              </a:rPr>
              <a:t>():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Tüm kelimelerin ilk karakterlerini büyük harfe çevirir.</a:t>
            </a:r>
          </a:p>
          <a:p>
            <a:r>
              <a:rPr lang="tr-TR" sz="2800" dirty="0" err="1">
                <a:latin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replace</a:t>
            </a:r>
            <a:r>
              <a:rPr lang="tr-TR" sz="2800" dirty="0">
                <a:latin typeface="Consolas" panose="020B0609020204030204" pitchFamily="49" charset="0"/>
              </a:rPr>
              <a:t>(</a:t>
            </a:r>
            <a:r>
              <a:rPr lang="tr-TR" sz="2800" dirty="0" err="1">
                <a:latin typeface="Consolas" panose="020B0609020204030204" pitchFamily="49" charset="0"/>
              </a:rPr>
              <a:t>old</a:t>
            </a:r>
            <a:r>
              <a:rPr lang="tr-TR" sz="2800" dirty="0">
                <a:latin typeface="Consolas" panose="020B0609020204030204" pitchFamily="49" charset="0"/>
              </a:rPr>
              <a:t>, </a:t>
            </a:r>
            <a:r>
              <a:rPr lang="tr-TR" sz="2800" dirty="0" err="1">
                <a:latin typeface="Consolas" panose="020B0609020204030204" pitchFamily="49" charset="0"/>
              </a:rPr>
              <a:t>new</a:t>
            </a:r>
            <a:r>
              <a:rPr lang="tr-TR" sz="2800" dirty="0">
                <a:latin typeface="Consolas" panose="020B0609020204030204" pitchFamily="49" charset="0"/>
              </a:rPr>
              <a:t>,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tr-TR" sz="2800" dirty="0">
                <a:latin typeface="Consolas" panose="020B0609020204030204" pitchFamily="49" charset="0"/>
              </a:rPr>
              <a:t>):</a:t>
            </a:r>
            <a:r>
              <a:rPr lang="tr-TR" sz="2800" dirty="0">
                <a:solidFill>
                  <a:srgbClr val="C00000"/>
                </a:solidFill>
              </a:rPr>
              <a:t> </a:t>
            </a:r>
            <a:r>
              <a:rPr lang="tr-TR" sz="2800" dirty="0"/>
              <a:t>String içerisinde «</a:t>
            </a:r>
            <a:r>
              <a:rPr lang="tr-TR" sz="2800" dirty="0" err="1"/>
              <a:t>old</a:t>
            </a:r>
            <a:r>
              <a:rPr lang="tr-TR" sz="2800" dirty="0"/>
              <a:t>» ile verilen alt-</a:t>
            </a:r>
            <a:r>
              <a:rPr lang="tr-TR" sz="2800" dirty="0" err="1"/>
              <a:t>string’i</a:t>
            </a:r>
            <a:r>
              <a:rPr lang="tr-TR" sz="2800" dirty="0"/>
              <a:t>, «</a:t>
            </a:r>
            <a:r>
              <a:rPr lang="tr-TR" sz="2800" dirty="0" err="1"/>
              <a:t>new</a:t>
            </a:r>
            <a:r>
              <a:rPr lang="tr-TR" sz="2800" dirty="0"/>
              <a:t>» ile verilen alt-string ile değiştirir. 3. argüman olarak bir sayı verilirse bu işlemi sadece ilk «</a:t>
            </a:r>
            <a:r>
              <a:rPr lang="tr-TR" sz="2800" dirty="0" err="1"/>
              <a:t>count</a:t>
            </a:r>
            <a:r>
              <a:rPr lang="tr-TR" sz="2800" dirty="0"/>
              <a:t>» adet karakter için yapar.</a:t>
            </a:r>
          </a:p>
          <a:p>
            <a:r>
              <a:rPr lang="tr-TR" sz="2800" dirty="0" err="1">
                <a:latin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split</a:t>
            </a:r>
            <a:r>
              <a:rPr lang="tr-TR" sz="2800" dirty="0">
                <a:latin typeface="Consolas" panose="020B0609020204030204" pitchFamily="49" charset="0"/>
              </a:rPr>
              <a:t>(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sep</a:t>
            </a:r>
            <a:r>
              <a:rPr lang="tr-TR" sz="2800" dirty="0">
                <a:latin typeface="Consolas" panose="020B0609020204030204" pitchFamily="49" charset="0"/>
              </a:rPr>
              <a:t>):</a:t>
            </a:r>
            <a:r>
              <a:rPr lang="tr-TR" sz="2800" dirty="0"/>
              <a:t> </a:t>
            </a:r>
            <a:r>
              <a:rPr lang="tr-TR" sz="2800" dirty="0" err="1"/>
              <a:t>String’i</a:t>
            </a:r>
            <a:r>
              <a:rPr lang="tr-TR" sz="2800" dirty="0"/>
              <a:t> «</a:t>
            </a:r>
            <a:r>
              <a:rPr lang="tr-TR" sz="2800" dirty="0" err="1"/>
              <a:t>sep</a:t>
            </a:r>
            <a:r>
              <a:rPr lang="tr-TR" sz="2800" dirty="0"/>
              <a:t>» ile verilen bir karakter veya alt-</a:t>
            </a:r>
            <a:r>
              <a:rPr lang="tr-TR" sz="2800" dirty="0" err="1"/>
              <a:t>string’lerden</a:t>
            </a:r>
            <a:r>
              <a:rPr lang="tr-TR" sz="2800" dirty="0"/>
              <a:t> böler ve bir liste olarak döndürür. «</a:t>
            </a:r>
            <a:r>
              <a:rPr lang="tr-TR" sz="2800" dirty="0" err="1"/>
              <a:t>sep</a:t>
            </a:r>
            <a:r>
              <a:rPr lang="tr-TR" sz="2800" dirty="0"/>
              <a:t>» verilmezse boşluk karakterlerinden böler (kelimelere ayırır).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CC828-C885-2D40-8579-C0494140556B}"/>
              </a:ext>
            </a:extLst>
          </p:cNvPr>
          <p:cNvSpPr txBox="1"/>
          <p:nvPr/>
        </p:nvSpPr>
        <p:spPr>
          <a:xfrm>
            <a:off x="457200" y="6095037"/>
            <a:ext cx="82296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i="1" dirty="0" err="1">
                <a:solidFill>
                  <a:schemeClr val="tx1"/>
                </a:solidFill>
                <a:latin typeface="+mn-lt"/>
              </a:rPr>
              <a:t>String’ler</a:t>
            </a:r>
            <a:r>
              <a:rPr lang="tr-TR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i="1" dirty="0" err="1">
                <a:solidFill>
                  <a:schemeClr val="tx1"/>
                </a:solidFill>
                <a:latin typeface="+mn-lt"/>
              </a:rPr>
              <a:t>immutable</a:t>
            </a:r>
            <a:r>
              <a:rPr lang="tr-TR" i="1" dirty="0">
                <a:solidFill>
                  <a:schemeClr val="tx1"/>
                </a:solidFill>
                <a:latin typeface="+mn-lt"/>
              </a:rPr>
              <a:t> oldukları için bahsedilen yöntemler mevcut </a:t>
            </a:r>
            <a:r>
              <a:rPr lang="tr-TR" i="1" dirty="0" err="1">
                <a:solidFill>
                  <a:schemeClr val="tx1"/>
                </a:solidFill>
                <a:latin typeface="+mn-lt"/>
              </a:rPr>
              <a:t>string’i</a:t>
            </a:r>
            <a:r>
              <a:rPr lang="tr-TR" i="1" dirty="0">
                <a:solidFill>
                  <a:schemeClr val="tx1"/>
                </a:solidFill>
                <a:latin typeface="+mn-lt"/>
              </a:rPr>
              <a:t> değiştirmez, yeni bir string oluşturup döndürürler.</a:t>
            </a:r>
          </a:p>
        </p:txBody>
      </p:sp>
    </p:spTree>
    <p:extLst>
      <p:ext uri="{BB962C8B-B14F-4D97-AF65-F5344CB8AC3E}">
        <p14:creationId xmlns:p14="http://schemas.microsoft.com/office/powerpoint/2010/main" val="21505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13" name="İçerik Yer Tutucusu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metin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DeNeMe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metin.lower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deneme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metin.replace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eNe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ili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DiliMe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metin.split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("e")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['D', 'N', 'M', '']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57317-9904-E84F-8AA6-8AA49CA0D499}"/>
              </a:ext>
            </a:extLst>
          </p:cNvPr>
          <p:cNvSpPr txBox="1"/>
          <p:nvPr/>
        </p:nvSpPr>
        <p:spPr>
          <a:xfrm>
            <a:off x="4788024" y="3356992"/>
            <a:ext cx="3898776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Metin bir önceki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metodu ile değişmediği için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çalıştırıldıktan sonra hala M harfi büyük.</a:t>
            </a:r>
          </a:p>
        </p:txBody>
      </p:sp>
      <p:cxnSp>
        <p:nvCxnSpPr>
          <p:cNvPr id="6" name="Straight Arrow Connector 14">
            <a:extLst>
              <a:ext uri="{FF2B5EF4-FFF2-40B4-BE49-F238E27FC236}">
                <a16:creationId xmlns:a16="http://schemas.microsoft.com/office/drawing/2014/main" id="{471B211C-3329-A842-90BD-2CC0B6D461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79712" y="3602634"/>
            <a:ext cx="2808312" cy="216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292CC828-C885-2D40-8579-C0494140556B}"/>
              </a:ext>
            </a:extLst>
          </p:cNvPr>
          <p:cNvSpPr txBox="1"/>
          <p:nvPr/>
        </p:nvSpPr>
        <p:spPr>
          <a:xfrm>
            <a:off x="465584" y="4941168"/>
            <a:ext cx="8229600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C00000"/>
                </a:solidFill>
              </a:rPr>
              <a:t>splitlines</a:t>
            </a:r>
            <a:r>
              <a:rPr lang="tr-TR" dirty="0">
                <a:solidFill>
                  <a:srgbClr val="C00000"/>
                </a:solidFill>
              </a:rPr>
              <a:t>()</a:t>
            </a:r>
            <a:r>
              <a:rPr lang="tr-TR" dirty="0">
                <a:solidFill>
                  <a:schemeClr val="tx1"/>
                </a:solidFill>
              </a:rPr>
              <a:t> yöntemi satır sonu yani '\n' karakterinden böler (</a:t>
            </a:r>
            <a:r>
              <a:rPr lang="tr-TR" dirty="0" err="1">
                <a:solidFill>
                  <a:schemeClr val="tx1"/>
                </a:solidFill>
              </a:rPr>
              <a:t>s.split</a:t>
            </a:r>
            <a:r>
              <a:rPr lang="tr-TR" dirty="0">
                <a:solidFill>
                  <a:schemeClr val="tx1"/>
                </a:solidFill>
              </a:rPr>
              <a:t>('\n') ile aynı).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İngilizce alfabe göz önünde bulundurulduğu için hem 'i' hem de 'ı' </a:t>
            </a:r>
            <a:r>
              <a:rPr lang="tr-TR" dirty="0" err="1">
                <a:solidFill>
                  <a:srgbClr val="C00000"/>
                </a:solidFill>
              </a:rPr>
              <a:t>upper</a:t>
            </a:r>
            <a:r>
              <a:rPr lang="tr-TR" dirty="0">
                <a:solidFill>
                  <a:srgbClr val="C00000"/>
                </a:solidFill>
              </a:rPr>
              <a:t>()</a:t>
            </a:r>
            <a:r>
              <a:rPr lang="tr-TR" dirty="0">
                <a:solidFill>
                  <a:schemeClr val="tx1"/>
                </a:solidFill>
              </a:rPr>
              <a:t> ile 'I' olur. Benzer şekilde 'İ' ve 'I' karakterlerinin ikisi de </a:t>
            </a:r>
            <a:r>
              <a:rPr lang="tr-TR" dirty="0" err="1">
                <a:solidFill>
                  <a:srgbClr val="C00000"/>
                </a:solidFill>
              </a:rPr>
              <a:t>lower</a:t>
            </a:r>
            <a:r>
              <a:rPr lang="tr-TR" dirty="0">
                <a:solidFill>
                  <a:srgbClr val="C00000"/>
                </a:solidFill>
              </a:rPr>
              <a:t>()</a:t>
            </a:r>
            <a:r>
              <a:rPr lang="tr-TR" dirty="0">
                <a:solidFill>
                  <a:schemeClr val="tx1"/>
                </a:solidFill>
              </a:rPr>
              <a:t> ile 'i'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C00000"/>
                </a:solidFill>
              </a:rPr>
              <a:t>lower</a:t>
            </a:r>
            <a:r>
              <a:rPr lang="tr-TR" dirty="0">
                <a:solidFill>
                  <a:srgbClr val="C00000"/>
                </a:solidFill>
              </a:rPr>
              <a:t>() </a:t>
            </a:r>
            <a:r>
              <a:rPr lang="tr-TR" dirty="0">
                <a:solidFill>
                  <a:schemeClr val="tx1"/>
                </a:solidFill>
              </a:rPr>
              <a:t>ile benzer olan </a:t>
            </a:r>
            <a:r>
              <a:rPr lang="tr-TR" dirty="0" err="1">
                <a:solidFill>
                  <a:srgbClr val="C00000"/>
                </a:solidFill>
              </a:rPr>
              <a:t>casefold</a:t>
            </a:r>
            <a:r>
              <a:rPr lang="tr-TR" dirty="0">
                <a:solidFill>
                  <a:srgbClr val="C00000"/>
                </a:solidFill>
              </a:rPr>
              <a:t>() </a:t>
            </a:r>
            <a:r>
              <a:rPr lang="tr-TR" dirty="0">
                <a:solidFill>
                  <a:schemeClr val="tx1"/>
                </a:solidFill>
              </a:rPr>
              <a:t>yöntemi bazı özel karakterleri farklı çevirir. Örneğin </a:t>
            </a:r>
            <a:r>
              <a:rPr lang="tr-TR" dirty="0" err="1">
                <a:solidFill>
                  <a:schemeClr val="tx1"/>
                </a:solidFill>
              </a:rPr>
              <a:t>Almanca’daki</a:t>
            </a:r>
            <a:r>
              <a:rPr lang="tr-TR" dirty="0">
                <a:solidFill>
                  <a:schemeClr val="tx1"/>
                </a:solidFill>
              </a:rPr>
              <a:t> 'ß' karakterini '</a:t>
            </a:r>
            <a:r>
              <a:rPr lang="tr-TR" dirty="0" err="1">
                <a:solidFill>
                  <a:schemeClr val="tx1"/>
                </a:solidFill>
              </a:rPr>
              <a:t>ss</a:t>
            </a:r>
            <a:r>
              <a:rPr lang="tr-TR" dirty="0">
                <a:solidFill>
                  <a:schemeClr val="tx1"/>
                </a:solidFill>
              </a:rPr>
              <a:t>' olarak çevirir. </a:t>
            </a:r>
          </a:p>
          <a:p>
            <a:pPr marL="268288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Fluß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casefold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 == 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Fluss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casefold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9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String’ler</a:t>
            </a:r>
            <a:r>
              <a:rPr lang="tr-TR" dirty="0"/>
              <a:t> ile İlgili Yöntemler (2)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85000" lnSpcReduction="20000"/>
          </a:bodyPr>
          <a:lstStyle/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center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width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fillchar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verilen genişlik içinde ortalar. İkinci parametre olarak sağına ve soluna doldurulacak karakter verilebilir (verilmediyse boşluk karakteri kullanılır)</a:t>
            </a:r>
          </a:p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join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iterable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verilen bir listenin her elemanı arasına (başka bir string verilirse her karakteri arasına) ekleyerek, oluşan yeni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döndürür.</a:t>
            </a:r>
          </a:p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strip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chars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Argüman verilmezse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solunda ve sağındaki boşluk karakterlerini siler. Eğer «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chars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» verilirse, verilen karakterleri siler.</a:t>
            </a:r>
          </a:p>
          <a:p>
            <a:pPr lvl="1" fontAlgn="ctr">
              <a:lnSpc>
                <a:spcPct val="110000"/>
              </a:lnSpc>
            </a:pPr>
            <a:r>
              <a:rPr lang="tr-TR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lstrip</a:t>
            </a: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yalnızca soldaki, </a:t>
            </a:r>
            <a:r>
              <a:rPr lang="tr-TR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rstrip</a:t>
            </a: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ise yalnızca sağdakileri siler</a:t>
            </a:r>
          </a:p>
        </p:txBody>
      </p:sp>
    </p:spTree>
    <p:extLst>
      <p:ext uri="{BB962C8B-B14F-4D97-AF65-F5344CB8AC3E}">
        <p14:creationId xmlns:p14="http://schemas.microsoft.com/office/powerpoint/2010/main" val="144808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13" name="İçerik Yer Tutucusu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Kırklareli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Üniversitesi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".center(40, '-')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'----------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Kırklareli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Üniversitesi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"&lt;-&gt;".join(["Ahmet",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Burcu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"Ali"])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'Ahmet&lt;-&gt;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Burcu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&lt;-&gt;Ali'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"&lt;-&gt;".join("Ahmet")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'A&lt;-&gt;h&lt;-&gt;m&lt;-&gt;e&lt;-&gt;t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"------Ali------".strip('-')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'Ali'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"------Ali------".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rstrip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('-')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'------Ali'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7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Bool</a:t>
            </a:r>
            <a:r>
              <a:rPr lang="tr-TR" dirty="0"/>
              <a:t> değer döndüren yöntemler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0000" lnSpcReduction="20000"/>
          </a:bodyPr>
          <a:lstStyle/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isalnum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alfanümerik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olup olmadığını döndürür.</a:t>
            </a:r>
          </a:p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isalpha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alfabetik karakterlerden oluşup oluşmadığını döndürür.</a:t>
            </a:r>
          </a:p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isdecimal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içerisindeki tüm karakterlerin sayı olup olmadığını döndürür.</a:t>
            </a:r>
          </a:p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isdigit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isdecimal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()’den farkı Unicode kullanılarak alt simge ve üst simge biçiminde yazılan karakterler de dâhildir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Örn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dirty="0"/>
              <a:t>"2</a:t>
            </a:r>
            <a:r>
              <a:rPr lang="tr-TR" baseline="30000" dirty="0"/>
              <a:t>3</a:t>
            </a:r>
            <a:r>
              <a:rPr lang="tr-TR" dirty="0"/>
              <a:t>"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isnumeric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isdigit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()’ten farkı Unicode kullanılarak yazılan "½" gibi özel sayısal karakterler de dâhildir.</a:t>
            </a:r>
          </a:p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isspace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boşluk veya TAB karakterlerinden oluşup oluşmadığını döndürür. </a:t>
            </a:r>
          </a:p>
          <a:p>
            <a:pPr fontAlgn="ctr"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islower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() / </a:t>
            </a:r>
            <a:r>
              <a:rPr lang="tr-TR" dirty="0" err="1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isupper</a:t>
            </a:r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():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tamamının küçük / büyük karakterlerden oluşup oluşmadığını döndürür.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1A38AE3-366B-564D-84B0-42A8BC45A467}"/>
              </a:ext>
            </a:extLst>
          </p:cNvPr>
          <p:cNvSpPr txBox="1"/>
          <p:nvPr/>
        </p:nvSpPr>
        <p:spPr>
          <a:xfrm>
            <a:off x="461554" y="6200320"/>
            <a:ext cx="8225245" cy="3970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ctr">
              <a:lnSpc>
                <a:spcPct val="110000"/>
              </a:lnSpc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Diğerleri: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isascii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tr-T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isidentifier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tr-T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isprintable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tr-T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istitle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6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7199"/>
              </p:ext>
            </p:extLst>
          </p:nvPr>
        </p:nvGraphicFramePr>
        <p:xfrm>
          <a:off x="457200" y="1700808"/>
          <a:ext cx="8263974" cy="340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19">
                  <a:extLst>
                    <a:ext uri="{9D8B030D-6E8A-4147-A177-3AD203B41FA5}">
                      <a16:colId xmlns:a16="http://schemas.microsoft.com/office/drawing/2014/main" val="1454456939"/>
                    </a:ext>
                  </a:extLst>
                </a:gridCol>
                <a:gridCol w="899445">
                  <a:extLst>
                    <a:ext uri="{9D8B030D-6E8A-4147-A177-3AD203B41FA5}">
                      <a16:colId xmlns:a16="http://schemas.microsoft.com/office/drawing/2014/main" val="1044857833"/>
                    </a:ext>
                  </a:extLst>
                </a:gridCol>
                <a:gridCol w="818482">
                  <a:extLst>
                    <a:ext uri="{9D8B030D-6E8A-4147-A177-3AD203B41FA5}">
                      <a16:colId xmlns:a16="http://schemas.microsoft.com/office/drawing/2014/main" val="1143103875"/>
                    </a:ext>
                  </a:extLst>
                </a:gridCol>
                <a:gridCol w="1059782">
                  <a:extLst>
                    <a:ext uri="{9D8B030D-6E8A-4147-A177-3AD203B41FA5}">
                      <a16:colId xmlns:a16="http://schemas.microsoft.com/office/drawing/2014/main" val="3757024944"/>
                    </a:ext>
                  </a:extLst>
                </a:gridCol>
                <a:gridCol w="701007">
                  <a:extLst>
                    <a:ext uri="{9D8B030D-6E8A-4147-A177-3AD203B41FA5}">
                      <a16:colId xmlns:a16="http://schemas.microsoft.com/office/drawing/2014/main" val="940634124"/>
                    </a:ext>
                  </a:extLst>
                </a:gridCol>
                <a:gridCol w="1099469">
                  <a:extLst>
                    <a:ext uri="{9D8B030D-6E8A-4147-A177-3AD203B41FA5}">
                      <a16:colId xmlns:a16="http://schemas.microsoft.com/office/drawing/2014/main" val="1576382960"/>
                    </a:ext>
                  </a:extLst>
                </a:gridCol>
                <a:gridCol w="831182">
                  <a:extLst>
                    <a:ext uri="{9D8B030D-6E8A-4147-A177-3AD203B41FA5}">
                      <a16:colId xmlns:a16="http://schemas.microsoft.com/office/drawing/2014/main" val="2071517727"/>
                    </a:ext>
                  </a:extLst>
                </a:gridCol>
                <a:gridCol w="836643">
                  <a:extLst>
                    <a:ext uri="{9D8B030D-6E8A-4147-A177-3AD203B41FA5}">
                      <a16:colId xmlns:a16="http://schemas.microsoft.com/office/drawing/2014/main" val="906346190"/>
                    </a:ext>
                  </a:extLst>
                </a:gridCol>
                <a:gridCol w="861345">
                  <a:extLst>
                    <a:ext uri="{9D8B030D-6E8A-4147-A177-3AD203B41FA5}">
                      <a16:colId xmlns:a16="http://schemas.microsoft.com/office/drawing/2014/main" val="935970493"/>
                    </a:ext>
                  </a:extLst>
                </a:gridCol>
              </a:tblGrid>
              <a:tr h="282742">
                <a:tc>
                  <a:txBody>
                    <a:bodyPr/>
                    <a:lstStyle/>
                    <a:p>
                      <a:pPr algn="ctr" fontAlgn="t"/>
                      <a:r>
                        <a:rPr lang="tr-TR" sz="2000" u="none" strike="noStrike" dirty="0">
                          <a:effectLst/>
                        </a:rPr>
                        <a:t>String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isalnum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isalpha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isdecimal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isdigit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isnumeric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isspace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islower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isupper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315612211"/>
                  </a:ext>
                </a:extLst>
              </a:tr>
              <a:tr h="282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effectLst/>
                        </a:rPr>
                        <a:t>"     "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2144853007"/>
                  </a:ext>
                </a:extLst>
              </a:tr>
              <a:tr h="282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effectLst/>
                        </a:rPr>
                        <a:t>"</a:t>
                      </a:r>
                      <a:r>
                        <a:rPr lang="tr-TR" sz="2000" u="none" strike="noStrike" dirty="0" err="1">
                          <a:effectLst/>
                        </a:rPr>
                        <a:t>abc</a:t>
                      </a:r>
                      <a:r>
                        <a:rPr lang="tr-TR" sz="2000" u="none" strike="noStrike" dirty="0">
                          <a:effectLst/>
                        </a:rPr>
                        <a:t>"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>
                          <a:effectLst/>
                        </a:rPr>
                        <a:t>False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>
                          <a:effectLst/>
                        </a:rPr>
                        <a:t>False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1914007865"/>
                  </a:ext>
                </a:extLst>
              </a:tr>
              <a:tr h="282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effectLst/>
                        </a:rPr>
                        <a:t>"abc123"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4291479592"/>
                  </a:ext>
                </a:extLst>
              </a:tr>
              <a:tr h="282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effectLst/>
                        </a:rPr>
                        <a:t>"ABC123"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2333343111"/>
                  </a:ext>
                </a:extLst>
              </a:tr>
              <a:tr h="282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effectLst/>
                        </a:rPr>
                        <a:t>"123"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>
                          <a:effectLst/>
                        </a:rPr>
                        <a:t>False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>
                          <a:effectLst/>
                        </a:rPr>
                        <a:t>False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1572336291"/>
                  </a:ext>
                </a:extLst>
              </a:tr>
              <a:tr h="282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effectLst/>
                        </a:rPr>
                        <a:t>"123.123"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523986329"/>
                  </a:ext>
                </a:extLst>
              </a:tr>
              <a:tr h="282742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"2\u00B3"</a:t>
                      </a:r>
                    </a:p>
                    <a:p>
                      <a:pPr algn="ctr"/>
                      <a:r>
                        <a:rPr lang="tr-TR" sz="2000" dirty="0"/>
                        <a:t>2³</a:t>
                      </a: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tr-TR" sz="20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623338706"/>
                  </a:ext>
                </a:extLst>
              </a:tr>
              <a:tr h="282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dirty="0"/>
                        <a:t>"2\u2155"</a:t>
                      </a:r>
                    </a:p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2⅕</a:t>
                      </a: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u="none" strike="noStrike" dirty="0" err="1">
                          <a:effectLst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r-T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6" marR="6016" marT="6016" marB="0" anchor="ctr"/>
                </a:tc>
                <a:extLst>
                  <a:ext uri="{0D108BD9-81ED-4DB2-BD59-A6C34878D82A}">
                    <a16:rowId xmlns:a16="http://schemas.microsoft.com/office/drawing/2014/main" val="4027978275"/>
                  </a:ext>
                </a:extLst>
              </a:tr>
            </a:tbl>
          </a:graphicData>
        </a:graphic>
      </p:graphicFrame>
      <p:sp>
        <p:nvSpPr>
          <p:cNvPr id="4" name="TextBox 5">
            <a:extLst>
              <a:ext uri="{FF2B5EF4-FFF2-40B4-BE49-F238E27FC236}">
                <a16:creationId xmlns:a16="http://schemas.microsoft.com/office/drawing/2014/main" id="{71A38AE3-366B-564D-84B0-42A8BC45A467}"/>
              </a:ext>
            </a:extLst>
          </p:cNvPr>
          <p:cNvSpPr txBox="1"/>
          <p:nvPr/>
        </p:nvSpPr>
        <p:spPr>
          <a:xfrm>
            <a:off x="461554" y="5373216"/>
            <a:ext cx="8225245" cy="13111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ctr">
              <a:lnSpc>
                <a:spcPct val="110000"/>
              </a:lnSpc>
            </a:pPr>
            <a:r>
              <a:rPr lang="tr-TR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startswith</a:t>
            </a: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endswith</a:t>
            </a: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yöntemleri de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değer döndüren fakat yukarıdakilerden farklı olarak parametre alan yöntemlerdir. string içinde, argüman olarak verilen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başlangıç veya bitişte bulunup bulunmadığını döndürürler: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"Kırklareli"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startswith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Kı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True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26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Arama ile ilgili yöntemler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tr-TR" sz="2800" dirty="0">
                <a:latin typeface="+mj-lt"/>
                <a:cs typeface="Consolas" panose="020B0609020204030204" pitchFamily="49" charset="0"/>
              </a:rPr>
              <a:t> </a:t>
            </a:r>
            <a:r>
              <a:rPr lang="tr-TR" sz="2800" dirty="0"/>
              <a:t>String içerisinde aranan başka bir </a:t>
            </a:r>
            <a:r>
              <a:rPr lang="tr-TR" sz="2800" dirty="0" err="1"/>
              <a:t>string’in</a:t>
            </a:r>
            <a:r>
              <a:rPr lang="tr-TR" sz="2800" dirty="0"/>
              <a:t> ilk bulunduğu noktanın indisini döndürür. Bulunamaz ise -1 döndürür. İstenirse «start» ve «</a:t>
            </a:r>
            <a:r>
              <a:rPr lang="tr-TR" sz="2800" dirty="0" err="1"/>
              <a:t>end</a:t>
            </a:r>
            <a:r>
              <a:rPr lang="tr-TR" sz="2800" dirty="0"/>
              <a:t>» değerleri verilerek o indisler arasında arama gerçekleştirilebilir.</a:t>
            </a:r>
          </a:p>
          <a:p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tr-TR" sz="2800" dirty="0">
                <a:cs typeface="Consolas" panose="020B0609020204030204" pitchFamily="49" charset="0"/>
              </a:rPr>
              <a:t> </a:t>
            </a:r>
            <a:r>
              <a:rPr lang="tr-TR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tr-TR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yönteminden farkı, aranan bulunamadığı zaman -1 değil hata döndürmesidir (Listelerde olduğu gibi).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tr-TR" sz="2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tr-TR" sz="2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tr-TR" sz="2800" dirty="0">
                <a:cs typeface="Consolas" panose="020B0609020204030204" pitchFamily="49" charset="0"/>
              </a:rPr>
              <a:t> </a:t>
            </a:r>
            <a:r>
              <a:rPr lang="tr-TR" sz="2800" dirty="0"/>
              <a:t>String içerisinde aranan başka bir </a:t>
            </a:r>
            <a:r>
              <a:rPr lang="tr-TR" sz="2800" dirty="0" err="1"/>
              <a:t>string’in</a:t>
            </a:r>
            <a:r>
              <a:rPr lang="tr-TR" sz="2800" dirty="0"/>
              <a:t> kaç defa yer aldığını döndürür.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71A38AE3-366B-564D-84B0-42A8BC45A467}"/>
              </a:ext>
            </a:extLst>
          </p:cNvPr>
          <p:cNvSpPr txBox="1"/>
          <p:nvPr/>
        </p:nvSpPr>
        <p:spPr>
          <a:xfrm>
            <a:off x="461554" y="6200320"/>
            <a:ext cx="8225245" cy="3970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ctr">
              <a:lnSpc>
                <a:spcPct val="110000"/>
              </a:lnSpc>
            </a:pPr>
            <a:r>
              <a:rPr lang="tr-TR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rfind</a:t>
            </a: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rindex</a:t>
            </a: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bulunduğu noktanın indisini döndürür (sağdan (r: </a:t>
            </a:r>
            <a:r>
              <a:rPr lang="tr-T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arama).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2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Denemeler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("dene")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("Dene")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("ne")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("Dene",1,5)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tr-TR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str.index</a:t>
            </a:r>
            <a:r>
              <a:rPr lang="tr-TR" dirty="0">
                <a:latin typeface="Consolas" panose="020B0609020204030204" pitchFamily="49" charset="0"/>
              </a:rPr>
              <a:t>("dene")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substring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not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found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dirty="0">
                <a:latin typeface="Consolas" panose="020B0609020204030204" pitchFamily="49" charset="0"/>
              </a:rPr>
              <a:t>"</a:t>
            </a:r>
            <a:r>
              <a:rPr lang="tr-TR" dirty="0" err="1">
                <a:latin typeface="Consolas" panose="020B0609020204030204" pitchFamily="49" charset="0"/>
              </a:rPr>
              <a:t>abracadabra</a:t>
            </a:r>
            <a:r>
              <a:rPr lang="tr-TR" dirty="0">
                <a:latin typeface="Consolas" panose="020B0609020204030204" pitchFamily="49" charset="0"/>
              </a:rPr>
              <a:t>".</a:t>
            </a:r>
            <a:r>
              <a:rPr lang="tr-TR" dirty="0" err="1">
                <a:latin typeface="Consolas" panose="020B0609020204030204" pitchFamily="49" charset="0"/>
              </a:rPr>
              <a:t>count</a:t>
            </a:r>
            <a:r>
              <a:rPr lang="tr-TR" dirty="0">
                <a:latin typeface="Consolas" panose="020B0609020204030204" pitchFamily="49" charset="0"/>
              </a:rPr>
              <a:t>("abra")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FD2F8-EFD7-EF4C-B3F2-EBBEA7B64299}"/>
              </a:ext>
            </a:extLst>
          </p:cNvPr>
          <p:cNvSpPr txBox="1"/>
          <p:nvPr/>
        </p:nvSpPr>
        <p:spPr>
          <a:xfrm>
            <a:off x="4644008" y="1916832"/>
            <a:ext cx="324036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Arama büyük-küçük harf duyarlı olduğu için bulamadı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12397-323C-5D47-B4D6-32158CE23448}"/>
              </a:ext>
            </a:extLst>
          </p:cNvPr>
          <p:cNvSpPr txBox="1"/>
          <p:nvPr/>
        </p:nvSpPr>
        <p:spPr>
          <a:xfrm>
            <a:off x="4644008" y="2797881"/>
            <a:ext cx="324036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"Dene" kelimesinin geçtiği ilk indis döndürülür.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38AE3-366B-564D-84B0-42A8BC45A467}"/>
              </a:ext>
            </a:extLst>
          </p:cNvPr>
          <p:cNvSpPr txBox="1"/>
          <p:nvPr/>
        </p:nvSpPr>
        <p:spPr>
          <a:xfrm>
            <a:off x="4644008" y="4131437"/>
            <a:ext cx="324036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1 ve 5 indisleri arasında "Dene" kelimesi geçmiyor.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66541C-56DD-724D-AAE9-9DC450CE188D}"/>
              </a:ext>
            </a:extLst>
          </p:cNvPr>
          <p:cNvCxnSpPr/>
          <p:nvPr/>
        </p:nvCxnSpPr>
        <p:spPr>
          <a:xfrm flipV="1">
            <a:off x="1043608" y="2328959"/>
            <a:ext cx="3600400" cy="107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664D057F-C5F7-284C-88B8-63CD35B6C6FE}"/>
              </a:ext>
            </a:extLst>
          </p:cNvPr>
          <p:cNvCxnSpPr>
            <a:endCxn id="5" idx="1"/>
          </p:cNvCxnSpPr>
          <p:nvPr/>
        </p:nvCxnSpPr>
        <p:spPr>
          <a:xfrm flipV="1">
            <a:off x="1043608" y="3121047"/>
            <a:ext cx="3600400" cy="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34812B79-68D6-EF4F-B3D6-16E6E8295481}"/>
              </a:ext>
            </a:extLst>
          </p:cNvPr>
          <p:cNvCxnSpPr/>
          <p:nvPr/>
        </p:nvCxnSpPr>
        <p:spPr>
          <a:xfrm>
            <a:off x="1044008" y="4451273"/>
            <a:ext cx="360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7670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CBF4-8117-6C43-A619-A8B4143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Kaçış Karakterleri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430F-EA97-4C4E-9CA5-FDF3001D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\n: </a:t>
            </a:r>
            <a:r>
              <a:rPr lang="tr-TR" dirty="0" err="1"/>
              <a:t>String</a:t>
            </a:r>
            <a:r>
              <a:rPr lang="tr-TR" dirty="0"/>
              <a:t> içerisinde yeni satıra geçmek için kullanılır.</a:t>
            </a:r>
          </a:p>
          <a:p>
            <a:r>
              <a:rPr lang="tr-TR" dirty="0"/>
              <a:t>\\: "</a:t>
            </a:r>
            <a:r>
              <a:rPr lang="tr-TR" dirty="0">
                <a:solidFill>
                  <a:srgbClr val="FF0000"/>
                </a:solidFill>
              </a:rPr>
              <a:t>\</a:t>
            </a:r>
            <a:r>
              <a:rPr lang="tr-TR" dirty="0"/>
              <a:t>" karakterini </a:t>
            </a:r>
            <a:r>
              <a:rPr lang="tr-TR" dirty="0" err="1"/>
              <a:t>string</a:t>
            </a:r>
            <a:r>
              <a:rPr lang="tr-TR" dirty="0"/>
              <a:t> içerisine yazdırmak için kullanılır.</a:t>
            </a:r>
          </a:p>
          <a:p>
            <a:r>
              <a:rPr lang="tr-TR" dirty="0"/>
              <a:t>\' : "</a:t>
            </a:r>
            <a:r>
              <a:rPr lang="tr-TR" dirty="0">
                <a:solidFill>
                  <a:srgbClr val="FF0000"/>
                </a:solidFill>
              </a:rPr>
              <a:t>'</a:t>
            </a:r>
            <a:r>
              <a:rPr lang="tr-TR" dirty="0"/>
              <a:t>" karakterini </a:t>
            </a:r>
            <a:r>
              <a:rPr lang="tr-TR" dirty="0" err="1"/>
              <a:t>string</a:t>
            </a:r>
            <a:r>
              <a:rPr lang="tr-TR" dirty="0"/>
              <a:t> içerisine yazdırmak için kullanılır.</a:t>
            </a:r>
          </a:p>
          <a:p>
            <a:r>
              <a:rPr lang="tr-TR" dirty="0"/>
              <a:t>\": "</a:t>
            </a:r>
            <a:r>
              <a:rPr lang="tr-TR" dirty="0">
                <a:solidFill>
                  <a:srgbClr val="FF0000"/>
                </a:solidFill>
              </a:rPr>
              <a:t>"</a:t>
            </a:r>
            <a:r>
              <a:rPr lang="tr-TR" dirty="0"/>
              <a:t>" karakterini </a:t>
            </a:r>
            <a:r>
              <a:rPr lang="tr-TR" dirty="0" err="1"/>
              <a:t>string</a:t>
            </a:r>
            <a:r>
              <a:rPr lang="tr-TR" dirty="0"/>
              <a:t> içerisine yazdırmak için kullanılır. </a:t>
            </a:r>
          </a:p>
          <a:p>
            <a:r>
              <a:rPr lang="tr-TR" dirty="0"/>
              <a:t>\t: </a:t>
            </a:r>
            <a:r>
              <a:rPr lang="tr-TR" dirty="0" err="1"/>
              <a:t>String</a:t>
            </a:r>
            <a:r>
              <a:rPr lang="tr-TR" dirty="0"/>
              <a:t> içerisinde sekme koymak için kullanılır.</a:t>
            </a:r>
          </a:p>
          <a:p>
            <a:r>
              <a:rPr lang="tr-TR" dirty="0"/>
              <a:t>Bir </a:t>
            </a:r>
            <a:r>
              <a:rPr lang="tr-TR" dirty="0" err="1"/>
              <a:t>string</a:t>
            </a:r>
            <a:r>
              <a:rPr lang="tr-TR" dirty="0"/>
              <a:t> içerisinde kaçış karakterinin olmadığını belirtmek için </a:t>
            </a:r>
            <a:r>
              <a:rPr lang="tr-TR" dirty="0" err="1"/>
              <a:t>stringin</a:t>
            </a:r>
            <a:r>
              <a:rPr lang="tr-TR" dirty="0"/>
              <a:t> başına «r» harfi koyulur.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966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A479-EC4A-144E-80FD-D279742F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FE8E-FFC0-374C-B4E8-A7CAB9CE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str</a:t>
            </a:r>
            <a:r>
              <a:rPr lang="tr-TR" dirty="0">
                <a:latin typeface="Consolas" panose="020B0609020204030204" pitchFamily="49" charset="0"/>
              </a:rPr>
              <a:t> = "a\</a:t>
            </a:r>
            <a:r>
              <a:rPr lang="tr-TR" dirty="0" err="1">
                <a:latin typeface="Consolas" panose="020B0609020204030204" pitchFamily="49" charset="0"/>
              </a:rPr>
              <a:t>nb</a:t>
            </a:r>
            <a:r>
              <a:rPr lang="tr-TR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str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= "\"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SyntaxError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: EOL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scanning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literal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= "\\"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tr-TR" dirty="0" err="1">
                <a:latin typeface="Consolas" panose="020B0609020204030204" pitchFamily="49" charset="0"/>
              </a:rPr>
              <a:t>"a</a:t>
            </a:r>
            <a:r>
              <a:rPr lang="tr-TR" dirty="0">
                <a:latin typeface="Consolas" panose="020B0609020204030204" pitchFamily="49" charset="0"/>
              </a:rPr>
              <a:t>\</a:t>
            </a:r>
            <a:r>
              <a:rPr lang="tr-TR" dirty="0" err="1">
                <a:latin typeface="Consolas" panose="020B0609020204030204" pitchFamily="49" charset="0"/>
              </a:rPr>
              <a:t>nb</a:t>
            </a:r>
            <a:r>
              <a:rPr lang="tr-TR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a\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nb</a:t>
            </a: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0829D-FD51-1E4D-B0B9-565FC48DC324}"/>
              </a:ext>
            </a:extLst>
          </p:cNvPr>
          <p:cNvSpPr txBox="1"/>
          <p:nvPr/>
        </p:nvSpPr>
        <p:spPr>
          <a:xfrm>
            <a:off x="5734472" y="1983493"/>
            <a:ext cx="295232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\n yeni satır olarak basıldı.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61A6FE-0416-9C44-BB98-960601FEEDF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71600" y="2168159"/>
            <a:ext cx="4762872" cy="43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888E5E-6274-8F48-AF7A-3E7FCBBFBA96}"/>
              </a:ext>
            </a:extLst>
          </p:cNvPr>
          <p:cNvSpPr txBox="1"/>
          <p:nvPr/>
        </p:nvSpPr>
        <p:spPr>
          <a:xfrm>
            <a:off x="5734472" y="2780928"/>
            <a:ext cx="295232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Tek \ işareti kullanılamıyor.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91B10-1A97-654E-832B-A38F09310B3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059832" y="2965594"/>
            <a:ext cx="2674640" cy="154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B935B4-CDC6-BF47-ADC4-1DFDD04308A5}"/>
              </a:ext>
            </a:extLst>
          </p:cNvPr>
          <p:cNvSpPr txBox="1"/>
          <p:nvPr/>
        </p:nvSpPr>
        <p:spPr>
          <a:xfrm>
            <a:off x="3131840" y="5291916"/>
            <a:ext cx="555496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r harfi kaçış karakterini görmezden gelmek için kullanılır.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D68B80-156B-BD42-AB34-0963B439BD8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31640" y="547658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99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Python’da</a:t>
            </a:r>
            <a:r>
              <a:rPr lang="tr-TR" dirty="0"/>
              <a:t> </a:t>
            </a:r>
            <a:r>
              <a:rPr lang="en-US" dirty="0"/>
              <a:t>String</a:t>
            </a:r>
            <a:endParaRPr lang="tr-TR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İlk dersimizde öğrendiğimiz gibi; Tek tırnak veya çift tırnak içinde yazılan her şey rakam bile olsa </a:t>
            </a:r>
            <a:r>
              <a:rPr lang="tr-TR" dirty="0" err="1"/>
              <a:t>str</a:t>
            </a:r>
            <a:r>
              <a:rPr lang="tr-TR" dirty="0"/>
              <a:t> (string) olarak saklanır.</a:t>
            </a:r>
          </a:p>
          <a:p>
            <a:pPr>
              <a:lnSpc>
                <a:spcPct val="90000"/>
              </a:lnSpc>
            </a:pPr>
            <a:r>
              <a:rPr lang="tr-TR" dirty="0"/>
              <a:t>Birçok programlama dilinde birden fazla karakterden oluşan diziler için string tanımı kullanılırken, </a:t>
            </a:r>
            <a:r>
              <a:rPr lang="tr-TR" dirty="0" err="1"/>
              <a:t>Python’da</a:t>
            </a:r>
            <a:r>
              <a:rPr lang="tr-TR" dirty="0"/>
              <a:t> tek bir karakterin saklandığı bir değişken bile </a:t>
            </a:r>
            <a:r>
              <a:rPr lang="tr-TR" dirty="0" err="1"/>
              <a:t>str</a:t>
            </a:r>
            <a:r>
              <a:rPr lang="tr-TR" dirty="0"/>
              <a:t> türünde kabul edilir (C’deki </a:t>
            </a:r>
            <a:r>
              <a:rPr lang="tr-TR" dirty="0" err="1"/>
              <a:t>char</a:t>
            </a:r>
            <a:r>
              <a:rPr lang="tr-TR" dirty="0"/>
              <a:t> gibi bir veri tipi yok).</a:t>
            </a:r>
          </a:p>
          <a:p>
            <a:pPr>
              <a:lnSpc>
                <a:spcPct val="90000"/>
              </a:lnSpc>
            </a:pPr>
            <a:r>
              <a:rPr lang="tr-TR" dirty="0"/>
              <a:t>Bildiğimiz gibi; </a:t>
            </a:r>
            <a:r>
              <a:rPr lang="tr-TR" dirty="0" err="1"/>
              <a:t>Input</a:t>
            </a:r>
            <a:r>
              <a:rPr lang="tr-TR" dirty="0"/>
              <a:t>() fonksiyonunun döndürdüğü değer bir </a:t>
            </a:r>
            <a:r>
              <a:rPr lang="tr-TR" dirty="0" err="1"/>
              <a:t>string’tir</a:t>
            </a:r>
            <a:r>
              <a:rPr lang="tr-TR" dirty="0"/>
              <a:t>.</a:t>
            </a:r>
          </a:p>
          <a:p>
            <a:pPr>
              <a:lnSpc>
                <a:spcPct val="90000"/>
              </a:lnSpc>
            </a:pP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onsolas" panose="020B0609020204030204" pitchFamily="49" charset="0"/>
                <a:cs typeface="Calibri" panose="020F0502020204030204" pitchFamily="34" charset="0"/>
              </a:rPr>
              <a:t>s.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format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Stringler</a:t>
            </a:r>
            <a:r>
              <a:rPr lang="tr-TR" dirty="0"/>
              <a:t> yazılırken + ile birleştirmek yerine .format() yöntemi kullanılarak değişkenlerin geleceği yerler «{}» sembolleri ile belirtilebilir.</a:t>
            </a:r>
          </a:p>
          <a:p>
            <a:r>
              <a:rPr lang="tr-TR" dirty="0"/>
              <a:t>Değişkenlerin gelmesi istenen yere </a:t>
            </a:r>
            <a:r>
              <a:rPr lang="tr-TR" dirty="0" err="1"/>
              <a:t>string</a:t>
            </a:r>
            <a:r>
              <a:rPr lang="tr-TR" dirty="0"/>
              <a:t> içerisinde «{}» koyulur. Daha sonra format yönteminden sonra karşılık gelen değişkenler yazılır. </a:t>
            </a:r>
          </a:p>
          <a:p>
            <a:r>
              <a:rPr lang="tr-TR" dirty="0"/>
              <a:t>Küme parantezleri üç farklı şekilde kullanılabilir.</a:t>
            </a:r>
          </a:p>
          <a:p>
            <a:pPr lvl="1"/>
            <a:r>
              <a:rPr lang="tr-TR" dirty="0"/>
              <a:t>{} içerisine hiçbir şey yazılmazsa format parametreleri sırası ile yazdırılır.</a:t>
            </a:r>
          </a:p>
          <a:p>
            <a:pPr lvl="1"/>
            <a:r>
              <a:rPr lang="tr-TR" dirty="0"/>
              <a:t>Küme parantezleri içerisine sayı yazılırsa ({</a:t>
            </a:r>
            <a:r>
              <a:rPr lang="tr-TR" dirty="0" err="1"/>
              <a:t>sayi</a:t>
            </a:r>
            <a:r>
              <a:rPr lang="tr-TR" dirty="0"/>
              <a:t>}) format parametrelerinin indislerine bakılarak yazma işlemi gerçekleştirilir.</a:t>
            </a:r>
          </a:p>
          <a:p>
            <a:pPr lvl="1"/>
            <a:r>
              <a:rPr lang="tr-TR" dirty="0"/>
              <a:t>Küme parantezlerinin içerisine tanımlayıcı yazılırsa ({isim}) format parametreleri bu tanımlara eşitlenerek yazma işlemi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319545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Örnekler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("a={} ve b={}".format(3,5))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a=3 ve b=5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("a={1} ve b={0}".format(3,5))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a=5 ve b=3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("a={x} ve b={y}".format(y=3,x=5))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a=5 ve b=3</a:t>
            </a:r>
          </a:p>
        </p:txBody>
      </p:sp>
    </p:spTree>
    <p:extLst>
      <p:ext uri="{BB962C8B-B14F-4D97-AF65-F5344CB8AC3E}">
        <p14:creationId xmlns:p14="http://schemas.microsoft.com/office/powerpoint/2010/main" val="245918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</a:t>
            </a:r>
            <a:r>
              <a:rPr lang="tr-TR" sz="3200" dirty="0"/>
              <a:t>erilen bir cümledeki sesli karakter sayısını veren program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sesliler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=['a','e','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ı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o','ö','u','ü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cumle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Bugün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dünden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daha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güzel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olacak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sayac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harf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cumle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harf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sesliler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sayac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+=1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Sesli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harf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sayısı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:",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sayac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7408-207E-0B49-B326-C3569E56E4EB}"/>
              </a:ext>
            </a:extLst>
          </p:cNvPr>
          <p:cNvSpPr txBox="1"/>
          <p:nvPr/>
        </p:nvSpPr>
        <p:spPr>
          <a:xfrm>
            <a:off x="7020272" y="1230868"/>
            <a:ext cx="19752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Sesli harflerin dizisi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0436827-9DF5-8644-9895-D298A1F8EE89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7715802" y="1552745"/>
            <a:ext cx="244626" cy="3395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916EC9-9B3E-F24C-8556-BD7668107061}"/>
              </a:ext>
            </a:extLst>
          </p:cNvPr>
          <p:cNvSpPr txBox="1"/>
          <p:nvPr/>
        </p:nvSpPr>
        <p:spPr>
          <a:xfrm>
            <a:off x="7342284" y="3004308"/>
            <a:ext cx="1653209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Sayılacak cümle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BD0BF99-C7E9-594F-9E45-18C818FE006D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7760519" y="2595937"/>
            <a:ext cx="304874" cy="5118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5B9111-C925-B246-9AEB-3D573034F11F}"/>
              </a:ext>
            </a:extLst>
          </p:cNvPr>
          <p:cNvSpPr txBox="1"/>
          <p:nvPr/>
        </p:nvSpPr>
        <p:spPr>
          <a:xfrm>
            <a:off x="4427984" y="2948946"/>
            <a:ext cx="164846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Sesli harf sayacı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B4E30D-C2AF-5144-959F-9CE9EDB4283F}"/>
              </a:ext>
            </a:extLst>
          </p:cNvPr>
          <p:cNvCxnSpPr>
            <a:cxnSpLocks/>
          </p:cNvCxnSpPr>
          <p:nvPr/>
        </p:nvCxnSpPr>
        <p:spPr>
          <a:xfrm flipH="1">
            <a:off x="2267744" y="314096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757A87-D03E-D649-8245-D703D96A29C0}"/>
              </a:ext>
            </a:extLst>
          </p:cNvPr>
          <p:cNvSpPr txBox="1"/>
          <p:nvPr/>
        </p:nvSpPr>
        <p:spPr>
          <a:xfrm>
            <a:off x="6804248" y="3867550"/>
            <a:ext cx="2191245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Sıradaki harf sesliler listesinde bulunuyorsa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9ECFF6-1BA0-5746-B0AE-48732A662E7B}"/>
              </a:ext>
            </a:extLst>
          </p:cNvPr>
          <p:cNvCxnSpPr>
            <a:cxnSpLocks/>
          </p:cNvCxnSpPr>
          <p:nvPr/>
        </p:nvCxnSpPr>
        <p:spPr>
          <a:xfrm flipH="1">
            <a:off x="4644008" y="4059572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6215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3904-4BF9-A74C-877B-3CAAB8AA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Regular</a:t>
            </a:r>
            <a:r>
              <a:rPr lang="tr-TR" dirty="0"/>
              <a:t> </a:t>
            </a:r>
            <a:r>
              <a:rPr lang="tr-TR" dirty="0" err="1"/>
              <a:t>Expressions</a:t>
            </a:r>
            <a:r>
              <a:rPr lang="tr-TR" dirty="0"/>
              <a:t> (Düzenli İfadeler)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5305-3836-FB46-9336-A31074FF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String’ler</a:t>
            </a:r>
            <a:r>
              <a:rPr lang="tr-TR" dirty="0"/>
              <a:t> üzerinde </a:t>
            </a:r>
            <a:r>
              <a:rPr lang="tr-TR" dirty="0" err="1"/>
              <a:t>RegEx</a:t>
            </a:r>
            <a:r>
              <a:rPr lang="tr-TR" dirty="0"/>
              <a:t> kullanarak aranan herhangi bir ifadenin verilen metnin içerisinde geçip geçmediği tespit edilebilmektedir.</a:t>
            </a:r>
          </a:p>
          <a:p>
            <a:r>
              <a:rPr lang="tr-TR" dirty="0" err="1"/>
              <a:t>RegEx</a:t>
            </a:r>
            <a:r>
              <a:rPr lang="tr-TR" dirty="0"/>
              <a:t> ile metnin içerisinde sayıların, harflerin veya özel karakterlerin geçip geçmediği, belirli uzunlukta bir metnin olup olmadığı, sayılardan oluşan ifadelerin olup olmadığı gibi sorgular gerçekleştirilebilmektedir.</a:t>
            </a:r>
          </a:p>
          <a:p>
            <a:r>
              <a:rPr lang="tr-TR" dirty="0"/>
              <a:t>Bu ifadeleri yazabilmek için </a:t>
            </a:r>
            <a:r>
              <a:rPr lang="tr-TR" dirty="0" err="1"/>
              <a:t>RegEx</a:t>
            </a:r>
            <a:r>
              <a:rPr lang="tr-TR" dirty="0"/>
              <a:t> belirli özel karakterler kullanmaktadır.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9468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C5F9-286F-DF48-B2F3-6C2DC61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Regex</a:t>
            </a:r>
            <a:r>
              <a:rPr lang="tr-TR" dirty="0"/>
              <a:t> Özel Karakter ve Aralıklar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5889-CA3F-FF42-AAF7-B561FB21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8775" indent="-358775">
              <a:buNone/>
            </a:pPr>
            <a:r>
              <a:rPr lang="tr-TR" dirty="0"/>
              <a:t>[]	Bir aralık vermek için kullanılır. [A-Z] büyük harfler aralığını gösterirken, [a-z] küçük harfleri, [0-9] ise sayı aralığını ifade eder. </a:t>
            </a:r>
          </a:p>
          <a:p>
            <a:pPr marL="358775" indent="-358775">
              <a:buNone/>
            </a:pPr>
            <a:r>
              <a:rPr lang="tr-TR" dirty="0"/>
              <a:t>.	Herhangi bir karaktere karşılık gelir.</a:t>
            </a:r>
          </a:p>
          <a:p>
            <a:pPr marL="358775" indent="-358775">
              <a:buNone/>
            </a:pPr>
            <a:r>
              <a:rPr lang="tr-TR" dirty="0"/>
              <a:t>+	Verilen karakter ya da aralıktan 1 veya daha fazla olup olmadığını kontrol eder. Örneğin a+ gibi bir ifade «a», «</a:t>
            </a:r>
            <a:r>
              <a:rPr lang="tr-TR" dirty="0" err="1"/>
              <a:t>aa</a:t>
            </a:r>
            <a:r>
              <a:rPr lang="tr-TR" dirty="0"/>
              <a:t>», «</a:t>
            </a:r>
            <a:r>
              <a:rPr lang="tr-TR" dirty="0" err="1"/>
              <a:t>aaa</a:t>
            </a:r>
            <a:r>
              <a:rPr lang="tr-TR" dirty="0"/>
              <a:t>»… gibi eşleşmeler döndürecektir.</a:t>
            </a:r>
          </a:p>
          <a:p>
            <a:pPr marL="358775" indent="-358775">
              <a:buNone/>
            </a:pPr>
            <a:r>
              <a:rPr lang="tr-TR" dirty="0"/>
              <a:t>*	Verilen karakter ya da aralıktan 0 veya daha fazla olup olmadığını kontrol eder.</a:t>
            </a:r>
          </a:p>
          <a:p>
            <a:pPr marL="358775" indent="-358775">
              <a:buNone/>
            </a:pPr>
            <a:r>
              <a:rPr lang="tr-TR" dirty="0"/>
              <a:t>?	Verilen karakterden 0 veya 1 tane olup olmadığına bakar.</a:t>
            </a:r>
          </a:p>
          <a:p>
            <a:pPr marL="358775" indent="-358775">
              <a:buNone/>
            </a:pPr>
            <a:r>
              <a:rPr lang="tr-TR" dirty="0"/>
              <a:t>\s	Boşluk ve kaçış karakterlerini ifade etmek için kullanılır.</a:t>
            </a:r>
          </a:p>
          <a:p>
            <a:pPr marL="358775" indent="-358775">
              <a:buNone/>
            </a:pPr>
            <a:r>
              <a:rPr lang="tr-TR" dirty="0"/>
              <a:t>	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57200" y="5662989"/>
            <a:ext cx="822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tr-TR" dirty="0"/>
              <a:t>Nokta, kesme, artı, yıldız ve soru işareti karakterlerinin aranabilmesi için, kaçış karakterlerinde olduğu gibi \ işareti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07137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C5F9-286F-DF48-B2F3-6C2DC61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Regex</a:t>
            </a:r>
            <a:r>
              <a:rPr lang="tr-TR" dirty="0"/>
              <a:t> Özel Karakter ve Aralıklar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5889-CA3F-FF42-AAF7-B561FB21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Örnek metin : </a:t>
            </a:r>
          </a:p>
          <a:p>
            <a:pPr marL="0" indent="0">
              <a:buNone/>
            </a:pPr>
            <a:r>
              <a:rPr lang="tr-TR" dirty="0"/>
              <a:t>"Uzun zaman önce çok çok uzak bir galakside…"</a:t>
            </a:r>
          </a:p>
          <a:p>
            <a:pPr marL="0" indent="0">
              <a:buNone/>
            </a:pPr>
            <a:r>
              <a:rPr lang="tr-TR" dirty="0" err="1"/>
              <a:t>Regex</a:t>
            </a:r>
            <a:r>
              <a:rPr lang="tr-TR" dirty="0"/>
              <a:t>: . </a:t>
            </a:r>
          </a:p>
          <a:p>
            <a:pPr marL="0" indent="0">
              <a:buNone/>
            </a:pPr>
            <a:r>
              <a:rPr lang="tr-TR" dirty="0" err="1"/>
              <a:t>Regex</a:t>
            </a:r>
            <a:r>
              <a:rPr lang="tr-TR" dirty="0"/>
              <a:t>: [A-Z]</a:t>
            </a:r>
          </a:p>
          <a:p>
            <a:pPr marL="0" indent="0">
              <a:buNone/>
            </a:pPr>
            <a:r>
              <a:rPr lang="tr-TR" dirty="0" err="1"/>
              <a:t>Regex</a:t>
            </a:r>
            <a:r>
              <a:rPr lang="tr-TR" dirty="0"/>
              <a:t>: [a-z]+</a:t>
            </a:r>
          </a:p>
          <a:p>
            <a:pPr marL="0" indent="0">
              <a:buNone/>
            </a:pPr>
            <a:r>
              <a:rPr lang="tr-TR" dirty="0" err="1"/>
              <a:t>Regex</a:t>
            </a:r>
            <a:r>
              <a:rPr lang="tr-TR" dirty="0"/>
              <a:t>: \.+</a:t>
            </a:r>
          </a:p>
          <a:p>
            <a:pPr marL="0" indent="0">
              <a:buNone/>
            </a:pPr>
            <a:r>
              <a:rPr lang="tr-TR" dirty="0" err="1"/>
              <a:t>Regex</a:t>
            </a:r>
            <a:r>
              <a:rPr lang="tr-TR" dirty="0"/>
              <a:t>: .*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3C547-0BB7-8343-93B4-69B59500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7" y="2881035"/>
            <a:ext cx="5575587" cy="393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6578B-FF8D-394F-85B6-482AB844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7" y="3457317"/>
            <a:ext cx="5499383" cy="381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D8620-A419-4846-8FE9-D3667CD00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323" y="4019119"/>
            <a:ext cx="5461281" cy="469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57109B-AE16-3C4B-AB0E-73C14C035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323" y="4669825"/>
            <a:ext cx="5702593" cy="393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A3CDAE-EA3A-684F-A04B-E1DC2E105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968" y="5244327"/>
            <a:ext cx="5791498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8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B57-6CF1-3A48-B695-7F994EC2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Python’da</a:t>
            </a:r>
            <a:r>
              <a:rPr lang="tr-TR" dirty="0"/>
              <a:t> </a:t>
            </a:r>
            <a:r>
              <a:rPr lang="tr-TR" dirty="0" err="1"/>
              <a:t>RegEx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5354-A592-1848-AB60-8845B928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Python’da</a:t>
            </a:r>
            <a:r>
              <a:rPr lang="tr-TR" dirty="0"/>
              <a:t> </a:t>
            </a:r>
            <a:r>
              <a:rPr lang="tr-TR" dirty="0" err="1"/>
              <a:t>RegEx</a:t>
            </a:r>
            <a:r>
              <a:rPr lang="tr-TR" dirty="0"/>
              <a:t> kullanmak için önce </a:t>
            </a:r>
            <a:r>
              <a:rPr lang="tr-TR" dirty="0" err="1">
                <a:solidFill>
                  <a:srgbClr val="C00000"/>
                </a:solidFill>
              </a:rPr>
              <a:t>import</a:t>
            </a:r>
            <a:r>
              <a:rPr lang="tr-TR" dirty="0">
                <a:solidFill>
                  <a:srgbClr val="C00000"/>
                </a:solidFill>
              </a:rPr>
              <a:t> re</a:t>
            </a:r>
            <a:r>
              <a:rPr lang="tr-TR" dirty="0"/>
              <a:t> ile ilgili modülü eklemek gerekmektedir.</a:t>
            </a:r>
          </a:p>
          <a:p>
            <a:r>
              <a:rPr lang="tr-TR" dirty="0"/>
              <a:t>String içerisinde verilen </a:t>
            </a:r>
            <a:r>
              <a:rPr lang="tr-TR" dirty="0" err="1"/>
              <a:t>RegEx</a:t>
            </a:r>
            <a:r>
              <a:rPr lang="tr-TR" dirty="0"/>
              <a:t> ile arama yapmak için aşağıdaki fonksiyonlar* kullanılabilir: </a:t>
            </a:r>
          </a:p>
          <a:p>
            <a:pPr lvl="1"/>
            <a:r>
              <a:rPr lang="tr-TR" dirty="0" err="1">
                <a:latin typeface="Consolas" panose="020B0609020204030204" pitchFamily="49" charset="0"/>
              </a:rPr>
              <a:t>re.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findall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pattern</a:t>
            </a:r>
            <a:r>
              <a:rPr lang="tr-TR" dirty="0">
                <a:latin typeface="Consolas" panose="020B0609020204030204" pitchFamily="49" charset="0"/>
              </a:rPr>
              <a:t>, string)</a:t>
            </a:r>
            <a:r>
              <a:rPr lang="tr-TR" dirty="0"/>
              <a:t> 	Eşleşmelerin olduğu listeyi döndürür.</a:t>
            </a:r>
          </a:p>
          <a:p>
            <a:pPr lvl="1"/>
            <a:r>
              <a:rPr lang="tr-TR" dirty="0" err="1">
                <a:latin typeface="Consolas" panose="020B0609020204030204" pitchFamily="49" charset="0"/>
              </a:rPr>
              <a:t>re.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search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pattern</a:t>
            </a:r>
            <a:r>
              <a:rPr lang="tr-TR" dirty="0">
                <a:latin typeface="Consolas" panose="020B0609020204030204" pitchFamily="49" charset="0"/>
              </a:rPr>
              <a:t>, string)</a:t>
            </a:r>
            <a:r>
              <a:rPr lang="tr-TR" dirty="0"/>
              <a:t> 			İlk eşleşmenin konumunu verir.</a:t>
            </a:r>
          </a:p>
          <a:p>
            <a:pPr lvl="1"/>
            <a:r>
              <a:rPr lang="tr-TR" dirty="0" err="1">
                <a:latin typeface="Consolas" panose="020B0609020204030204" pitchFamily="49" charset="0"/>
              </a:rPr>
              <a:t>re.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finditer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pattern</a:t>
            </a:r>
            <a:r>
              <a:rPr lang="tr-TR" dirty="0">
                <a:latin typeface="Consolas" panose="020B0609020204030204" pitchFamily="49" charset="0"/>
              </a:rPr>
              <a:t>, string)</a:t>
            </a:r>
            <a:r>
              <a:rPr lang="tr-TR" dirty="0"/>
              <a:t> 			Tüm eşleşmelerin konumunu </a:t>
            </a:r>
            <a:r>
              <a:rPr lang="tr-TR" dirty="0" err="1"/>
              <a:t>iterable</a:t>
            </a:r>
            <a:r>
              <a:rPr lang="tr-TR" dirty="0"/>
              <a:t> olarak verir.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CC828-C885-2D40-8579-C0494140556B}"/>
              </a:ext>
            </a:extLst>
          </p:cNvPr>
          <p:cNvSpPr txBox="1"/>
          <p:nvPr/>
        </p:nvSpPr>
        <p:spPr>
          <a:xfrm>
            <a:off x="474258" y="5847060"/>
            <a:ext cx="8229600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  <a:latin typeface="+mn-lt"/>
              </a:rPr>
              <a:t>* Daha önce yöntem ile fonksiyon arasındaki farka değişmiştik (Ders 4, son slayt). Bir string sonrası ‘.’ konularak kullanılan yöntemlerden farklı olarak </a:t>
            </a:r>
            <a:r>
              <a:rPr lang="tr-TR" dirty="0">
                <a:solidFill>
                  <a:srgbClr val="C00000"/>
                </a:solidFill>
                <a:latin typeface="+mn-lt"/>
              </a:rPr>
              <a:t>re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modülündeki fonksiyonlar ilgili </a:t>
            </a:r>
            <a:r>
              <a:rPr lang="tr-TR" dirty="0" err="1">
                <a:solidFill>
                  <a:schemeClr val="tx1"/>
                </a:solidFill>
                <a:latin typeface="+mn-lt"/>
              </a:rPr>
              <a:t>string’i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parametre olarak alır (genellikle son parametre). </a:t>
            </a:r>
          </a:p>
        </p:txBody>
      </p:sp>
    </p:spTree>
    <p:extLst>
      <p:ext uri="{BB962C8B-B14F-4D97-AF65-F5344CB8AC3E}">
        <p14:creationId xmlns:p14="http://schemas.microsoft.com/office/powerpoint/2010/main" val="328670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B57-6CF1-3A48-B695-7F994EC2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5354-A592-1848-AB60-8845B928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import</a:t>
            </a:r>
            <a:r>
              <a:rPr lang="tr-TR" dirty="0">
                <a:latin typeface="Consolas" panose="020B0609020204030204" pitchFamily="49" charset="0"/>
              </a:rPr>
              <a:t> re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st</a:t>
            </a:r>
            <a:r>
              <a:rPr lang="tr-TR" dirty="0">
                <a:latin typeface="Consolas" panose="020B0609020204030204" pitchFamily="49" charset="0"/>
              </a:rPr>
              <a:t> = "Ermenistan Parlamentosu’nda başbakanlık seçimine tek aday olarak giren muhalif hareketin lideri </a:t>
            </a:r>
            <a:r>
              <a:rPr lang="tr-TR" dirty="0" err="1">
                <a:latin typeface="Consolas" panose="020B0609020204030204" pitchFamily="49" charset="0"/>
              </a:rPr>
              <a:t>Nikol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Paşinyan</a:t>
            </a:r>
            <a:r>
              <a:rPr lang="tr-TR" dirty="0">
                <a:latin typeface="Consolas" panose="020B0609020204030204" pitchFamily="49" charset="0"/>
              </a:rPr>
              <a:t> gereken oyu alamadı. </a:t>
            </a:r>
            <a:r>
              <a:rPr lang="tr-TR" dirty="0" err="1">
                <a:latin typeface="Consolas" panose="020B0609020204030204" pitchFamily="49" charset="0"/>
              </a:rPr>
              <a:t>Paşinyan</a:t>
            </a:r>
            <a:r>
              <a:rPr lang="tr-TR" dirty="0">
                <a:latin typeface="Consolas" panose="020B0609020204030204" pitchFamily="49" charset="0"/>
              </a:rPr>
              <a:t>, iktidara tepki olarak ülke genelinde greve gidilmesi, havaalanı yolları, caddeler ve metroların kapatılması çağrısında bulundu. Parlamentoda özel oturumla yapılan başbakanlık seçiminde </a:t>
            </a:r>
            <a:r>
              <a:rPr lang="tr-TR" dirty="0" err="1">
                <a:latin typeface="Consolas" panose="020B0609020204030204" pitchFamily="49" charset="0"/>
              </a:rPr>
              <a:t>Paşinyan</a:t>
            </a:r>
            <a:r>
              <a:rPr lang="tr-TR" dirty="0">
                <a:latin typeface="Consolas" panose="020B0609020204030204" pitchFamily="49" charset="0"/>
              </a:rPr>
              <a:t>, genel kurula gelen 102 milletvekilinden sadece 45'inin desteğini alabildi. Seçimde iktidardaki Ermenistan Cumhuriyet Partisi, 56 ret oyu verdi. Gereken 53 oyu alamayan </a:t>
            </a:r>
            <a:r>
              <a:rPr lang="tr-TR" dirty="0" err="1">
                <a:latin typeface="Consolas" panose="020B0609020204030204" pitchFamily="49" charset="0"/>
              </a:rPr>
              <a:t>Paşinyan</a:t>
            </a:r>
            <a:r>
              <a:rPr lang="tr-TR" dirty="0">
                <a:latin typeface="Consolas" panose="020B0609020204030204" pitchFamily="49" charset="0"/>
              </a:rPr>
              <a:t>, başbakan olamadı. Seçimler öncesinde iktidardaki Ermenistan Cumhuriyet Partisi aday çıkarmayacağını ilan etmiş, muhalefetteki partiler ise tek aday olan </a:t>
            </a:r>
            <a:r>
              <a:rPr lang="tr-TR" dirty="0" err="1">
                <a:latin typeface="Consolas" panose="020B0609020204030204" pitchFamily="49" charset="0"/>
              </a:rPr>
              <a:t>Paşinyan’ı</a:t>
            </a:r>
            <a:r>
              <a:rPr lang="tr-TR" dirty="0">
                <a:latin typeface="Consolas" panose="020B0609020204030204" pitchFamily="49" charset="0"/>
              </a:rPr>
              <a:t> destekleyeceklerini duyurmuştu."</a:t>
            </a:r>
          </a:p>
        </p:txBody>
      </p:sp>
    </p:spTree>
    <p:extLst>
      <p:ext uri="{BB962C8B-B14F-4D97-AF65-F5344CB8AC3E}">
        <p14:creationId xmlns:p14="http://schemas.microsoft.com/office/powerpoint/2010/main" val="228783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1FC2-E6F9-9840-8AD5-1F65124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Örnek: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findall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D825-A2DC-8740-8CE3-212FAAA5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</a:rPr>
              <a:t>re.findall</a:t>
            </a:r>
            <a:r>
              <a:rPr lang="tr-TR" sz="2400" dirty="0">
                <a:latin typeface="Consolas" panose="020B0609020204030204" pitchFamily="49" charset="0"/>
              </a:rPr>
              <a:t>("[0-9]", </a:t>
            </a:r>
            <a:r>
              <a:rPr lang="tr-TR" sz="2400" dirty="0" err="1">
                <a:latin typeface="Consolas" panose="020B0609020204030204" pitchFamily="49" charset="0"/>
              </a:rPr>
              <a:t>st</a:t>
            </a:r>
            <a:r>
              <a:rPr lang="tr-TR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['1', '0', '2', '4', '5', '5', '6', '5', '3']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</a:rPr>
              <a:t>re.findall</a:t>
            </a:r>
            <a:r>
              <a:rPr lang="tr-TR" sz="2400" dirty="0">
                <a:latin typeface="Consolas" panose="020B0609020204030204" pitchFamily="49" charset="0"/>
              </a:rPr>
              <a:t>("[0-9]+", </a:t>
            </a:r>
            <a:r>
              <a:rPr lang="tr-TR" sz="2400" dirty="0" err="1">
                <a:latin typeface="Consolas" panose="020B0609020204030204" pitchFamily="49" charset="0"/>
              </a:rPr>
              <a:t>st</a:t>
            </a:r>
            <a:r>
              <a:rPr lang="tr-TR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['102', '45', '56', '53']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</a:rPr>
              <a:t>re.findall</a:t>
            </a:r>
            <a:r>
              <a:rPr lang="tr-TR" sz="2400" dirty="0">
                <a:latin typeface="Consolas" panose="020B0609020204030204" pitchFamily="49" charset="0"/>
              </a:rPr>
              <a:t>("ç[a-z]+", </a:t>
            </a:r>
            <a:r>
              <a:rPr lang="tr-TR" sz="2400" dirty="0" err="1">
                <a:latin typeface="Consolas" panose="020B0609020204030204" pitchFamily="49" charset="0"/>
              </a:rPr>
              <a:t>st</a:t>
            </a:r>
            <a:r>
              <a:rPr lang="tr-TR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['çimine', '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ça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', 'çiminde', 'çimde', 'çimler']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</a:rPr>
              <a:t>re.findall</a:t>
            </a:r>
            <a:r>
              <a:rPr lang="tr-TR" sz="2400" dirty="0">
                <a:latin typeface="Consolas" panose="020B0609020204030204" pitchFamily="49" charset="0"/>
              </a:rPr>
              <a:t>("ç\w+", </a:t>
            </a:r>
            <a:r>
              <a:rPr lang="tr-TR" sz="2400" dirty="0" err="1">
                <a:latin typeface="Consolas" panose="020B0609020204030204" pitchFamily="49" charset="0"/>
              </a:rPr>
              <a:t>st</a:t>
            </a:r>
            <a:r>
              <a:rPr lang="tr-TR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['çimine', 'çağrısında', 'çiminde', 'çimde', 'çimler', 'çıkarmayacağını']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95536" y="5756831"/>
            <a:ext cx="83632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RegEx</a:t>
            </a:r>
            <a:r>
              <a:rPr lang="tr-TR" dirty="0"/>
              <a:t> konusundan önce verdiğimiz «</a:t>
            </a:r>
            <a:r>
              <a:rPr lang="en-US" dirty="0"/>
              <a:t>V</a:t>
            </a:r>
            <a:r>
              <a:rPr lang="tr-TR" dirty="0"/>
              <a:t>erilen bir cümledeki sesli karakter sayısını veren program» </a:t>
            </a:r>
            <a:r>
              <a:rPr lang="tr-TR" dirty="0" err="1"/>
              <a:t>RegEx</a:t>
            </a:r>
            <a:r>
              <a:rPr lang="tr-TR" dirty="0"/>
              <a:t> ile sayaç ve döngü kullanılmadan aşağıdaki gibi tek satırda yapılabilir:</a:t>
            </a:r>
          </a:p>
          <a:p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("Sesli harf sayısı:",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re.findall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("[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aeıioöuü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]",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cumle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53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4298-C200-CB40-9F77-14DEAEBB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Örnek: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search</a:t>
            </a:r>
            <a:r>
              <a:rPr lang="tr-TR" dirty="0"/>
              <a:t> &amp;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finditer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CFD-EDAE-314C-B245-0D5B4F6C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re.search</a:t>
            </a:r>
            <a:r>
              <a:rPr lang="tr-TR" dirty="0">
                <a:latin typeface="Consolas" panose="020B0609020204030204" pitchFamily="49" charset="0"/>
              </a:rPr>
              <a:t>("[0-9]+", </a:t>
            </a:r>
            <a:r>
              <a:rPr lang="tr-TR" dirty="0" err="1">
                <a:latin typeface="Consolas" panose="020B0609020204030204" pitchFamily="49" charset="0"/>
              </a:rPr>
              <a:t>st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&lt;_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sre.SRE_Match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span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=(355, 358),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='102’&gt;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i in </a:t>
            </a:r>
            <a:r>
              <a:rPr lang="tr-TR" dirty="0" err="1">
                <a:latin typeface="Consolas" panose="020B0609020204030204" pitchFamily="49" charset="0"/>
              </a:rPr>
              <a:t>re.finditer</a:t>
            </a:r>
            <a:r>
              <a:rPr lang="tr-TR" dirty="0">
                <a:latin typeface="Consolas" panose="020B0609020204030204" pitchFamily="49" charset="0"/>
              </a:rPr>
              <a:t>("[0-9]+", </a:t>
            </a:r>
            <a:r>
              <a:rPr lang="tr-TR" dirty="0" err="1">
                <a:latin typeface="Consolas" panose="020B0609020204030204" pitchFamily="49" charset="0"/>
              </a:rPr>
              <a:t>st</a:t>
            </a:r>
            <a:r>
              <a:rPr lang="tr-T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&lt;_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sre.SRE_Match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span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=(355, 358),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='102'&gt;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&lt;_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sre.SRE_Match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span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=(383, 385),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='45'&gt;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&lt;_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sre.SRE_Match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span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=(462, 464),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='56'&gt;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&lt;_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sre.SRE_Match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span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=(488, 490),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match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='53'&gt;</a:t>
            </a:r>
          </a:p>
          <a:p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0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13" name="İçerik Yer Tutucusu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kelime = "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(kelime)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tr-TR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kelime =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("Yeni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deger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Yeni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deger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(kelime)</a:t>
            </a:r>
          </a:p>
          <a:p>
            <a:pPr marL="0" indent="0"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kelime2 = 'Yeni Kelime'</a:t>
            </a:r>
          </a:p>
          <a:p>
            <a:pPr marL="0" indent="0">
              <a:buNone/>
            </a:pPr>
            <a:r>
              <a:rPr lang="fi-FI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print(kelime2)</a:t>
            </a:r>
          </a:p>
          <a:p>
            <a:pPr marL="0" indent="0">
              <a:buNone/>
            </a:pPr>
            <a:r>
              <a:rPr lang="fi-FI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Yeni Kelime</a:t>
            </a:r>
            <a:endParaRPr lang="tr-TR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469868" y="2978006"/>
            <a:ext cx="238660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Input(), </a:t>
            </a:r>
            <a:r>
              <a:rPr lang="en-US" dirty="0"/>
              <a:t>“</a:t>
            </a:r>
            <a:r>
              <a:rPr lang="en-US" dirty="0" err="1"/>
              <a:t>str</a:t>
            </a:r>
            <a:r>
              <a:rPr lang="en-US" dirty="0"/>
              <a:t>” </a:t>
            </a:r>
            <a:r>
              <a:rPr lang="en-US" dirty="0" err="1"/>
              <a:t>döndürür</a:t>
            </a:r>
            <a:r>
              <a:rPr lang="en-US" dirty="0"/>
              <a:t>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184068" y="4725144"/>
            <a:ext cx="367240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tırnak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“</a:t>
            </a:r>
            <a:r>
              <a:rPr lang="en-US" dirty="0" err="1"/>
              <a:t>str</a:t>
            </a:r>
            <a:r>
              <a:rPr lang="en-US" dirty="0"/>
              <a:t>” </a:t>
            </a:r>
            <a:r>
              <a:rPr lang="en-US" dirty="0" err="1"/>
              <a:t>tanımlanabilir</a:t>
            </a:r>
            <a:r>
              <a:rPr lang="en-US" dirty="0"/>
              <a:t>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4592063" y="1658025"/>
            <a:ext cx="257222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tırnak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3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Bulunanları Değiştirme: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sub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String’lerde</a:t>
            </a:r>
            <a:r>
              <a:rPr lang="tr-TR" dirty="0"/>
              <a:t> kullanılan </a:t>
            </a:r>
            <a:r>
              <a:rPr lang="tr-TR" dirty="0" err="1">
                <a:solidFill>
                  <a:srgbClr val="C00000"/>
                </a:solidFill>
              </a:rPr>
              <a:t>replace</a:t>
            </a:r>
            <a:r>
              <a:rPr lang="tr-TR" dirty="0">
                <a:solidFill>
                  <a:srgbClr val="C00000"/>
                </a:solidFill>
              </a:rPr>
              <a:t>() </a:t>
            </a:r>
            <a:r>
              <a:rPr lang="tr-TR" dirty="0"/>
              <a:t>yöntemine benzer şekilde bulunanları değiştirme istenirse </a:t>
            </a:r>
            <a:r>
              <a:rPr lang="tr-TR" dirty="0" err="1">
                <a:solidFill>
                  <a:srgbClr val="C00000"/>
                </a:solidFill>
              </a:rPr>
              <a:t>sub</a:t>
            </a:r>
            <a:r>
              <a:rPr lang="tr-TR" dirty="0">
                <a:solidFill>
                  <a:srgbClr val="C00000"/>
                </a:solidFill>
              </a:rPr>
              <a:t>() </a:t>
            </a:r>
            <a:r>
              <a:rPr lang="tr-TR" dirty="0"/>
              <a:t>fonksiyonu kullanılabilir:</a:t>
            </a:r>
          </a:p>
          <a:p>
            <a:pPr lvl="1"/>
            <a:r>
              <a:rPr lang="tr-TR" dirty="0" err="1">
                <a:latin typeface="Consolas" panose="020B0609020204030204" pitchFamily="49" charset="0"/>
              </a:rPr>
              <a:t>re.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sub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pattern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repl</a:t>
            </a:r>
            <a:r>
              <a:rPr lang="tr-TR" dirty="0">
                <a:latin typeface="Consolas" panose="020B0609020204030204" pitchFamily="49" charset="0"/>
              </a:rPr>
              <a:t>, string)</a:t>
            </a:r>
          </a:p>
          <a:p>
            <a:r>
              <a:rPr lang="tr-TR" dirty="0"/>
              <a:t>Örneğin aşağıdaki ifade </a:t>
            </a:r>
            <a:r>
              <a:rPr lang="tr-TR" dirty="0" err="1"/>
              <a:t>st</a:t>
            </a:r>
            <a:r>
              <a:rPr lang="tr-TR" dirty="0"/>
              <a:t> </a:t>
            </a:r>
            <a:r>
              <a:rPr lang="tr-TR" dirty="0" err="1"/>
              <a:t>string’indeki</a:t>
            </a:r>
            <a:r>
              <a:rPr lang="tr-TR" dirty="0"/>
              <a:t> tüm rakamları "_" ile değiştirerek, değişmiş </a:t>
            </a:r>
            <a:r>
              <a:rPr lang="tr-TR" dirty="0" err="1"/>
              <a:t>st’yi</a:t>
            </a:r>
            <a:r>
              <a:rPr lang="tr-TR" dirty="0"/>
              <a:t> döndürür:</a:t>
            </a: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re.sub</a:t>
            </a:r>
            <a:r>
              <a:rPr lang="tr-TR" dirty="0">
                <a:latin typeface="Consolas" panose="020B0609020204030204" pitchFamily="49" charset="0"/>
              </a:rPr>
              <a:t>("[0-9]", "_", </a:t>
            </a:r>
            <a:r>
              <a:rPr lang="tr-TR" dirty="0" err="1">
                <a:latin typeface="Consolas" panose="020B0609020204030204" pitchFamily="49" charset="0"/>
              </a:rPr>
              <a:t>st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CC828-C885-2D40-8579-C0494140556B}"/>
              </a:ext>
            </a:extLst>
          </p:cNvPr>
          <p:cNvSpPr txBox="1"/>
          <p:nvPr/>
        </p:nvSpPr>
        <p:spPr>
          <a:xfrm>
            <a:off x="457200" y="5805264"/>
            <a:ext cx="8229600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C00000"/>
                </a:solidFill>
                <a:latin typeface="+mn-lt"/>
              </a:rPr>
              <a:t>replace</a:t>
            </a:r>
            <a:r>
              <a:rPr lang="tr-TR" dirty="0">
                <a:solidFill>
                  <a:srgbClr val="C00000"/>
                </a:solidFill>
                <a:latin typeface="+mn-lt"/>
              </a:rPr>
              <a:t>() 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yönteminde olduğu gibi </a:t>
            </a:r>
            <a:r>
              <a:rPr lang="tr-TR" dirty="0" err="1">
                <a:solidFill>
                  <a:srgbClr val="C00000"/>
                </a:solidFill>
                <a:latin typeface="+mn-lt"/>
              </a:rPr>
              <a:t>sub</a:t>
            </a:r>
            <a:r>
              <a:rPr lang="tr-TR" dirty="0">
                <a:solidFill>
                  <a:srgbClr val="C00000"/>
                </a:solidFill>
                <a:latin typeface="+mn-lt"/>
              </a:rPr>
              <a:t>()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ile de mevcut string değişmez, yeni bir string oluşturup döndürülür.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+mn-lt"/>
              </a:rPr>
              <a:t>String’lerde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kullanılan </a:t>
            </a:r>
            <a:r>
              <a:rPr lang="tr-TR" dirty="0" err="1">
                <a:solidFill>
                  <a:srgbClr val="C00000"/>
                </a:solidFill>
                <a:latin typeface="+mn-lt"/>
              </a:rPr>
              <a:t>split</a:t>
            </a:r>
            <a:r>
              <a:rPr lang="tr-TR" dirty="0">
                <a:solidFill>
                  <a:srgbClr val="C00000"/>
                </a:solidFill>
                <a:latin typeface="+mn-lt"/>
              </a:rPr>
              <a:t>() 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ile aynı isimde aynı işlevde bir fonksiyon da vardır.</a:t>
            </a:r>
          </a:p>
        </p:txBody>
      </p:sp>
    </p:spTree>
    <p:extLst>
      <p:ext uri="{BB962C8B-B14F-4D97-AF65-F5344CB8AC3E}">
        <p14:creationId xmlns:p14="http://schemas.microsoft.com/office/powerpoint/2010/main" val="326449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string’in</a:t>
            </a:r>
            <a:r>
              <a:rPr lang="en-US" dirty="0"/>
              <a:t> </a:t>
            </a:r>
            <a:r>
              <a:rPr lang="en-US" dirty="0" err="1"/>
              <a:t>palindrom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string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noktalama</a:t>
            </a:r>
            <a:r>
              <a:rPr lang="en-US" dirty="0"/>
              <a:t> </a:t>
            </a:r>
            <a:r>
              <a:rPr lang="en-US" dirty="0" err="1"/>
              <a:t>işaretlerini</a:t>
            </a:r>
            <a:r>
              <a:rPr lang="en-US" dirty="0"/>
              <a:t> </a:t>
            </a:r>
            <a:r>
              <a:rPr lang="en-US" dirty="0" err="1"/>
              <a:t>temizleyen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cümle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kelimeleri</a:t>
            </a:r>
            <a:r>
              <a:rPr lang="en-US" dirty="0"/>
              <a:t> </a:t>
            </a:r>
            <a:r>
              <a:rPr lang="en-US" dirty="0" err="1"/>
              <a:t>alfabetik</a:t>
            </a:r>
            <a:r>
              <a:rPr lang="en-US" dirty="0"/>
              <a:t> </a:t>
            </a:r>
            <a:r>
              <a:rPr lang="en-US" dirty="0" err="1"/>
              <a:t>sıraya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sıralayan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3381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214541-4755-4079-B479-F899C56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BDE3E-361A-4402-9556-3DA0BF2F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Altan MESUT, Ders Notları</a:t>
            </a:r>
          </a:p>
          <a:p>
            <a:r>
              <a:rPr lang="tr-TR" dirty="0"/>
              <a:t>Arş. Gör. Dr. Emir ÖZTÜRK,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00328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 üzerinde + ve * operatörleri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Yine ilk hafta gördüğümüz gibi Python </a:t>
            </a:r>
            <a:r>
              <a:rPr lang="tr-TR" dirty="0" err="1"/>
              <a:t>stringler</a:t>
            </a:r>
            <a:r>
              <a:rPr lang="tr-TR" dirty="0"/>
              <a:t> ile “+” ve “*” operatörlerinin kullanımına izin verir.</a:t>
            </a:r>
          </a:p>
          <a:p>
            <a:r>
              <a:rPr lang="tr-TR" dirty="0"/>
              <a:t>“+” operatörü solunda ve sağında yer alan </a:t>
            </a:r>
            <a:r>
              <a:rPr lang="tr-TR" dirty="0" err="1"/>
              <a:t>string’leri</a:t>
            </a:r>
            <a:r>
              <a:rPr lang="tr-TR" dirty="0"/>
              <a:t> birleştirmek için kullanılır.</a:t>
            </a:r>
          </a:p>
          <a:p>
            <a:r>
              <a:rPr lang="tr-TR" dirty="0"/>
              <a:t>“*” operatörü ise bir yanında </a:t>
            </a:r>
            <a:r>
              <a:rPr lang="tr-TR" dirty="0" err="1">
                <a:solidFill>
                  <a:srgbClr val="C00000"/>
                </a:solidFill>
              </a:rPr>
              <a:t>str</a:t>
            </a:r>
            <a:r>
              <a:rPr lang="tr-TR" dirty="0"/>
              <a:t>, diğer yanında </a:t>
            </a:r>
            <a:r>
              <a:rPr lang="tr-TR" dirty="0" err="1">
                <a:solidFill>
                  <a:srgbClr val="C00000"/>
                </a:solidFill>
              </a:rPr>
              <a:t>int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verilerek kullanılır ve verilen </a:t>
            </a:r>
            <a:r>
              <a:rPr lang="tr-TR" dirty="0" err="1"/>
              <a:t>string’in</a:t>
            </a:r>
            <a:r>
              <a:rPr lang="tr-TR" dirty="0"/>
              <a:t> verilen sayı kadar tekrarlanmasını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9812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13" name="İçerik Yer Tutucusu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sayi1 = "314"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sayi2 = "2"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print(sayi1 + sayi2)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3142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print(sayi1 * sayi2)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can't multiply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by non-</a:t>
            </a:r>
            <a:r>
              <a:rPr lang="en-US" sz="2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type '</a:t>
            </a:r>
            <a:r>
              <a:rPr lang="en-US" sz="2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print(sayi1 *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(sayi2))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314314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(sayi1) *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(sayi2))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628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D0E29-3D35-094B-85D7-B8C2A4EB2B6B}"/>
              </a:ext>
            </a:extLst>
          </p:cNvPr>
          <p:cNvSpPr txBox="1"/>
          <p:nvPr/>
        </p:nvSpPr>
        <p:spPr>
          <a:xfrm>
            <a:off x="5593391" y="2217638"/>
            <a:ext cx="3456384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İki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içerisindeki değerler sayı değeri bile olsa birleştirme işlemi gerçekleştirilir.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63CA97-9C32-804F-90B8-2770F95ACD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499992" y="2679303"/>
            <a:ext cx="109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CB2EAC-6766-304A-9E1B-B4D5C13D284F}"/>
              </a:ext>
            </a:extLst>
          </p:cNvPr>
          <p:cNvSpPr txBox="1"/>
          <p:nvPr/>
        </p:nvSpPr>
        <p:spPr>
          <a:xfrm>
            <a:off x="5580114" y="3358733"/>
            <a:ext cx="345638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Çarpma işlemi 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ile 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arasında gerçekleştirilebilir.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FF3F29-EA6A-A54E-8AAC-2D93EE0064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99992" y="3523471"/>
            <a:ext cx="1080122" cy="15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1BAF22-FF7C-B543-ACE7-58B3FD171CB9}"/>
              </a:ext>
            </a:extLst>
          </p:cNvPr>
          <p:cNvSpPr txBox="1"/>
          <p:nvPr/>
        </p:nvSpPr>
        <p:spPr>
          <a:xfrm>
            <a:off x="5571799" y="4591312"/>
            <a:ext cx="345638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>
                <a:latin typeface="Calibri" panose="020F0502020204030204" pitchFamily="34" charset="0"/>
                <a:cs typeface="Calibri" panose="020F0502020204030204" pitchFamily="34" charset="0"/>
              </a:rPr>
              <a:t>string int()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ile sayıya çevrilebilir.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66E6A8-E655-904F-9B13-E5A8A3905D7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20072" y="4775978"/>
            <a:ext cx="351727" cy="21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765F93-6D64-C242-AE83-CB71F380D66D}"/>
              </a:ext>
            </a:extLst>
          </p:cNvPr>
          <p:cNvSpPr txBox="1"/>
          <p:nvPr/>
        </p:nvSpPr>
        <p:spPr>
          <a:xfrm>
            <a:off x="6804248" y="5202833"/>
            <a:ext cx="2223934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İki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de sayıya çevrildiğinde çarpım işlemi gerçekleştirilir.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904EBB-A1CF-CA4C-B6B8-B79820E789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84168" y="5661248"/>
            <a:ext cx="720080" cy="3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549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r>
              <a:rPr lang="tr-TR" dirty="0"/>
              <a:t> / Liste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Ders 4 «Listeler» konusunu işlerken de </a:t>
            </a:r>
            <a:r>
              <a:rPr lang="tr-TR" dirty="0" err="1"/>
              <a:t>string’lerin</a:t>
            </a:r>
            <a:r>
              <a:rPr lang="tr-TR" dirty="0"/>
              <a:t> listelere benzer ve farklı özelliklerinden bahsetmiştik: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Listelerde olduğu gibi </a:t>
            </a:r>
            <a:r>
              <a:rPr lang="tr-TR" dirty="0" err="1"/>
              <a:t>string’lerde</a:t>
            </a:r>
            <a:r>
              <a:rPr lang="tr-TR" dirty="0"/>
              <a:t> de indisler ile işlem yapılabilmektedir. </a:t>
            </a:r>
          </a:p>
          <a:p>
            <a:pPr lvl="1">
              <a:lnSpc>
                <a:spcPct val="90000"/>
              </a:lnSpc>
            </a:pPr>
            <a:r>
              <a:rPr lang="tr-TR" dirty="0"/>
              <a:t>Buna rağmen </a:t>
            </a:r>
            <a:r>
              <a:rPr lang="tr-TR" dirty="0" err="1"/>
              <a:t>string’ler</a:t>
            </a:r>
            <a:r>
              <a:rPr lang="tr-TR" dirty="0"/>
              <a:t> “</a:t>
            </a:r>
            <a:r>
              <a:rPr lang="tr-TR" dirty="0" err="1"/>
              <a:t>immutable</a:t>
            </a:r>
            <a:r>
              <a:rPr lang="tr-TR" dirty="0"/>
              <a:t>” oldukları için herhangi bir indisindeki değer değiştirilemez.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7200" y="5301208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  <a:latin typeface="+mn-lt"/>
              </a:rPr>
              <a:t>NOT: İlgili slaytta «</a:t>
            </a:r>
            <a:r>
              <a:rPr lang="tr-TR" dirty="0" err="1">
                <a:solidFill>
                  <a:srgbClr val="C00000"/>
                </a:solidFill>
                <a:latin typeface="+mn-lt"/>
              </a:rPr>
              <a:t>String’ler</a:t>
            </a:r>
            <a:r>
              <a:rPr lang="tr-TR" dirty="0">
                <a:solidFill>
                  <a:srgbClr val="C00000"/>
                </a:solidFill>
                <a:latin typeface="+mn-lt"/>
              </a:rPr>
              <a:t> listelere göre daha çok yönteme sahiptirler (daha sonra göreceğiz)» yazmıştık. İşte bu hafta o yöntemlere değineceğiz.</a:t>
            </a:r>
          </a:p>
        </p:txBody>
      </p:sp>
    </p:spTree>
    <p:extLst>
      <p:ext uri="{BB962C8B-B14F-4D97-AF65-F5344CB8AC3E}">
        <p14:creationId xmlns:p14="http://schemas.microsoft.com/office/powerpoint/2010/main" val="40216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13" name="İçerik Yer Tutucusu 1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&gt;&gt;&gt; kelime = "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(kelime[0])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(kelime[1:3])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(kelime[::-1])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nohtyP</a:t>
            </a:r>
            <a:endParaRPr lang="tr-TR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(kelime[0]))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kelime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[3]='b'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object does not support item assignment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5796136" y="4149080"/>
            <a:ext cx="260263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Sıfırıncı</a:t>
            </a:r>
            <a:r>
              <a:rPr lang="en-US" dirty="0"/>
              <a:t> </a:t>
            </a:r>
            <a:r>
              <a:rPr lang="en-US" dirty="0" err="1"/>
              <a:t>indisteki</a:t>
            </a:r>
            <a:r>
              <a:rPr lang="en-US" dirty="0"/>
              <a:t> </a:t>
            </a:r>
            <a:r>
              <a:rPr lang="en-US" dirty="0" err="1"/>
              <a:t>karakterin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“</a:t>
            </a:r>
            <a:r>
              <a:rPr lang="en-US" dirty="0" err="1"/>
              <a:t>str</a:t>
            </a:r>
            <a:r>
              <a:rPr lang="en-US" dirty="0"/>
              <a:t>”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4762800" y="5824114"/>
            <a:ext cx="36004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değişkeninin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indisindeki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değiştirilemiyor</a:t>
            </a:r>
            <a:r>
              <a:rPr lang="en-US" dirty="0"/>
              <a:t>.</a:t>
            </a: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CB63CA97-9C32-804F-90B8-2770F95ACD55}"/>
              </a:ext>
            </a:extLst>
          </p:cNvPr>
          <p:cNvCxnSpPr>
            <a:cxnSpLocks/>
          </p:cNvCxnSpPr>
          <p:nvPr/>
        </p:nvCxnSpPr>
        <p:spPr>
          <a:xfrm>
            <a:off x="5148064" y="4472245"/>
            <a:ext cx="641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CB63CA97-9C32-804F-90B8-2770F95ACD5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55776" y="5949280"/>
            <a:ext cx="2207024" cy="19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1897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 elemanları üzerinde gezme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String’in</a:t>
            </a:r>
            <a:r>
              <a:rPr lang="tr-TR" dirty="0"/>
              <a:t> elemanlarına sıra ile erişilmek istendiğinde </a:t>
            </a:r>
            <a:r>
              <a:rPr lang="tr-TR" dirty="0" err="1"/>
              <a:t>for</a:t>
            </a:r>
            <a:r>
              <a:rPr lang="tr-TR" dirty="0"/>
              <a:t> döngüsü </a:t>
            </a:r>
            <a:r>
              <a:rPr lang="tr-TR" dirty="0" err="1"/>
              <a:t>string’in</a:t>
            </a:r>
            <a:r>
              <a:rPr lang="tr-TR" dirty="0"/>
              <a:t> kendisi üzerinden kurulabilir.</a:t>
            </a:r>
          </a:p>
          <a:p>
            <a:r>
              <a:rPr lang="tr-TR" dirty="0"/>
              <a:t>Eğer döngüde indisler ile işlem yapılmak istenirse, örneğin tüm karakterler yerine 2’şer atlayarak gezinmek istenirse; </a:t>
            </a:r>
            <a:r>
              <a:rPr lang="tr-TR" dirty="0" err="1">
                <a:solidFill>
                  <a:srgbClr val="C00000"/>
                </a:solidFill>
              </a:rPr>
              <a:t>range</a:t>
            </a:r>
            <a:r>
              <a:rPr lang="tr-TR" dirty="0">
                <a:solidFill>
                  <a:srgbClr val="C00000"/>
                </a:solidFill>
              </a:rPr>
              <a:t>(0, </a:t>
            </a:r>
            <a:r>
              <a:rPr lang="tr-TR" dirty="0" err="1">
                <a:solidFill>
                  <a:srgbClr val="C00000"/>
                </a:solidFill>
              </a:rPr>
              <a:t>len</a:t>
            </a:r>
            <a:r>
              <a:rPr lang="tr-TR" dirty="0">
                <a:solidFill>
                  <a:srgbClr val="C00000"/>
                </a:solidFill>
              </a:rPr>
              <a:t>(</a:t>
            </a:r>
            <a:r>
              <a:rPr lang="tr-TR" i="1" dirty="0" err="1">
                <a:solidFill>
                  <a:srgbClr val="C00000"/>
                </a:solidFill>
              </a:rPr>
              <a:t>string_adı</a:t>
            </a:r>
            <a:r>
              <a:rPr lang="tr-TR" dirty="0">
                <a:solidFill>
                  <a:srgbClr val="C00000"/>
                </a:solidFill>
              </a:rPr>
              <a:t>), 2)</a:t>
            </a:r>
            <a:r>
              <a:rPr lang="tr-TR" dirty="0"/>
              <a:t> kullanılabilir.</a:t>
            </a:r>
          </a:p>
          <a:p>
            <a:pPr lvl="1"/>
            <a:r>
              <a:rPr lang="tr-TR" dirty="0"/>
              <a:t>Bir </a:t>
            </a:r>
            <a:r>
              <a:rPr lang="tr-TR" dirty="0" err="1"/>
              <a:t>string’in</a:t>
            </a:r>
            <a:r>
              <a:rPr lang="tr-TR" dirty="0"/>
              <a:t> karakter sayısını bulmak için listelerde eleman sayısını veren </a:t>
            </a:r>
            <a:r>
              <a:rPr lang="tr-TR" dirty="0" err="1">
                <a:solidFill>
                  <a:srgbClr val="C00000"/>
                </a:solidFill>
              </a:rPr>
              <a:t>len</a:t>
            </a:r>
            <a:r>
              <a:rPr lang="tr-TR" dirty="0">
                <a:solidFill>
                  <a:srgbClr val="C00000"/>
                </a:solidFill>
              </a:rPr>
              <a:t>()</a:t>
            </a:r>
            <a:r>
              <a:rPr lang="tr-TR" dirty="0"/>
              <a:t> fonksiyonunun kullanılabileceğini de yine Ders 4’te görmüştük.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241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13" name="İçerik Yer Tutucusu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kelime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Denemeler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kelime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kelime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end=',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D,e,n,e,m,e,l,e,r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kelime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, 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kelime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end=',')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D,n,m,l,r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1A1AF-301B-6D49-A99D-5E9B297919DF}"/>
              </a:ext>
            </a:extLst>
          </p:cNvPr>
          <p:cNvSpPr txBox="1"/>
          <p:nvPr/>
        </p:nvSpPr>
        <p:spPr>
          <a:xfrm>
            <a:off x="5364088" y="5229200"/>
            <a:ext cx="332271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Kelimenin uzunluğuna kadar döngü. Burada i indis değeri taşır.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B8DB7-20BA-A949-A996-09CA559438ED}"/>
              </a:ext>
            </a:extLst>
          </p:cNvPr>
          <p:cNvSpPr txBox="1"/>
          <p:nvPr/>
        </p:nvSpPr>
        <p:spPr>
          <a:xfrm>
            <a:off x="4860032" y="2649686"/>
            <a:ext cx="3826768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String’in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her karakteri için döngü. Burada i her adımda kelime değişkeninin bir karakterini ifade eder.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F612C9-E2A4-7B40-B163-451B0A6C2E8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804248" y="4629036"/>
            <a:ext cx="221196" cy="60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B211C-3329-A842-90BD-2CC0B6D4617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51920" y="3111351"/>
            <a:ext cx="1008112" cy="29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849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AC50F0B1DD94EA1C1962D79EF2F03" ma:contentTypeVersion="5" ma:contentTypeDescription="Create a new document." ma:contentTypeScope="" ma:versionID="75bb1b8ed6d1e39f2b5db69b8ad858c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1f9ef9468075419190eba79da118c99e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2E099E-2438-452B-A5AF-CC7F5C64A9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509F4D-47FA-4BF2-995E-C72DFD6561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5C963-C8FD-4D0E-9565-6BD16EBAD4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58889-0039-4d9f-afb9-621a9cc8b2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16296</TotalTime>
  <Words>2837</Words>
  <Application>Microsoft Office PowerPoint</Application>
  <PresentationFormat>Ekran Gösterisi (4:3)</PresentationFormat>
  <Paragraphs>347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3" baseType="lpstr">
      <vt:lpstr>Ofis Teması</vt:lpstr>
      <vt:lpstr>PYTHON PROGRAMLAMA  Ders 10: String İşlemleri</vt:lpstr>
      <vt:lpstr>Python’da String</vt:lpstr>
      <vt:lpstr>Örnekler:</vt:lpstr>
      <vt:lpstr>String üzerinde + ve * operatörleri</vt:lpstr>
      <vt:lpstr>Örnekler:</vt:lpstr>
      <vt:lpstr>String / Liste</vt:lpstr>
      <vt:lpstr>Örnekler:</vt:lpstr>
      <vt:lpstr>String elemanları üzerinde gezme</vt:lpstr>
      <vt:lpstr>Örnekler:</vt:lpstr>
      <vt:lpstr>String’ler ile İlgili Yöntemler (1)</vt:lpstr>
      <vt:lpstr>Örnekler:</vt:lpstr>
      <vt:lpstr>String’ler ile İlgili Yöntemler (2)</vt:lpstr>
      <vt:lpstr>Örnekler:</vt:lpstr>
      <vt:lpstr>Bool değer döndüren yöntemler</vt:lpstr>
      <vt:lpstr>Örnekler:</vt:lpstr>
      <vt:lpstr>Arama ile ilgili yöntemler</vt:lpstr>
      <vt:lpstr>Örnekler:</vt:lpstr>
      <vt:lpstr>Kaçış Karakterleri</vt:lpstr>
      <vt:lpstr>Örnekler:</vt:lpstr>
      <vt:lpstr>s.format()</vt:lpstr>
      <vt:lpstr>Örnekler:</vt:lpstr>
      <vt:lpstr>Verilen bir cümledeki sesli karakter sayısını veren program</vt:lpstr>
      <vt:lpstr>Regular Expressions (Düzenli İfadeler)</vt:lpstr>
      <vt:lpstr>Regex Özel Karakter ve Aralıklar</vt:lpstr>
      <vt:lpstr>Regex Özel Karakter ve Aralıklar</vt:lpstr>
      <vt:lpstr>Python’da RegEx</vt:lpstr>
      <vt:lpstr>Örnek:</vt:lpstr>
      <vt:lpstr>Örnek: findall</vt:lpstr>
      <vt:lpstr>Örnek: search &amp; finditer</vt:lpstr>
      <vt:lpstr>Bulunanları Değiştirme: sub</vt:lpstr>
      <vt:lpstr>Ödevler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DİLLERİNE GİRİŞ  Ders 10: String İşlemleri</dc:title>
  <cp:lastModifiedBy>MURAT ASLANYÜREK</cp:lastModifiedBy>
  <cp:revision>11</cp:revision>
  <dcterms:created xsi:type="dcterms:W3CDTF">2010-02-15T08:30:06Z</dcterms:created>
  <dcterms:modified xsi:type="dcterms:W3CDTF">2021-12-19T11:18:11Z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