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sldIdLst>
    <p:sldId id="291" r:id="rId5"/>
    <p:sldId id="292" r:id="rId6"/>
    <p:sldId id="295" r:id="rId7"/>
    <p:sldId id="296" r:id="rId8"/>
    <p:sldId id="297" r:id="rId9"/>
    <p:sldId id="298" r:id="rId10"/>
    <p:sldId id="300" r:id="rId11"/>
    <p:sldId id="293" r:id="rId12"/>
    <p:sldId id="302" r:id="rId13"/>
    <p:sldId id="307" r:id="rId14"/>
    <p:sldId id="306" r:id="rId15"/>
    <p:sldId id="309" r:id="rId16"/>
    <p:sldId id="310" r:id="rId17"/>
    <p:sldId id="308" r:id="rId18"/>
    <p:sldId id="311" r:id="rId19"/>
    <p:sldId id="303" r:id="rId20"/>
    <p:sldId id="305" r:id="rId21"/>
    <p:sldId id="320" r:id="rId22"/>
    <p:sldId id="312" r:id="rId23"/>
    <p:sldId id="314" r:id="rId24"/>
    <p:sldId id="315" r:id="rId25"/>
    <p:sldId id="313" r:id="rId26"/>
    <p:sldId id="317" r:id="rId27"/>
    <p:sldId id="304" r:id="rId28"/>
    <p:sldId id="319" r:id="rId29"/>
    <p:sldId id="321" r:id="rId30"/>
    <p:sldId id="318" r:id="rId31"/>
    <p:sldId id="322" r:id="rId32"/>
    <p:sldId id="323" r:id="rId33"/>
    <p:sldId id="377" r:id="rId34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5F10A4-50A4-4038-8F4A-3FABD680907A}" v="1" dt="2021-12-29T19:28:57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5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39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AKAN ALAKUŞ" userId="S::1206706018@ogr.klu.edu.tr::d4be743c-a458-490a-b264-dba6d1616a74" providerId="AD" clId="Web-{FB5F10A4-50A4-4038-8F4A-3FABD680907A}"/>
    <pc:docChg chg="modSld">
      <pc:chgData name="ATAKAN ALAKUŞ" userId="S::1206706018@ogr.klu.edu.tr::d4be743c-a458-490a-b264-dba6d1616a74" providerId="AD" clId="Web-{FB5F10A4-50A4-4038-8F4A-3FABD680907A}" dt="2021-12-29T19:28:57.189" v="0" actId="1076"/>
      <pc:docMkLst>
        <pc:docMk/>
      </pc:docMkLst>
      <pc:sldChg chg="modSp">
        <pc:chgData name="ATAKAN ALAKUŞ" userId="S::1206706018@ogr.klu.edu.tr::d4be743c-a458-490a-b264-dba6d1616a74" providerId="AD" clId="Web-{FB5F10A4-50A4-4038-8F4A-3FABD680907A}" dt="2021-12-29T19:28:57.189" v="0" actId="1076"/>
        <pc:sldMkLst>
          <pc:docMk/>
          <pc:sldMk cId="334048662" sldId="323"/>
        </pc:sldMkLst>
        <pc:spChg chg="mod">
          <ac:chgData name="ATAKAN ALAKUŞ" userId="S::1206706018@ogr.klu.edu.tr::d4be743c-a458-490a-b264-dba6d1616a74" providerId="AD" clId="Web-{FB5F10A4-50A4-4038-8F4A-3FABD680907A}" dt="2021-12-29T19:28:57.189" v="0" actId="1076"/>
          <ac:spMkLst>
            <pc:docMk/>
            <pc:sldMk cId="334048662" sldId="32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0C788-77B5-44D5-8663-AC6D1CEA43E1}" type="datetimeFigureOut">
              <a:rPr lang="tr-TR" smtClean="0"/>
              <a:pPr/>
              <a:t>29.12.2021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999E3-DFB9-4D5F-995F-B286C43F137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44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90FA2-E106-4F31-B729-45382C9AC932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131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3B62D-FFCC-4839-A23B-F890964D7CF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9CFBD-2689-48B0-AB59-B9E38744571B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70CD3-EB92-48A8-ABA6-18F903E1F142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27E21-2AD5-4415-A30C-69C2850C7BE8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B3B5C-1EC5-43AF-962E-19338399CE75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8BBE74-0394-4D50-A087-C25D669F3EA2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C379-40C1-4FA1-960D-B266753DEB17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DDD5-200C-4744-9373-F9F01B272BC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6EA01-4D40-4233-B24D-2526AE03AE3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D96A39-E85C-4846-B553-DAC49EDB009B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E34061-E1BE-409A-9A5F-817B72590ED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5D9295-1A13-4721-8DF9-E683FCA0EAE0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8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979737"/>
          </a:xfrm>
          <a:prstGeom prst="roundRect">
            <a:avLst>
              <a:gd name="adj" fmla="val 50000"/>
            </a:avLst>
          </a:prstGeom>
        </p:spPr>
        <p:txBody>
          <a:bodyPr rtlCol="0">
            <a:normAutofit/>
          </a:bodyPr>
          <a:lstStyle/>
          <a:p>
            <a:pPr>
              <a:defRPr/>
            </a:pPr>
            <a:r>
              <a:rPr lang="tr-TR" sz="4900"/>
              <a:t>PYTHON PROGRAMLAMA</a:t>
            </a:r>
            <a:br>
              <a:rPr lang="tr-TR" sz="4900" dirty="0"/>
            </a:br>
            <a:br>
              <a:rPr lang="tr-TR" sz="4000" dirty="0"/>
            </a:br>
            <a:r>
              <a:rPr lang="tr-TR" sz="3600" dirty="0"/>
              <a:t>Ders 11: Matematiksel İşlemler</a:t>
            </a:r>
            <a:endParaRPr lang="tr-TR" sz="4000" dirty="0"/>
          </a:p>
        </p:txBody>
      </p:sp>
      <p:sp>
        <p:nvSpPr>
          <p:cNvPr id="614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79650"/>
          </a:xfrm>
        </p:spPr>
        <p:txBody>
          <a:bodyPr rtlCol="0" anchor="ctr">
            <a:normAutofit lnSpcReduction="10000"/>
          </a:bodyPr>
          <a:lstStyle/>
          <a:p>
            <a:pPr>
              <a:defRPr/>
            </a:pPr>
            <a:r>
              <a:rPr lang="tr-TR" dirty="0" err="1"/>
              <a:t>Öğr</a:t>
            </a:r>
            <a:r>
              <a:rPr lang="tr-TR" dirty="0"/>
              <a:t>. Gör. </a:t>
            </a:r>
            <a:r>
              <a:rPr lang="tr-TR"/>
              <a:t>Dr. Murat </a:t>
            </a:r>
            <a:r>
              <a:rPr lang="tr-TR" dirty="0"/>
              <a:t>ASLANYÜREK</a:t>
            </a:r>
          </a:p>
          <a:p>
            <a:pPr>
              <a:defRPr/>
            </a:pPr>
            <a:endParaRPr lang="tr-TR" dirty="0"/>
          </a:p>
          <a:p>
            <a:pPr>
              <a:defRPr/>
            </a:pPr>
            <a:r>
              <a:rPr lang="tr-TR" dirty="0"/>
              <a:t>Kırklareli Üniversitesi</a:t>
            </a:r>
          </a:p>
          <a:p>
            <a:pPr>
              <a:defRPr/>
            </a:pPr>
            <a:r>
              <a:rPr lang="tr-TR" dirty="0"/>
              <a:t>Pınarhisar MYO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Belirli bir veri türü seçme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/>
              <a:t>Eğer diziyi tanımlarken belirli bir veri türüne zorlamak isterseniz </a:t>
            </a:r>
            <a:r>
              <a:rPr lang="tr-TR" dirty="0" err="1">
                <a:solidFill>
                  <a:srgbClr val="0070C0"/>
                </a:solidFill>
              </a:rPr>
              <a:t>dtype</a:t>
            </a:r>
            <a:r>
              <a:rPr lang="tr-TR" dirty="0"/>
              <a:t> parametresi kullanılabilir.</a:t>
            </a:r>
          </a:p>
          <a:p>
            <a:pPr marL="457200" lvl="1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x = </a:t>
            </a:r>
            <a:r>
              <a:rPr lang="tr-TR" dirty="0" err="1">
                <a:latin typeface="Consolas" panose="020B0609020204030204" pitchFamily="49" charset="0"/>
              </a:rPr>
              <a:t>np.array</a:t>
            </a:r>
            <a:r>
              <a:rPr lang="tr-TR" dirty="0">
                <a:latin typeface="Consolas" panose="020B0609020204030204" pitchFamily="49" charset="0"/>
              </a:rPr>
              <a:t>([1, 2])</a:t>
            </a:r>
          </a:p>
          <a:p>
            <a:pPr marL="457200" lvl="1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x.dtype</a:t>
            </a:r>
            <a:endParaRPr lang="tr-TR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dtype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('int32') </a:t>
            </a:r>
          </a:p>
          <a:p>
            <a:pPr marL="457200" lvl="1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x = </a:t>
            </a:r>
            <a:r>
              <a:rPr lang="tr-TR" dirty="0" err="1">
                <a:latin typeface="Consolas" panose="020B0609020204030204" pitchFamily="49" charset="0"/>
              </a:rPr>
              <a:t>np.array</a:t>
            </a:r>
            <a:r>
              <a:rPr lang="tr-TR" dirty="0">
                <a:latin typeface="Consolas" panose="020B0609020204030204" pitchFamily="49" charset="0"/>
              </a:rPr>
              <a:t>([1.0, 2.0])</a:t>
            </a:r>
          </a:p>
          <a:p>
            <a:pPr marL="457200" lvl="1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x.dtype</a:t>
            </a:r>
            <a:endParaRPr lang="tr-TR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dtype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('float64')</a:t>
            </a:r>
          </a:p>
          <a:p>
            <a:pPr marL="457200" lvl="1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x = </a:t>
            </a:r>
            <a:r>
              <a:rPr lang="tr-TR" dirty="0" err="1">
                <a:latin typeface="Consolas" panose="020B0609020204030204" pitchFamily="49" charset="0"/>
              </a:rPr>
              <a:t>np.array</a:t>
            </a:r>
            <a:r>
              <a:rPr lang="tr-TR" dirty="0">
                <a:latin typeface="Consolas" panose="020B0609020204030204" pitchFamily="49" charset="0"/>
              </a:rPr>
              <a:t>([1.0, 2.0], </a:t>
            </a:r>
            <a:r>
              <a:rPr lang="tr-TR" dirty="0" err="1">
                <a:latin typeface="Consolas" panose="020B0609020204030204" pitchFamily="49" charset="0"/>
              </a:rPr>
              <a:t>dtype</a:t>
            </a:r>
            <a:r>
              <a:rPr lang="tr-TR" dirty="0">
                <a:latin typeface="Consolas" panose="020B0609020204030204" pitchFamily="49" charset="0"/>
              </a:rPr>
              <a:t>=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x.dtype</a:t>
            </a:r>
            <a:endParaRPr lang="tr-TR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dtype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('int32')</a:t>
            </a:r>
          </a:p>
        </p:txBody>
      </p:sp>
      <p:sp>
        <p:nvSpPr>
          <p:cNvPr id="5" name="Dikdörtgen 4"/>
          <p:cNvSpPr/>
          <p:nvPr/>
        </p:nvSpPr>
        <p:spPr>
          <a:xfrm>
            <a:off x="6096000" y="5352871"/>
            <a:ext cx="236219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C00000"/>
                </a:solidFill>
              </a:rPr>
              <a:t>dtype</a:t>
            </a:r>
            <a:r>
              <a:rPr lang="tr-TR" dirty="0">
                <a:solidFill>
                  <a:srgbClr val="C00000"/>
                </a:solidFill>
              </a:rPr>
              <a:t>=np.int64</a:t>
            </a:r>
            <a:r>
              <a:rPr lang="tr-TR" dirty="0"/>
              <a:t> gibi bir kullanımla </a:t>
            </a:r>
            <a:r>
              <a:rPr lang="tr-TR" dirty="0" err="1"/>
              <a:t>NumPy</a:t>
            </a:r>
            <a:r>
              <a:rPr lang="tr-TR" dirty="0"/>
              <a:t> bünyesindeki 64 bitlik tamsayı kullanılabilir.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6096000" y="2540675"/>
            <a:ext cx="236219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Genellikle kullanım kolaylığı sağladığı için </a:t>
            </a:r>
            <a:r>
              <a:rPr lang="tr-TR" dirty="0" err="1">
                <a:solidFill>
                  <a:srgbClr val="C00000"/>
                </a:solidFill>
              </a:rPr>
              <a:t>import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numpy</a:t>
            </a:r>
            <a:r>
              <a:rPr lang="tr-TR" dirty="0">
                <a:solidFill>
                  <a:srgbClr val="C00000"/>
                </a:solidFill>
              </a:rPr>
              <a:t> as </a:t>
            </a:r>
            <a:r>
              <a:rPr lang="tr-TR" dirty="0" err="1">
                <a:solidFill>
                  <a:srgbClr val="C00000"/>
                </a:solidFill>
              </a:rPr>
              <a:t>np</a:t>
            </a:r>
            <a:r>
              <a:rPr lang="tr-TR" dirty="0"/>
              <a:t> şeklinde kullanılır. Biz de sonraki slaytlarda bu </a:t>
            </a:r>
            <a:r>
              <a:rPr lang="tr-TR" dirty="0" err="1"/>
              <a:t>şekile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edildiğini varsayacağız.</a:t>
            </a:r>
          </a:p>
        </p:txBody>
      </p:sp>
    </p:spTree>
    <p:extLst>
      <p:ext uri="{BB962C8B-B14F-4D97-AF65-F5344CB8AC3E}">
        <p14:creationId xmlns:p14="http://schemas.microsoft.com/office/powerpoint/2010/main" val="351512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Özel diziler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tr-TR" sz="1900" dirty="0">
                <a:latin typeface="Consolas" panose="020B0609020204030204" pitchFamily="49" charset="0"/>
              </a:rPr>
              <a:t>&gt;&gt;&gt; a = </a:t>
            </a:r>
            <a:r>
              <a:rPr lang="tr-TR" sz="1900" dirty="0" err="1">
                <a:latin typeface="Consolas" panose="020B0609020204030204" pitchFamily="49" charset="0"/>
              </a:rPr>
              <a:t>np.zeros</a:t>
            </a:r>
            <a:r>
              <a:rPr lang="tr-TR" sz="1900" dirty="0">
                <a:latin typeface="Consolas" panose="020B0609020204030204" pitchFamily="49" charset="0"/>
              </a:rPr>
              <a:t>((2,2))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1900" dirty="0">
                <a:latin typeface="Consolas" panose="020B0609020204030204" pitchFamily="49" charset="0"/>
              </a:rPr>
              <a:t>&gt;&gt;&gt; </a:t>
            </a:r>
            <a:r>
              <a:rPr lang="tr-TR" sz="1900" dirty="0" err="1">
                <a:latin typeface="Consolas" panose="020B0609020204030204" pitchFamily="49" charset="0"/>
              </a:rPr>
              <a:t>print</a:t>
            </a:r>
            <a:r>
              <a:rPr lang="tr-TR" sz="1900" dirty="0">
                <a:latin typeface="Consolas" panose="020B0609020204030204" pitchFamily="49" charset="0"/>
              </a:rPr>
              <a:t>(a)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1900" dirty="0">
                <a:solidFill>
                  <a:srgbClr val="0070C0"/>
                </a:solidFill>
                <a:latin typeface="Consolas" panose="020B0609020204030204" pitchFamily="49" charset="0"/>
              </a:rPr>
              <a:t>[[ 0.  0.]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1900" dirty="0">
                <a:solidFill>
                  <a:srgbClr val="0070C0"/>
                </a:solidFill>
                <a:latin typeface="Consolas" panose="020B0609020204030204" pitchFamily="49" charset="0"/>
              </a:rPr>
              <a:t> [ 0.  0.]]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1900" dirty="0">
                <a:latin typeface="Consolas" panose="020B0609020204030204" pitchFamily="49" charset="0"/>
              </a:rPr>
              <a:t>&gt;&gt;&gt; b = </a:t>
            </a:r>
            <a:r>
              <a:rPr lang="tr-TR" sz="1900" dirty="0" err="1">
                <a:latin typeface="Consolas" panose="020B0609020204030204" pitchFamily="49" charset="0"/>
              </a:rPr>
              <a:t>np.ones</a:t>
            </a:r>
            <a:r>
              <a:rPr lang="tr-TR" sz="1900" dirty="0">
                <a:latin typeface="Consolas" panose="020B0609020204030204" pitchFamily="49" charset="0"/>
              </a:rPr>
              <a:t>((1,2))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1900" dirty="0">
                <a:latin typeface="Consolas" panose="020B0609020204030204" pitchFamily="49" charset="0"/>
              </a:rPr>
              <a:t>&gt;&gt;&gt; </a:t>
            </a:r>
            <a:r>
              <a:rPr lang="tr-TR" sz="1900" dirty="0" err="1">
                <a:latin typeface="Consolas" panose="020B0609020204030204" pitchFamily="49" charset="0"/>
              </a:rPr>
              <a:t>print</a:t>
            </a:r>
            <a:r>
              <a:rPr lang="tr-TR" sz="1900" dirty="0">
                <a:latin typeface="Consolas" panose="020B0609020204030204" pitchFamily="49" charset="0"/>
              </a:rPr>
              <a:t>(b)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1900" dirty="0">
                <a:solidFill>
                  <a:srgbClr val="0070C0"/>
                </a:solidFill>
                <a:latin typeface="Consolas" panose="020B0609020204030204" pitchFamily="49" charset="0"/>
              </a:rPr>
              <a:t>[[ 1.  1.]]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1900" dirty="0">
                <a:latin typeface="Consolas" panose="020B0609020204030204" pitchFamily="49" charset="0"/>
              </a:rPr>
              <a:t>&gt;&gt;&gt; c = </a:t>
            </a:r>
            <a:r>
              <a:rPr lang="tr-TR" sz="1900" dirty="0" err="1">
                <a:latin typeface="Consolas" panose="020B0609020204030204" pitchFamily="49" charset="0"/>
              </a:rPr>
              <a:t>np.full</a:t>
            </a:r>
            <a:r>
              <a:rPr lang="tr-TR" sz="1900" dirty="0">
                <a:latin typeface="Consolas" panose="020B0609020204030204" pitchFamily="49" charset="0"/>
              </a:rPr>
              <a:t>((2,2), 7)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1900" dirty="0">
                <a:latin typeface="Consolas" panose="020B0609020204030204" pitchFamily="49" charset="0"/>
              </a:rPr>
              <a:t>&gt;&gt;&gt; </a:t>
            </a:r>
            <a:r>
              <a:rPr lang="tr-TR" sz="1900" dirty="0" err="1">
                <a:latin typeface="Consolas" panose="020B0609020204030204" pitchFamily="49" charset="0"/>
              </a:rPr>
              <a:t>print</a:t>
            </a:r>
            <a:r>
              <a:rPr lang="tr-TR" sz="1900" dirty="0">
                <a:latin typeface="Consolas" panose="020B0609020204030204" pitchFamily="49" charset="0"/>
              </a:rPr>
              <a:t>(c)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1900" dirty="0">
                <a:solidFill>
                  <a:srgbClr val="0070C0"/>
                </a:solidFill>
                <a:latin typeface="Consolas" panose="020B0609020204030204" pitchFamily="49" charset="0"/>
              </a:rPr>
              <a:t>[[ 7.  7.]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1900" dirty="0">
                <a:solidFill>
                  <a:srgbClr val="0070C0"/>
                </a:solidFill>
                <a:latin typeface="Consolas" panose="020B0609020204030204" pitchFamily="49" charset="0"/>
              </a:rPr>
              <a:t> [ 7.  7.]]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1900" dirty="0">
                <a:latin typeface="Consolas" panose="020B0609020204030204" pitchFamily="49" charset="0"/>
              </a:rPr>
              <a:t>&gt;&gt;&gt; d = </a:t>
            </a:r>
            <a:r>
              <a:rPr lang="tr-TR" sz="1900" dirty="0" err="1">
                <a:latin typeface="Consolas" panose="020B0609020204030204" pitchFamily="49" charset="0"/>
              </a:rPr>
              <a:t>np.eye</a:t>
            </a:r>
            <a:r>
              <a:rPr lang="tr-TR" sz="1900" dirty="0">
                <a:latin typeface="Consolas" panose="020B0609020204030204" pitchFamily="49" charset="0"/>
              </a:rPr>
              <a:t>(2)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1900" dirty="0">
                <a:latin typeface="Consolas" panose="020B0609020204030204" pitchFamily="49" charset="0"/>
              </a:rPr>
              <a:t>&gt;&gt;&gt; </a:t>
            </a:r>
            <a:r>
              <a:rPr lang="tr-TR" sz="1900" dirty="0" err="1">
                <a:latin typeface="Consolas" panose="020B0609020204030204" pitchFamily="49" charset="0"/>
              </a:rPr>
              <a:t>print</a:t>
            </a:r>
            <a:r>
              <a:rPr lang="tr-TR" sz="1900" dirty="0">
                <a:latin typeface="Consolas" panose="020B0609020204030204" pitchFamily="49" charset="0"/>
              </a:rPr>
              <a:t>(d)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1900" dirty="0">
                <a:solidFill>
                  <a:srgbClr val="0070C0"/>
                </a:solidFill>
                <a:latin typeface="Consolas" panose="020B0609020204030204" pitchFamily="49" charset="0"/>
              </a:rPr>
              <a:t>[[ 1.  0.]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1900" dirty="0">
                <a:solidFill>
                  <a:srgbClr val="0070C0"/>
                </a:solidFill>
                <a:latin typeface="Consolas" panose="020B0609020204030204" pitchFamily="49" charset="0"/>
              </a:rPr>
              <a:t> [ 0.  1.]]</a:t>
            </a:r>
          </a:p>
        </p:txBody>
      </p:sp>
      <p:sp>
        <p:nvSpPr>
          <p:cNvPr id="5" name="Dikdörtgen 4"/>
          <p:cNvSpPr/>
          <p:nvPr/>
        </p:nvSpPr>
        <p:spPr>
          <a:xfrm>
            <a:off x="4146129" y="3593068"/>
            <a:ext cx="44644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tr-TR" dirty="0"/>
              <a:t>Verilen boyutta verilen eleman ile dolu matris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4146128" y="2754868"/>
            <a:ext cx="44644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tr-TR" dirty="0"/>
              <a:t>Verilen boyutta elemanları hep 1 olan matris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4146129" y="1573114"/>
            <a:ext cx="44644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tr-TR" dirty="0"/>
              <a:t>Verilen boyutta elemanları hep 0 olan matris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4146128" y="4736068"/>
            <a:ext cx="44644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tr-TR" dirty="0"/>
              <a:t>Verilen boyutta (2x2) birim matris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2339764" y="6143665"/>
            <a:ext cx="44644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tr-TR" dirty="0">
                <a:solidFill>
                  <a:srgbClr val="C00000"/>
                </a:solidFill>
              </a:rPr>
              <a:t>Hepsi elemanlarını float64 türünde oluşturur</a:t>
            </a:r>
          </a:p>
        </p:txBody>
      </p:sp>
    </p:spTree>
    <p:extLst>
      <p:ext uri="{BB962C8B-B14F-4D97-AF65-F5344CB8AC3E}">
        <p14:creationId xmlns:p14="http://schemas.microsoft.com/office/powerpoint/2010/main" val="276510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Dizilere rastgele eleman atama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Dizilerin rastgele atanmış değerler ile oluşturulmasını sağlayabilirsiniz:</a:t>
            </a:r>
          </a:p>
          <a:p>
            <a:pPr marL="400050" lvl="1" indent="0">
              <a:buNone/>
            </a:pPr>
            <a:r>
              <a:rPr lang="it-IT" dirty="0">
                <a:latin typeface="Consolas" panose="020B0609020204030204" pitchFamily="49" charset="0"/>
              </a:rPr>
              <a:t>&gt;&gt;&gt; e = np.random.rand(2,2)</a:t>
            </a:r>
          </a:p>
          <a:p>
            <a:pPr marL="400050" lvl="1" indent="0">
              <a:buNone/>
            </a:pPr>
            <a:r>
              <a:rPr lang="it-IT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print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it-IT" dirty="0">
                <a:latin typeface="Consolas" panose="020B0609020204030204" pitchFamily="49" charset="0"/>
              </a:rPr>
              <a:t>e</a:t>
            </a:r>
            <a:r>
              <a:rPr lang="tr-TR" dirty="0">
                <a:latin typeface="Consolas" panose="020B0609020204030204" pitchFamily="49" charset="0"/>
              </a:rPr>
              <a:t>)</a:t>
            </a:r>
            <a:endParaRPr lang="it-IT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[[0.98980245, 0.45508613]</a:t>
            </a:r>
          </a:p>
          <a:p>
            <a:pPr marL="400050" lvl="1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 [0.38711572, 0.6091485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6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tr-TR" dirty="0"/>
              <a:t>Eğer 0 ile 1 aralığında </a:t>
            </a:r>
            <a:r>
              <a:rPr lang="tr-TR" dirty="0" err="1"/>
              <a:t>float</a:t>
            </a:r>
            <a:r>
              <a:rPr lang="tr-TR" dirty="0"/>
              <a:t> değil de belirli bir aralıkta </a:t>
            </a:r>
            <a:r>
              <a:rPr lang="tr-TR" dirty="0" err="1"/>
              <a:t>int</a:t>
            </a:r>
            <a:r>
              <a:rPr lang="tr-TR" dirty="0"/>
              <a:t> türünde rastgele değerler isterseniz:</a:t>
            </a:r>
          </a:p>
          <a:p>
            <a:pPr marL="457200" lvl="1" indent="0">
              <a:buNone/>
            </a:pPr>
            <a:r>
              <a:rPr lang="it-IT" dirty="0">
                <a:latin typeface="Consolas" panose="020B0609020204030204" pitchFamily="49" charset="0"/>
              </a:rPr>
              <a:t>&gt;&gt;&gt; e = np.random.randint(100, size=(2,2))</a:t>
            </a:r>
          </a:p>
          <a:p>
            <a:pPr marL="457200" lvl="1" indent="0">
              <a:buNone/>
            </a:pPr>
            <a:r>
              <a:rPr lang="it-IT" dirty="0">
                <a:latin typeface="Consolas" panose="020B0609020204030204" pitchFamily="49" charset="0"/>
              </a:rPr>
              <a:t>&gt;&gt;&gt; print(e)</a:t>
            </a:r>
          </a:p>
          <a:p>
            <a:pPr marL="457200" lvl="1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[[38 35]</a:t>
            </a:r>
          </a:p>
          <a:p>
            <a:pPr marL="457200" lvl="1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 [17 79]]</a:t>
            </a:r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172200" y="2362200"/>
            <a:ext cx="2057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</a:rPr>
              <a:t>.</a:t>
            </a:r>
            <a:r>
              <a:rPr lang="tr-TR" dirty="0" err="1">
                <a:solidFill>
                  <a:srgbClr val="C00000"/>
                </a:solidFill>
              </a:rPr>
              <a:t>rand</a:t>
            </a:r>
            <a:r>
              <a:rPr lang="tr-TR" dirty="0">
                <a:solidFill>
                  <a:srgbClr val="C00000"/>
                </a:solidFill>
              </a:rPr>
              <a:t>(2,2) </a:t>
            </a:r>
            <a:r>
              <a:rPr lang="tr-TR" dirty="0"/>
              <a:t>yerine </a:t>
            </a:r>
            <a:r>
              <a:rPr lang="tr-TR" dirty="0">
                <a:solidFill>
                  <a:srgbClr val="C00000"/>
                </a:solidFill>
              </a:rPr>
              <a:t>.</a:t>
            </a:r>
            <a:r>
              <a:rPr lang="it-IT" dirty="0">
                <a:solidFill>
                  <a:srgbClr val="C00000"/>
                </a:solidFill>
              </a:rPr>
              <a:t>random((2,2))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/>
              <a:t>gibi bir kullanım da mümkün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657600" y="5172670"/>
            <a:ext cx="4572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tr-TR" dirty="0"/>
              <a:t>Buradaki 100 en büyük değerdir. </a:t>
            </a:r>
          </a:p>
          <a:p>
            <a:r>
              <a:rPr lang="tr-TR" dirty="0"/>
              <a:t>Sadece 3 basamaklı sayılar ile doldurmak için:</a:t>
            </a:r>
          </a:p>
          <a:p>
            <a:r>
              <a:rPr lang="tr-TR" dirty="0">
                <a:solidFill>
                  <a:srgbClr val="C00000"/>
                </a:solidFill>
              </a:rPr>
              <a:t>e = </a:t>
            </a:r>
            <a:r>
              <a:rPr lang="tr-TR" dirty="0" err="1">
                <a:solidFill>
                  <a:srgbClr val="C00000"/>
                </a:solidFill>
              </a:rPr>
              <a:t>np.random.randint</a:t>
            </a:r>
            <a:r>
              <a:rPr lang="tr-TR" dirty="0">
                <a:solidFill>
                  <a:srgbClr val="C00000"/>
                </a:solidFill>
              </a:rPr>
              <a:t>(100, 999, size=(2,2))</a:t>
            </a:r>
          </a:p>
        </p:txBody>
      </p:sp>
      <p:cxnSp>
        <p:nvCxnSpPr>
          <p:cNvPr id="7" name="Düz Ok Bağlayıcısı 6"/>
          <p:cNvCxnSpPr/>
          <p:nvPr/>
        </p:nvCxnSpPr>
        <p:spPr>
          <a:xfrm>
            <a:off x="5638800" y="486787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0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Dizilerle mantıksal işlemler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a-DK" sz="2400" dirty="0">
                <a:latin typeface="Consolas" panose="020B0609020204030204" pitchFamily="49" charset="0"/>
              </a:rPr>
              <a:t>&gt;&gt;&gt; e = np.random.randint(100, 999, size=(3,3))</a:t>
            </a:r>
          </a:p>
          <a:p>
            <a:pPr marL="0" indent="0">
              <a:buNone/>
            </a:pPr>
            <a:r>
              <a:rPr lang="da-DK" sz="2400" dirty="0">
                <a:latin typeface="Consolas" panose="020B0609020204030204" pitchFamily="49" charset="0"/>
              </a:rPr>
              <a:t>&gt;&gt;&gt; print(e)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0070C0"/>
                </a:solidFill>
                <a:latin typeface="Consolas" panose="020B0609020204030204" pitchFamily="49" charset="0"/>
              </a:rPr>
              <a:t>[[587 330 900]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0070C0"/>
                </a:solidFill>
                <a:latin typeface="Consolas" panose="020B0609020204030204" pitchFamily="49" charset="0"/>
              </a:rPr>
              <a:t> [690 627 116]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0070C0"/>
                </a:solidFill>
                <a:latin typeface="Consolas" panose="020B0609020204030204" pitchFamily="49" charset="0"/>
              </a:rPr>
              <a:t> [291 339 978]]</a:t>
            </a:r>
          </a:p>
          <a:p>
            <a:pPr marL="0" indent="0">
              <a:buNone/>
            </a:pPr>
            <a:r>
              <a:rPr lang="da-DK" sz="2400" dirty="0">
                <a:latin typeface="Consolas" panose="020B0609020204030204" pitchFamily="49" charset="0"/>
              </a:rPr>
              <a:t>&gt;&gt;&gt; print(e&gt;500)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0070C0"/>
                </a:solidFill>
                <a:latin typeface="Consolas" panose="020B0609020204030204" pitchFamily="49" charset="0"/>
              </a:rPr>
              <a:t>[[ True False  True]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0070C0"/>
                </a:solidFill>
                <a:latin typeface="Consolas" panose="020B0609020204030204" pitchFamily="49" charset="0"/>
              </a:rPr>
              <a:t> [ True  True False]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0070C0"/>
                </a:solidFill>
                <a:latin typeface="Consolas" panose="020B0609020204030204" pitchFamily="49" charset="0"/>
              </a:rPr>
              <a:t> [False False  True]]</a:t>
            </a:r>
            <a:endParaRPr lang="tr-TR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343400" y="2133600"/>
            <a:ext cx="40386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Bir dizi ile bir </a:t>
            </a:r>
            <a:r>
              <a:rPr lang="tr-TR" dirty="0" err="1">
                <a:solidFill>
                  <a:schemeClr val="tx1"/>
                </a:solidFill>
              </a:rPr>
              <a:t>skaler</a:t>
            </a:r>
            <a:r>
              <a:rPr lang="tr-TR" dirty="0">
                <a:solidFill>
                  <a:schemeClr val="tx1"/>
                </a:solidFill>
              </a:rPr>
              <a:t> (sayısal bir değer veya değişken) arasında karşılaştırma operatörlerinden birini kullandığınızda dizideki her eleman o değer ile karşılaştırılarak, True/</a:t>
            </a:r>
            <a:r>
              <a:rPr lang="tr-TR" dirty="0" err="1">
                <a:solidFill>
                  <a:schemeClr val="tx1"/>
                </a:solidFill>
              </a:rPr>
              <a:t>False</a:t>
            </a:r>
            <a:r>
              <a:rPr lang="tr-TR" dirty="0">
                <a:solidFill>
                  <a:schemeClr val="tx1"/>
                </a:solidFill>
              </a:rPr>
              <a:t> değerlerinden oluşan bir sonuç dizisi döndürülür.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4343400" y="4009072"/>
            <a:ext cx="40386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Eş boyutlu iki dizi arasında karşılaştırma operatörü kullanırsanız, eş </a:t>
            </a:r>
            <a:r>
              <a:rPr lang="tr-TR" dirty="0" err="1">
                <a:solidFill>
                  <a:schemeClr val="tx1"/>
                </a:solidFill>
              </a:rPr>
              <a:t>indisli</a:t>
            </a:r>
            <a:r>
              <a:rPr lang="tr-TR" dirty="0">
                <a:solidFill>
                  <a:schemeClr val="tx1"/>
                </a:solidFill>
              </a:rPr>
              <a:t> elemanları birbiri ile karşılaştırılır ve yine True/</a:t>
            </a:r>
            <a:r>
              <a:rPr lang="tr-TR" dirty="0" err="1">
                <a:solidFill>
                  <a:schemeClr val="tx1"/>
                </a:solidFill>
              </a:rPr>
              <a:t>False</a:t>
            </a:r>
            <a:r>
              <a:rPr lang="tr-TR" dirty="0">
                <a:solidFill>
                  <a:schemeClr val="tx1"/>
                </a:solidFill>
              </a:rPr>
              <a:t> değerlerinden oluşan bir sonuç dizisi döndürülür.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457200" y="5629870"/>
            <a:ext cx="7924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Eğer 3 elemanlı tek boyutlu bir dizi ile 3x3 iki boyutlu bir matrisi karşılaştırırsanız, her satırı ayrı ayrı karşılaştırmaya tabi tutar ve yine 3x3 boyutunda True/</a:t>
            </a:r>
            <a:r>
              <a:rPr lang="tr-TR" dirty="0" err="1">
                <a:solidFill>
                  <a:schemeClr val="tx1"/>
                </a:solidFill>
              </a:rPr>
              <a:t>False</a:t>
            </a:r>
            <a:r>
              <a:rPr lang="tr-TR" dirty="0">
                <a:solidFill>
                  <a:schemeClr val="tx1"/>
                </a:solidFill>
              </a:rPr>
              <a:t> değerlerinden oluşan bir sonuç dizisi döndürür.</a:t>
            </a:r>
          </a:p>
        </p:txBody>
      </p:sp>
    </p:spTree>
    <p:extLst>
      <p:ext uri="{BB962C8B-B14F-4D97-AF65-F5344CB8AC3E}">
        <p14:creationId xmlns:p14="http://schemas.microsoft.com/office/powerpoint/2010/main" val="309450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Dizilerle matematiksel işlemler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&gt;&gt;&gt; a = </a:t>
            </a:r>
            <a:r>
              <a:rPr lang="en-US" sz="2400" dirty="0" err="1">
                <a:latin typeface="Consolas" panose="020B0609020204030204" pitchFamily="49" charset="0"/>
              </a:rPr>
              <a:t>np.array</a:t>
            </a:r>
            <a:r>
              <a:rPr lang="en-US" sz="2400" dirty="0">
                <a:latin typeface="Consolas" panose="020B0609020204030204" pitchFamily="49" charset="0"/>
              </a:rPr>
              <a:t>([[1,2],[3,4]])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400" dirty="0">
                <a:latin typeface="Consolas" panose="020B0609020204030204" pitchFamily="49" charset="0"/>
              </a:rPr>
              <a:t>&gt;&gt;&gt; b = </a:t>
            </a:r>
            <a:r>
              <a:rPr lang="tr-TR" sz="2400" dirty="0" err="1">
                <a:latin typeface="Consolas" panose="020B0609020204030204" pitchFamily="49" charset="0"/>
              </a:rPr>
              <a:t>np.array</a:t>
            </a:r>
            <a:r>
              <a:rPr lang="tr-TR" sz="2400" dirty="0">
                <a:latin typeface="Consolas" panose="020B0609020204030204" pitchFamily="49" charset="0"/>
              </a:rPr>
              <a:t>([[5,2],[6,4]])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&gt;&gt;&gt; print(</a:t>
            </a:r>
            <a:r>
              <a:rPr lang="en-US" sz="2400" dirty="0" err="1">
                <a:latin typeface="Consolas" panose="020B0609020204030204" pitchFamily="49" charset="0"/>
              </a:rPr>
              <a:t>a+b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[[6 4]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[9 8]]</a:t>
            </a:r>
            <a:endParaRPr lang="tr-TR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&gt;&gt;&gt; print(a**3)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[[ 1  8]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[27 64]]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&gt;&gt;&gt; print(a*4)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[[ 4  8]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[12 16]]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962400" y="2527280"/>
            <a:ext cx="44196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Bir dizi ile bir değer arasında aritmetiksel operatörlerden birini kullandığınızda dizideki her eleman o değer ile ilgili işleme tabi tutularak, sonuç değerlerinden oluşan bir dizi döndürülür.</a:t>
            </a:r>
          </a:p>
        </p:txBody>
      </p:sp>
      <p:sp>
        <p:nvSpPr>
          <p:cNvPr id="7" name="Dikdörtgen 6"/>
          <p:cNvSpPr/>
          <p:nvPr/>
        </p:nvSpPr>
        <p:spPr>
          <a:xfrm>
            <a:off x="3962400" y="4187170"/>
            <a:ext cx="44196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/>
              <a:t>Eş boyutlu iki dizi arasında aritmetiksel operatörlerden birini kullandığınızda ise iki dizinin tüm eş </a:t>
            </a:r>
            <a:r>
              <a:rPr lang="tr-TR" dirty="0" err="1"/>
              <a:t>indisli</a:t>
            </a:r>
            <a:r>
              <a:rPr lang="tr-TR" dirty="0"/>
              <a:t> elemanları ilgili işleme tabi tutulur ve sonuç dizisi döndürülür (Yani * operatörü </a:t>
            </a:r>
            <a:r>
              <a:rPr lang="tr-TR" dirty="0" err="1"/>
              <a:t>MATLAB’ta</a:t>
            </a:r>
            <a:r>
              <a:rPr lang="tr-TR" dirty="0"/>
              <a:t> olduğu gibi matris çarpımı yapmaz)</a:t>
            </a:r>
          </a:p>
        </p:txBody>
      </p:sp>
      <p:sp>
        <p:nvSpPr>
          <p:cNvPr id="8" name="Dikdörtgen 7"/>
          <p:cNvSpPr/>
          <p:nvPr/>
        </p:nvSpPr>
        <p:spPr>
          <a:xfrm>
            <a:off x="304800" y="6126163"/>
            <a:ext cx="838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Mantıksal operatörler gibi aritmetiksel operatörlerle de farklı boyutta diziler kullanılabilir </a:t>
            </a:r>
          </a:p>
        </p:txBody>
      </p:sp>
    </p:spTree>
    <p:extLst>
      <p:ext uri="{BB962C8B-B14F-4D97-AF65-F5344CB8AC3E}">
        <p14:creationId xmlns:p14="http://schemas.microsoft.com/office/powerpoint/2010/main" val="354710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Matris Çarpımı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&gt;&gt;&gt; print(a*b)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[[ 5  4]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[18 16]]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&gt;&gt;&gt; print(</a:t>
            </a:r>
            <a:r>
              <a:rPr lang="en-US" dirty="0" err="1">
                <a:latin typeface="Consolas" panose="020B0609020204030204" pitchFamily="49" charset="0"/>
              </a:rPr>
              <a:t>a@b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[[17 10]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[39 22]]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&gt;&gt;&gt; print(a.dot(b))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[[17 10]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[39 22]]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&gt;&gt;&gt; print(np.dot(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[[17 10]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[39 22]]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048000" y="1676400"/>
            <a:ext cx="18288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a -&gt; [[1, 2]</a:t>
            </a:r>
          </a:p>
          <a:p>
            <a:r>
              <a:rPr lang="tr-TR" dirty="0">
                <a:latin typeface="Consolas" panose="020B0609020204030204" pitchFamily="49" charset="0"/>
              </a:rPr>
              <a:t>      [3, 4]]</a:t>
            </a:r>
          </a:p>
          <a:p>
            <a:r>
              <a:rPr lang="tr-TR" dirty="0">
                <a:latin typeface="Consolas" panose="020B0609020204030204" pitchFamily="49" charset="0"/>
              </a:rPr>
              <a:t>b -&gt; [[5, 2]</a:t>
            </a:r>
          </a:p>
          <a:p>
            <a:r>
              <a:rPr lang="tr-TR" dirty="0">
                <a:latin typeface="Consolas" panose="020B0609020204030204" pitchFamily="49" charset="0"/>
              </a:rPr>
              <a:t>      [6, 4]]</a:t>
            </a:r>
          </a:p>
        </p:txBody>
      </p:sp>
      <p:sp>
        <p:nvSpPr>
          <p:cNvPr id="5" name="Dikdörtgen 4"/>
          <p:cNvSpPr/>
          <p:nvPr/>
        </p:nvSpPr>
        <p:spPr>
          <a:xfrm>
            <a:off x="4267200" y="3059291"/>
            <a:ext cx="44196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Matris çarpımı için * yerine @ operatörü, </a:t>
            </a:r>
            <a:r>
              <a:rPr lang="tr-TR" dirty="0" err="1">
                <a:solidFill>
                  <a:schemeClr val="tx1"/>
                </a:solidFill>
              </a:rPr>
              <a:t>numpy</a:t>
            </a:r>
            <a:r>
              <a:rPr lang="tr-TR" dirty="0">
                <a:solidFill>
                  <a:schemeClr val="tx1"/>
                </a:solidFill>
              </a:rPr>
              <a:t> modülündeki </a:t>
            </a:r>
            <a:r>
              <a:rPr lang="tr-TR" dirty="0" err="1">
                <a:solidFill>
                  <a:srgbClr val="C00000"/>
                </a:solidFill>
              </a:rPr>
              <a:t>dot</a:t>
            </a:r>
            <a:r>
              <a:rPr lang="tr-TR" dirty="0">
                <a:solidFill>
                  <a:schemeClr val="tx1"/>
                </a:solidFill>
              </a:rPr>
              <a:t> fonksiyonu veya </a:t>
            </a:r>
            <a:r>
              <a:rPr lang="tr-TR" dirty="0" err="1">
                <a:solidFill>
                  <a:schemeClr val="tx1"/>
                </a:solidFill>
              </a:rPr>
              <a:t>array</a:t>
            </a:r>
            <a:r>
              <a:rPr lang="tr-TR" dirty="0">
                <a:solidFill>
                  <a:schemeClr val="tx1"/>
                </a:solidFill>
              </a:rPr>
              <a:t> nesnesinin </a:t>
            </a:r>
            <a:r>
              <a:rPr lang="tr-TR" dirty="0" err="1">
                <a:solidFill>
                  <a:srgbClr val="C00000"/>
                </a:solidFill>
              </a:rPr>
              <a:t>dot</a:t>
            </a:r>
            <a:r>
              <a:rPr lang="tr-TR" dirty="0">
                <a:solidFill>
                  <a:schemeClr val="tx1"/>
                </a:solidFill>
              </a:rPr>
              <a:t> yöntemi kullanılabilir. Bu yöntem </a:t>
            </a:r>
            <a:r>
              <a:rPr lang="tr-TR" dirty="0"/>
              <a:t>matematikte </a:t>
            </a:r>
            <a:r>
              <a:rPr lang="tr-TR" dirty="0" err="1"/>
              <a:t>dot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 (nokta çarpım) olarak bilinen, iki vektörün eş sıradaki elemanlarını çarpıp, sonuçları toplayıp </a:t>
            </a:r>
            <a:r>
              <a:rPr lang="tr-TR" dirty="0" err="1"/>
              <a:t>skaler</a:t>
            </a:r>
            <a:r>
              <a:rPr lang="tr-TR" dirty="0"/>
              <a:t> bir değer olarak veren işleme denir. Bu işlem matris çarpımı için de kullanılabileceği için bu yöntem ile matris çarpılabilir. Aynı zamanda farklı boyutta matrisler üzerinde de uygulanabilir.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70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Matrix</a:t>
            </a:r>
            <a:r>
              <a:rPr lang="tr-TR" dirty="0"/>
              <a:t> Nesnesi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tr-TR" dirty="0" err="1"/>
              <a:t>Array</a:t>
            </a:r>
            <a:r>
              <a:rPr lang="tr-TR" dirty="0"/>
              <a:t> nesnesinden farklı olarak sadece 2 boyutlu olabilen bir nesnedir. </a:t>
            </a:r>
            <a:r>
              <a:rPr lang="tr-TR" dirty="0" err="1"/>
              <a:t>Array</a:t>
            </a:r>
            <a:r>
              <a:rPr lang="tr-TR" dirty="0"/>
              <a:t> nesnesine benzer şekilde veya bir string içinde satırları ayıran ; kullanımı tanımlanabilir: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A = np.matrix([[1, 2, 3], [4, 5, 6], [7, 8, 9]])</a:t>
            </a:r>
            <a:endParaRPr lang="tr-TR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A = np.matrix('[1 2 3; 4 5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; 7 8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9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]')</a:t>
            </a:r>
            <a:endParaRPr lang="tr-TR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tr-TR" dirty="0" err="1"/>
              <a:t>Array</a:t>
            </a:r>
            <a:r>
              <a:rPr lang="tr-TR" dirty="0"/>
              <a:t> üzerinde * operatörü eleman bazlı çarpma yaparken (eş </a:t>
            </a:r>
            <a:r>
              <a:rPr lang="tr-TR" dirty="0" err="1"/>
              <a:t>indisli</a:t>
            </a:r>
            <a:r>
              <a:rPr lang="tr-TR" dirty="0"/>
              <a:t> elemanları çarpar, yani + ile benzer), </a:t>
            </a:r>
            <a:r>
              <a:rPr lang="tr-TR" dirty="0" err="1"/>
              <a:t>matrix</a:t>
            </a:r>
            <a:r>
              <a:rPr lang="tr-TR" dirty="0"/>
              <a:t> üzerinde bu operatör matris çarpımı yapar. </a:t>
            </a:r>
          </a:p>
          <a:p>
            <a:pPr lvl="1">
              <a:lnSpc>
                <a:spcPct val="110000"/>
              </a:lnSpc>
            </a:pPr>
            <a:r>
              <a:rPr lang="tr-TR" dirty="0" err="1"/>
              <a:t>Array</a:t>
            </a:r>
            <a:r>
              <a:rPr lang="tr-TR" dirty="0"/>
              <a:t> nesnesi üzerinde matris çarpımı için kullanılan @ operatörü Python 3.5 ile birlikte gelmiştir. Bu işlem daha önce </a:t>
            </a:r>
            <a:r>
              <a:rPr lang="tr-TR" dirty="0" err="1">
                <a:solidFill>
                  <a:srgbClr val="C00000"/>
                </a:solidFill>
              </a:rPr>
              <a:t>dot</a:t>
            </a:r>
            <a:r>
              <a:rPr lang="tr-TR" dirty="0"/>
              <a:t> veya </a:t>
            </a:r>
            <a:r>
              <a:rPr lang="tr-TR" dirty="0" err="1">
                <a:solidFill>
                  <a:srgbClr val="C00000"/>
                </a:solidFill>
              </a:rPr>
              <a:t>matmul</a:t>
            </a:r>
            <a:r>
              <a:rPr lang="tr-TR" dirty="0"/>
              <a:t> yöntemleri ile yapılmakta idi. Parametre olarak liste veya demet gibi yapıları da kabul ettiği için bu yöntemler halen kullanılmaktadır. </a:t>
            </a:r>
          </a:p>
          <a:p>
            <a:pPr>
              <a:lnSpc>
                <a:spcPct val="11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886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Örnekler: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a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array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([[1, 2],</a:t>
            </a: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      [3, 4]])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b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array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([[5, 2],</a:t>
            </a: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      [6, 4]])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A = </a:t>
            </a:r>
            <a:r>
              <a:rPr lang="tr-TR" dirty="0" err="1">
                <a:latin typeface="Consolas" panose="020B0609020204030204" pitchFamily="49" charset="0"/>
              </a:rPr>
              <a:t>np.matrix</a:t>
            </a:r>
            <a:r>
              <a:rPr lang="tr-TR" dirty="0">
                <a:latin typeface="Consolas" panose="020B0609020204030204" pitchFamily="49" charset="0"/>
              </a:rPr>
              <a:t>(a)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A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matrix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([[1, 2],</a:t>
            </a: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       [3, 4]])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B = </a:t>
            </a:r>
            <a:r>
              <a:rPr lang="tr-TR" dirty="0" err="1">
                <a:latin typeface="Consolas" panose="020B0609020204030204" pitchFamily="49" charset="0"/>
              </a:rPr>
              <a:t>np.matrix</a:t>
            </a:r>
            <a:r>
              <a:rPr lang="tr-TR" dirty="0">
                <a:latin typeface="Consolas" panose="020B0609020204030204" pitchFamily="49" charset="0"/>
              </a:rPr>
              <a:t>(b)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B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matrix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([[5, 2],</a:t>
            </a: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       [6, 4]])</a:t>
            </a:r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4572000" y="16129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&gt;&gt;&gt; a * b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array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([[ 5,  4],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      [18, 16]])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&gt;&gt;&gt; b * a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array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([[ 5,  4],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      [18, 16]])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&gt;&gt;&gt; A * B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matrix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([[17, 10],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       [39, 22]])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&gt;&gt;&gt; B * A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matrix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([[11, 18],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       [18, 28]])</a:t>
            </a:r>
          </a:p>
        </p:txBody>
      </p:sp>
      <p:sp>
        <p:nvSpPr>
          <p:cNvPr id="5" name="Dikdörtgen 4"/>
          <p:cNvSpPr/>
          <p:nvPr/>
        </p:nvSpPr>
        <p:spPr>
          <a:xfrm>
            <a:off x="4191000" y="6214030"/>
            <a:ext cx="40386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C00000"/>
                </a:solidFill>
              </a:rPr>
              <a:t>np.matrix</a:t>
            </a:r>
            <a:r>
              <a:rPr lang="tr-TR" dirty="0">
                <a:solidFill>
                  <a:srgbClr val="C00000"/>
                </a:solidFill>
              </a:rPr>
              <a:t>(a) </a:t>
            </a:r>
            <a:r>
              <a:rPr lang="tr-TR" dirty="0">
                <a:solidFill>
                  <a:schemeClr val="tx1"/>
                </a:solidFill>
              </a:rPr>
              <a:t>yerine </a:t>
            </a:r>
            <a:r>
              <a:rPr lang="tr-TR" dirty="0" err="1">
                <a:solidFill>
                  <a:srgbClr val="C00000"/>
                </a:solidFill>
              </a:rPr>
              <a:t>np.mat</a:t>
            </a:r>
            <a:r>
              <a:rPr lang="tr-TR" dirty="0">
                <a:solidFill>
                  <a:srgbClr val="C00000"/>
                </a:solidFill>
              </a:rPr>
              <a:t>(a) </a:t>
            </a:r>
            <a:r>
              <a:rPr lang="tr-TR" dirty="0">
                <a:solidFill>
                  <a:schemeClr val="tx1"/>
                </a:solidFill>
              </a:rPr>
              <a:t>yazılabilir.</a:t>
            </a:r>
          </a:p>
        </p:txBody>
      </p:sp>
    </p:spTree>
    <p:extLst>
      <p:ext uri="{BB962C8B-B14F-4D97-AF65-F5344CB8AC3E}">
        <p14:creationId xmlns:p14="http://schemas.microsoft.com/office/powerpoint/2010/main" val="2166846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Rastgele sayılarla üretilmiş iki matrisi çarpan program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import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numpy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A = </a:t>
            </a:r>
            <a:r>
              <a:rPr lang="tr-TR" dirty="0" err="1">
                <a:latin typeface="Consolas" panose="020B0609020204030204" pitchFamily="49" charset="0"/>
              </a:rPr>
              <a:t>numpy.random.randint</a:t>
            </a:r>
            <a:r>
              <a:rPr lang="tr-TR" dirty="0">
                <a:latin typeface="Consolas" panose="020B0609020204030204" pitchFamily="49" charset="0"/>
              </a:rPr>
              <a:t>(1, 100, size=(3,3))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print</a:t>
            </a:r>
            <a:r>
              <a:rPr lang="tr-TR" dirty="0">
                <a:latin typeface="Consolas" panose="020B0609020204030204" pitchFamily="49" charset="0"/>
              </a:rPr>
              <a:t>("A MATRİSİ:")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print</a:t>
            </a:r>
            <a:r>
              <a:rPr lang="tr-TR" dirty="0">
                <a:latin typeface="Consolas" panose="020B0609020204030204" pitchFamily="49" charset="0"/>
              </a:rPr>
              <a:t>(A, "\n")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B = </a:t>
            </a:r>
            <a:r>
              <a:rPr lang="tr-TR" dirty="0" err="1">
                <a:latin typeface="Consolas" panose="020B0609020204030204" pitchFamily="49" charset="0"/>
              </a:rPr>
              <a:t>numpy.random.randint</a:t>
            </a:r>
            <a:r>
              <a:rPr lang="tr-TR" dirty="0">
                <a:latin typeface="Consolas" panose="020B0609020204030204" pitchFamily="49" charset="0"/>
              </a:rPr>
              <a:t>(1, 100, size=(3,3))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print</a:t>
            </a:r>
            <a:r>
              <a:rPr lang="tr-TR" dirty="0">
                <a:latin typeface="Consolas" panose="020B0609020204030204" pitchFamily="49" charset="0"/>
              </a:rPr>
              <a:t>("B MATRİSİ:")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print</a:t>
            </a:r>
            <a:r>
              <a:rPr lang="tr-TR" dirty="0">
                <a:latin typeface="Consolas" panose="020B0609020204030204" pitchFamily="49" charset="0"/>
              </a:rPr>
              <a:t>(B, "\n")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C = A @ B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print</a:t>
            </a:r>
            <a:r>
              <a:rPr lang="tr-TR" dirty="0">
                <a:latin typeface="Consolas" panose="020B0609020204030204" pitchFamily="49" charset="0"/>
              </a:rPr>
              <a:t>("C = A x B MATRİSİ:")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print</a:t>
            </a:r>
            <a:r>
              <a:rPr lang="tr-TR" dirty="0"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6161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Diziler ile ilgili bazı 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2152650" algn="l"/>
              </a:tabLst>
            </a:pPr>
            <a:r>
              <a:rPr lang="tr-TR" sz="2400">
                <a:solidFill>
                  <a:srgbClr val="0070C0"/>
                </a:solidFill>
              </a:rPr>
              <a:t>np.sum(x): </a:t>
            </a:r>
            <a:r>
              <a:rPr lang="tr-TR" sz="2400"/>
              <a:t>x dizisinin tüm elemanlarının toplamını verir.</a:t>
            </a:r>
            <a:endParaRPr lang="tr-TR" sz="240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tabLst>
                <a:tab pos="2152650" algn="l"/>
              </a:tabLst>
            </a:pPr>
            <a:r>
              <a:rPr lang="tr-TR" sz="2400">
                <a:solidFill>
                  <a:srgbClr val="0070C0"/>
                </a:solidFill>
              </a:rPr>
              <a:t>np.prod(x): </a:t>
            </a:r>
            <a:r>
              <a:rPr lang="tr-TR" sz="2400"/>
              <a:t>x dizisinin tüm elemanlarının çarpımını verir.</a:t>
            </a:r>
          </a:p>
          <a:p>
            <a:pPr>
              <a:lnSpc>
                <a:spcPct val="90000"/>
              </a:lnSpc>
              <a:tabLst>
                <a:tab pos="2152650" algn="l"/>
              </a:tabLst>
            </a:pPr>
            <a:r>
              <a:rPr lang="tr-TR" sz="2400">
                <a:solidFill>
                  <a:srgbClr val="0070C0"/>
                </a:solidFill>
              </a:rPr>
              <a:t>np.mean(x): </a:t>
            </a:r>
            <a:r>
              <a:rPr lang="tr-TR" sz="2400"/>
              <a:t>x dizisinin tüm elemanlarının ortalamasını verir.</a:t>
            </a:r>
          </a:p>
          <a:p>
            <a:pPr>
              <a:lnSpc>
                <a:spcPct val="90000"/>
              </a:lnSpc>
              <a:tabLst>
                <a:tab pos="2152650" algn="l"/>
              </a:tabLst>
            </a:pPr>
            <a:r>
              <a:rPr lang="tr-TR" sz="2400">
                <a:solidFill>
                  <a:srgbClr val="0070C0"/>
                </a:solidFill>
              </a:rPr>
              <a:t>np.std(x): </a:t>
            </a:r>
            <a:r>
              <a:rPr lang="tr-TR" sz="2400"/>
              <a:t>x dizisinin tüm elemanlarının standart sapmasını verir.</a:t>
            </a:r>
          </a:p>
          <a:p>
            <a:pPr>
              <a:lnSpc>
                <a:spcPct val="90000"/>
              </a:lnSpc>
              <a:tabLst>
                <a:tab pos="2152650" algn="l"/>
              </a:tabLst>
            </a:pPr>
            <a:r>
              <a:rPr lang="tr-TR" sz="2400">
                <a:solidFill>
                  <a:srgbClr val="0070C0"/>
                </a:solidFill>
              </a:rPr>
              <a:t>np.max(x): </a:t>
            </a:r>
            <a:r>
              <a:rPr lang="tr-TR" sz="2400"/>
              <a:t>x dizisindeki en büyük elemanı verir</a:t>
            </a:r>
          </a:p>
          <a:p>
            <a:pPr>
              <a:lnSpc>
                <a:spcPct val="90000"/>
              </a:lnSpc>
              <a:tabLst>
                <a:tab pos="2152650" algn="l"/>
              </a:tabLst>
            </a:pPr>
            <a:r>
              <a:rPr lang="tr-TR" sz="2400">
                <a:solidFill>
                  <a:srgbClr val="0070C0"/>
                </a:solidFill>
              </a:rPr>
              <a:t>np.min(x): </a:t>
            </a:r>
            <a:r>
              <a:rPr lang="tr-TR" sz="2400"/>
              <a:t>x dizisindeki en küçük elemanı verir</a:t>
            </a:r>
          </a:p>
          <a:p>
            <a:pPr>
              <a:lnSpc>
                <a:spcPct val="90000"/>
              </a:lnSpc>
              <a:tabLst>
                <a:tab pos="2152650" algn="l"/>
              </a:tabLst>
            </a:pPr>
            <a:r>
              <a:rPr lang="tr-TR" sz="2400">
                <a:solidFill>
                  <a:srgbClr val="0070C0"/>
                </a:solidFill>
              </a:rPr>
              <a:t>np.argmax(x): </a:t>
            </a:r>
            <a:r>
              <a:rPr lang="tr-TR" sz="2400"/>
              <a:t>x dizisindeki en büyük elemanın indisini verir</a:t>
            </a:r>
          </a:p>
          <a:p>
            <a:pPr>
              <a:lnSpc>
                <a:spcPct val="90000"/>
              </a:lnSpc>
              <a:tabLst>
                <a:tab pos="2152650" algn="l"/>
              </a:tabLst>
            </a:pPr>
            <a:r>
              <a:rPr lang="tr-TR" sz="2400">
                <a:solidFill>
                  <a:srgbClr val="0070C0"/>
                </a:solidFill>
              </a:rPr>
              <a:t>np.argmin(x): </a:t>
            </a:r>
            <a:r>
              <a:rPr lang="tr-TR" sz="2400"/>
              <a:t>x dizisindeki en küçük elemanın indisini verir</a:t>
            </a:r>
            <a:endParaRPr lang="tr-TR" sz="2000" dirty="0"/>
          </a:p>
        </p:txBody>
      </p:sp>
      <p:sp>
        <p:nvSpPr>
          <p:cNvPr id="7" name="Dikdörtgen 6"/>
          <p:cNvSpPr/>
          <p:nvPr/>
        </p:nvSpPr>
        <p:spPr>
          <a:xfrm>
            <a:off x="457200" y="5638800"/>
            <a:ext cx="8229600" cy="840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tabLst>
                <a:tab pos="2152650" algn="l"/>
              </a:tabLst>
            </a:pPr>
            <a:r>
              <a:rPr lang="tr-TR" dirty="0"/>
              <a:t>NOT: Çok boyutlu diziler için yukarıdaki fonksiyonlarla kullanılan </a:t>
            </a:r>
            <a:r>
              <a:rPr lang="tr-TR" dirty="0" err="1">
                <a:solidFill>
                  <a:srgbClr val="0070C0"/>
                </a:solidFill>
              </a:rPr>
              <a:t>axis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/>
              <a:t>parametresi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/>
              <a:t>ile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/>
              <a:t>dizi içindeki belli bir eksen bazında işlem yapılabilir. Örneğin </a:t>
            </a:r>
            <a:r>
              <a:rPr lang="tr-TR" dirty="0" err="1">
                <a:solidFill>
                  <a:srgbClr val="0070C0"/>
                </a:solidFill>
              </a:rPr>
              <a:t>np.sum</a:t>
            </a:r>
            <a:r>
              <a:rPr lang="tr-TR" dirty="0">
                <a:solidFill>
                  <a:srgbClr val="0070C0"/>
                </a:solidFill>
              </a:rPr>
              <a:t>(x, </a:t>
            </a:r>
            <a:r>
              <a:rPr lang="tr-TR" dirty="0" err="1">
                <a:solidFill>
                  <a:srgbClr val="0070C0"/>
                </a:solidFill>
              </a:rPr>
              <a:t>axis</a:t>
            </a:r>
            <a:r>
              <a:rPr lang="tr-TR" dirty="0">
                <a:solidFill>
                  <a:srgbClr val="0070C0"/>
                </a:solidFill>
              </a:rPr>
              <a:t>=1)</a:t>
            </a:r>
            <a:r>
              <a:rPr lang="tr-TR" dirty="0"/>
              <a:t> ile x dizisinin ikinci ekseninin (satırların) toplamı bir dizi içinde ayrı ayrı verilir.</a:t>
            </a:r>
          </a:p>
        </p:txBody>
      </p:sp>
    </p:spTree>
    <p:extLst>
      <p:ext uri="{BB962C8B-B14F-4D97-AF65-F5344CB8AC3E}">
        <p14:creationId xmlns:p14="http://schemas.microsoft.com/office/powerpoint/2010/main" val="25050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Math Modülü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85000" lnSpcReduction="20000"/>
          </a:bodyPr>
          <a:lstStyle/>
          <a:p>
            <a:r>
              <a:rPr lang="tr-TR" dirty="0" err="1"/>
              <a:t>Python’ın</a:t>
            </a:r>
            <a:r>
              <a:rPr lang="tr-TR" dirty="0"/>
              <a:t> içinde gelen </a:t>
            </a:r>
            <a:r>
              <a:rPr lang="tr-TR" dirty="0" err="1"/>
              <a:t>math</a:t>
            </a:r>
            <a:r>
              <a:rPr lang="tr-TR" dirty="0"/>
              <a:t> modülündeki fonksiyonlar ile basit düzeyde matematiksel hesaplamalar yapılabilir.</a:t>
            </a:r>
          </a:p>
          <a:p>
            <a:r>
              <a:rPr lang="tr-TR" dirty="0"/>
              <a:t>C dilindeki </a:t>
            </a:r>
            <a:r>
              <a:rPr lang="tr-TR" dirty="0" err="1"/>
              <a:t>math</a:t>
            </a:r>
            <a:r>
              <a:rPr lang="tr-TR" dirty="0"/>
              <a:t> kütüphanesi ile tutarlı olması için genellikle aynı fonksiyon isimleri kullanılmıştır.</a:t>
            </a:r>
          </a:p>
          <a:p>
            <a:r>
              <a:rPr lang="tr-TR" dirty="0"/>
              <a:t>Fakat C dilinde üs alma ve karekök alma gibi temel işlemler için </a:t>
            </a:r>
            <a:r>
              <a:rPr lang="tr-TR" dirty="0" err="1"/>
              <a:t>math</a:t>
            </a:r>
            <a:r>
              <a:rPr lang="tr-TR" dirty="0"/>
              <a:t> kütüphanesindeki </a:t>
            </a:r>
            <a:r>
              <a:rPr lang="tr-TR" dirty="0" err="1">
                <a:solidFill>
                  <a:srgbClr val="C00000"/>
                </a:solidFill>
              </a:rPr>
              <a:t>pow</a:t>
            </a:r>
            <a:r>
              <a:rPr lang="tr-TR" dirty="0"/>
              <a:t> ve </a:t>
            </a:r>
            <a:r>
              <a:rPr lang="tr-TR" dirty="0" err="1">
                <a:solidFill>
                  <a:srgbClr val="C00000"/>
                </a:solidFill>
              </a:rPr>
              <a:t>sqrt</a:t>
            </a:r>
            <a:r>
              <a:rPr lang="tr-TR" dirty="0"/>
              <a:t> fonksiyonları kullanılırken, </a:t>
            </a:r>
            <a:r>
              <a:rPr lang="tr-TR" dirty="0" err="1"/>
              <a:t>Python’da</a:t>
            </a:r>
            <a:r>
              <a:rPr lang="tr-TR" dirty="0"/>
              <a:t> üs alma operatörü (**) olması sayesinde bu işlemler için </a:t>
            </a:r>
            <a:r>
              <a:rPr lang="tr-TR" dirty="0" err="1"/>
              <a:t>math</a:t>
            </a:r>
            <a:r>
              <a:rPr lang="tr-TR" dirty="0"/>
              <a:t> modülüne ihtiyaç duyulmaz (hatırlarsanız karekök için de sayı**0.5 kullanmıştık). Yine de </a:t>
            </a:r>
            <a:r>
              <a:rPr lang="tr-TR" dirty="0" err="1"/>
              <a:t>math</a:t>
            </a:r>
            <a:r>
              <a:rPr lang="tr-TR" dirty="0"/>
              <a:t> modülü bu fonksiyonları da içerir. C dilinde olmayan </a:t>
            </a:r>
            <a:r>
              <a:rPr lang="tr-TR" dirty="0" err="1">
                <a:solidFill>
                  <a:srgbClr val="C00000"/>
                </a:solidFill>
              </a:rPr>
              <a:t>factorial</a:t>
            </a:r>
            <a:r>
              <a:rPr lang="tr-TR" dirty="0"/>
              <a:t> gibi ilave fonksiyonlar da mevcuttur. İçerdiği tüm fonksiyonlar hakkında bilgi için </a:t>
            </a:r>
            <a:r>
              <a:rPr lang="tr-TR" dirty="0" err="1">
                <a:solidFill>
                  <a:srgbClr val="C00000"/>
                </a:solidFill>
              </a:rPr>
              <a:t>help</a:t>
            </a:r>
            <a:r>
              <a:rPr lang="tr-TR" dirty="0">
                <a:solidFill>
                  <a:srgbClr val="C00000"/>
                </a:solidFill>
              </a:rPr>
              <a:t>(</a:t>
            </a:r>
            <a:r>
              <a:rPr lang="tr-TR" dirty="0" err="1">
                <a:solidFill>
                  <a:srgbClr val="C00000"/>
                </a:solidFill>
              </a:rPr>
              <a:t>math</a:t>
            </a:r>
            <a:r>
              <a:rPr lang="tr-TR" dirty="0">
                <a:solidFill>
                  <a:srgbClr val="C00000"/>
                </a:solidFill>
              </a:rPr>
              <a:t>)</a:t>
            </a:r>
            <a:r>
              <a:rPr lang="tr-TR" dirty="0"/>
              <a:t>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2916862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Diziler ile ilgili bazı 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399"/>
          </a:xfrm>
        </p:spPr>
        <p:txBody>
          <a:bodyPr>
            <a:normAutofit fontScale="92500" lnSpcReduction="10000"/>
          </a:bodyPr>
          <a:lstStyle/>
          <a:p>
            <a:r>
              <a:rPr lang="tr-TR" sz="2600" dirty="0" err="1">
                <a:solidFill>
                  <a:srgbClr val="0070C0"/>
                </a:solidFill>
              </a:rPr>
              <a:t>np.all</a:t>
            </a:r>
            <a:r>
              <a:rPr lang="tr-TR" sz="2600" dirty="0">
                <a:solidFill>
                  <a:srgbClr val="0070C0"/>
                </a:solidFill>
              </a:rPr>
              <a:t>(x): </a:t>
            </a:r>
            <a:r>
              <a:rPr lang="tr-TR" sz="2600" dirty="0"/>
              <a:t>x dizisinde tüm elemanlar sıfırdan farklıysa (</a:t>
            </a:r>
            <a:r>
              <a:rPr lang="tr-TR" sz="2600" dirty="0" err="1"/>
              <a:t>boolean</a:t>
            </a:r>
            <a:r>
              <a:rPr lang="tr-TR" sz="2600" dirty="0"/>
              <a:t> için hepsi True ise) True döndürür.</a:t>
            </a:r>
          </a:p>
          <a:p>
            <a:r>
              <a:rPr lang="tr-TR" sz="2600" dirty="0" err="1">
                <a:solidFill>
                  <a:srgbClr val="0070C0"/>
                </a:solidFill>
              </a:rPr>
              <a:t>np.any</a:t>
            </a:r>
            <a:r>
              <a:rPr lang="tr-TR" sz="2600" dirty="0">
                <a:solidFill>
                  <a:srgbClr val="0070C0"/>
                </a:solidFill>
              </a:rPr>
              <a:t>(x): </a:t>
            </a:r>
            <a:r>
              <a:rPr lang="tr-TR" sz="2600" dirty="0"/>
              <a:t>x dizisindeki elemanların biri bile sıfırdan farklıysa (</a:t>
            </a:r>
            <a:r>
              <a:rPr lang="tr-TR" sz="2600" dirty="0" err="1"/>
              <a:t>boolean</a:t>
            </a:r>
            <a:r>
              <a:rPr lang="tr-TR" sz="2600" dirty="0"/>
              <a:t> için biri True ise) True döndürür.</a:t>
            </a:r>
          </a:p>
          <a:p>
            <a:r>
              <a:rPr lang="tr-TR" sz="2600" dirty="0" err="1">
                <a:solidFill>
                  <a:srgbClr val="0070C0"/>
                </a:solidFill>
              </a:rPr>
              <a:t>np.sort</a:t>
            </a:r>
            <a:r>
              <a:rPr lang="tr-TR" sz="2600" dirty="0">
                <a:solidFill>
                  <a:srgbClr val="0070C0"/>
                </a:solidFill>
              </a:rPr>
              <a:t>(x):</a:t>
            </a:r>
            <a:r>
              <a:rPr lang="tr-TR" sz="2600" dirty="0"/>
              <a:t> x dizisindeki elemanları sıralayıp yine aynı diziye kopyalar. </a:t>
            </a:r>
          </a:p>
          <a:p>
            <a:pPr lvl="1"/>
            <a:r>
              <a:rPr lang="tr-TR" sz="2200" dirty="0"/>
              <a:t>Eğer </a:t>
            </a:r>
            <a:r>
              <a:rPr lang="tr-TR" sz="2200" dirty="0" err="1"/>
              <a:t>axis</a:t>
            </a:r>
            <a:r>
              <a:rPr lang="tr-TR" sz="2200" dirty="0"/>
              <a:t>=0 ikinci parametre olarak verilirse sütun bazında sıralar, aksi halde </a:t>
            </a:r>
            <a:r>
              <a:rPr lang="tr-TR" sz="2200" dirty="0" err="1"/>
              <a:t>axis</a:t>
            </a:r>
            <a:r>
              <a:rPr lang="tr-TR" sz="2200" dirty="0"/>
              <a:t>=1 kabul edilir ve satır bazlı sıralar.</a:t>
            </a:r>
          </a:p>
          <a:p>
            <a:r>
              <a:rPr lang="tr-TR" sz="2600" dirty="0" err="1">
                <a:solidFill>
                  <a:srgbClr val="0070C0"/>
                </a:solidFill>
              </a:rPr>
              <a:t>np.transpose</a:t>
            </a:r>
            <a:r>
              <a:rPr lang="tr-TR" sz="2600" dirty="0">
                <a:solidFill>
                  <a:srgbClr val="0070C0"/>
                </a:solidFill>
              </a:rPr>
              <a:t>(x): </a:t>
            </a:r>
            <a:r>
              <a:rPr lang="tr-TR" sz="2600" dirty="0"/>
              <a:t>x dizisinin </a:t>
            </a:r>
            <a:r>
              <a:rPr lang="tr-TR" sz="2600" dirty="0" err="1"/>
              <a:t>transpozesini</a:t>
            </a:r>
            <a:r>
              <a:rPr lang="tr-TR" sz="2600" dirty="0"/>
              <a:t> (devriğini (</a:t>
            </a:r>
            <a:r>
              <a:rPr lang="tr-TR" sz="2600" dirty="0" err="1"/>
              <a:t>x</a:t>
            </a:r>
            <a:r>
              <a:rPr lang="tr-TR" sz="2600" baseline="30000" dirty="0" err="1"/>
              <a:t>T</a:t>
            </a:r>
            <a:r>
              <a:rPr lang="tr-TR" sz="2600" dirty="0"/>
              <a:t>): yani satır-sütun yer değiştirmiş halini) verir. Dizi tek boyutlu ise, yani matris değilse herhangi bir işlem yapmaz.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457200" y="5486400"/>
            <a:ext cx="82296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NOT: Verdiğimiz fonksiyonlar bir </a:t>
            </a:r>
            <a:r>
              <a:rPr lang="tr-TR" dirty="0" err="1">
                <a:solidFill>
                  <a:schemeClr val="tx1"/>
                </a:solidFill>
              </a:rPr>
              <a:t>array</a:t>
            </a:r>
            <a:r>
              <a:rPr lang="tr-TR" dirty="0">
                <a:solidFill>
                  <a:schemeClr val="tx1"/>
                </a:solidFill>
              </a:rPr>
              <a:t> nesnesinde yöntem olarak ta yer alır. Yani </a:t>
            </a:r>
            <a:r>
              <a:rPr lang="tr-TR" dirty="0" err="1">
                <a:solidFill>
                  <a:srgbClr val="0070C0"/>
                </a:solidFill>
              </a:rPr>
              <a:t>x.transpose</a:t>
            </a:r>
            <a:r>
              <a:rPr lang="tr-TR" dirty="0">
                <a:solidFill>
                  <a:srgbClr val="0070C0"/>
                </a:solidFill>
              </a:rPr>
              <a:t>()</a:t>
            </a:r>
            <a:r>
              <a:rPr lang="tr-TR" dirty="0">
                <a:solidFill>
                  <a:schemeClr val="tx1"/>
                </a:solidFill>
              </a:rPr>
              <a:t> de kullanılabilir. Fakat en kısa olarak </a:t>
            </a:r>
            <a:r>
              <a:rPr lang="tr-TR" dirty="0" err="1">
                <a:solidFill>
                  <a:schemeClr val="tx1"/>
                </a:solidFill>
              </a:rPr>
              <a:t>transpoze</a:t>
            </a:r>
            <a:r>
              <a:rPr lang="tr-TR" dirty="0">
                <a:solidFill>
                  <a:schemeClr val="tx1"/>
                </a:solidFill>
              </a:rPr>
              <a:t> için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x.T</a:t>
            </a:r>
            <a:r>
              <a:rPr lang="tr-TR" dirty="0">
                <a:solidFill>
                  <a:schemeClr val="tx1"/>
                </a:solidFill>
              </a:rPr>
              <a:t>, tersi için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x.I</a:t>
            </a:r>
            <a:r>
              <a:rPr lang="tr-TR" dirty="0">
                <a:solidFill>
                  <a:schemeClr val="tx1"/>
                </a:solidFill>
              </a:rPr>
              <a:t> kullanılabilir. Matrisin tersi için </a:t>
            </a:r>
            <a:r>
              <a:rPr lang="tr-TR" dirty="0" err="1">
                <a:solidFill>
                  <a:schemeClr val="tx1"/>
                </a:solidFill>
              </a:rPr>
              <a:t>scipy.linalg</a:t>
            </a:r>
            <a:r>
              <a:rPr lang="tr-TR" dirty="0">
                <a:solidFill>
                  <a:schemeClr val="tx1"/>
                </a:solidFill>
              </a:rPr>
              <a:t> altındaki </a:t>
            </a:r>
            <a:r>
              <a:rPr lang="tr-TR" dirty="0" err="1">
                <a:solidFill>
                  <a:schemeClr val="tx1"/>
                </a:solidFill>
              </a:rPr>
              <a:t>inv</a:t>
            </a:r>
            <a:r>
              <a:rPr lang="tr-TR" dirty="0">
                <a:solidFill>
                  <a:schemeClr val="tx1"/>
                </a:solidFill>
              </a:rPr>
              <a:t>() fonksiyonu da kullanılabilir:</a:t>
            </a:r>
          </a:p>
          <a:p>
            <a:r>
              <a:rPr lang="tr-TR" dirty="0">
                <a:solidFill>
                  <a:srgbClr val="0070C0"/>
                </a:solidFill>
              </a:rPr>
              <a:t>from </a:t>
            </a:r>
            <a:r>
              <a:rPr lang="tr-TR" dirty="0" err="1">
                <a:solidFill>
                  <a:srgbClr val="0070C0"/>
                </a:solidFill>
              </a:rPr>
              <a:t>scipy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import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linalg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>
                <a:solidFill>
                  <a:schemeClr val="tx1"/>
                </a:solidFill>
              </a:rPr>
              <a:t>eklenerek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linalg.inv</a:t>
            </a:r>
            <a:r>
              <a:rPr lang="tr-TR" dirty="0">
                <a:solidFill>
                  <a:srgbClr val="0070C0"/>
                </a:solidFill>
              </a:rPr>
              <a:t>(x).</a:t>
            </a:r>
            <a:r>
              <a:rPr lang="tr-TR" dirty="0">
                <a:solidFill>
                  <a:schemeClr val="tx1"/>
                </a:solidFill>
              </a:rPr>
              <a:t> Determinant için ise: </a:t>
            </a:r>
            <a:r>
              <a:rPr lang="tr-TR" dirty="0" err="1">
                <a:solidFill>
                  <a:srgbClr val="0070C0"/>
                </a:solidFill>
              </a:rPr>
              <a:t>linalg.det</a:t>
            </a:r>
            <a:r>
              <a:rPr lang="tr-TR" dirty="0">
                <a:solidFill>
                  <a:srgbClr val="0070C0"/>
                </a:solidFill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699818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tr-TR" sz="3200" dirty="0"/>
              <a:t>Örnek: Bir dizinin ortalamasından daha büyük olan elemanlarını yeni bir dizi olarak elde etme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e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array</a:t>
            </a:r>
            <a:r>
              <a:rPr lang="tr-TR" dirty="0">
                <a:latin typeface="Consolas" panose="020B0609020204030204" pitchFamily="49" charset="0"/>
              </a:rPr>
              <a:t>([[450, 800, 907],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[105, 612, 632],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[992, 699, 150]])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e.mean</a:t>
            </a:r>
            <a:r>
              <a:rPr lang="tr-TR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594.1111111111111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e[e &gt;= </a:t>
            </a:r>
            <a:r>
              <a:rPr lang="tr-TR" dirty="0" err="1">
                <a:latin typeface="Consolas" panose="020B0609020204030204" pitchFamily="49" charset="0"/>
              </a:rPr>
              <a:t>e.mean</a:t>
            </a:r>
            <a:r>
              <a:rPr lang="tr-TR" dirty="0">
                <a:latin typeface="Consolas" panose="020B0609020204030204" pitchFamily="49" charset="0"/>
              </a:rPr>
              <a:t>()]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array</a:t>
            </a:r>
            <a:r>
              <a:rPr lang="tr-TR" dirty="0">
                <a:latin typeface="Consolas" panose="020B0609020204030204" pitchFamily="49" charset="0"/>
              </a:rPr>
              <a:t>([800, 907, 612, 632, 992, 699])</a:t>
            </a:r>
          </a:p>
        </p:txBody>
      </p:sp>
    </p:spTree>
    <p:extLst>
      <p:ext uri="{BB962C8B-B14F-4D97-AF65-F5344CB8AC3E}">
        <p14:creationId xmlns:p14="http://schemas.microsoft.com/office/powerpoint/2010/main" val="1380925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dizinin boyutunu değiştirme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Bir dizinin boyutunu değiştirmek için </a:t>
            </a:r>
            <a:r>
              <a:rPr lang="tr-TR" dirty="0" err="1">
                <a:solidFill>
                  <a:srgbClr val="C00000"/>
                </a:solidFill>
              </a:rPr>
              <a:t>reshape</a:t>
            </a:r>
            <a:r>
              <a:rPr lang="tr-TR" dirty="0"/>
              <a:t> fonksiyonu kullanılabilir: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d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array([[1, 4, 3],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[2, 6, 5]])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d.reshape</a:t>
            </a:r>
            <a:r>
              <a:rPr lang="en-US" dirty="0">
                <a:latin typeface="Consolas" panose="020B0609020204030204" pitchFamily="49" charset="0"/>
              </a:rPr>
              <a:t>([3,2])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array([[1, 4],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[3, 2],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[6, 5]])</a:t>
            </a:r>
            <a:endParaRPr lang="tr-TR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d.T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array([[1, 2],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[4, 6],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[3, 5]])</a:t>
            </a:r>
          </a:p>
        </p:txBody>
      </p:sp>
      <p:sp>
        <p:nvSpPr>
          <p:cNvPr id="4" name="Dikdörtgen 3"/>
          <p:cNvSpPr/>
          <p:nvPr/>
        </p:nvSpPr>
        <p:spPr>
          <a:xfrm>
            <a:off x="4267200" y="3352800"/>
            <a:ext cx="44196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2x3 bir matrisi 3x2 olarak yeniden düzenledik. Fakat </a:t>
            </a:r>
            <a:r>
              <a:rPr lang="tr-TR" dirty="0" err="1">
                <a:solidFill>
                  <a:schemeClr val="tx1"/>
                </a:solidFill>
              </a:rPr>
              <a:t>reshape</a:t>
            </a:r>
            <a:r>
              <a:rPr lang="tr-TR" dirty="0">
                <a:solidFill>
                  <a:schemeClr val="tx1"/>
                </a:solidFill>
              </a:rPr>
              <a:t> ile </a:t>
            </a:r>
            <a:r>
              <a:rPr lang="tr-TR" dirty="0" err="1">
                <a:solidFill>
                  <a:schemeClr val="tx1"/>
                </a:solidFill>
              </a:rPr>
              <a:t>transpoze’nin</a:t>
            </a:r>
            <a:r>
              <a:rPr lang="tr-TR" dirty="0">
                <a:solidFill>
                  <a:schemeClr val="tx1"/>
                </a:solidFill>
              </a:rPr>
              <a:t> aynı olmadığına dikkat edin.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4267200" y="4800600"/>
            <a:ext cx="44196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>
                <a:solidFill>
                  <a:srgbClr val="C00000"/>
                </a:solidFill>
              </a:rPr>
              <a:t>Math modülünden aşina olduğumuz </a:t>
            </a:r>
            <a:r>
              <a:rPr lang="tr-TR" i="1" dirty="0" err="1">
                <a:solidFill>
                  <a:srgbClr val="C00000"/>
                </a:solidFill>
              </a:rPr>
              <a:t>fabs</a:t>
            </a:r>
            <a:r>
              <a:rPr lang="tr-TR" i="1" dirty="0">
                <a:solidFill>
                  <a:srgbClr val="C00000"/>
                </a:solidFill>
              </a:rPr>
              <a:t>, </a:t>
            </a:r>
            <a:r>
              <a:rPr lang="tr-TR" i="1" dirty="0" err="1">
                <a:solidFill>
                  <a:srgbClr val="C00000"/>
                </a:solidFill>
              </a:rPr>
              <a:t>log</a:t>
            </a:r>
            <a:r>
              <a:rPr lang="tr-TR" i="1" dirty="0">
                <a:solidFill>
                  <a:srgbClr val="C00000"/>
                </a:solidFill>
              </a:rPr>
              <a:t>, log2, log10, </a:t>
            </a:r>
            <a:r>
              <a:rPr lang="tr-TR" i="1" dirty="0" err="1">
                <a:solidFill>
                  <a:srgbClr val="C00000"/>
                </a:solidFill>
              </a:rPr>
              <a:t>sqrt</a:t>
            </a:r>
            <a:r>
              <a:rPr lang="tr-TR" i="1" dirty="0">
                <a:solidFill>
                  <a:srgbClr val="C00000"/>
                </a:solidFill>
              </a:rPr>
              <a:t>, </a:t>
            </a:r>
            <a:r>
              <a:rPr lang="tr-TR" i="1" dirty="0" err="1">
                <a:solidFill>
                  <a:srgbClr val="C00000"/>
                </a:solidFill>
              </a:rPr>
              <a:t>exp</a:t>
            </a:r>
            <a:r>
              <a:rPr lang="tr-TR" i="1" dirty="0">
                <a:solidFill>
                  <a:srgbClr val="C00000"/>
                </a:solidFill>
              </a:rPr>
              <a:t>, sin, cos, … gibi fonksiyonlar </a:t>
            </a:r>
            <a:r>
              <a:rPr lang="tr-TR" i="1" dirty="0" err="1">
                <a:solidFill>
                  <a:srgbClr val="C00000"/>
                </a:solidFill>
              </a:rPr>
              <a:t>numpy</a:t>
            </a:r>
            <a:r>
              <a:rPr lang="tr-TR" i="1" dirty="0">
                <a:solidFill>
                  <a:srgbClr val="C00000"/>
                </a:solidFill>
              </a:rPr>
              <a:t> altında da vardır ve parametre olarak bir dizi alıp tüm elemanları üzerinde tek tek işlem yapar.</a:t>
            </a:r>
          </a:p>
        </p:txBody>
      </p:sp>
    </p:spTree>
    <p:extLst>
      <p:ext uri="{BB962C8B-B14F-4D97-AF65-F5344CB8AC3E}">
        <p14:creationId xmlns:p14="http://schemas.microsoft.com/office/powerpoint/2010/main" val="1647716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Elemanları sıralı bir dizi oluşturma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/>
              <a:t>For</a:t>
            </a:r>
            <a:r>
              <a:rPr lang="tr-TR" dirty="0"/>
              <a:t> döngüsü ile kullanılan </a:t>
            </a:r>
            <a:r>
              <a:rPr lang="tr-TR" dirty="0" err="1"/>
              <a:t>range</a:t>
            </a:r>
            <a:r>
              <a:rPr lang="tr-TR" dirty="0"/>
              <a:t> benzeri </a:t>
            </a:r>
            <a:r>
              <a:rPr lang="tr-TR" dirty="0" err="1">
                <a:solidFill>
                  <a:srgbClr val="0070C0"/>
                </a:solidFill>
              </a:rPr>
              <a:t>arange</a:t>
            </a:r>
            <a:r>
              <a:rPr lang="tr-TR" dirty="0"/>
              <a:t> fonksiyonu ile sıralı bir dizi oluşturmak mümkündür:</a:t>
            </a:r>
            <a:endParaRPr lang="tr-TR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print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np.arange</a:t>
            </a:r>
            <a:r>
              <a:rPr lang="tr-TR" dirty="0">
                <a:latin typeface="Consolas" panose="020B0609020204030204" pitchFamily="49" charset="0"/>
              </a:rPr>
              <a:t>(10000))</a:t>
            </a:r>
          </a:p>
          <a:p>
            <a:pPr marL="400050" lvl="1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[   0    1    2 ..., 9997 9998 9999]</a:t>
            </a:r>
          </a:p>
          <a:p>
            <a:pPr marL="400050" lvl="1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print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np.arange</a:t>
            </a:r>
            <a:r>
              <a:rPr lang="tr-TR" dirty="0">
                <a:latin typeface="Consolas" panose="020B0609020204030204" pitchFamily="49" charset="0"/>
              </a:rPr>
              <a:t>(10000).</a:t>
            </a:r>
            <a:r>
              <a:rPr lang="tr-TR" dirty="0" err="1">
                <a:latin typeface="Consolas" panose="020B0609020204030204" pitchFamily="49" charset="0"/>
              </a:rPr>
              <a:t>reshape</a:t>
            </a:r>
            <a:r>
              <a:rPr lang="tr-TR" dirty="0">
                <a:latin typeface="Consolas" panose="020B0609020204030204" pitchFamily="49" charset="0"/>
              </a:rPr>
              <a:t>(100,100))</a:t>
            </a:r>
          </a:p>
          <a:p>
            <a:pPr marL="400050" lvl="1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[[   0    1    2 ...,   97   98   99]</a:t>
            </a:r>
          </a:p>
          <a:p>
            <a:pPr marL="400050" lvl="1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[ 100  101  102 ...,  197  198  199]</a:t>
            </a:r>
          </a:p>
          <a:p>
            <a:pPr marL="400050" lvl="1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[ 200  201  202 ...,  297  298  299]</a:t>
            </a:r>
          </a:p>
          <a:p>
            <a:pPr marL="400050" lvl="1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...,</a:t>
            </a:r>
          </a:p>
          <a:p>
            <a:pPr marL="400050" lvl="1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[9700 9701 9702 ..., 9797 9798 9799]</a:t>
            </a:r>
          </a:p>
          <a:p>
            <a:pPr marL="400050" lvl="1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[9800 9801 9802 ..., 9897 9898 9899]</a:t>
            </a:r>
          </a:p>
          <a:p>
            <a:pPr marL="400050" lvl="1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[9900 9901 9902 ..., 9997 9998 9999]]</a:t>
            </a:r>
          </a:p>
        </p:txBody>
      </p:sp>
      <p:sp>
        <p:nvSpPr>
          <p:cNvPr id="5" name="Dikdörtgen 4"/>
          <p:cNvSpPr/>
          <p:nvPr/>
        </p:nvSpPr>
        <p:spPr>
          <a:xfrm>
            <a:off x="2133600" y="6126163"/>
            <a:ext cx="44196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NOT: Aradaki …’</a:t>
            </a:r>
            <a:r>
              <a:rPr lang="tr-TR" dirty="0" err="1">
                <a:solidFill>
                  <a:schemeClr val="tx1"/>
                </a:solidFill>
              </a:rPr>
              <a:t>ları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NumPy</a:t>
            </a:r>
            <a:r>
              <a:rPr lang="tr-TR" dirty="0">
                <a:solidFill>
                  <a:schemeClr val="tx1"/>
                </a:solidFill>
              </a:rPr>
              <a:t> kendisi yazdırır</a:t>
            </a:r>
          </a:p>
        </p:txBody>
      </p:sp>
    </p:spTree>
    <p:extLst>
      <p:ext uri="{BB962C8B-B14F-4D97-AF65-F5344CB8AC3E}">
        <p14:creationId xmlns:p14="http://schemas.microsoft.com/office/powerpoint/2010/main" val="132557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NumPy’da</a:t>
            </a:r>
            <a:r>
              <a:rPr lang="tr-TR" dirty="0"/>
              <a:t> </a:t>
            </a:r>
            <a:r>
              <a:rPr lang="tr-TR" dirty="0" err="1"/>
              <a:t>Polinomlar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/>
              <a:t>NumPy’de</a:t>
            </a:r>
            <a:r>
              <a:rPr lang="tr-TR" dirty="0"/>
              <a:t> </a:t>
            </a:r>
            <a:r>
              <a:rPr lang="tr-TR" dirty="0" err="1"/>
              <a:t>polinomlar</a:t>
            </a:r>
            <a:r>
              <a:rPr lang="tr-TR" dirty="0"/>
              <a:t> ile çalışmayı sağlayan poly1d sınıfı bulunur. </a:t>
            </a:r>
          </a:p>
          <a:p>
            <a:pPr marL="400050" lvl="1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p</a:t>
            </a:r>
            <a:r>
              <a:rPr lang="en-US" dirty="0">
                <a:latin typeface="Consolas" panose="020B0609020204030204" pitchFamily="49" charset="0"/>
              </a:rPr>
              <a:t> = np.poly1d([1, 2, 1])</a:t>
            </a:r>
          </a:p>
          <a:p>
            <a:r>
              <a:rPr lang="tr-TR" dirty="0"/>
              <a:t>Yukarıda tanımladığımız </a:t>
            </a:r>
            <a:r>
              <a:rPr lang="tr-TR" dirty="0" err="1"/>
              <a:t>polinom</a:t>
            </a:r>
            <a:r>
              <a:rPr lang="tr-TR" dirty="0"/>
              <a:t> içindeki değerler 2. dereceden bir </a:t>
            </a:r>
            <a:r>
              <a:rPr lang="tr-TR" dirty="0" err="1"/>
              <a:t>polinomun</a:t>
            </a:r>
            <a:r>
              <a:rPr lang="tr-TR" dirty="0"/>
              <a:t> katsayılarıdır. Yani </a:t>
            </a:r>
            <a:r>
              <a:rPr lang="tr-TR" dirty="0">
                <a:solidFill>
                  <a:srgbClr val="C00000"/>
                </a:solidFill>
              </a:rPr>
              <a:t>1</a:t>
            </a:r>
            <a:r>
              <a:rPr lang="tr-TR" dirty="0"/>
              <a:t>x</a:t>
            </a:r>
            <a:r>
              <a:rPr lang="tr-TR" baseline="30000" dirty="0"/>
              <a:t>2</a:t>
            </a:r>
            <a:r>
              <a:rPr lang="tr-TR" dirty="0"/>
              <a:t> + </a:t>
            </a:r>
            <a:r>
              <a:rPr lang="tr-TR" dirty="0">
                <a:solidFill>
                  <a:srgbClr val="C00000"/>
                </a:solidFill>
              </a:rPr>
              <a:t>2</a:t>
            </a:r>
            <a:r>
              <a:rPr lang="tr-TR" dirty="0"/>
              <a:t>x + </a:t>
            </a:r>
            <a:r>
              <a:rPr lang="tr-TR" dirty="0">
                <a:solidFill>
                  <a:srgbClr val="C00000"/>
                </a:solidFill>
              </a:rPr>
              <a:t>1</a:t>
            </a:r>
            <a:r>
              <a:rPr lang="tr-TR" dirty="0"/>
              <a:t> </a:t>
            </a:r>
            <a:r>
              <a:rPr lang="tr-TR" dirty="0" err="1"/>
              <a:t>polinomudur</a:t>
            </a:r>
            <a:r>
              <a:rPr lang="tr-TR" dirty="0"/>
              <a:t>.</a:t>
            </a:r>
          </a:p>
          <a:p>
            <a:r>
              <a:rPr lang="tr-TR" dirty="0" err="1"/>
              <a:t>Print</a:t>
            </a:r>
            <a:r>
              <a:rPr lang="tr-TR" dirty="0"/>
              <a:t> ile </a:t>
            </a:r>
            <a:r>
              <a:rPr lang="tr-TR" dirty="0" err="1"/>
              <a:t>polinomu</a:t>
            </a:r>
            <a:r>
              <a:rPr lang="tr-TR" dirty="0"/>
              <a:t> göstermek isterseniz:</a:t>
            </a:r>
          </a:p>
          <a:p>
            <a:pPr marL="400050" lvl="1" indent="0">
              <a:buNone/>
            </a:pPr>
            <a:r>
              <a:rPr lang="fr-FR" dirty="0">
                <a:latin typeface="Consolas" panose="020B0609020204030204" pitchFamily="49" charset="0"/>
              </a:rPr>
              <a:t>&gt;&gt;&gt; </a:t>
            </a: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(p)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2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1 x + 2 x + 1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536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Polinomun</a:t>
            </a:r>
            <a:r>
              <a:rPr lang="tr-TR" dirty="0"/>
              <a:t> belirli bir noktadaki değeri ve </a:t>
            </a:r>
            <a:r>
              <a:rPr lang="tr-TR" dirty="0" err="1"/>
              <a:t>indisleme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Daha önce tanımladığımız adı p olan </a:t>
            </a:r>
            <a:r>
              <a:rPr lang="tr-TR" dirty="0">
                <a:solidFill>
                  <a:srgbClr val="C00000"/>
                </a:solidFill>
              </a:rPr>
              <a:t>1</a:t>
            </a:r>
            <a:r>
              <a:rPr lang="tr-TR" dirty="0"/>
              <a:t>x</a:t>
            </a:r>
            <a:r>
              <a:rPr lang="tr-TR" baseline="30000" dirty="0"/>
              <a:t>2</a:t>
            </a:r>
            <a:r>
              <a:rPr lang="tr-TR" dirty="0"/>
              <a:t> + </a:t>
            </a:r>
            <a:r>
              <a:rPr lang="tr-TR" dirty="0">
                <a:solidFill>
                  <a:srgbClr val="C00000"/>
                </a:solidFill>
              </a:rPr>
              <a:t>2</a:t>
            </a:r>
            <a:r>
              <a:rPr lang="tr-TR" dirty="0"/>
              <a:t>x + </a:t>
            </a:r>
            <a:r>
              <a:rPr lang="tr-TR" dirty="0">
                <a:solidFill>
                  <a:srgbClr val="C00000"/>
                </a:solidFill>
              </a:rPr>
              <a:t>1</a:t>
            </a:r>
            <a:r>
              <a:rPr lang="tr-TR" dirty="0"/>
              <a:t> </a:t>
            </a:r>
            <a:r>
              <a:rPr lang="tr-TR" dirty="0" err="1"/>
              <a:t>polinomunun</a:t>
            </a:r>
            <a:r>
              <a:rPr lang="tr-TR" dirty="0"/>
              <a:t> x = 5 noktasındaki değerini bulmak için p(5) yazmanız yeterlidir (36 sonucunu verecektir).</a:t>
            </a:r>
          </a:p>
          <a:p>
            <a:r>
              <a:rPr lang="tr-TR" dirty="0"/>
              <a:t>Bu </a:t>
            </a:r>
            <a:r>
              <a:rPr lang="tr-TR" dirty="0" err="1"/>
              <a:t>polinomda</a:t>
            </a:r>
            <a:r>
              <a:rPr lang="tr-TR" dirty="0"/>
              <a:t> p[0] en düşük dereceli katsayıdır, p[1] </a:t>
            </a:r>
            <a:r>
              <a:rPr lang="tr-TR" dirty="0" err="1"/>
              <a:t>x’in</a:t>
            </a:r>
            <a:r>
              <a:rPr lang="tr-TR" dirty="0"/>
              <a:t>, p[2] ise x</a:t>
            </a:r>
            <a:r>
              <a:rPr lang="tr-TR" baseline="30000" dirty="0"/>
              <a:t>2</a:t>
            </a:r>
            <a:r>
              <a:rPr lang="tr-TR" dirty="0"/>
              <a:t>’nin katsayılarıdır. Yani </a:t>
            </a:r>
            <a:r>
              <a:rPr lang="tr-TR" dirty="0" err="1"/>
              <a:t>indisleme</a:t>
            </a:r>
            <a:r>
              <a:rPr lang="tr-TR" dirty="0"/>
              <a:t> </a:t>
            </a:r>
            <a:r>
              <a:rPr lang="tr-TR" dirty="0" err="1"/>
              <a:t>polinomu</a:t>
            </a:r>
            <a:r>
              <a:rPr lang="tr-TR" dirty="0"/>
              <a:t> tanımadığınız sıranın tersinde gider (</a:t>
            </a:r>
            <a:r>
              <a:rPr lang="tr-TR" dirty="0" err="1"/>
              <a:t>x</a:t>
            </a:r>
            <a:r>
              <a:rPr lang="tr-TR" baseline="30000" dirty="0" err="1"/>
              <a:t>n</a:t>
            </a:r>
            <a:r>
              <a:rPr lang="tr-TR" dirty="0"/>
              <a:t> değeri için p[n]):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p = np.poly1d([10, 20, 0, 5])</a:t>
            </a:r>
            <a:endParaRPr lang="tr-TR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p[0]</a:t>
            </a:r>
          </a:p>
          <a:p>
            <a:pPr marL="400050" lvl="1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" name="Dikdörtgen 3"/>
          <p:cNvSpPr/>
          <p:nvPr/>
        </p:nvSpPr>
        <p:spPr>
          <a:xfrm>
            <a:off x="4191000" y="5142263"/>
            <a:ext cx="283633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2400" dirty="0">
                <a:latin typeface="Consolas" panose="020B0609020204030204" pitchFamily="49" charset="0"/>
              </a:rPr>
              <a:t>&gt;&gt;&gt; </a:t>
            </a:r>
            <a:r>
              <a:rPr lang="tr-TR" sz="2400" dirty="0" err="1">
                <a:latin typeface="Consolas" panose="020B0609020204030204" pitchFamily="49" charset="0"/>
              </a:rPr>
              <a:t>print</a:t>
            </a:r>
            <a:r>
              <a:rPr lang="tr-TR" sz="2400" dirty="0">
                <a:latin typeface="Consolas" panose="020B0609020204030204" pitchFamily="49" charset="0"/>
              </a:rPr>
              <a:t>(p)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3      2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10 x + 20 x + 5</a:t>
            </a:r>
          </a:p>
        </p:txBody>
      </p:sp>
    </p:spTree>
    <p:extLst>
      <p:ext uri="{BB962C8B-B14F-4D97-AF65-F5344CB8AC3E}">
        <p14:creationId xmlns:p14="http://schemas.microsoft.com/office/powerpoint/2010/main" val="2293549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Polinomlar</a:t>
            </a:r>
            <a:r>
              <a:rPr lang="tr-TR" dirty="0"/>
              <a:t> üzerinde aritmetiksel işlemler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/>
              <a:t>Polinomlar</a:t>
            </a:r>
            <a:r>
              <a:rPr lang="tr-TR" dirty="0"/>
              <a:t> ile aritmetik işlem operatörleri kullanılabilir: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p = np.poly1d([10, 20, 0, 5])</a:t>
            </a:r>
            <a:endParaRPr lang="tr-TR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q = np.poly1d([5, 4, 2, 0])</a:t>
            </a:r>
            <a:endParaRPr lang="tr-TR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r-FR" dirty="0">
                <a:latin typeface="Consolas" panose="020B0609020204030204" pitchFamily="49" charset="0"/>
              </a:rPr>
              <a:t>&gt;&gt;&gt; </a:t>
            </a: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p+q</a:t>
            </a:r>
            <a:r>
              <a:rPr lang="fr-FR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3      2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15 x + 24 x + 2 x + 5</a:t>
            </a:r>
          </a:p>
          <a:p>
            <a:pPr marL="400050" lvl="1" indent="0">
              <a:buNone/>
            </a:pPr>
            <a:r>
              <a:rPr lang="fr-FR" dirty="0">
                <a:latin typeface="Consolas" panose="020B0609020204030204" pitchFamily="49" charset="0"/>
              </a:rPr>
              <a:t>&gt;&gt;&gt; </a:t>
            </a: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(p*q)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6       5       4      3      2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50 x + 140 x + 100 x + 65 x + 20 x + 10 x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r-FR" dirty="0">
                <a:latin typeface="Consolas" panose="020B0609020204030204" pitchFamily="49" charset="0"/>
              </a:rPr>
              <a:t>&gt;&gt;&gt; </a:t>
            </a: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(p**2)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 6       5       4       3       2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100 x + 400 x + 400 x + 100 x + 200 x + 25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45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Polinomlarda</a:t>
            </a:r>
            <a:r>
              <a:rPr lang="tr-TR" dirty="0"/>
              <a:t> derece, kökler, türev ve integral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Bir </a:t>
            </a:r>
            <a:r>
              <a:rPr lang="tr-TR" dirty="0" err="1"/>
              <a:t>polinomun</a:t>
            </a:r>
            <a:r>
              <a:rPr lang="tr-TR" dirty="0"/>
              <a:t> derecesini </a:t>
            </a:r>
            <a:r>
              <a:rPr lang="tr-TR" dirty="0" err="1">
                <a:solidFill>
                  <a:srgbClr val="C00000"/>
                </a:solidFill>
              </a:rPr>
              <a:t>order</a:t>
            </a:r>
            <a:r>
              <a:rPr lang="tr-TR" dirty="0"/>
              <a:t> niteliği ile öğrenebilirsiniz. Köklerini bulmak için ise </a:t>
            </a:r>
            <a:r>
              <a:rPr lang="tr-TR" dirty="0" err="1">
                <a:solidFill>
                  <a:srgbClr val="C00000"/>
                </a:solidFill>
              </a:rPr>
              <a:t>roots</a:t>
            </a:r>
            <a:r>
              <a:rPr lang="tr-TR" dirty="0"/>
              <a:t> niteliği kullanılabilir:</a:t>
            </a:r>
          </a:p>
          <a:p>
            <a:pPr marL="400050" lvl="1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p</a:t>
            </a:r>
            <a:r>
              <a:rPr lang="en-US" dirty="0">
                <a:latin typeface="Consolas" panose="020B0609020204030204" pitchFamily="49" charset="0"/>
              </a:rPr>
              <a:t>.roots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array([-1., -1.])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tr-TR" dirty="0"/>
              <a:t>Bir </a:t>
            </a:r>
            <a:r>
              <a:rPr lang="tr-TR" dirty="0" err="1"/>
              <a:t>polinomun</a:t>
            </a:r>
            <a:r>
              <a:rPr lang="tr-TR" dirty="0"/>
              <a:t> türevi için </a:t>
            </a:r>
            <a:r>
              <a:rPr lang="tr-TR" dirty="0" err="1">
                <a:solidFill>
                  <a:srgbClr val="C00000"/>
                </a:solidFill>
              </a:rPr>
              <a:t>deriv</a:t>
            </a:r>
            <a:r>
              <a:rPr lang="tr-TR" dirty="0">
                <a:solidFill>
                  <a:srgbClr val="C00000"/>
                </a:solidFill>
              </a:rPr>
              <a:t>()</a:t>
            </a:r>
            <a:r>
              <a:rPr lang="tr-TR" dirty="0"/>
              <a:t>, integrali için </a:t>
            </a:r>
            <a:r>
              <a:rPr lang="tr-TR" dirty="0" err="1">
                <a:solidFill>
                  <a:srgbClr val="C00000"/>
                </a:solidFill>
              </a:rPr>
              <a:t>integ</a:t>
            </a:r>
            <a:r>
              <a:rPr lang="tr-TR" dirty="0">
                <a:solidFill>
                  <a:srgbClr val="C00000"/>
                </a:solidFill>
              </a:rPr>
              <a:t>()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/>
              <a:t>yöntemleri kullanılabilir:</a:t>
            </a:r>
          </a:p>
          <a:p>
            <a:pPr marL="457200" lvl="1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p.deriv</a:t>
            </a:r>
            <a:r>
              <a:rPr lang="tr-TR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poly1d([2, 2])</a:t>
            </a:r>
          </a:p>
          <a:p>
            <a:pPr marL="457200" lvl="1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p</a:t>
            </a:r>
            <a:r>
              <a:rPr lang="nb-NO" dirty="0">
                <a:latin typeface="Consolas" panose="020B0609020204030204" pitchFamily="49" charset="0"/>
              </a:rPr>
              <a:t>.integ()</a:t>
            </a:r>
          </a:p>
          <a:p>
            <a:pPr marL="457200" lvl="1" indent="0">
              <a:buNone/>
            </a:pPr>
            <a:r>
              <a:rPr lang="nb-NO" dirty="0">
                <a:solidFill>
                  <a:srgbClr val="0070C0"/>
                </a:solidFill>
                <a:latin typeface="Consolas" panose="020B0609020204030204" pitchFamily="49" charset="0"/>
              </a:rPr>
              <a:t>poly1d([0.33333333, 1. , 1. , 0. ])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419600" y="2667000"/>
            <a:ext cx="37338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dirty="0" err="1">
                <a:solidFill>
                  <a:schemeClr val="tx1"/>
                </a:solidFill>
              </a:rPr>
              <a:t>orders</a:t>
            </a:r>
            <a:r>
              <a:rPr lang="tr-TR" dirty="0">
                <a:solidFill>
                  <a:schemeClr val="tx1"/>
                </a:solidFill>
              </a:rPr>
              <a:t> için </a:t>
            </a:r>
            <a:r>
              <a:rPr lang="tr-TR" dirty="0">
                <a:solidFill>
                  <a:srgbClr val="C00000"/>
                </a:solidFill>
              </a:rPr>
              <a:t>o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roots</a:t>
            </a:r>
            <a:r>
              <a:rPr lang="tr-TR" dirty="0">
                <a:solidFill>
                  <a:schemeClr val="tx1"/>
                </a:solidFill>
              </a:rPr>
              <a:t> için </a:t>
            </a:r>
            <a:r>
              <a:rPr lang="tr-TR" dirty="0">
                <a:solidFill>
                  <a:srgbClr val="C00000"/>
                </a:solidFill>
              </a:rPr>
              <a:t>r</a:t>
            </a:r>
            <a:r>
              <a:rPr lang="tr-TR" dirty="0">
                <a:solidFill>
                  <a:schemeClr val="tx1"/>
                </a:solidFill>
              </a:rPr>
              <a:t> kısaltmaları da nitelik ismi olarak tanımlanmıştır.</a:t>
            </a:r>
          </a:p>
        </p:txBody>
      </p:sp>
    </p:spTree>
    <p:extLst>
      <p:ext uri="{BB962C8B-B14F-4D97-AF65-F5344CB8AC3E}">
        <p14:creationId xmlns:p14="http://schemas.microsoft.com/office/powerpoint/2010/main" val="2700898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Matplotlib</a:t>
            </a:r>
            <a:r>
              <a:rPr lang="tr-TR" dirty="0"/>
              <a:t> ile eğri çizdirme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import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numpy</a:t>
            </a:r>
            <a:r>
              <a:rPr lang="tr-TR" dirty="0">
                <a:latin typeface="Consolas" panose="020B0609020204030204" pitchFamily="49" charset="0"/>
              </a:rPr>
              <a:t> as </a:t>
            </a:r>
            <a:r>
              <a:rPr lang="tr-TR" dirty="0" err="1">
                <a:latin typeface="Consolas" panose="020B0609020204030204" pitchFamily="49" charset="0"/>
              </a:rPr>
              <a:t>np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import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matplotlib.pyplot</a:t>
            </a:r>
            <a:r>
              <a:rPr lang="tr-TR" dirty="0">
                <a:latin typeface="Consolas" panose="020B0609020204030204" pitchFamily="49" charset="0"/>
              </a:rPr>
              <a:t> as </a:t>
            </a:r>
            <a:r>
              <a:rPr lang="tr-TR" dirty="0" err="1">
                <a:latin typeface="Consolas" panose="020B0609020204030204" pitchFamily="49" charset="0"/>
              </a:rPr>
              <a:t>plt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# 0 ile 3∏ arasındaki sinüs eğrisi için </a:t>
            </a:r>
          </a:p>
          <a:p>
            <a:pPr marL="0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# x ve y koordinatlarını hesaplama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x = </a:t>
            </a:r>
            <a:r>
              <a:rPr lang="tr-TR" dirty="0" err="1">
                <a:latin typeface="Consolas" panose="020B0609020204030204" pitchFamily="49" charset="0"/>
              </a:rPr>
              <a:t>np.arange</a:t>
            </a:r>
            <a:r>
              <a:rPr lang="tr-TR" dirty="0">
                <a:latin typeface="Consolas" panose="020B0609020204030204" pitchFamily="49" charset="0"/>
              </a:rPr>
              <a:t>(0, 3 * </a:t>
            </a:r>
            <a:r>
              <a:rPr lang="tr-TR" dirty="0" err="1">
                <a:latin typeface="Consolas" panose="020B0609020204030204" pitchFamily="49" charset="0"/>
              </a:rPr>
              <a:t>np.pi</a:t>
            </a:r>
            <a:r>
              <a:rPr lang="tr-TR" dirty="0">
                <a:latin typeface="Consolas" panose="020B0609020204030204" pitchFamily="49" charset="0"/>
              </a:rPr>
              <a:t>, 0.1)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y = </a:t>
            </a:r>
            <a:r>
              <a:rPr lang="tr-TR" dirty="0" err="1">
                <a:latin typeface="Consolas" panose="020B0609020204030204" pitchFamily="49" charset="0"/>
              </a:rPr>
              <a:t>np.sin</a:t>
            </a:r>
            <a:r>
              <a:rPr lang="tr-TR" dirty="0"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#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Matplotlib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kullanarak noktalardan </a:t>
            </a:r>
          </a:p>
          <a:p>
            <a:pPr marL="0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# geçen eğriyi çizme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plt.plot</a:t>
            </a:r>
            <a:r>
              <a:rPr lang="tr-TR" dirty="0">
                <a:latin typeface="Consolas" panose="020B0609020204030204" pitchFamily="49" charset="0"/>
              </a:rPr>
              <a:t>(x, y)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plt.show</a:t>
            </a:r>
            <a:r>
              <a:rPr lang="tr-TR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648200"/>
            <a:ext cx="3665220" cy="2106930"/>
          </a:xfrm>
          <a:prstGeom prst="rect">
            <a:avLst/>
          </a:prstGeom>
        </p:spPr>
      </p:pic>
      <p:cxnSp>
        <p:nvCxnSpPr>
          <p:cNvPr id="6" name="Düz Ok Bağlayıcısı 5"/>
          <p:cNvCxnSpPr>
            <a:endCxn id="4" idx="1"/>
          </p:cNvCxnSpPr>
          <p:nvPr/>
        </p:nvCxnSpPr>
        <p:spPr>
          <a:xfrm>
            <a:off x="2286000" y="5486400"/>
            <a:ext cx="3048000" cy="21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927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7200" y="289015"/>
            <a:ext cx="8229600" cy="1143000"/>
          </a:xfrm>
        </p:spPr>
        <p:txBody>
          <a:bodyPr/>
          <a:lstStyle/>
          <a:p>
            <a:r>
              <a:rPr lang="tr-TR" dirty="0"/>
              <a:t>Ödev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Takimlar.txt dosyasında isimleri alt alta yazılmış olan takımlar için bir karşılaşma fikstürü oluşturarak </a:t>
            </a:r>
            <a:r>
              <a:rPr lang="tr-TR" dirty="0" err="1"/>
              <a:t>Fikstür.txt’ye</a:t>
            </a:r>
            <a:r>
              <a:rPr lang="tr-TR" dirty="0"/>
              <a:t> yazın.</a:t>
            </a:r>
          </a:p>
          <a:p>
            <a:r>
              <a:rPr lang="tr-TR" dirty="0"/>
              <a:t>Her takım rakipleri ile hem kendi sahasında hem de deplasmanda karşılaşacaktır.</a:t>
            </a:r>
          </a:p>
          <a:p>
            <a:r>
              <a:rPr lang="tr-TR" dirty="0"/>
              <a:t>A takımı B takımı ile kendi evinde </a:t>
            </a:r>
            <a:r>
              <a:rPr lang="tr-TR" dirty="0">
                <a:solidFill>
                  <a:srgbClr val="C00000"/>
                </a:solidFill>
              </a:rPr>
              <a:t>5. hafta </a:t>
            </a:r>
            <a:r>
              <a:rPr lang="tr-TR" dirty="0"/>
              <a:t>karşılaştıysa, deplasmanda da </a:t>
            </a:r>
            <a:r>
              <a:rPr lang="tr-TR" dirty="0">
                <a:solidFill>
                  <a:srgbClr val="C00000"/>
                </a:solidFill>
              </a:rPr>
              <a:t>5 + (takımsayısı-1). hafta</a:t>
            </a:r>
            <a:r>
              <a:rPr lang="tr-TR" dirty="0"/>
              <a:t> karşılaşmalıdır.</a:t>
            </a:r>
          </a:p>
          <a:p>
            <a:r>
              <a:rPr lang="tr-TR" dirty="0"/>
              <a:t>Aynı takım üst üste hep deplasmanda veya hep kendi evinde oynamamalıdır. En fazla 2 hafta üst üste evinde veya deplasmanda oynamalıdır.</a:t>
            </a:r>
          </a:p>
        </p:txBody>
      </p:sp>
    </p:spTree>
    <p:extLst>
      <p:ext uri="{BB962C8B-B14F-4D97-AF65-F5344CB8AC3E}">
        <p14:creationId xmlns:p14="http://schemas.microsoft.com/office/powerpoint/2010/main" val="33404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C00000"/>
                </a:solidFill>
              </a:rPr>
              <a:t>import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/>
              <a:t>ile ilgili hatırlatmalar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Daha önce gördüğümüz gibi bir modülü </a:t>
            </a:r>
            <a:r>
              <a:rPr lang="tr-TR" dirty="0" err="1">
                <a:solidFill>
                  <a:srgbClr val="C00000"/>
                </a:solidFill>
              </a:rPr>
              <a:t>import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i="1" dirty="0" err="1">
                <a:solidFill>
                  <a:srgbClr val="C00000"/>
                </a:solidFill>
              </a:rPr>
              <a:t>modül_ismi</a:t>
            </a:r>
            <a:r>
              <a:rPr lang="tr-TR" i="1" dirty="0"/>
              <a:t> </a:t>
            </a:r>
            <a:r>
              <a:rPr lang="tr-TR" dirty="0"/>
              <a:t>ile programınıza eklerseniz, içerdiği fonksiyonları kullanmak için öncesinde modülün ismini de yazmanız gerekir.</a:t>
            </a:r>
          </a:p>
          <a:p>
            <a:pPr lvl="1"/>
            <a:r>
              <a:rPr lang="tr-TR" dirty="0"/>
              <a:t>Kullandığınız IDE otomatik tamamlama yapıyorsa modül isminin yanına nokta konulduğunda içerdiği fonksiyonlar listelenir.</a:t>
            </a:r>
          </a:p>
          <a:p>
            <a:r>
              <a:rPr lang="tr-TR" dirty="0"/>
              <a:t>Eğer modülün ismini kısaltarak kullanmak isterseniz </a:t>
            </a:r>
            <a:r>
              <a:rPr lang="tr-TR" dirty="0" err="1">
                <a:solidFill>
                  <a:srgbClr val="C00000"/>
                </a:solidFill>
              </a:rPr>
              <a:t>import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i="1" dirty="0" err="1">
                <a:solidFill>
                  <a:srgbClr val="C00000"/>
                </a:solidFill>
              </a:rPr>
              <a:t>modül_ismi</a:t>
            </a:r>
            <a:r>
              <a:rPr lang="tr-TR" i="1" dirty="0">
                <a:solidFill>
                  <a:srgbClr val="C00000"/>
                </a:solidFill>
              </a:rPr>
              <a:t> </a:t>
            </a:r>
            <a:r>
              <a:rPr lang="tr-TR" dirty="0">
                <a:solidFill>
                  <a:srgbClr val="C00000"/>
                </a:solidFill>
              </a:rPr>
              <a:t>as …</a:t>
            </a:r>
            <a:r>
              <a:rPr lang="tr-TR" dirty="0"/>
              <a:t> şeklinde bir kullanım mümkündür.</a:t>
            </a:r>
          </a:p>
          <a:p>
            <a:pPr lvl="1"/>
            <a:r>
              <a:rPr lang="tr-TR" dirty="0" err="1"/>
              <a:t>NumPy</a:t>
            </a:r>
            <a:r>
              <a:rPr lang="tr-TR" dirty="0"/>
              <a:t> için </a:t>
            </a:r>
            <a:r>
              <a:rPr lang="tr-TR" dirty="0" err="1"/>
              <a:t>np</a:t>
            </a:r>
            <a:r>
              <a:rPr lang="tr-TR" dirty="0"/>
              <a:t> kısaltması sıkça kullanılır: </a:t>
            </a:r>
            <a:r>
              <a:rPr lang="tr-TR" dirty="0" err="1">
                <a:solidFill>
                  <a:srgbClr val="C00000"/>
                </a:solidFill>
              </a:rPr>
              <a:t>import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numpy</a:t>
            </a:r>
            <a:r>
              <a:rPr lang="tr-TR" dirty="0">
                <a:solidFill>
                  <a:srgbClr val="C00000"/>
                </a:solidFill>
              </a:rPr>
              <a:t> as </a:t>
            </a:r>
            <a:r>
              <a:rPr lang="tr-TR" dirty="0" err="1">
                <a:solidFill>
                  <a:srgbClr val="C00000"/>
                </a:solidFill>
              </a:rPr>
              <a:t>np</a:t>
            </a:r>
            <a:endParaRPr lang="tr-TR" dirty="0">
              <a:solidFill>
                <a:srgbClr val="C00000"/>
              </a:solidFill>
            </a:endParaRPr>
          </a:p>
          <a:p>
            <a:r>
              <a:rPr lang="tr-TR" dirty="0"/>
              <a:t>Eğer hiç modül ismi yazmadan fonksiyonu kullanmak isterseniz </a:t>
            </a:r>
            <a:r>
              <a:rPr lang="tr-TR" dirty="0">
                <a:solidFill>
                  <a:srgbClr val="C00000"/>
                </a:solidFill>
              </a:rPr>
              <a:t>from</a:t>
            </a:r>
            <a:r>
              <a:rPr lang="tr-TR" dirty="0"/>
              <a:t> </a:t>
            </a:r>
            <a:r>
              <a:rPr lang="tr-TR" i="1" dirty="0" err="1">
                <a:solidFill>
                  <a:srgbClr val="C00000"/>
                </a:solidFill>
              </a:rPr>
              <a:t>modül_ismi</a:t>
            </a:r>
            <a:r>
              <a:rPr lang="tr-TR" i="1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import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i="1" dirty="0" err="1">
                <a:solidFill>
                  <a:srgbClr val="C00000"/>
                </a:solidFill>
              </a:rPr>
              <a:t>fonksiyon_ismi</a:t>
            </a:r>
            <a:r>
              <a:rPr lang="tr-TR" i="1" dirty="0"/>
              <a:t> </a:t>
            </a:r>
            <a:r>
              <a:rPr lang="tr-TR" dirty="0"/>
              <a:t>yazılabilir. </a:t>
            </a:r>
          </a:p>
          <a:p>
            <a:pPr lvl="1"/>
            <a:r>
              <a:rPr lang="tr-TR" dirty="0"/>
              <a:t>Tüm fonksiyonları programa eklemek için </a:t>
            </a:r>
            <a:r>
              <a:rPr lang="tr-TR" dirty="0" err="1"/>
              <a:t>import</a:t>
            </a:r>
            <a:r>
              <a:rPr lang="tr-TR" dirty="0"/>
              <a:t> sonrası * yazılabilir. Fakat kullanacağınız fonksiyon isimlerini ezbere bilmeniz gerekir ve sonradan aynı isimde bir fonksiyon tanımlarsanız sizin tanımladığınız geçerli olur.</a:t>
            </a:r>
          </a:p>
        </p:txBody>
      </p:sp>
    </p:spTree>
    <p:extLst>
      <p:ext uri="{BB962C8B-B14F-4D97-AF65-F5344CB8AC3E}">
        <p14:creationId xmlns:p14="http://schemas.microsoft.com/office/powerpoint/2010/main" val="3884552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214541-4755-4079-B479-F899C567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ABDE3E-361A-4402-9556-3DA0BF2F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Altan MESUT, Ders Notları</a:t>
            </a:r>
          </a:p>
          <a:p>
            <a:r>
              <a:rPr lang="tr-TR" dirty="0"/>
              <a:t>Arş. Gör. Dr. Emir ÖZTÜRK, Ders Notları</a:t>
            </a:r>
          </a:p>
        </p:txBody>
      </p:sp>
    </p:spTree>
    <p:extLst>
      <p:ext uri="{BB962C8B-B14F-4D97-AF65-F5344CB8AC3E}">
        <p14:creationId xmlns:p14="http://schemas.microsoft.com/office/powerpoint/2010/main" val="100328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err="1"/>
              <a:t>sqrt</a:t>
            </a:r>
            <a:r>
              <a:rPr lang="tr-TR" dirty="0"/>
              <a:t>(x): </a:t>
            </a:r>
            <a:r>
              <a:rPr lang="tr-TR" dirty="0" err="1"/>
              <a:t>x’in</a:t>
            </a:r>
            <a:r>
              <a:rPr lang="tr-TR" dirty="0"/>
              <a:t> karekökünü döndürür.</a:t>
            </a:r>
          </a:p>
          <a:p>
            <a:r>
              <a:rPr lang="en-US" dirty="0"/>
              <a:t>pow(x, y)</a:t>
            </a:r>
            <a:r>
              <a:rPr lang="tr-TR" dirty="0"/>
              <a:t>: </a:t>
            </a:r>
            <a:r>
              <a:rPr lang="en-US" dirty="0"/>
              <a:t>x </a:t>
            </a:r>
            <a:r>
              <a:rPr lang="tr-TR" dirty="0"/>
              <a:t>üssü </a:t>
            </a:r>
            <a:r>
              <a:rPr lang="en-US" dirty="0"/>
              <a:t>y</a:t>
            </a:r>
            <a:r>
              <a:rPr lang="tr-TR" dirty="0"/>
              <a:t> (</a:t>
            </a:r>
            <a:r>
              <a:rPr lang="en-US" dirty="0"/>
              <a:t>x**y</a:t>
            </a:r>
            <a:r>
              <a:rPr lang="tr-TR" dirty="0"/>
              <a:t>) döndürür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 err="1"/>
              <a:t>ceil</a:t>
            </a:r>
            <a:r>
              <a:rPr lang="tr-TR" dirty="0"/>
              <a:t>(x): </a:t>
            </a:r>
            <a:r>
              <a:rPr lang="tr-TR" dirty="0" err="1"/>
              <a:t>x’ten</a:t>
            </a:r>
            <a:r>
              <a:rPr lang="tr-TR" dirty="0"/>
              <a:t> büyük en küçük tamsayıyı döndürür.</a:t>
            </a:r>
          </a:p>
          <a:p>
            <a:r>
              <a:rPr lang="tr-TR" dirty="0" err="1"/>
              <a:t>floor</a:t>
            </a:r>
            <a:r>
              <a:rPr lang="tr-TR" dirty="0"/>
              <a:t>(x): </a:t>
            </a:r>
            <a:r>
              <a:rPr lang="tr-TR" dirty="0" err="1"/>
              <a:t>x’ten</a:t>
            </a:r>
            <a:r>
              <a:rPr lang="tr-TR" dirty="0"/>
              <a:t> küçük en büyük tamsayıyı döndürür.</a:t>
            </a:r>
          </a:p>
          <a:p>
            <a:r>
              <a:rPr lang="tr-TR" dirty="0" err="1"/>
              <a:t>fabs</a:t>
            </a:r>
            <a:r>
              <a:rPr lang="tr-TR" dirty="0"/>
              <a:t>(x): </a:t>
            </a:r>
            <a:r>
              <a:rPr lang="tr-TR" dirty="0" err="1"/>
              <a:t>x’in</a:t>
            </a:r>
            <a:r>
              <a:rPr lang="tr-TR" dirty="0"/>
              <a:t> mutlak değerini döndürür.</a:t>
            </a:r>
          </a:p>
          <a:p>
            <a:r>
              <a:rPr lang="tr-TR" dirty="0" err="1"/>
              <a:t>fmod</a:t>
            </a:r>
            <a:r>
              <a:rPr lang="tr-TR" dirty="0"/>
              <a:t>(x, y): </a:t>
            </a:r>
            <a:r>
              <a:rPr lang="tr-TR" dirty="0" err="1"/>
              <a:t>x’in</a:t>
            </a:r>
            <a:r>
              <a:rPr lang="tr-TR" dirty="0"/>
              <a:t> y’ye bölümünden kalanı </a:t>
            </a:r>
            <a:r>
              <a:rPr lang="tr-TR" dirty="0" err="1"/>
              <a:t>float</a:t>
            </a:r>
            <a:r>
              <a:rPr lang="tr-TR" dirty="0"/>
              <a:t> türünde döndürür.</a:t>
            </a:r>
          </a:p>
          <a:p>
            <a:r>
              <a:rPr lang="en-US" dirty="0" err="1"/>
              <a:t>exp</a:t>
            </a:r>
            <a:r>
              <a:rPr lang="en-US" dirty="0"/>
              <a:t>(x)</a:t>
            </a:r>
            <a:r>
              <a:rPr lang="tr-TR" dirty="0"/>
              <a:t>: </a:t>
            </a:r>
            <a:r>
              <a:rPr lang="en-US" dirty="0"/>
              <a:t>e</a:t>
            </a:r>
            <a:r>
              <a:rPr lang="en-US" baseline="30000" dirty="0"/>
              <a:t>x</a:t>
            </a:r>
            <a:r>
              <a:rPr lang="tr-TR" dirty="0"/>
              <a:t> döndürür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 err="1"/>
              <a:t>log</a:t>
            </a:r>
            <a:r>
              <a:rPr lang="tr-TR" dirty="0"/>
              <a:t>(x, [</a:t>
            </a:r>
            <a:r>
              <a:rPr lang="tr-TR" dirty="0" err="1"/>
              <a:t>base</a:t>
            </a:r>
            <a:r>
              <a:rPr lang="tr-TR" dirty="0"/>
              <a:t>]): </a:t>
            </a:r>
            <a:r>
              <a:rPr lang="tr-TR" dirty="0" err="1"/>
              <a:t>x’in</a:t>
            </a:r>
            <a:r>
              <a:rPr lang="tr-TR" dirty="0"/>
              <a:t> doğal logaritmasını (</a:t>
            </a:r>
            <a:r>
              <a:rPr lang="tr-TR" dirty="0" err="1"/>
              <a:t>log</a:t>
            </a:r>
            <a:r>
              <a:rPr lang="tr-TR" baseline="-25000" dirty="0" err="1"/>
              <a:t>e</a:t>
            </a:r>
            <a:r>
              <a:rPr lang="tr-TR" dirty="0" err="1"/>
              <a:t>x</a:t>
            </a:r>
            <a:r>
              <a:rPr lang="tr-TR" dirty="0"/>
              <a:t>) döndürür. </a:t>
            </a:r>
          </a:p>
          <a:p>
            <a:pPr lvl="1"/>
            <a:r>
              <a:rPr lang="tr-TR" dirty="0"/>
              <a:t>C’dekinden farklı olarak ikinci argüman da alabilir ve taban olarak</a:t>
            </a:r>
            <a:r>
              <a:rPr lang="tr-TR" i="1" dirty="0"/>
              <a:t> e </a:t>
            </a:r>
            <a:r>
              <a:rPr lang="tr-TR" dirty="0"/>
              <a:t>yerine bu değeri kullanır</a:t>
            </a:r>
          </a:p>
          <a:p>
            <a:r>
              <a:rPr lang="tr-TR" dirty="0"/>
              <a:t>log10(x): </a:t>
            </a:r>
            <a:r>
              <a:rPr lang="tr-TR" dirty="0" err="1"/>
              <a:t>x’in</a:t>
            </a:r>
            <a:r>
              <a:rPr lang="tr-TR" dirty="0"/>
              <a:t> 10 tabanında logaritmasını (log</a:t>
            </a:r>
            <a:r>
              <a:rPr lang="tr-TR" baseline="-25000" dirty="0"/>
              <a:t>10</a:t>
            </a:r>
            <a:r>
              <a:rPr lang="tr-TR" dirty="0"/>
              <a:t>x) döndürür.</a:t>
            </a:r>
          </a:p>
          <a:p>
            <a:r>
              <a:rPr lang="tr-TR" dirty="0"/>
              <a:t>log2(x): </a:t>
            </a:r>
            <a:r>
              <a:rPr lang="tr-TR" dirty="0" err="1"/>
              <a:t>x’in</a:t>
            </a:r>
            <a:r>
              <a:rPr lang="tr-TR" dirty="0"/>
              <a:t> 2 tabanında logaritmasını (log</a:t>
            </a:r>
            <a:r>
              <a:rPr lang="tr-TR" baseline="-25000" dirty="0"/>
              <a:t>2</a:t>
            </a:r>
            <a:r>
              <a:rPr lang="tr-TR" dirty="0"/>
              <a:t>x) döndürür.</a:t>
            </a:r>
          </a:p>
          <a:p>
            <a:r>
              <a:rPr lang="tr-TR" dirty="0"/>
              <a:t>log1p(x): 1+x’in doğal logaritmasını (</a:t>
            </a:r>
            <a:r>
              <a:rPr lang="tr-TR" dirty="0" err="1"/>
              <a:t>log</a:t>
            </a:r>
            <a:r>
              <a:rPr lang="tr-TR" baseline="-25000" dirty="0" err="1"/>
              <a:t>e</a:t>
            </a:r>
            <a:r>
              <a:rPr lang="tr-TR" dirty="0"/>
              <a:t>(1+x)) döndürür.</a:t>
            </a:r>
          </a:p>
        </p:txBody>
      </p:sp>
    </p:spTree>
    <p:extLst>
      <p:ext uri="{BB962C8B-B14F-4D97-AF65-F5344CB8AC3E}">
        <p14:creationId xmlns:p14="http://schemas.microsoft.com/office/powerpoint/2010/main" val="302412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Trigonometrik 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sin(x)</a:t>
            </a:r>
            <a:r>
              <a:rPr lang="tr-TR" dirty="0"/>
              <a:t>: </a:t>
            </a:r>
            <a:r>
              <a:rPr lang="en-US" dirty="0" err="1"/>
              <a:t>radyan</a:t>
            </a:r>
            <a:r>
              <a:rPr lang="en-US" dirty="0"/>
              <a:t> </a:t>
            </a:r>
            <a:r>
              <a:rPr lang="en-US" dirty="0" err="1"/>
              <a:t>cinsinden</a:t>
            </a:r>
            <a:r>
              <a:rPr lang="tr-TR" dirty="0"/>
              <a:t> verilen x değerinin</a:t>
            </a:r>
            <a:r>
              <a:rPr lang="en-US" dirty="0"/>
              <a:t> sin</a:t>
            </a:r>
            <a:r>
              <a:rPr lang="tr-TR" dirty="0" err="1"/>
              <a:t>üsünü</a:t>
            </a:r>
            <a:r>
              <a:rPr lang="tr-TR" dirty="0"/>
              <a:t> döndürür</a:t>
            </a:r>
            <a:r>
              <a:rPr lang="en-US" dirty="0"/>
              <a:t>.</a:t>
            </a:r>
          </a:p>
          <a:p>
            <a:r>
              <a:rPr lang="en-US" dirty="0"/>
              <a:t>cos(x)</a:t>
            </a:r>
            <a:r>
              <a:rPr lang="tr-TR" dirty="0"/>
              <a:t>: </a:t>
            </a:r>
            <a:r>
              <a:rPr lang="en-US" dirty="0" err="1"/>
              <a:t>radyan</a:t>
            </a:r>
            <a:r>
              <a:rPr lang="en-US" dirty="0"/>
              <a:t> </a:t>
            </a:r>
            <a:r>
              <a:rPr lang="en-US" dirty="0" err="1"/>
              <a:t>cinsinden</a:t>
            </a:r>
            <a:r>
              <a:rPr lang="tr-TR" dirty="0"/>
              <a:t> verilen x değerinin kosinüsünü döndürür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tan(x): </a:t>
            </a:r>
            <a:r>
              <a:rPr lang="en-US" dirty="0" err="1"/>
              <a:t>radyan</a:t>
            </a:r>
            <a:r>
              <a:rPr lang="en-US" dirty="0"/>
              <a:t> </a:t>
            </a:r>
            <a:r>
              <a:rPr lang="en-US" dirty="0" err="1"/>
              <a:t>cinsinden</a:t>
            </a:r>
            <a:r>
              <a:rPr lang="tr-TR" dirty="0"/>
              <a:t> verilen x değerinin tanjantını döndürür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 err="1"/>
              <a:t>sinh</a:t>
            </a:r>
            <a:r>
              <a:rPr lang="en-US" dirty="0"/>
              <a:t>(x)</a:t>
            </a:r>
            <a:r>
              <a:rPr lang="tr-TR" dirty="0"/>
              <a:t>: </a:t>
            </a:r>
            <a:r>
              <a:rPr lang="en-US" dirty="0"/>
              <a:t>x</a:t>
            </a:r>
            <a:r>
              <a:rPr lang="tr-TR" dirty="0"/>
              <a:t> değerinin hiperbolik sinüsünü döndürür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 err="1"/>
              <a:t>cosh</a:t>
            </a:r>
            <a:r>
              <a:rPr lang="en-US" dirty="0"/>
              <a:t>(</a:t>
            </a:r>
            <a:r>
              <a:rPr lang="tr-TR" dirty="0"/>
              <a:t>x</a:t>
            </a:r>
            <a:r>
              <a:rPr lang="en-US" dirty="0"/>
              <a:t>)</a:t>
            </a:r>
            <a:r>
              <a:rPr lang="tr-TR" dirty="0"/>
              <a:t>: </a:t>
            </a:r>
            <a:r>
              <a:rPr lang="en-US" dirty="0"/>
              <a:t>x</a:t>
            </a:r>
            <a:r>
              <a:rPr lang="tr-TR" dirty="0"/>
              <a:t> değerinin hiperbolik kosinüsünü döndürür</a:t>
            </a:r>
            <a:r>
              <a:rPr lang="en-US" dirty="0"/>
              <a:t>. </a:t>
            </a:r>
            <a:endParaRPr lang="tr-TR" dirty="0"/>
          </a:p>
          <a:p>
            <a:r>
              <a:rPr lang="tr-TR" dirty="0" err="1"/>
              <a:t>tanh</a:t>
            </a:r>
            <a:r>
              <a:rPr lang="tr-TR" dirty="0"/>
              <a:t>(x): </a:t>
            </a:r>
            <a:r>
              <a:rPr lang="en-US" dirty="0"/>
              <a:t>x</a:t>
            </a:r>
            <a:r>
              <a:rPr lang="tr-TR" dirty="0"/>
              <a:t> değerinin hiperbolik tanjantını döndürür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 err="1"/>
              <a:t>asin</a:t>
            </a:r>
            <a:r>
              <a:rPr lang="en-US" dirty="0"/>
              <a:t>(x)</a:t>
            </a:r>
            <a:r>
              <a:rPr lang="tr-TR" dirty="0"/>
              <a:t>: </a:t>
            </a:r>
            <a:r>
              <a:rPr lang="en-US" dirty="0"/>
              <a:t> x</a:t>
            </a:r>
            <a:r>
              <a:rPr lang="tr-TR" dirty="0"/>
              <a:t> değerinin </a:t>
            </a:r>
            <a:r>
              <a:rPr lang="en-US" dirty="0"/>
              <a:t>ark</a:t>
            </a:r>
            <a:r>
              <a:rPr lang="tr-TR" dirty="0"/>
              <a:t> </a:t>
            </a:r>
            <a:r>
              <a:rPr lang="en-US" dirty="0" err="1"/>
              <a:t>sinüs</a:t>
            </a:r>
            <a:r>
              <a:rPr lang="tr-TR" dirty="0"/>
              <a:t>ünü</a:t>
            </a:r>
            <a:r>
              <a:rPr lang="en-US" dirty="0"/>
              <a:t> (</a:t>
            </a:r>
            <a:r>
              <a:rPr lang="en-US" dirty="0" err="1"/>
              <a:t>radyan</a:t>
            </a:r>
            <a:r>
              <a:rPr lang="en-US" dirty="0"/>
              <a:t> </a:t>
            </a:r>
            <a:r>
              <a:rPr lang="en-US" dirty="0" err="1"/>
              <a:t>cinsinden</a:t>
            </a:r>
            <a:r>
              <a:rPr lang="en-US" dirty="0"/>
              <a:t>) </a:t>
            </a:r>
            <a:r>
              <a:rPr lang="tr-TR" dirty="0"/>
              <a:t>döndürür</a:t>
            </a:r>
            <a:r>
              <a:rPr lang="en-US" dirty="0"/>
              <a:t>.</a:t>
            </a:r>
          </a:p>
          <a:p>
            <a:r>
              <a:rPr lang="en-US" dirty="0" err="1"/>
              <a:t>acos</a:t>
            </a:r>
            <a:r>
              <a:rPr lang="en-US" dirty="0"/>
              <a:t>(x)</a:t>
            </a:r>
            <a:r>
              <a:rPr lang="tr-TR" dirty="0"/>
              <a:t>: </a:t>
            </a:r>
            <a:r>
              <a:rPr lang="en-US" dirty="0"/>
              <a:t> x</a:t>
            </a:r>
            <a:r>
              <a:rPr lang="tr-TR" dirty="0"/>
              <a:t> değerinin </a:t>
            </a:r>
            <a:r>
              <a:rPr lang="en-US" dirty="0"/>
              <a:t>ark</a:t>
            </a:r>
            <a:r>
              <a:rPr lang="tr-TR" dirty="0"/>
              <a:t> </a:t>
            </a:r>
            <a:r>
              <a:rPr lang="tr-TR" dirty="0" err="1"/>
              <a:t>ko</a:t>
            </a:r>
            <a:r>
              <a:rPr lang="en-US" dirty="0" err="1"/>
              <a:t>sinüs</a:t>
            </a:r>
            <a:r>
              <a:rPr lang="tr-TR" dirty="0"/>
              <a:t>ünü</a:t>
            </a:r>
            <a:r>
              <a:rPr lang="en-US" dirty="0"/>
              <a:t> (</a:t>
            </a:r>
            <a:r>
              <a:rPr lang="en-US" dirty="0" err="1"/>
              <a:t>radyan</a:t>
            </a:r>
            <a:r>
              <a:rPr lang="en-US" dirty="0"/>
              <a:t> </a:t>
            </a:r>
            <a:r>
              <a:rPr lang="en-US" dirty="0" err="1"/>
              <a:t>cinsinden</a:t>
            </a:r>
            <a:r>
              <a:rPr lang="en-US" dirty="0"/>
              <a:t>) </a:t>
            </a:r>
            <a:r>
              <a:rPr lang="tr-TR" dirty="0"/>
              <a:t>döndürür</a:t>
            </a:r>
            <a:r>
              <a:rPr lang="en-US" dirty="0"/>
              <a:t>.</a:t>
            </a:r>
          </a:p>
          <a:p>
            <a:r>
              <a:rPr lang="en-US" dirty="0" err="1"/>
              <a:t>atan</a:t>
            </a:r>
            <a:r>
              <a:rPr lang="en-US" dirty="0"/>
              <a:t>(x)</a:t>
            </a:r>
            <a:r>
              <a:rPr lang="tr-TR" dirty="0"/>
              <a:t>: </a:t>
            </a:r>
            <a:r>
              <a:rPr lang="en-US" dirty="0"/>
              <a:t> x</a:t>
            </a:r>
            <a:r>
              <a:rPr lang="tr-TR" dirty="0"/>
              <a:t> değerinin </a:t>
            </a:r>
            <a:r>
              <a:rPr lang="en-US" dirty="0"/>
              <a:t>ark</a:t>
            </a:r>
            <a:r>
              <a:rPr lang="tr-TR" dirty="0"/>
              <a:t> tanjantını </a:t>
            </a:r>
            <a:r>
              <a:rPr lang="en-US" dirty="0"/>
              <a:t>(</a:t>
            </a:r>
            <a:r>
              <a:rPr lang="en-US" dirty="0" err="1"/>
              <a:t>radyan</a:t>
            </a:r>
            <a:r>
              <a:rPr lang="en-US" dirty="0"/>
              <a:t> </a:t>
            </a:r>
            <a:r>
              <a:rPr lang="en-US" dirty="0" err="1"/>
              <a:t>cinsinden</a:t>
            </a:r>
            <a:r>
              <a:rPr lang="en-US" dirty="0"/>
              <a:t>) </a:t>
            </a:r>
            <a:r>
              <a:rPr lang="tr-TR" dirty="0"/>
              <a:t>döndürür</a:t>
            </a:r>
            <a:r>
              <a:rPr lang="en-US" dirty="0"/>
              <a:t>.</a:t>
            </a:r>
          </a:p>
          <a:p>
            <a:r>
              <a:rPr lang="en-US" dirty="0"/>
              <a:t>atan2(y, x)</a:t>
            </a:r>
            <a:r>
              <a:rPr lang="tr-TR" dirty="0"/>
              <a:t>: </a:t>
            </a:r>
            <a:r>
              <a:rPr lang="en-US" dirty="0"/>
              <a:t> y / x </a:t>
            </a:r>
            <a:r>
              <a:rPr lang="tr-TR" dirty="0"/>
              <a:t>değerinin </a:t>
            </a:r>
            <a:r>
              <a:rPr lang="en-US" dirty="0"/>
              <a:t>ark </a:t>
            </a:r>
            <a:r>
              <a:rPr lang="en-US" dirty="0" err="1"/>
              <a:t>tanjantını</a:t>
            </a:r>
            <a:r>
              <a:rPr lang="en-US" dirty="0"/>
              <a:t> </a:t>
            </a:r>
            <a:r>
              <a:rPr lang="tr-TR" dirty="0"/>
              <a:t>(</a:t>
            </a:r>
            <a:r>
              <a:rPr lang="en-US" dirty="0" err="1"/>
              <a:t>radyan</a:t>
            </a:r>
            <a:r>
              <a:rPr lang="tr-TR" dirty="0"/>
              <a:t> cinsinden) her iki değerin de işaretlerine bakarak (d</a:t>
            </a:r>
            <a:r>
              <a:rPr lang="en-US" dirty="0" err="1"/>
              <a:t>oğru</a:t>
            </a:r>
            <a:r>
              <a:rPr lang="en-US" dirty="0"/>
              <a:t> </a:t>
            </a:r>
            <a:r>
              <a:rPr lang="en-US" dirty="0" err="1"/>
              <a:t>çeyreği</a:t>
            </a:r>
            <a:r>
              <a:rPr lang="en-US" dirty="0"/>
              <a:t>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tr-TR" dirty="0"/>
              <a:t>)</a:t>
            </a:r>
            <a:r>
              <a:rPr lang="en-US" dirty="0"/>
              <a:t> </a:t>
            </a:r>
            <a:r>
              <a:rPr lang="tr-TR" dirty="0"/>
              <a:t>döndürür</a:t>
            </a:r>
            <a:r>
              <a:rPr lang="en-US" dirty="0"/>
              <a:t>.</a:t>
            </a:r>
          </a:p>
          <a:p>
            <a:r>
              <a:rPr lang="tr-TR" dirty="0"/>
              <a:t>a</a:t>
            </a:r>
            <a:r>
              <a:rPr lang="en-US" dirty="0" err="1"/>
              <a:t>sinh</a:t>
            </a:r>
            <a:r>
              <a:rPr lang="en-US" dirty="0"/>
              <a:t>(x)</a:t>
            </a:r>
            <a:r>
              <a:rPr lang="tr-TR" dirty="0"/>
              <a:t>: </a:t>
            </a:r>
            <a:r>
              <a:rPr lang="en-US" dirty="0"/>
              <a:t>x</a:t>
            </a:r>
            <a:r>
              <a:rPr lang="tr-TR" dirty="0"/>
              <a:t> değerinin ark hiperbolik sinüsünü döndürür</a:t>
            </a:r>
            <a:r>
              <a:rPr lang="en-US" dirty="0"/>
              <a:t>. </a:t>
            </a:r>
            <a:endParaRPr lang="tr-TR" dirty="0"/>
          </a:p>
          <a:p>
            <a:r>
              <a:rPr lang="tr-TR" dirty="0"/>
              <a:t>a</a:t>
            </a:r>
            <a:r>
              <a:rPr lang="en-US" dirty="0" err="1"/>
              <a:t>cosh</a:t>
            </a:r>
            <a:r>
              <a:rPr lang="en-US" dirty="0"/>
              <a:t>(</a:t>
            </a:r>
            <a:r>
              <a:rPr lang="tr-TR" dirty="0"/>
              <a:t>x</a:t>
            </a:r>
            <a:r>
              <a:rPr lang="en-US" dirty="0"/>
              <a:t>)</a:t>
            </a:r>
            <a:r>
              <a:rPr lang="tr-TR" dirty="0"/>
              <a:t>: </a:t>
            </a:r>
            <a:r>
              <a:rPr lang="en-US" dirty="0"/>
              <a:t>x</a:t>
            </a:r>
            <a:r>
              <a:rPr lang="tr-TR" dirty="0"/>
              <a:t> değerinin ark hiperbolik kosinüsünü döndürür</a:t>
            </a:r>
            <a:r>
              <a:rPr lang="en-US" dirty="0"/>
              <a:t>. </a:t>
            </a:r>
            <a:endParaRPr lang="tr-TR" dirty="0"/>
          </a:p>
          <a:p>
            <a:r>
              <a:rPr lang="tr-TR" dirty="0" err="1"/>
              <a:t>atanh</a:t>
            </a:r>
            <a:r>
              <a:rPr lang="tr-TR" dirty="0"/>
              <a:t>(x): </a:t>
            </a:r>
            <a:r>
              <a:rPr lang="en-US" dirty="0"/>
              <a:t>x</a:t>
            </a:r>
            <a:r>
              <a:rPr lang="tr-TR" dirty="0"/>
              <a:t> değerinin ark hiperbolik tanjantını döndürür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 err="1"/>
              <a:t>hypot</a:t>
            </a:r>
            <a:r>
              <a:rPr lang="tr-TR" dirty="0"/>
              <a:t>(x, y): </a:t>
            </a:r>
            <a:r>
              <a:rPr lang="tr-TR" dirty="0" err="1"/>
              <a:t>Hipotenüs’ü</a:t>
            </a:r>
            <a:r>
              <a:rPr lang="tr-TR" dirty="0"/>
              <a:t> (</a:t>
            </a:r>
            <a:r>
              <a:rPr lang="tr-TR" dirty="0" err="1"/>
              <a:t>sqrt</a:t>
            </a:r>
            <a:r>
              <a:rPr lang="tr-TR" dirty="0"/>
              <a:t>(x*x + y*y)) döndürür.</a:t>
            </a:r>
          </a:p>
        </p:txBody>
      </p:sp>
    </p:spTree>
    <p:extLst>
      <p:ext uri="{BB962C8B-B14F-4D97-AF65-F5344CB8AC3E}">
        <p14:creationId xmlns:p14="http://schemas.microsoft.com/office/powerpoint/2010/main" val="168964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C dilinde olmayan veya farklı olanlar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copysign</a:t>
            </a:r>
            <a:r>
              <a:rPr lang="en-US" dirty="0"/>
              <a:t>(x, y)</a:t>
            </a:r>
            <a:r>
              <a:rPr lang="tr-TR" dirty="0"/>
              <a:t>: y’nin işaretini </a:t>
            </a:r>
            <a:r>
              <a:rPr lang="tr-TR" dirty="0" err="1"/>
              <a:t>x’in</a:t>
            </a:r>
            <a:r>
              <a:rPr lang="tr-TR" dirty="0"/>
              <a:t> değerine kopyalar ve </a:t>
            </a:r>
            <a:r>
              <a:rPr lang="tr-TR" dirty="0" err="1"/>
              <a:t>float</a:t>
            </a:r>
            <a:r>
              <a:rPr lang="tr-TR" dirty="0"/>
              <a:t> türünde döndürür.</a:t>
            </a:r>
          </a:p>
          <a:p>
            <a:r>
              <a:rPr lang="tr-TR" dirty="0" err="1"/>
              <a:t>factorial</a:t>
            </a:r>
            <a:r>
              <a:rPr lang="tr-TR" dirty="0"/>
              <a:t>(x): x değerinin faktöriyelini döndürür. Eğer x negatif veya </a:t>
            </a:r>
            <a:r>
              <a:rPr lang="tr-TR" dirty="0" err="1"/>
              <a:t>float</a:t>
            </a:r>
            <a:r>
              <a:rPr lang="tr-TR" dirty="0"/>
              <a:t> verilirse hata döndürür.</a:t>
            </a:r>
          </a:p>
          <a:p>
            <a:r>
              <a:rPr lang="tr-TR" dirty="0"/>
              <a:t>gamma(x): </a:t>
            </a:r>
            <a:r>
              <a:rPr lang="tr-TR" dirty="0" err="1"/>
              <a:t>float</a:t>
            </a:r>
            <a:r>
              <a:rPr lang="tr-TR" dirty="0"/>
              <a:t> türü sayılar ile de çalışabilen faktöriyel benzeri bir fonksiyondur.</a:t>
            </a:r>
          </a:p>
          <a:p>
            <a:r>
              <a:rPr lang="tr-TR" dirty="0" err="1"/>
              <a:t>gcd</a:t>
            </a:r>
            <a:r>
              <a:rPr lang="tr-TR" dirty="0"/>
              <a:t>(x, y): x ve y’nin en büyük ortak bölenini döndürür.</a:t>
            </a:r>
          </a:p>
          <a:p>
            <a:r>
              <a:rPr lang="en-US" dirty="0"/>
              <a:t>degrees(x)</a:t>
            </a:r>
            <a:r>
              <a:rPr lang="tr-TR" dirty="0"/>
              <a:t>: </a:t>
            </a:r>
            <a:r>
              <a:rPr lang="en-US" dirty="0"/>
              <a:t>x </a:t>
            </a:r>
            <a:r>
              <a:rPr lang="tr-TR" dirty="0"/>
              <a:t>açısını </a:t>
            </a:r>
            <a:r>
              <a:rPr lang="en-US" dirty="0"/>
              <a:t>rad</a:t>
            </a:r>
            <a:r>
              <a:rPr lang="tr-TR" dirty="0"/>
              <a:t>yandan</a:t>
            </a:r>
            <a:r>
              <a:rPr lang="en-US" dirty="0"/>
              <a:t> </a:t>
            </a:r>
            <a:r>
              <a:rPr lang="tr-TR" dirty="0"/>
              <a:t>derece türüne çevirir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 err="1"/>
              <a:t>radians</a:t>
            </a:r>
            <a:r>
              <a:rPr lang="tr-TR" dirty="0"/>
              <a:t>(x): </a:t>
            </a:r>
            <a:r>
              <a:rPr lang="en-US" dirty="0"/>
              <a:t>x </a:t>
            </a:r>
            <a:r>
              <a:rPr lang="tr-TR" dirty="0"/>
              <a:t>açısını dereceden radyan türüne çevirir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 err="1"/>
              <a:t>modf</a:t>
            </a:r>
            <a:r>
              <a:rPr lang="tr-TR" dirty="0"/>
              <a:t>(x): </a:t>
            </a:r>
            <a:r>
              <a:rPr lang="tr-TR" dirty="0" err="1"/>
              <a:t>x’in</a:t>
            </a:r>
            <a:r>
              <a:rPr lang="tr-TR" dirty="0"/>
              <a:t> kesirli ve tam kısımlarını </a:t>
            </a:r>
            <a:r>
              <a:rPr lang="tr-TR" dirty="0" err="1"/>
              <a:t>tuple</a:t>
            </a:r>
            <a:r>
              <a:rPr lang="tr-TR" dirty="0"/>
              <a:t> olarak döndürür. Her ikisi de </a:t>
            </a:r>
            <a:r>
              <a:rPr lang="tr-TR" dirty="0" err="1"/>
              <a:t>float</a:t>
            </a:r>
            <a:r>
              <a:rPr lang="tr-TR" dirty="0"/>
              <a:t> türündedir ve </a:t>
            </a:r>
            <a:r>
              <a:rPr lang="tr-TR" dirty="0" err="1"/>
              <a:t>x’in</a:t>
            </a:r>
            <a:r>
              <a:rPr lang="tr-TR" dirty="0"/>
              <a:t> işaretini taşır.</a:t>
            </a:r>
          </a:p>
          <a:p>
            <a:pPr lvl="1"/>
            <a:r>
              <a:rPr lang="tr-TR" dirty="0"/>
              <a:t>C dilindeki </a:t>
            </a:r>
            <a:r>
              <a:rPr lang="tr-TR" dirty="0" err="1"/>
              <a:t>modf</a:t>
            </a:r>
            <a:r>
              <a:rPr lang="tr-TR" dirty="0"/>
              <a:t> ikinci parametreyi </a:t>
            </a:r>
            <a:r>
              <a:rPr lang="tr-TR" dirty="0" err="1"/>
              <a:t>pointer</a:t>
            </a:r>
            <a:r>
              <a:rPr lang="tr-TR" dirty="0"/>
              <a:t> alır ve değerin birini ona döndürür.  </a:t>
            </a:r>
          </a:p>
          <a:p>
            <a:r>
              <a:rPr lang="tr-TR" dirty="0" err="1"/>
              <a:t>fsum</a:t>
            </a:r>
            <a:r>
              <a:rPr lang="tr-TR" dirty="0"/>
              <a:t>(</a:t>
            </a:r>
            <a:r>
              <a:rPr lang="tr-TR" dirty="0" err="1"/>
              <a:t>iterable</a:t>
            </a:r>
            <a:r>
              <a:rPr lang="tr-TR" dirty="0"/>
              <a:t>): serinin elemanlarının toplamını </a:t>
            </a:r>
            <a:r>
              <a:rPr lang="tr-TR" dirty="0" err="1"/>
              <a:t>sum</a:t>
            </a:r>
            <a:r>
              <a:rPr lang="tr-TR" dirty="0"/>
              <a:t> fonksiyonundan daha yüksek doğrulukta döndürür.</a:t>
            </a:r>
          </a:p>
        </p:txBody>
      </p:sp>
    </p:spTree>
    <p:extLst>
      <p:ext uri="{BB962C8B-B14F-4D97-AF65-F5344CB8AC3E}">
        <p14:creationId xmlns:p14="http://schemas.microsoft.com/office/powerpoint/2010/main" val="212885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Örnekler: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64820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</a:rPr>
              <a:t>&gt;&gt;&gt; </a:t>
            </a:r>
            <a:r>
              <a:rPr lang="tr-T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import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math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</a:rPr>
              <a:t> as m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&gt;&gt;&gt; </a:t>
            </a:r>
            <a:r>
              <a:rPr lang="tr-TR" sz="2000" dirty="0" err="1">
                <a:latin typeface="Consolas" panose="020B0609020204030204" pitchFamily="49" charset="0"/>
              </a:rPr>
              <a:t>m.cos</a:t>
            </a:r>
            <a:r>
              <a:rPr lang="tr-TR" sz="2000" dirty="0">
                <a:latin typeface="Consolas" panose="020B0609020204030204" pitchFamily="49" charset="0"/>
              </a:rPr>
              <a:t>(</a:t>
            </a:r>
            <a:r>
              <a:rPr lang="tr-TR" sz="2000" dirty="0" err="1">
                <a:latin typeface="Consolas" panose="020B0609020204030204" pitchFamily="49" charset="0"/>
              </a:rPr>
              <a:t>m.radians</a:t>
            </a:r>
            <a:r>
              <a:rPr lang="tr-TR" sz="2000" dirty="0">
                <a:latin typeface="Consolas" panose="020B0609020204030204" pitchFamily="49" charset="0"/>
              </a:rPr>
              <a:t>(180))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-1.0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&gt;&gt;&gt; </a:t>
            </a:r>
            <a:r>
              <a:rPr lang="tr-TR" sz="2000" dirty="0" err="1">
                <a:latin typeface="Consolas" panose="020B0609020204030204" pitchFamily="49" charset="0"/>
              </a:rPr>
              <a:t>m.hypot</a:t>
            </a:r>
            <a:r>
              <a:rPr lang="tr-TR" sz="2000" dirty="0">
                <a:latin typeface="Consolas" panose="020B0609020204030204" pitchFamily="49" charset="0"/>
              </a:rPr>
              <a:t>(3, 4)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5.0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&gt;&gt;&gt; </a:t>
            </a:r>
            <a:r>
              <a:rPr lang="tr-TR" sz="2000" dirty="0" err="1">
                <a:latin typeface="Consolas" panose="020B0609020204030204" pitchFamily="49" charset="0"/>
              </a:rPr>
              <a:t>m.fabs</a:t>
            </a:r>
            <a:r>
              <a:rPr lang="tr-TR" sz="2000" dirty="0">
                <a:latin typeface="Consolas" panose="020B0609020204030204" pitchFamily="49" charset="0"/>
              </a:rPr>
              <a:t>(-8)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8.0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&gt;&gt;&gt; </a:t>
            </a:r>
            <a:r>
              <a:rPr lang="tr-TR" sz="2000" dirty="0" err="1">
                <a:latin typeface="Consolas" panose="020B0609020204030204" pitchFamily="49" charset="0"/>
              </a:rPr>
              <a:t>m.copysign</a:t>
            </a:r>
            <a:r>
              <a:rPr lang="tr-TR" sz="2000" dirty="0">
                <a:latin typeface="Consolas" panose="020B0609020204030204" pitchFamily="49" charset="0"/>
              </a:rPr>
              <a:t>(-12, 89)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12.0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&gt;&gt;&gt; </a:t>
            </a:r>
            <a:r>
              <a:rPr lang="tr-TR" sz="2000" dirty="0" err="1">
                <a:latin typeface="Consolas" panose="020B0609020204030204" pitchFamily="49" charset="0"/>
              </a:rPr>
              <a:t>m.floor</a:t>
            </a:r>
            <a:r>
              <a:rPr lang="tr-TR" sz="2000" dirty="0">
                <a:latin typeface="Consolas" panose="020B0609020204030204" pitchFamily="49" charset="0"/>
              </a:rPr>
              <a:t>(3.99)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&gt;&gt;&gt; </a:t>
            </a:r>
            <a:r>
              <a:rPr lang="tr-TR" sz="2000" dirty="0" err="1">
                <a:latin typeface="Consolas" panose="020B0609020204030204" pitchFamily="49" charset="0"/>
              </a:rPr>
              <a:t>m.ceil</a:t>
            </a:r>
            <a:r>
              <a:rPr lang="tr-TR" sz="2000" dirty="0">
                <a:latin typeface="Consolas" panose="020B0609020204030204" pitchFamily="49" charset="0"/>
              </a:rPr>
              <a:t>(3.01)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&gt;&gt;&gt; </a:t>
            </a:r>
            <a:r>
              <a:rPr lang="tr-TR" sz="2000" dirty="0" err="1">
                <a:latin typeface="Consolas" panose="020B0609020204030204" pitchFamily="49" charset="0"/>
              </a:rPr>
              <a:t>m.factorial</a:t>
            </a:r>
            <a:r>
              <a:rPr lang="tr-TR" sz="2000" dirty="0">
                <a:latin typeface="Consolas" panose="020B0609020204030204" pitchFamily="49" charset="0"/>
              </a:rPr>
              <a:t>(5)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120</a:t>
            </a:r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4630271" y="1600200"/>
            <a:ext cx="4056529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&gt;&gt;&gt; </a:t>
            </a:r>
            <a:r>
              <a:rPr lang="tr-TR" sz="2000" dirty="0" err="1">
                <a:latin typeface="Consolas" panose="020B0609020204030204" pitchFamily="49" charset="0"/>
              </a:rPr>
              <a:t>m.gcd</a:t>
            </a:r>
            <a:r>
              <a:rPr lang="tr-TR" sz="2000" dirty="0">
                <a:latin typeface="Consolas" panose="020B0609020204030204" pitchFamily="49" charset="0"/>
              </a:rPr>
              <a:t>(10, 15)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&gt;&gt;&gt; m.log(64,8)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2.0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&gt;&gt;&gt; </a:t>
            </a:r>
            <a:r>
              <a:rPr lang="tr-TR" sz="2000" dirty="0" err="1">
                <a:latin typeface="Consolas" panose="020B0609020204030204" pitchFamily="49" charset="0"/>
              </a:rPr>
              <a:t>m.fmod</a:t>
            </a:r>
            <a:r>
              <a:rPr lang="tr-TR" sz="2000" dirty="0">
                <a:latin typeface="Consolas" panose="020B0609020204030204" pitchFamily="49" charset="0"/>
              </a:rPr>
              <a:t>(60, 8)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4.0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&gt;&gt;&gt; </a:t>
            </a:r>
            <a:r>
              <a:rPr lang="tr-TR" sz="2000" dirty="0" err="1">
                <a:latin typeface="Consolas" panose="020B0609020204030204" pitchFamily="49" charset="0"/>
              </a:rPr>
              <a:t>m.modf</a:t>
            </a:r>
            <a:r>
              <a:rPr lang="tr-TR" sz="2000" dirty="0">
                <a:latin typeface="Consolas" panose="020B0609020204030204" pitchFamily="49" charset="0"/>
              </a:rPr>
              <a:t>(45.15)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(0.14999999999999858, 45.0)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&gt;&gt;&gt; </a:t>
            </a:r>
            <a:r>
              <a:rPr lang="tr-TR" sz="2000" dirty="0" err="1">
                <a:latin typeface="Consolas" panose="020B0609020204030204" pitchFamily="49" charset="0"/>
              </a:rPr>
              <a:t>sum</a:t>
            </a:r>
            <a:r>
              <a:rPr lang="tr-TR" sz="2000" dirty="0">
                <a:latin typeface="Consolas" panose="020B0609020204030204" pitchFamily="49" charset="0"/>
              </a:rPr>
              <a:t>([.33, .37, .1])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0.7999999999999999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&gt;&gt;&gt; </a:t>
            </a:r>
            <a:r>
              <a:rPr lang="tr-TR" sz="2000" dirty="0" err="1">
                <a:latin typeface="Consolas" panose="020B0609020204030204" pitchFamily="49" charset="0"/>
              </a:rPr>
              <a:t>m.fsum</a:t>
            </a:r>
            <a:r>
              <a:rPr lang="tr-TR" sz="2000" dirty="0">
                <a:latin typeface="Consolas" panose="020B0609020204030204" pitchFamily="49" charset="0"/>
              </a:rPr>
              <a:t>([.33, .37, .1])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0.8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&gt;&gt;&gt; </a:t>
            </a:r>
            <a:r>
              <a:rPr lang="tr-TR" sz="2000" dirty="0" err="1">
                <a:latin typeface="Consolas" panose="020B0609020204030204" pitchFamily="49" charset="0"/>
              </a:rPr>
              <a:t>m.exp</a:t>
            </a:r>
            <a:r>
              <a:rPr lang="tr-TR" sz="2000" dirty="0">
                <a:latin typeface="Consolas" panose="020B0609020204030204" pitchFamily="49" charset="0"/>
              </a:rPr>
              <a:t>(1)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2.718281828459045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&gt;&gt;&gt; </a:t>
            </a:r>
            <a:r>
              <a:rPr lang="tr-TR" sz="2000" dirty="0" err="1">
                <a:latin typeface="Consolas" panose="020B0609020204030204" pitchFamily="49" charset="0"/>
              </a:rPr>
              <a:t>m.pi</a:t>
            </a: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3.141592653589793</a:t>
            </a:r>
          </a:p>
          <a:p>
            <a:pPr marL="0" indent="0">
              <a:lnSpc>
                <a:spcPct val="90000"/>
              </a:lnSpc>
              <a:buNone/>
            </a:pPr>
            <a:endParaRPr lang="tr-TR" sz="2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Düz Bağlayıcı 5"/>
          <p:cNvCxnSpPr/>
          <p:nvPr/>
        </p:nvCxnSpPr>
        <p:spPr>
          <a:xfrm>
            <a:off x="4419600" y="1600200"/>
            <a:ext cx="0" cy="4648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78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NumPy</a:t>
            </a:r>
            <a:r>
              <a:rPr lang="tr-TR" dirty="0"/>
              <a:t> ve </a:t>
            </a:r>
            <a:r>
              <a:rPr lang="tr-TR" dirty="0" err="1"/>
              <a:t>SciPy</a:t>
            </a:r>
            <a:r>
              <a:rPr lang="tr-TR" dirty="0"/>
              <a:t> Paketleri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err="1"/>
              <a:t>NumPy</a:t>
            </a:r>
            <a:r>
              <a:rPr lang="tr-TR" dirty="0"/>
              <a:t>, </a:t>
            </a:r>
            <a:r>
              <a:rPr lang="tr-TR" dirty="0" err="1"/>
              <a:t>Python'da</a:t>
            </a:r>
            <a:r>
              <a:rPr lang="tr-TR" dirty="0"/>
              <a:t> bilimsel işlemler için kullanılan bir kütüphanedir. Yüksek performanslı çok boyutlu bir dizi nesnesi ve bu dizilerle çalışmak için araçlar sağlar. </a:t>
            </a:r>
            <a:r>
              <a:rPr lang="tr-TR" dirty="0" err="1"/>
              <a:t>MATLAB’a</a:t>
            </a:r>
            <a:r>
              <a:rPr lang="tr-TR" dirty="0"/>
              <a:t> benzer bir hesaplama yapısı vardır.</a:t>
            </a:r>
          </a:p>
          <a:p>
            <a:r>
              <a:rPr lang="tr-TR" dirty="0"/>
              <a:t>Dizilerin listelerden farkı elemanların hepsinin belirli bir veri türünde olmasıdır. C dilindeki gibi sayı (</a:t>
            </a:r>
            <a:r>
              <a:rPr lang="tr-TR" dirty="0" err="1"/>
              <a:t>int</a:t>
            </a:r>
            <a:r>
              <a:rPr lang="tr-TR" dirty="0"/>
              <a:t> yada </a:t>
            </a:r>
            <a:r>
              <a:rPr lang="tr-TR" dirty="0" err="1"/>
              <a:t>float</a:t>
            </a:r>
            <a:r>
              <a:rPr lang="tr-TR" dirty="0"/>
              <a:t>) olarak saklanması hızlı işlem yapabilmesini sağlar.</a:t>
            </a:r>
          </a:p>
          <a:p>
            <a:r>
              <a:rPr lang="tr-TR" dirty="0" err="1"/>
              <a:t>SciPy</a:t>
            </a:r>
            <a:r>
              <a:rPr lang="tr-TR" dirty="0"/>
              <a:t> ise </a:t>
            </a:r>
            <a:r>
              <a:rPr lang="tr-TR" dirty="0" err="1"/>
              <a:t>NumPy</a:t>
            </a:r>
            <a:r>
              <a:rPr lang="tr-TR" dirty="0"/>
              <a:t> dizileri üzerinde çalışan çok sayıda fonksiyon sağlar ve farklı bilimsel ve mühendislik uygulamaları için faydalı bir pakettir.</a:t>
            </a:r>
          </a:p>
          <a:p>
            <a:pPr lvl="1"/>
            <a:r>
              <a:rPr lang="tr-TR" dirty="0"/>
              <a:t>Her iki paket te </a:t>
            </a:r>
            <a:r>
              <a:rPr lang="tr-TR" dirty="0">
                <a:solidFill>
                  <a:srgbClr val="C00000"/>
                </a:solidFill>
              </a:rPr>
              <a:t>Python -m </a:t>
            </a:r>
            <a:r>
              <a:rPr lang="tr-TR" dirty="0" err="1">
                <a:solidFill>
                  <a:srgbClr val="C00000"/>
                </a:solidFill>
              </a:rPr>
              <a:t>pip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install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/>
              <a:t>ile kurulabilir.</a:t>
            </a:r>
          </a:p>
          <a:p>
            <a:pPr lvl="1"/>
            <a:r>
              <a:rPr lang="tr-TR" dirty="0" err="1"/>
              <a:t>SciPy</a:t>
            </a:r>
            <a:r>
              <a:rPr lang="tr-TR" dirty="0"/>
              <a:t> hem bir kütüphane ismi, hem de içinde </a:t>
            </a:r>
            <a:r>
              <a:rPr lang="tr-TR" dirty="0" err="1"/>
              <a:t>NumPy</a:t>
            </a:r>
            <a:r>
              <a:rPr lang="tr-TR" dirty="0"/>
              <a:t>, </a:t>
            </a:r>
            <a:r>
              <a:rPr lang="tr-TR" dirty="0" err="1"/>
              <a:t>SymPy</a:t>
            </a:r>
            <a:r>
              <a:rPr lang="tr-TR" dirty="0"/>
              <a:t>, </a:t>
            </a:r>
            <a:r>
              <a:rPr lang="tr-TR" dirty="0" err="1"/>
              <a:t>Matplotlib</a:t>
            </a:r>
            <a:r>
              <a:rPr lang="tr-TR" dirty="0"/>
              <a:t>, </a:t>
            </a:r>
            <a:r>
              <a:rPr lang="tr-TR" dirty="0" err="1"/>
              <a:t>Pandas</a:t>
            </a:r>
            <a:r>
              <a:rPr lang="tr-TR" dirty="0"/>
              <a:t> ve </a:t>
            </a:r>
            <a:r>
              <a:rPr lang="tr-TR" dirty="0" err="1"/>
              <a:t>IPython</a:t>
            </a:r>
            <a:r>
              <a:rPr lang="tr-TR" dirty="0"/>
              <a:t> gibi paketleri barındıran ekosistemin genel adıdır.</a:t>
            </a:r>
          </a:p>
        </p:txBody>
      </p:sp>
    </p:spTree>
    <p:extLst>
      <p:ext uri="{BB962C8B-B14F-4D97-AF65-F5344CB8AC3E}">
        <p14:creationId xmlns:p14="http://schemas.microsoft.com/office/powerpoint/2010/main" val="9853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NumPy’da</a:t>
            </a:r>
            <a:r>
              <a:rPr lang="tr-TR" dirty="0"/>
              <a:t> diziler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tr-TR" sz="2400" dirty="0" err="1"/>
              <a:t>NumPy’da</a:t>
            </a:r>
            <a:r>
              <a:rPr lang="tr-TR" sz="2400" dirty="0"/>
              <a:t> diziler </a:t>
            </a:r>
            <a:r>
              <a:rPr lang="tr-TR" sz="2400" dirty="0" err="1"/>
              <a:t>array</a:t>
            </a:r>
            <a:r>
              <a:rPr lang="tr-TR" sz="2400" dirty="0"/>
              <a:t> yöntemi ile tanımlanır: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&gt;&gt;&gt; </a:t>
            </a:r>
            <a:r>
              <a:rPr lang="tr-TR" sz="2400" dirty="0">
                <a:latin typeface="Consolas" panose="020B0609020204030204" pitchFamily="49" charset="0"/>
              </a:rPr>
              <a:t>a = </a:t>
            </a:r>
            <a:r>
              <a:rPr lang="tr-TR" sz="2400" dirty="0" err="1">
                <a:latin typeface="Consolas" panose="020B0609020204030204" pitchFamily="49" charset="0"/>
              </a:rPr>
              <a:t>numpy.array</a:t>
            </a:r>
            <a:r>
              <a:rPr lang="tr-TR" sz="2400" dirty="0">
                <a:latin typeface="Consolas" panose="020B0609020204030204" pitchFamily="49" charset="0"/>
              </a:rPr>
              <a:t>([[1,2],[3,4]])</a:t>
            </a:r>
          </a:p>
          <a:p>
            <a:pPr>
              <a:lnSpc>
                <a:spcPct val="80000"/>
              </a:lnSpc>
            </a:pPr>
            <a:r>
              <a:rPr lang="tr-TR" sz="2400" dirty="0"/>
              <a:t>Diziler listelerden farklı olarak ekranda satır </a:t>
            </a:r>
            <a:r>
              <a:rPr lang="tr-TR" sz="2400" dirty="0" err="1"/>
              <a:t>satır</a:t>
            </a:r>
            <a:r>
              <a:rPr lang="tr-TR" sz="2400" dirty="0"/>
              <a:t> görüntülenir: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&gt;&gt;&gt; a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array([[1, 2],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      [3, 4]])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&gt;&gt;&gt; print(a)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[[1 2]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[3 4]]</a:t>
            </a:r>
            <a:endParaRPr lang="tr-TR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tr-TR" sz="2400" dirty="0">
                <a:latin typeface="Consolas" panose="020B0609020204030204" pitchFamily="49" charset="0"/>
              </a:rPr>
              <a:t>&gt;&gt;&gt; </a:t>
            </a:r>
            <a:r>
              <a:rPr lang="tr-TR" sz="2400" dirty="0" err="1">
                <a:latin typeface="Consolas" panose="020B0609020204030204" pitchFamily="49" charset="0"/>
              </a:rPr>
              <a:t>type</a:t>
            </a:r>
            <a:r>
              <a:rPr lang="tr-TR" sz="2400" dirty="0">
                <a:latin typeface="Consolas" panose="020B0609020204030204" pitchFamily="49" charset="0"/>
              </a:rPr>
              <a:t>(a)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tr-TR" sz="24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tr-T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tr-TR" sz="2400" dirty="0">
                <a:solidFill>
                  <a:srgbClr val="0070C0"/>
                </a:solidFill>
                <a:latin typeface="Consolas" panose="020B0609020204030204" pitchFamily="49" charset="0"/>
              </a:rPr>
              <a:t> '</a:t>
            </a:r>
            <a:r>
              <a:rPr lang="tr-T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numpy.ndarray</a:t>
            </a:r>
            <a:r>
              <a:rPr lang="tr-TR" sz="2400" dirty="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tr-TR" sz="2400" dirty="0">
                <a:latin typeface="Consolas" panose="020B0609020204030204" pitchFamily="49" charset="0"/>
              </a:rPr>
              <a:t>&gt;&gt;&gt; a</a:t>
            </a:r>
            <a:r>
              <a:rPr lang="en-US" sz="2400" dirty="0">
                <a:latin typeface="Consolas" panose="020B0609020204030204" pitchFamily="49" charset="0"/>
              </a:rPr>
              <a:t>.shape</a:t>
            </a:r>
            <a:endParaRPr lang="tr-TR" sz="2400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tr-TR" sz="2400" dirty="0">
                <a:solidFill>
                  <a:srgbClr val="0070C0"/>
                </a:solidFill>
                <a:latin typeface="Consolas" panose="020B0609020204030204" pitchFamily="49" charset="0"/>
              </a:rPr>
              <a:t>(2, 2)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5029200" y="2908280"/>
            <a:ext cx="36576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Diziler de listeler gibi köşeli parantez ile tanımlanırlar ve yine listeler gibi </a:t>
            </a:r>
            <a:r>
              <a:rPr lang="tr-TR" dirty="0" err="1"/>
              <a:t>indislenebilirler</a:t>
            </a:r>
            <a:r>
              <a:rPr lang="tr-TR" dirty="0"/>
              <a:t>. Yani a[1][1] yazılarak 4 değeri elde edilebilir ve bu değer istenirse değiştirilebilir.</a:t>
            </a:r>
          </a:p>
          <a:p>
            <a:r>
              <a:rPr lang="tr-TR" dirty="0"/>
              <a:t>Bir dizinin belirli bir kısmını elde etmek için dilimleme de kullanılabilir. Örneğin a matrisi 10x10 gibi büyük bir boyutta ise, a[:2, 1:3] gibi bir kullanım ilk iki satırın, 1 ve 2. kolonlarını (2x2) elde eder (ilk kolon yine 0’dır ve 3. kolon dahil olmaz).</a:t>
            </a:r>
          </a:p>
        </p:txBody>
      </p:sp>
    </p:spTree>
    <p:extLst>
      <p:ext uri="{BB962C8B-B14F-4D97-AF65-F5344CB8AC3E}">
        <p14:creationId xmlns:p14="http://schemas.microsoft.com/office/powerpoint/2010/main" val="416037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9AC50F0B1DD94EA1C1962D79EF2F03" ma:contentTypeVersion="5" ma:contentTypeDescription="Create a new document." ma:contentTypeScope="" ma:versionID="75bb1b8ed6d1e39f2b5db69b8ad858cc">
  <xsd:schema xmlns:xsd="http://www.w3.org/2001/XMLSchema" xmlns:xs="http://www.w3.org/2001/XMLSchema" xmlns:p="http://schemas.microsoft.com/office/2006/metadata/properties" xmlns:ns2="f5058889-0039-4d9f-afb9-621a9cc8b208" targetNamespace="http://schemas.microsoft.com/office/2006/metadata/properties" ma:root="true" ma:fieldsID="1f9ef9468075419190eba79da118c99e" ns2:_="">
    <xsd:import namespace="f5058889-0039-4d9f-afb9-621a9cc8b2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058889-0039-4d9f-afb9-621a9cc8b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A6E57E-EEF4-4B08-A313-4039371787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90E9C1-94C7-4EBF-90E4-6180A4AEAEEB}"/>
</file>

<file path=customXml/itemProps3.xml><?xml version="1.0" encoding="utf-8"?>
<ds:datastoreItem xmlns:ds="http://schemas.openxmlformats.org/officeDocument/2006/customXml" ds:itemID="{16370546-22CB-4926-9A17-42F91619F6D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16728</TotalTime>
  <Words>3667</Words>
  <Application>Microsoft Office PowerPoint</Application>
  <PresentationFormat>Ekran Gösterisi (4:3)</PresentationFormat>
  <Paragraphs>369</Paragraphs>
  <Slides>30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1" baseType="lpstr">
      <vt:lpstr>Ofis Teması</vt:lpstr>
      <vt:lpstr>PYTHON PROGRAMLAMA  Ders 11: Matematiksel İşlemler</vt:lpstr>
      <vt:lpstr>Math Modülü</vt:lpstr>
      <vt:lpstr>import ile ilgili hatırlatmalar</vt:lpstr>
      <vt:lpstr>Temel fonksiyonlar</vt:lpstr>
      <vt:lpstr>Trigonometrik Fonksiyonlar</vt:lpstr>
      <vt:lpstr>C dilinde olmayan veya farklı olanlar</vt:lpstr>
      <vt:lpstr>Örnekler:</vt:lpstr>
      <vt:lpstr>NumPy ve SciPy Paketleri</vt:lpstr>
      <vt:lpstr>NumPy’da diziler</vt:lpstr>
      <vt:lpstr>Belirli bir veri türü seçme</vt:lpstr>
      <vt:lpstr>Özel diziler</vt:lpstr>
      <vt:lpstr>Dizilere rastgele eleman atama</vt:lpstr>
      <vt:lpstr>Dizilerle mantıksal işlemler</vt:lpstr>
      <vt:lpstr>Dizilerle matematiksel işlemler</vt:lpstr>
      <vt:lpstr>Matris Çarpımı</vt:lpstr>
      <vt:lpstr>Matrix Nesnesi</vt:lpstr>
      <vt:lpstr>Örnekler:</vt:lpstr>
      <vt:lpstr>Rastgele sayılarla üretilmiş iki matrisi çarpan program</vt:lpstr>
      <vt:lpstr>Diziler ile ilgili bazı fonksiyonlar</vt:lpstr>
      <vt:lpstr>Diziler ile ilgili bazı fonksiyonlar</vt:lpstr>
      <vt:lpstr>Örnek: Bir dizinin ortalamasından daha büyük olan elemanlarını yeni bir dizi olarak elde etme</vt:lpstr>
      <vt:lpstr>Bir dizinin boyutunu değiştirme</vt:lpstr>
      <vt:lpstr>Elemanları sıralı bir dizi oluşturma</vt:lpstr>
      <vt:lpstr>NumPy’da Polinomlar</vt:lpstr>
      <vt:lpstr>Polinomun belirli bir noktadaki değeri ve indisleme</vt:lpstr>
      <vt:lpstr>Polinomlar üzerinde aritmetiksel işlemler</vt:lpstr>
      <vt:lpstr>Polinomlarda derece, kökler, türev ve integral</vt:lpstr>
      <vt:lpstr>Matplotlib ile eğri çizdirme</vt:lpstr>
      <vt:lpstr>Ödev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DİLLERİNE GİRİŞ  Ders 11: Matematiksel İşlemler</dc:title>
  <cp:lastModifiedBy>MURAT ASLANYÜREK</cp:lastModifiedBy>
  <cp:revision>5</cp:revision>
  <cp:lastPrinted>1601-01-01T00:00:00Z</cp:lastPrinted>
  <dcterms:created xsi:type="dcterms:W3CDTF">1601-01-01T00:00:00Z</dcterms:created>
  <dcterms:modified xsi:type="dcterms:W3CDTF">2021-12-29T19:28:57Z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0x0101009D9AC50F0B1DD94EA1C1962D79EF2F03</vt:lpwstr>
  </property>
</Properties>
</file>