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91" r:id="rId5"/>
    <p:sldId id="292" r:id="rId6"/>
    <p:sldId id="293" r:id="rId7"/>
    <p:sldId id="294" r:id="rId8"/>
    <p:sldId id="295" r:id="rId9"/>
    <p:sldId id="296" r:id="rId10"/>
    <p:sldId id="297" r:id="rId11"/>
    <p:sldId id="298" r:id="rId12"/>
    <p:sldId id="299" r:id="rId13"/>
    <p:sldId id="300" r:id="rId14"/>
    <p:sldId id="302" r:id="rId15"/>
    <p:sldId id="312" r:id="rId16"/>
    <p:sldId id="303" r:id="rId17"/>
    <p:sldId id="301" r:id="rId18"/>
    <p:sldId id="305" r:id="rId19"/>
    <p:sldId id="307" r:id="rId20"/>
    <p:sldId id="304" r:id="rId21"/>
    <p:sldId id="308" r:id="rId22"/>
    <p:sldId id="311" r:id="rId23"/>
    <p:sldId id="306" r:id="rId24"/>
    <p:sldId id="377" r:id="rId25"/>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474F5-3377-4043-893C-AE1DA0D0455E}" v="2" dt="2022-01-06T16:16:57.064"/>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5" autoAdjust="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3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AKCAN AYCAN" userId="S::1206706035@ogr.klu.edu.tr::f3608021-5251-43ae-a9f2-e1a9841ce8b5" providerId="AD" clId="Web-{9BF474F5-3377-4043-893C-AE1DA0D0455E}"/>
    <pc:docChg chg="addSld delSld">
      <pc:chgData name="BURAKCAN AYCAN" userId="S::1206706035@ogr.klu.edu.tr::f3608021-5251-43ae-a9f2-e1a9841ce8b5" providerId="AD" clId="Web-{9BF474F5-3377-4043-893C-AE1DA0D0455E}" dt="2022-01-06T16:16:57.064" v="1"/>
      <pc:docMkLst>
        <pc:docMk/>
      </pc:docMkLst>
      <pc:sldChg chg="new del">
        <pc:chgData name="BURAKCAN AYCAN" userId="S::1206706035@ogr.klu.edu.tr::f3608021-5251-43ae-a9f2-e1a9841ce8b5" providerId="AD" clId="Web-{9BF474F5-3377-4043-893C-AE1DA0D0455E}" dt="2022-01-06T16:16:57.064" v="1"/>
        <pc:sldMkLst>
          <pc:docMk/>
          <pc:sldMk cId="45059933" sldId="3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0C788-77B5-44D5-8663-AC6D1CEA43E1}" type="datetimeFigureOut">
              <a:rPr lang="tr-TR" smtClean="0"/>
              <a:pPr/>
              <a:t>6.01.2022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999E3-DFB9-4D5F-995F-B286C43F1373}" type="slidenum">
              <a:rPr lang="tr-TR" smtClean="0"/>
              <a:pPr/>
              <a:t>‹#›</a:t>
            </a:fld>
            <a:endParaRPr lang="tr-TR"/>
          </a:p>
        </p:txBody>
      </p:sp>
    </p:spTree>
    <p:extLst>
      <p:ext uri="{BB962C8B-B14F-4D97-AF65-F5344CB8AC3E}">
        <p14:creationId xmlns:p14="http://schemas.microsoft.com/office/powerpoint/2010/main" val="25144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890FA2-E106-4F31-B729-45382C9AC932}" type="slidenum">
              <a:rPr lang="tr-TR" smtClean="0"/>
              <a:pPr/>
              <a:t>1</a:t>
            </a:fld>
            <a:endParaRPr lang="tr-T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tr-TR"/>
          </a:p>
        </p:txBody>
      </p:sp>
    </p:spTree>
    <p:extLst>
      <p:ext uri="{BB962C8B-B14F-4D97-AF65-F5344CB8AC3E}">
        <p14:creationId xmlns:p14="http://schemas.microsoft.com/office/powerpoint/2010/main" val="195131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2513B62D-FFCC-4839-A23B-F890964D7CF3}" type="slidenum">
              <a:rPr lang="tr-TR" smtClean="0"/>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8169CFBD-2689-48B0-AB59-B9E38744571B}"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62670CD3-EB92-48A8-ABA6-18F903E1F142}" type="slidenum">
              <a:rPr lang="tr-TR" smtClean="0"/>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6F327E21-2AD5-4415-A30C-69C2850C7BE8}" type="slidenum">
              <a:rPr lang="tr-TR" smtClean="0"/>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745B3B5C-1EC5-43AF-962E-19338399CE75}" type="slidenum">
              <a:rPr lang="tr-TR" smtClean="0"/>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558BBE74-0394-4D50-A087-C25D669F3EA2}" type="slidenum">
              <a:rPr lang="tr-TR" smtClean="0"/>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pPr>
              <a:defRPr/>
            </a:pPr>
            <a:endParaRPr lang="tr-TR"/>
          </a:p>
        </p:txBody>
      </p:sp>
      <p:sp>
        <p:nvSpPr>
          <p:cNvPr id="8" name="7 Altbilgi Yer Tutucusu"/>
          <p:cNvSpPr>
            <a:spLocks noGrp="1"/>
          </p:cNvSpPr>
          <p:nvPr>
            <p:ph type="ftr" sz="quarter" idx="11"/>
          </p:nvPr>
        </p:nvSpPr>
        <p:spPr/>
        <p:txBody>
          <a:bodyPr/>
          <a:lstStyle/>
          <a:p>
            <a:pPr>
              <a:defRPr/>
            </a:pPr>
            <a:endParaRPr lang="tr-TR"/>
          </a:p>
        </p:txBody>
      </p:sp>
      <p:sp>
        <p:nvSpPr>
          <p:cNvPr id="9" name="8 Slayt Numarası Yer Tutucusu"/>
          <p:cNvSpPr>
            <a:spLocks noGrp="1"/>
          </p:cNvSpPr>
          <p:nvPr>
            <p:ph type="sldNum" sz="quarter" idx="12"/>
          </p:nvPr>
        </p:nvSpPr>
        <p:spPr/>
        <p:txBody>
          <a:bodyPr/>
          <a:lstStyle/>
          <a:p>
            <a:pPr>
              <a:defRPr/>
            </a:pPr>
            <a:fld id="{82DBC379-40C1-4FA1-960D-B266753DEB17}" type="slidenum">
              <a:rPr lang="tr-TR" smtClean="0"/>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pPr>
              <a:defRPr/>
            </a:pPr>
            <a:endParaRPr lang="tr-TR"/>
          </a:p>
        </p:txBody>
      </p:sp>
      <p:sp>
        <p:nvSpPr>
          <p:cNvPr id="4" name="3 Altbilgi Yer Tutucusu"/>
          <p:cNvSpPr>
            <a:spLocks noGrp="1"/>
          </p:cNvSpPr>
          <p:nvPr>
            <p:ph type="ftr" sz="quarter" idx="11"/>
          </p:nvPr>
        </p:nvSpPr>
        <p:spPr/>
        <p:txBody>
          <a:bodyPr/>
          <a:lstStyle/>
          <a:p>
            <a:pPr>
              <a:defRPr/>
            </a:pPr>
            <a:endParaRPr lang="tr-TR"/>
          </a:p>
        </p:txBody>
      </p:sp>
      <p:sp>
        <p:nvSpPr>
          <p:cNvPr id="5" name="4 Slayt Numarası Yer Tutucusu"/>
          <p:cNvSpPr>
            <a:spLocks noGrp="1"/>
          </p:cNvSpPr>
          <p:nvPr>
            <p:ph type="sldNum" sz="quarter" idx="12"/>
          </p:nvPr>
        </p:nvSpPr>
        <p:spPr/>
        <p:txBody>
          <a:bodyPr/>
          <a:lstStyle/>
          <a:p>
            <a:pPr>
              <a:defRPr/>
            </a:pPr>
            <a:fld id="{BCD8DDD5-200C-4744-9373-F9F01B272BC1}" type="slidenum">
              <a:rPr lang="tr-TR" smtClean="0"/>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tr-TR"/>
          </a:p>
        </p:txBody>
      </p:sp>
      <p:sp>
        <p:nvSpPr>
          <p:cNvPr id="3" name="2 Altbilgi Yer Tutucusu"/>
          <p:cNvSpPr>
            <a:spLocks noGrp="1"/>
          </p:cNvSpPr>
          <p:nvPr>
            <p:ph type="ftr" sz="quarter" idx="11"/>
          </p:nvPr>
        </p:nvSpPr>
        <p:spPr/>
        <p:txBody>
          <a:bodyPr/>
          <a:lstStyle/>
          <a:p>
            <a:pPr>
              <a:defRPr/>
            </a:pPr>
            <a:endParaRPr lang="tr-TR"/>
          </a:p>
        </p:txBody>
      </p:sp>
      <p:sp>
        <p:nvSpPr>
          <p:cNvPr id="4" name="3 Slayt Numarası Yer Tutucusu"/>
          <p:cNvSpPr>
            <a:spLocks noGrp="1"/>
          </p:cNvSpPr>
          <p:nvPr>
            <p:ph type="sldNum" sz="quarter" idx="12"/>
          </p:nvPr>
        </p:nvSpPr>
        <p:spPr/>
        <p:txBody>
          <a:bodyPr/>
          <a:lstStyle/>
          <a:p>
            <a:pPr>
              <a:defRPr/>
            </a:pPr>
            <a:fld id="{96C6EA01-4D40-4233-B24D-2526AE03AE36}"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3FD96A39-E85C-4846-B553-DAC49EDB009B}" type="slidenum">
              <a:rPr lang="tr-TR" smtClean="0"/>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3AE34061-E1BE-409A-9A5F-817B72590ED6}" type="slidenum">
              <a:rPr lang="tr-TR" smtClean="0"/>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15D9295-1A13-4721-8DF9-E683FCA0EAE0}"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8"/>
          <p:cNvSpPr>
            <a:spLocks noGrp="1" noChangeArrowheads="1"/>
          </p:cNvSpPr>
          <p:nvPr>
            <p:ph type="ctrTitle"/>
          </p:nvPr>
        </p:nvSpPr>
        <p:spPr>
          <a:xfrm>
            <a:off x="685800" y="620713"/>
            <a:ext cx="7772400" cy="2979737"/>
          </a:xfrm>
          <a:prstGeom prst="roundRect">
            <a:avLst>
              <a:gd name="adj" fmla="val 50000"/>
            </a:avLst>
          </a:prstGeom>
        </p:spPr>
        <p:txBody>
          <a:bodyPr rtlCol="0">
            <a:normAutofit fontScale="90000"/>
          </a:bodyPr>
          <a:lstStyle/>
          <a:p>
            <a:pPr>
              <a:defRPr/>
            </a:pPr>
            <a:r>
              <a:rPr lang="tr-TR" sz="4900"/>
              <a:t>PYTHON PROGRAMLAMA</a:t>
            </a:r>
            <a:br>
              <a:rPr lang="tr-TR" sz="4900" dirty="0"/>
            </a:br>
            <a:br>
              <a:rPr lang="tr-TR" sz="4000" dirty="0"/>
            </a:br>
            <a:r>
              <a:rPr lang="tr-TR" sz="3600" dirty="0"/>
              <a:t>Ders 12: </a:t>
            </a:r>
            <a:r>
              <a:rPr lang="tr-TR" sz="3600" dirty="0" err="1"/>
              <a:t>Tkinter</a:t>
            </a:r>
            <a:r>
              <a:rPr lang="tr-TR" sz="3600" dirty="0"/>
              <a:t> ile Grafik Kullanıcı </a:t>
            </a:r>
            <a:r>
              <a:rPr lang="tr-TR" sz="3600" dirty="0" err="1"/>
              <a:t>Arayüzü</a:t>
            </a:r>
            <a:endParaRPr lang="tr-TR" sz="4000" dirty="0"/>
          </a:p>
        </p:txBody>
      </p:sp>
      <p:sp>
        <p:nvSpPr>
          <p:cNvPr id="6147" name="Rectangle 9"/>
          <p:cNvSpPr>
            <a:spLocks noGrp="1" noChangeArrowheads="1"/>
          </p:cNvSpPr>
          <p:nvPr>
            <p:ph type="subTitle" idx="1"/>
          </p:nvPr>
        </p:nvSpPr>
        <p:spPr>
          <a:xfrm>
            <a:off x="1371600" y="3886200"/>
            <a:ext cx="6400800" cy="2279650"/>
          </a:xfrm>
        </p:spPr>
        <p:txBody>
          <a:bodyPr rtlCol="0" anchor="ctr">
            <a:normAutofit lnSpcReduction="10000"/>
          </a:bodyPr>
          <a:lstStyle/>
          <a:p>
            <a:pPr>
              <a:defRPr/>
            </a:pPr>
            <a:r>
              <a:rPr lang="tr-TR" dirty="0" err="1"/>
              <a:t>Öğr</a:t>
            </a:r>
            <a:r>
              <a:rPr lang="tr-TR" dirty="0"/>
              <a:t>. Gör. </a:t>
            </a:r>
            <a:r>
              <a:rPr lang="tr-TR"/>
              <a:t>Dr. Murat </a:t>
            </a:r>
            <a:r>
              <a:rPr lang="tr-TR" dirty="0"/>
              <a:t>ASLANYÜREK</a:t>
            </a:r>
          </a:p>
          <a:p>
            <a:pPr>
              <a:defRPr/>
            </a:pPr>
            <a:endParaRPr lang="tr-TR" dirty="0"/>
          </a:p>
          <a:p>
            <a:pPr>
              <a:defRPr/>
            </a:pPr>
            <a:r>
              <a:rPr lang="tr-TR" dirty="0"/>
              <a:t>Kırklareli Üniversitesi</a:t>
            </a:r>
          </a:p>
          <a:p>
            <a:pPr>
              <a:defRPr/>
            </a:pPr>
            <a:r>
              <a:rPr lang="tr-TR" dirty="0"/>
              <a:t>Pınarhisar MYO</a:t>
            </a:r>
          </a:p>
          <a:p>
            <a:pPr eaLnBrk="1" fontAlgn="auto" hangingPunct="1">
              <a:spcAft>
                <a:spcPts val="0"/>
              </a:spcAft>
              <a:buFont typeface="Arial" pitchFamily="34" charset="0"/>
              <a:buNone/>
              <a:defRPr/>
            </a:pP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l"/>
            <a:r>
              <a:rPr lang="tr-TR" dirty="0"/>
              <a:t>Örnek:</a:t>
            </a:r>
          </a:p>
        </p:txBody>
      </p:sp>
      <p:sp>
        <p:nvSpPr>
          <p:cNvPr id="3" name="İçerik Yer Tutucusu 2"/>
          <p:cNvSpPr>
            <a:spLocks noGrp="1"/>
          </p:cNvSpPr>
          <p:nvPr>
            <p:ph idx="1"/>
          </p:nvPr>
        </p:nvSpPr>
        <p:spPr>
          <a:xfrm>
            <a:off x="228600" y="1600200"/>
            <a:ext cx="8686800" cy="4525963"/>
          </a:xfrm>
        </p:spPr>
        <p:txBody>
          <a:bodyPr>
            <a:normAutofit fontScale="55000" lnSpcReduction="20000"/>
          </a:bodyPr>
          <a:lstStyle/>
          <a:p>
            <a:pPr marL="0" indent="0">
              <a:lnSpc>
                <a:spcPct val="120000"/>
              </a:lnSpc>
              <a:buNone/>
            </a:pPr>
            <a:r>
              <a:rPr lang="tr-TR" dirty="0">
                <a:latin typeface="Consolas" panose="020B0609020204030204" pitchFamily="49" charset="0"/>
              </a:rPr>
              <a:t>from </a:t>
            </a:r>
            <a:r>
              <a:rPr lang="tr-TR" dirty="0" err="1">
                <a:latin typeface="Consolas" panose="020B0609020204030204" pitchFamily="49" charset="0"/>
              </a:rPr>
              <a:t>tkinter</a:t>
            </a:r>
            <a:r>
              <a:rPr lang="tr-TR" dirty="0">
                <a:latin typeface="Consolas" panose="020B0609020204030204" pitchFamily="49" charset="0"/>
              </a:rPr>
              <a:t> </a:t>
            </a:r>
            <a:r>
              <a:rPr lang="tr-TR" dirty="0" err="1">
                <a:latin typeface="Consolas" panose="020B0609020204030204" pitchFamily="49" charset="0"/>
              </a:rPr>
              <a:t>import</a:t>
            </a:r>
            <a:r>
              <a:rPr lang="tr-TR" dirty="0">
                <a:latin typeface="Consolas" panose="020B0609020204030204" pitchFamily="49" charset="0"/>
              </a:rPr>
              <a:t> *</a:t>
            </a:r>
          </a:p>
          <a:p>
            <a:pPr marL="0" indent="0">
              <a:lnSpc>
                <a:spcPct val="120000"/>
              </a:lnSpc>
              <a:buNone/>
            </a:pPr>
            <a:endParaRPr lang="tr-TR" dirty="0">
              <a:latin typeface="Consolas" panose="020B0609020204030204" pitchFamily="49" charset="0"/>
            </a:endParaRPr>
          </a:p>
          <a:p>
            <a:pPr marL="0" indent="0">
              <a:lnSpc>
                <a:spcPct val="120000"/>
              </a:lnSpc>
              <a:buNone/>
            </a:pPr>
            <a:r>
              <a:rPr lang="tr-TR" dirty="0" err="1">
                <a:latin typeface="Consolas" panose="020B0609020204030204" pitchFamily="49" charset="0"/>
              </a:rPr>
              <a:t>pen</a:t>
            </a:r>
            <a:r>
              <a:rPr lang="tr-TR" dirty="0">
                <a:latin typeface="Consolas" panose="020B0609020204030204" pitchFamily="49" charset="0"/>
              </a:rPr>
              <a:t> = </a:t>
            </a:r>
            <a:r>
              <a:rPr lang="tr-TR" dirty="0" err="1">
                <a:latin typeface="Consolas" panose="020B0609020204030204" pitchFamily="49" charset="0"/>
              </a:rPr>
              <a:t>Tk</a:t>
            </a:r>
            <a:r>
              <a:rPr lang="tr-TR" dirty="0">
                <a:latin typeface="Consolas" panose="020B0609020204030204" pitchFamily="49" charset="0"/>
              </a:rPr>
              <a:t>()</a:t>
            </a:r>
          </a:p>
          <a:p>
            <a:pPr marL="0" indent="0">
              <a:lnSpc>
                <a:spcPct val="120000"/>
              </a:lnSpc>
              <a:buNone/>
            </a:pPr>
            <a:endParaRPr lang="tr-TR" dirty="0">
              <a:latin typeface="Consolas" panose="020B0609020204030204" pitchFamily="49" charset="0"/>
            </a:endParaRPr>
          </a:p>
          <a:p>
            <a:pPr marL="0" indent="0">
              <a:lnSpc>
                <a:spcPct val="120000"/>
              </a:lnSpc>
              <a:buNone/>
            </a:pPr>
            <a:r>
              <a:rPr lang="tr-TR" dirty="0">
                <a:latin typeface="Consolas" panose="020B0609020204030204" pitchFamily="49" charset="0"/>
              </a:rPr>
              <a:t>B1 = </a:t>
            </a:r>
            <a:r>
              <a:rPr lang="tr-TR" dirty="0" err="1">
                <a:latin typeface="Consolas" panose="020B0609020204030204" pitchFamily="49" charset="0"/>
              </a:rPr>
              <a:t>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relief</a:t>
            </a:r>
            <a:r>
              <a:rPr lang="tr-TR" dirty="0">
                <a:latin typeface="Consolas" panose="020B0609020204030204" pitchFamily="49" charset="0"/>
              </a:rPr>
              <a:t>=FLAT,   </a:t>
            </a:r>
            <a:r>
              <a:rPr lang="tr-TR" dirty="0" err="1">
                <a:latin typeface="Consolas" panose="020B0609020204030204" pitchFamily="49" charset="0"/>
              </a:rPr>
              <a:t>bitmap</a:t>
            </a:r>
            <a:r>
              <a:rPr lang="tr-TR" dirty="0">
                <a:latin typeface="Consolas" panose="020B0609020204030204" pitchFamily="49" charset="0"/>
              </a:rPr>
              <a:t>="</a:t>
            </a:r>
            <a:r>
              <a:rPr lang="tr-TR" dirty="0" err="1">
                <a:latin typeface="Consolas" panose="020B0609020204030204" pitchFamily="49" charset="0"/>
              </a:rPr>
              <a:t>error</a:t>
            </a:r>
            <a:r>
              <a:rPr lang="tr-TR" dirty="0">
                <a:latin typeface="Consolas" panose="020B0609020204030204" pitchFamily="49" charset="0"/>
              </a:rPr>
              <a:t>").</a:t>
            </a:r>
            <a:r>
              <a:rPr lang="tr-TR" dirty="0" err="1">
                <a:latin typeface="Consolas" panose="020B0609020204030204" pitchFamily="49" charset="0"/>
              </a:rPr>
              <a:t>pack</a:t>
            </a:r>
            <a:r>
              <a:rPr lang="tr-TR" dirty="0">
                <a:latin typeface="Consolas" panose="020B0609020204030204" pitchFamily="49" charset="0"/>
              </a:rPr>
              <a:t>()</a:t>
            </a:r>
          </a:p>
          <a:p>
            <a:pPr marL="0" indent="0">
              <a:lnSpc>
                <a:spcPct val="120000"/>
              </a:lnSpc>
              <a:buNone/>
            </a:pPr>
            <a:r>
              <a:rPr lang="tr-TR" dirty="0">
                <a:latin typeface="Consolas" panose="020B0609020204030204" pitchFamily="49" charset="0"/>
              </a:rPr>
              <a:t>B2 = </a:t>
            </a:r>
            <a:r>
              <a:rPr lang="tr-TR" dirty="0" err="1">
                <a:latin typeface="Consolas" panose="020B0609020204030204" pitchFamily="49" charset="0"/>
              </a:rPr>
              <a:t>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relief</a:t>
            </a:r>
            <a:r>
              <a:rPr lang="tr-TR" dirty="0">
                <a:latin typeface="Consolas" panose="020B0609020204030204" pitchFamily="49" charset="0"/>
              </a:rPr>
              <a:t>=RAISED, </a:t>
            </a:r>
            <a:r>
              <a:rPr lang="tr-TR" dirty="0" err="1">
                <a:latin typeface="Consolas" panose="020B0609020204030204" pitchFamily="49" charset="0"/>
              </a:rPr>
              <a:t>bitmap</a:t>
            </a:r>
            <a:r>
              <a:rPr lang="tr-TR" dirty="0">
                <a:latin typeface="Consolas" panose="020B0609020204030204" pitchFamily="49" charset="0"/>
              </a:rPr>
              <a:t>="</a:t>
            </a:r>
            <a:r>
              <a:rPr lang="tr-TR" dirty="0" err="1">
                <a:latin typeface="Consolas" panose="020B0609020204030204" pitchFamily="49" charset="0"/>
              </a:rPr>
              <a:t>hourglass</a:t>
            </a:r>
            <a:r>
              <a:rPr lang="tr-TR" dirty="0">
                <a:latin typeface="Consolas" panose="020B0609020204030204" pitchFamily="49" charset="0"/>
              </a:rPr>
              <a:t>").</a:t>
            </a:r>
            <a:r>
              <a:rPr lang="tr-TR" dirty="0" err="1">
                <a:latin typeface="Consolas" panose="020B0609020204030204" pitchFamily="49" charset="0"/>
              </a:rPr>
              <a:t>pack</a:t>
            </a:r>
            <a:r>
              <a:rPr lang="tr-TR" dirty="0">
                <a:latin typeface="Consolas" panose="020B0609020204030204" pitchFamily="49" charset="0"/>
              </a:rPr>
              <a:t>()</a:t>
            </a:r>
          </a:p>
          <a:p>
            <a:pPr marL="0" indent="0">
              <a:lnSpc>
                <a:spcPct val="120000"/>
              </a:lnSpc>
              <a:buNone/>
            </a:pPr>
            <a:r>
              <a:rPr lang="tr-TR" dirty="0">
                <a:latin typeface="Consolas" panose="020B0609020204030204" pitchFamily="49" charset="0"/>
              </a:rPr>
              <a:t>B3 = </a:t>
            </a:r>
            <a:r>
              <a:rPr lang="tr-TR" dirty="0" err="1">
                <a:latin typeface="Consolas" panose="020B0609020204030204" pitchFamily="49" charset="0"/>
              </a:rPr>
              <a:t>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relief</a:t>
            </a:r>
            <a:r>
              <a:rPr lang="tr-TR" dirty="0">
                <a:latin typeface="Consolas" panose="020B0609020204030204" pitchFamily="49" charset="0"/>
              </a:rPr>
              <a:t>=SUNKEN, </a:t>
            </a:r>
            <a:r>
              <a:rPr lang="tr-TR" dirty="0" err="1">
                <a:latin typeface="Consolas" panose="020B0609020204030204" pitchFamily="49" charset="0"/>
              </a:rPr>
              <a:t>bitmap</a:t>
            </a:r>
            <a:r>
              <a:rPr lang="tr-TR" dirty="0">
                <a:latin typeface="Consolas" panose="020B0609020204030204" pitchFamily="49" charset="0"/>
              </a:rPr>
              <a:t>="</a:t>
            </a:r>
            <a:r>
              <a:rPr lang="tr-TR" dirty="0" err="1">
                <a:latin typeface="Consolas" panose="020B0609020204030204" pitchFamily="49" charset="0"/>
              </a:rPr>
              <a:t>info</a:t>
            </a:r>
            <a:r>
              <a:rPr lang="tr-TR" dirty="0">
                <a:latin typeface="Consolas" panose="020B0609020204030204" pitchFamily="49" charset="0"/>
              </a:rPr>
              <a:t>",     </a:t>
            </a:r>
            <a:r>
              <a:rPr lang="tr-TR" dirty="0" err="1">
                <a:latin typeface="Consolas" panose="020B0609020204030204" pitchFamily="49" charset="0"/>
              </a:rPr>
              <a:t>border</a:t>
            </a:r>
            <a:r>
              <a:rPr lang="tr-TR" dirty="0">
                <a:latin typeface="Consolas" panose="020B0609020204030204" pitchFamily="49" charset="0"/>
              </a:rPr>
              <a:t>=5).</a:t>
            </a:r>
            <a:r>
              <a:rPr lang="tr-TR" dirty="0" err="1">
                <a:latin typeface="Consolas" panose="020B0609020204030204" pitchFamily="49" charset="0"/>
              </a:rPr>
              <a:t>pack</a:t>
            </a:r>
            <a:r>
              <a:rPr lang="tr-TR" dirty="0">
                <a:latin typeface="Consolas" panose="020B0609020204030204" pitchFamily="49" charset="0"/>
              </a:rPr>
              <a:t>()</a:t>
            </a:r>
          </a:p>
          <a:p>
            <a:pPr marL="0" indent="0">
              <a:lnSpc>
                <a:spcPct val="120000"/>
              </a:lnSpc>
              <a:buNone/>
            </a:pPr>
            <a:r>
              <a:rPr lang="tr-TR" dirty="0">
                <a:latin typeface="Consolas" panose="020B0609020204030204" pitchFamily="49" charset="0"/>
              </a:rPr>
              <a:t>B4 = </a:t>
            </a:r>
            <a:r>
              <a:rPr lang="tr-TR" dirty="0" err="1">
                <a:latin typeface="Consolas" panose="020B0609020204030204" pitchFamily="49" charset="0"/>
              </a:rPr>
              <a:t>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relief</a:t>
            </a:r>
            <a:r>
              <a:rPr lang="tr-TR" dirty="0">
                <a:latin typeface="Consolas" panose="020B0609020204030204" pitchFamily="49" charset="0"/>
              </a:rPr>
              <a:t>=GROOVE, </a:t>
            </a:r>
            <a:r>
              <a:rPr lang="tr-TR" dirty="0" err="1">
                <a:latin typeface="Consolas" panose="020B0609020204030204" pitchFamily="49" charset="0"/>
              </a:rPr>
              <a:t>bitmap</a:t>
            </a:r>
            <a:r>
              <a:rPr lang="tr-TR" dirty="0">
                <a:latin typeface="Consolas" panose="020B0609020204030204" pitchFamily="49" charset="0"/>
              </a:rPr>
              <a:t>="</a:t>
            </a:r>
            <a:r>
              <a:rPr lang="tr-TR" dirty="0" err="1">
                <a:latin typeface="Consolas" panose="020B0609020204030204" pitchFamily="49" charset="0"/>
              </a:rPr>
              <a:t>question</a:t>
            </a:r>
            <a:r>
              <a:rPr lang="tr-TR" dirty="0">
                <a:latin typeface="Consolas" panose="020B0609020204030204" pitchFamily="49" charset="0"/>
              </a:rPr>
              <a:t>", </a:t>
            </a:r>
            <a:r>
              <a:rPr lang="tr-TR" dirty="0" err="1">
                <a:latin typeface="Consolas" panose="020B0609020204030204" pitchFamily="49" charset="0"/>
              </a:rPr>
              <a:t>border</a:t>
            </a:r>
            <a:r>
              <a:rPr lang="tr-TR" dirty="0">
                <a:latin typeface="Consolas" panose="020B0609020204030204" pitchFamily="49" charset="0"/>
              </a:rPr>
              <a:t>=5).</a:t>
            </a:r>
            <a:r>
              <a:rPr lang="tr-TR" dirty="0" err="1">
                <a:latin typeface="Consolas" panose="020B0609020204030204" pitchFamily="49" charset="0"/>
              </a:rPr>
              <a:t>pack</a:t>
            </a:r>
            <a:r>
              <a:rPr lang="tr-TR" dirty="0">
                <a:latin typeface="Consolas" panose="020B0609020204030204" pitchFamily="49" charset="0"/>
              </a:rPr>
              <a:t>()</a:t>
            </a:r>
          </a:p>
          <a:p>
            <a:pPr marL="0" indent="0">
              <a:lnSpc>
                <a:spcPct val="120000"/>
              </a:lnSpc>
              <a:buNone/>
            </a:pPr>
            <a:r>
              <a:rPr lang="tr-TR" dirty="0">
                <a:latin typeface="Consolas" panose="020B0609020204030204" pitchFamily="49" charset="0"/>
              </a:rPr>
              <a:t>B5 = </a:t>
            </a:r>
            <a:r>
              <a:rPr lang="tr-TR" dirty="0" err="1">
                <a:latin typeface="Consolas" panose="020B0609020204030204" pitchFamily="49" charset="0"/>
              </a:rPr>
              <a:t>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relief</a:t>
            </a:r>
            <a:r>
              <a:rPr lang="tr-TR" dirty="0">
                <a:latin typeface="Consolas" panose="020B0609020204030204" pitchFamily="49" charset="0"/>
              </a:rPr>
              <a:t>=RIDGE,  </a:t>
            </a:r>
            <a:r>
              <a:rPr lang="tr-TR" dirty="0" err="1">
                <a:latin typeface="Consolas" panose="020B0609020204030204" pitchFamily="49" charset="0"/>
              </a:rPr>
              <a:t>bitmap</a:t>
            </a:r>
            <a:r>
              <a:rPr lang="tr-TR" dirty="0">
                <a:latin typeface="Consolas" panose="020B0609020204030204" pitchFamily="49" charset="0"/>
              </a:rPr>
              <a:t>="</a:t>
            </a:r>
            <a:r>
              <a:rPr lang="tr-TR" dirty="0" err="1">
                <a:latin typeface="Consolas" panose="020B0609020204030204" pitchFamily="49" charset="0"/>
              </a:rPr>
              <a:t>warning</a:t>
            </a:r>
            <a:r>
              <a:rPr lang="tr-TR" dirty="0">
                <a:latin typeface="Consolas" panose="020B0609020204030204" pitchFamily="49" charset="0"/>
              </a:rPr>
              <a:t>",  </a:t>
            </a:r>
            <a:r>
              <a:rPr lang="tr-TR" dirty="0" err="1">
                <a:latin typeface="Consolas" panose="020B0609020204030204" pitchFamily="49" charset="0"/>
              </a:rPr>
              <a:t>border</a:t>
            </a:r>
            <a:r>
              <a:rPr lang="tr-TR" dirty="0">
                <a:latin typeface="Consolas" panose="020B0609020204030204" pitchFamily="49" charset="0"/>
              </a:rPr>
              <a:t>=5).</a:t>
            </a:r>
            <a:r>
              <a:rPr lang="tr-TR" dirty="0" err="1">
                <a:latin typeface="Consolas" panose="020B0609020204030204" pitchFamily="49" charset="0"/>
              </a:rPr>
              <a:t>pack</a:t>
            </a:r>
            <a:r>
              <a:rPr lang="tr-TR" dirty="0">
                <a:latin typeface="Consolas" panose="020B0609020204030204" pitchFamily="49" charset="0"/>
              </a:rPr>
              <a:t>()</a:t>
            </a:r>
          </a:p>
          <a:p>
            <a:pPr marL="0" indent="0">
              <a:lnSpc>
                <a:spcPct val="120000"/>
              </a:lnSpc>
              <a:buNone/>
            </a:pPr>
            <a:endParaRPr lang="tr-TR" dirty="0">
              <a:latin typeface="Consolas" panose="020B0609020204030204" pitchFamily="49" charset="0"/>
            </a:endParaRPr>
          </a:p>
          <a:p>
            <a:pPr marL="0" indent="0">
              <a:lnSpc>
                <a:spcPct val="120000"/>
              </a:lnSpc>
              <a:buNone/>
            </a:pPr>
            <a:r>
              <a:rPr lang="tr-TR" dirty="0" err="1">
                <a:latin typeface="Consolas" panose="020B0609020204030204" pitchFamily="49" charset="0"/>
              </a:rPr>
              <a:t>pen.mainloop</a:t>
            </a:r>
            <a:r>
              <a:rPr lang="tr-TR" dirty="0">
                <a:latin typeface="Consolas" panose="020B0609020204030204" pitchFamily="49" charset="0"/>
              </a:rPr>
              <a:t>()</a:t>
            </a:r>
          </a:p>
        </p:txBody>
      </p:sp>
      <p:pic>
        <p:nvPicPr>
          <p:cNvPr id="4" name="Resim 3"/>
          <p:cNvPicPr>
            <a:picLocks noChangeAspect="1"/>
          </p:cNvPicPr>
          <p:nvPr/>
        </p:nvPicPr>
        <p:blipFill>
          <a:blip r:embed="rId2"/>
          <a:stretch>
            <a:fillRect/>
          </a:stretch>
        </p:blipFill>
        <p:spPr>
          <a:xfrm>
            <a:off x="7181850" y="228600"/>
            <a:ext cx="1733550" cy="2638425"/>
          </a:xfrm>
          <a:prstGeom prst="rect">
            <a:avLst/>
          </a:prstGeom>
        </p:spPr>
      </p:pic>
      <p:sp>
        <p:nvSpPr>
          <p:cNvPr id="5" name="Dikdörtgen 4"/>
          <p:cNvSpPr/>
          <p:nvPr/>
        </p:nvSpPr>
        <p:spPr>
          <a:xfrm>
            <a:off x="2438400" y="4819471"/>
            <a:ext cx="64770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err="1">
                <a:solidFill>
                  <a:srgbClr val="C00000"/>
                </a:solidFill>
                <a:latin typeface="+mj-lt"/>
              </a:rPr>
              <a:t>pack</a:t>
            </a:r>
            <a:r>
              <a:rPr lang="tr-TR" dirty="0">
                <a:solidFill>
                  <a:srgbClr val="C00000"/>
                </a:solidFill>
                <a:latin typeface="+mj-lt"/>
              </a:rPr>
              <a:t>() </a:t>
            </a:r>
            <a:r>
              <a:rPr lang="tr-TR" dirty="0">
                <a:solidFill>
                  <a:schemeClr val="tx1"/>
                </a:solidFill>
                <a:latin typeface="+mj-lt"/>
              </a:rPr>
              <a:t>içinde herhangi bir seçenek verilmez ise </a:t>
            </a:r>
            <a:r>
              <a:rPr lang="tr-TR" dirty="0" err="1">
                <a:solidFill>
                  <a:srgbClr val="C00000"/>
                </a:solidFill>
                <a:latin typeface="+mj-lt"/>
              </a:rPr>
              <a:t>side</a:t>
            </a:r>
            <a:r>
              <a:rPr lang="tr-TR" dirty="0">
                <a:solidFill>
                  <a:srgbClr val="C00000"/>
                </a:solidFill>
                <a:latin typeface="+mj-lt"/>
              </a:rPr>
              <a:t>=TOP</a:t>
            </a:r>
            <a:r>
              <a:rPr lang="tr-TR" dirty="0">
                <a:solidFill>
                  <a:schemeClr val="tx1"/>
                </a:solidFill>
                <a:latin typeface="+mj-lt"/>
              </a:rPr>
              <a:t> kabul edileceğini belirtmiştik. Bu örnekte de görülebileceği gibi </a:t>
            </a:r>
            <a:r>
              <a:rPr lang="tr-TR" dirty="0">
                <a:solidFill>
                  <a:srgbClr val="C00000"/>
                </a:solidFill>
                <a:latin typeface="+mj-lt"/>
              </a:rPr>
              <a:t>B1.pack() </a:t>
            </a:r>
            <a:r>
              <a:rPr lang="tr-TR" dirty="0">
                <a:solidFill>
                  <a:schemeClr val="tx1"/>
                </a:solidFill>
                <a:latin typeface="+mj-lt"/>
              </a:rPr>
              <a:t>şeklinde </a:t>
            </a:r>
            <a:r>
              <a:rPr lang="tr-TR" dirty="0" err="1">
                <a:solidFill>
                  <a:schemeClr val="tx1"/>
                </a:solidFill>
                <a:latin typeface="+mj-lt"/>
              </a:rPr>
              <a:t>widget</a:t>
            </a:r>
            <a:r>
              <a:rPr lang="tr-TR" dirty="0">
                <a:solidFill>
                  <a:schemeClr val="tx1"/>
                </a:solidFill>
                <a:latin typeface="+mj-lt"/>
              </a:rPr>
              <a:t> nesnesi yaratıldıktan sonra kullanılabileceği gibi </a:t>
            </a:r>
            <a:r>
              <a:rPr lang="tr-TR" dirty="0" err="1">
                <a:solidFill>
                  <a:srgbClr val="C00000"/>
                </a:solidFill>
                <a:latin typeface="+mj-lt"/>
              </a:rPr>
              <a:t>pack</a:t>
            </a:r>
            <a:r>
              <a:rPr lang="tr-TR" dirty="0">
                <a:solidFill>
                  <a:srgbClr val="C00000"/>
                </a:solidFill>
                <a:latin typeface="+mj-lt"/>
              </a:rPr>
              <a:t>()</a:t>
            </a:r>
            <a:r>
              <a:rPr lang="tr-TR" dirty="0">
                <a:solidFill>
                  <a:schemeClr val="tx1"/>
                </a:solidFill>
                <a:latin typeface="+mj-lt"/>
              </a:rPr>
              <a:t> yöntemi nesnenin yaratılması esnasında da kullanılabilir.</a:t>
            </a:r>
          </a:p>
          <a:p>
            <a:pPr marL="0" indent="0" algn="ctr">
              <a:buNone/>
            </a:pPr>
            <a:r>
              <a:rPr lang="tr-TR" dirty="0">
                <a:solidFill>
                  <a:schemeClr val="tx1"/>
                </a:solidFill>
                <a:latin typeface="+mj-lt"/>
              </a:rPr>
              <a:t>Aynı durum </a:t>
            </a:r>
            <a:r>
              <a:rPr lang="tr-TR" dirty="0" err="1">
                <a:solidFill>
                  <a:srgbClr val="C00000"/>
                </a:solidFill>
                <a:latin typeface="+mj-lt"/>
              </a:rPr>
              <a:t>place</a:t>
            </a:r>
            <a:r>
              <a:rPr lang="tr-TR" dirty="0">
                <a:solidFill>
                  <a:srgbClr val="C00000"/>
                </a:solidFill>
                <a:latin typeface="+mj-lt"/>
              </a:rPr>
              <a:t>() </a:t>
            </a:r>
            <a:r>
              <a:rPr lang="tr-TR" dirty="0">
                <a:solidFill>
                  <a:schemeClr val="tx1"/>
                </a:solidFill>
                <a:latin typeface="+mj-lt"/>
              </a:rPr>
              <a:t>ve biraz sonra göstereceğimiz bir diğer </a:t>
            </a:r>
            <a:r>
              <a:rPr lang="tr-TR" dirty="0" err="1">
                <a:solidFill>
                  <a:schemeClr val="tx1"/>
                </a:solidFill>
                <a:latin typeface="+mj-lt"/>
              </a:rPr>
              <a:t>widget</a:t>
            </a:r>
            <a:r>
              <a:rPr lang="tr-TR" dirty="0">
                <a:solidFill>
                  <a:schemeClr val="tx1"/>
                </a:solidFill>
                <a:latin typeface="+mj-lt"/>
              </a:rPr>
              <a:t> yerleştirme yöntemi olan </a:t>
            </a:r>
            <a:r>
              <a:rPr lang="tr-TR" dirty="0" err="1">
                <a:solidFill>
                  <a:srgbClr val="C00000"/>
                </a:solidFill>
                <a:latin typeface="+mj-lt"/>
              </a:rPr>
              <a:t>grid</a:t>
            </a:r>
            <a:r>
              <a:rPr lang="tr-TR" dirty="0">
                <a:solidFill>
                  <a:srgbClr val="C00000"/>
                </a:solidFill>
                <a:latin typeface="+mj-lt"/>
              </a:rPr>
              <a:t>() </a:t>
            </a:r>
            <a:r>
              <a:rPr lang="tr-TR" dirty="0">
                <a:solidFill>
                  <a:schemeClr val="tx1"/>
                </a:solidFill>
                <a:latin typeface="+mj-lt"/>
              </a:rPr>
              <a:t>için de geçerlidir.</a:t>
            </a:r>
          </a:p>
        </p:txBody>
      </p:sp>
    </p:spTree>
    <p:extLst>
      <p:ext uri="{BB962C8B-B14F-4D97-AF65-F5344CB8AC3E}">
        <p14:creationId xmlns:p14="http://schemas.microsoft.com/office/powerpoint/2010/main" val="417838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err="1"/>
              <a:t>Height</a:t>
            </a:r>
            <a:r>
              <a:rPr lang="tr-TR" dirty="0"/>
              <a:t>, </a:t>
            </a:r>
            <a:r>
              <a:rPr lang="tr-TR" dirty="0" err="1"/>
              <a:t>Width</a:t>
            </a:r>
            <a:r>
              <a:rPr lang="tr-TR" dirty="0"/>
              <a:t>, Font ve </a:t>
            </a:r>
            <a:r>
              <a:rPr lang="tr-TR" dirty="0" err="1"/>
              <a:t>Anchor</a:t>
            </a:r>
            <a:r>
              <a:rPr lang="tr-TR" dirty="0"/>
              <a:t> seçenekleri</a:t>
            </a:r>
          </a:p>
        </p:txBody>
      </p:sp>
      <p:sp>
        <p:nvSpPr>
          <p:cNvPr id="3" name="İçerik Yer Tutucusu 2"/>
          <p:cNvSpPr>
            <a:spLocks noGrp="1"/>
          </p:cNvSpPr>
          <p:nvPr>
            <p:ph idx="1"/>
          </p:nvPr>
        </p:nvSpPr>
        <p:spPr/>
        <p:txBody>
          <a:bodyPr>
            <a:normAutofit fontScale="85000" lnSpcReduction="10000"/>
          </a:bodyPr>
          <a:lstStyle/>
          <a:p>
            <a:r>
              <a:rPr lang="tr-TR" dirty="0" err="1">
                <a:solidFill>
                  <a:srgbClr val="C00000"/>
                </a:solidFill>
              </a:rPr>
              <a:t>Width</a:t>
            </a:r>
            <a:r>
              <a:rPr lang="tr-TR" dirty="0"/>
              <a:t> seçeneği ile </a:t>
            </a:r>
            <a:r>
              <a:rPr lang="tr-TR" dirty="0" err="1"/>
              <a:t>widget’ın</a:t>
            </a:r>
            <a:r>
              <a:rPr lang="tr-TR" dirty="0"/>
              <a:t> genişliği, </a:t>
            </a:r>
            <a:r>
              <a:rPr lang="tr-TR" dirty="0" err="1">
                <a:solidFill>
                  <a:srgbClr val="C00000"/>
                </a:solidFill>
              </a:rPr>
              <a:t>Height</a:t>
            </a:r>
            <a:r>
              <a:rPr lang="tr-TR" dirty="0"/>
              <a:t> seçeneği ile de yüksekliği ayarlanabilir.</a:t>
            </a:r>
          </a:p>
          <a:p>
            <a:pPr lvl="1"/>
            <a:r>
              <a:rPr lang="tr-TR" dirty="0"/>
              <a:t>Bu seçenekler kullanılmadığında </a:t>
            </a:r>
            <a:r>
              <a:rPr lang="tr-TR" dirty="0" err="1"/>
              <a:t>widget</a:t>
            </a:r>
            <a:r>
              <a:rPr lang="tr-TR" dirty="0"/>
              <a:t> boyutunun verilen yazı veya simgenin büyüklüğü kadar olduğunu görmüştük</a:t>
            </a:r>
          </a:p>
          <a:p>
            <a:r>
              <a:rPr lang="tr-TR" dirty="0">
                <a:solidFill>
                  <a:srgbClr val="C00000"/>
                </a:solidFill>
              </a:rPr>
              <a:t>Font</a:t>
            </a:r>
            <a:r>
              <a:rPr lang="tr-TR" dirty="0"/>
              <a:t> seçeneği ile </a:t>
            </a:r>
            <a:r>
              <a:rPr lang="tr-TR" dirty="0" err="1"/>
              <a:t>widget</a:t>
            </a:r>
            <a:r>
              <a:rPr lang="tr-TR" dirty="0"/>
              <a:t> üzerinde görüntülenen </a:t>
            </a:r>
            <a:r>
              <a:rPr lang="tr-TR" dirty="0" err="1">
                <a:solidFill>
                  <a:srgbClr val="C00000"/>
                </a:solidFill>
              </a:rPr>
              <a:t>text</a:t>
            </a:r>
            <a:r>
              <a:rPr lang="tr-TR" dirty="0"/>
              <a:t> seçeneği ile verilmiş olan yazının yazı tipi ayarlanabilir. İstenirse font isminin yanına büyüklük değeri de verilebilir: </a:t>
            </a:r>
            <a:r>
              <a:rPr lang="tr-TR" dirty="0">
                <a:solidFill>
                  <a:srgbClr val="0070C0"/>
                </a:solidFill>
                <a:latin typeface="Consolas" panose="020B0609020204030204" pitchFamily="49" charset="0"/>
              </a:rPr>
              <a:t>font="</a:t>
            </a:r>
            <a:r>
              <a:rPr lang="tr-TR" dirty="0" err="1">
                <a:solidFill>
                  <a:srgbClr val="0070C0"/>
                </a:solidFill>
                <a:latin typeface="Consolas" panose="020B0609020204030204" pitchFamily="49" charset="0"/>
              </a:rPr>
              <a:t>Calibri</a:t>
            </a:r>
            <a:r>
              <a:rPr lang="tr-TR" dirty="0">
                <a:solidFill>
                  <a:srgbClr val="0070C0"/>
                </a:solidFill>
                <a:latin typeface="Consolas" panose="020B0609020204030204" pitchFamily="49" charset="0"/>
              </a:rPr>
              <a:t> 16"</a:t>
            </a:r>
            <a:endParaRPr lang="tr-TR" dirty="0">
              <a:solidFill>
                <a:srgbClr val="0070C0"/>
              </a:solidFill>
            </a:endParaRPr>
          </a:p>
          <a:p>
            <a:r>
              <a:rPr lang="tr-TR" dirty="0" err="1">
                <a:solidFill>
                  <a:srgbClr val="C00000"/>
                </a:solidFill>
              </a:rPr>
              <a:t>Anchor</a:t>
            </a:r>
            <a:r>
              <a:rPr lang="tr-TR" dirty="0"/>
              <a:t> seçeneği ile yazının </a:t>
            </a:r>
            <a:r>
              <a:rPr lang="tr-TR" dirty="0" err="1"/>
              <a:t>widget’ın</a:t>
            </a:r>
            <a:r>
              <a:rPr lang="tr-TR" dirty="0"/>
              <a:t> neresinde görüneceği </a:t>
            </a:r>
            <a:r>
              <a:rPr lang="pt-BR" dirty="0"/>
              <a:t>n, ne, e, se, s, sw, w, nw</a:t>
            </a:r>
            <a:r>
              <a:rPr lang="tr-TR" dirty="0"/>
              <a:t> veya</a:t>
            </a:r>
            <a:r>
              <a:rPr lang="pt-BR" dirty="0"/>
              <a:t> center</a:t>
            </a:r>
            <a:r>
              <a:rPr lang="tr-TR" dirty="0"/>
              <a:t> olarak verilebilir.</a:t>
            </a:r>
          </a:p>
        </p:txBody>
      </p:sp>
      <p:graphicFrame>
        <p:nvGraphicFramePr>
          <p:cNvPr id="4" name="Tablo 3"/>
          <p:cNvGraphicFramePr>
            <a:graphicFrameLocks noGrp="1"/>
          </p:cNvGraphicFramePr>
          <p:nvPr>
            <p:extLst>
              <p:ext uri="{D42A27DB-BD31-4B8C-83A1-F6EECF244321}">
                <p14:modId xmlns:p14="http://schemas.microsoft.com/office/powerpoint/2010/main" val="1277180378"/>
              </p:ext>
            </p:extLst>
          </p:nvPr>
        </p:nvGraphicFramePr>
        <p:xfrm>
          <a:off x="3962400" y="5569903"/>
          <a:ext cx="2743200" cy="111252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526796423"/>
                    </a:ext>
                  </a:extLst>
                </a:gridCol>
                <a:gridCol w="914400">
                  <a:extLst>
                    <a:ext uri="{9D8B030D-6E8A-4147-A177-3AD203B41FA5}">
                      <a16:colId xmlns:a16="http://schemas.microsoft.com/office/drawing/2014/main" val="123450242"/>
                    </a:ext>
                  </a:extLst>
                </a:gridCol>
                <a:gridCol w="914400">
                  <a:extLst>
                    <a:ext uri="{9D8B030D-6E8A-4147-A177-3AD203B41FA5}">
                      <a16:colId xmlns:a16="http://schemas.microsoft.com/office/drawing/2014/main" val="1955820302"/>
                    </a:ext>
                  </a:extLst>
                </a:gridCol>
              </a:tblGrid>
              <a:tr h="370840">
                <a:tc>
                  <a:txBody>
                    <a:bodyPr/>
                    <a:lstStyle/>
                    <a:p>
                      <a:pPr algn="ctr"/>
                      <a:r>
                        <a:rPr lang="tr-TR" dirty="0"/>
                        <a:t>NW</a:t>
                      </a:r>
                    </a:p>
                  </a:txBody>
                  <a:tcPr/>
                </a:tc>
                <a:tc>
                  <a:txBody>
                    <a:bodyPr/>
                    <a:lstStyle/>
                    <a:p>
                      <a:pPr algn="ctr"/>
                      <a:r>
                        <a:rPr lang="tr-TR" dirty="0"/>
                        <a:t>N</a:t>
                      </a:r>
                    </a:p>
                  </a:txBody>
                  <a:tcPr/>
                </a:tc>
                <a:tc>
                  <a:txBody>
                    <a:bodyPr/>
                    <a:lstStyle/>
                    <a:p>
                      <a:pPr algn="ctr"/>
                      <a:r>
                        <a:rPr lang="tr-TR" dirty="0"/>
                        <a:t>NE</a:t>
                      </a:r>
                    </a:p>
                  </a:txBody>
                  <a:tcPr/>
                </a:tc>
                <a:extLst>
                  <a:ext uri="{0D108BD9-81ED-4DB2-BD59-A6C34878D82A}">
                    <a16:rowId xmlns:a16="http://schemas.microsoft.com/office/drawing/2014/main" val="3945416424"/>
                  </a:ext>
                </a:extLst>
              </a:tr>
              <a:tr h="370840">
                <a:tc>
                  <a:txBody>
                    <a:bodyPr/>
                    <a:lstStyle/>
                    <a:p>
                      <a:pPr algn="ctr"/>
                      <a:r>
                        <a:rPr lang="tr-TR" dirty="0"/>
                        <a:t>W</a:t>
                      </a:r>
                    </a:p>
                  </a:txBody>
                  <a:tcPr/>
                </a:tc>
                <a:tc>
                  <a:txBody>
                    <a:bodyPr/>
                    <a:lstStyle/>
                    <a:p>
                      <a:pPr algn="ctr"/>
                      <a:r>
                        <a:rPr lang="tr-TR" dirty="0"/>
                        <a:t>Center</a:t>
                      </a:r>
                    </a:p>
                  </a:txBody>
                  <a:tcPr/>
                </a:tc>
                <a:tc>
                  <a:txBody>
                    <a:bodyPr/>
                    <a:lstStyle/>
                    <a:p>
                      <a:pPr algn="ctr"/>
                      <a:r>
                        <a:rPr lang="tr-TR" dirty="0"/>
                        <a:t>E</a:t>
                      </a:r>
                    </a:p>
                  </a:txBody>
                  <a:tcPr/>
                </a:tc>
                <a:extLst>
                  <a:ext uri="{0D108BD9-81ED-4DB2-BD59-A6C34878D82A}">
                    <a16:rowId xmlns:a16="http://schemas.microsoft.com/office/drawing/2014/main" val="1714699692"/>
                  </a:ext>
                </a:extLst>
              </a:tr>
              <a:tr h="370840">
                <a:tc>
                  <a:txBody>
                    <a:bodyPr/>
                    <a:lstStyle/>
                    <a:p>
                      <a:pPr algn="ctr"/>
                      <a:r>
                        <a:rPr lang="tr-TR" dirty="0"/>
                        <a:t>SW</a:t>
                      </a:r>
                    </a:p>
                  </a:txBody>
                  <a:tcPr/>
                </a:tc>
                <a:tc>
                  <a:txBody>
                    <a:bodyPr/>
                    <a:lstStyle/>
                    <a:p>
                      <a:pPr algn="ctr"/>
                      <a:r>
                        <a:rPr lang="tr-TR" dirty="0"/>
                        <a:t>S</a:t>
                      </a:r>
                    </a:p>
                  </a:txBody>
                  <a:tcPr/>
                </a:tc>
                <a:tc>
                  <a:txBody>
                    <a:bodyPr/>
                    <a:lstStyle/>
                    <a:p>
                      <a:pPr algn="ctr"/>
                      <a:r>
                        <a:rPr lang="tr-TR" dirty="0"/>
                        <a:t>SE</a:t>
                      </a:r>
                    </a:p>
                  </a:txBody>
                  <a:tcPr/>
                </a:tc>
                <a:extLst>
                  <a:ext uri="{0D108BD9-81ED-4DB2-BD59-A6C34878D82A}">
                    <a16:rowId xmlns:a16="http://schemas.microsoft.com/office/drawing/2014/main" val="3009541386"/>
                  </a:ext>
                </a:extLst>
              </a:tr>
            </a:tbl>
          </a:graphicData>
        </a:graphic>
      </p:graphicFrame>
    </p:spTree>
    <p:extLst>
      <p:ext uri="{BB962C8B-B14F-4D97-AF65-F5344CB8AC3E}">
        <p14:creationId xmlns:p14="http://schemas.microsoft.com/office/powerpoint/2010/main" val="346854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Grid</a:t>
            </a:r>
            <a:r>
              <a:rPr lang="tr-TR" dirty="0"/>
              <a:t>() yöntemi</a:t>
            </a:r>
          </a:p>
        </p:txBody>
      </p:sp>
      <p:sp>
        <p:nvSpPr>
          <p:cNvPr id="3" name="İçerik Yer Tutucusu 2"/>
          <p:cNvSpPr>
            <a:spLocks noGrp="1"/>
          </p:cNvSpPr>
          <p:nvPr>
            <p:ph idx="1"/>
          </p:nvPr>
        </p:nvSpPr>
        <p:spPr>
          <a:xfrm>
            <a:off x="457200" y="1600201"/>
            <a:ext cx="8229600" cy="1870629"/>
          </a:xfrm>
        </p:spPr>
        <p:txBody>
          <a:bodyPr>
            <a:normAutofit fontScale="85000" lnSpcReduction="10000"/>
          </a:bodyPr>
          <a:lstStyle/>
          <a:p>
            <a:r>
              <a:rPr lang="tr-TR" dirty="0"/>
              <a:t>Nesnelerin pencere içinde daha kolay hizalanabilmesi için, pencerenin satır ve sütunlardan oluşan bir ızgara yapısında olduğu farz edilip, </a:t>
            </a:r>
            <a:r>
              <a:rPr lang="tr-TR" dirty="0" err="1">
                <a:solidFill>
                  <a:srgbClr val="C00000"/>
                </a:solidFill>
              </a:rPr>
              <a:t>grid</a:t>
            </a:r>
            <a:r>
              <a:rPr lang="tr-TR" dirty="0">
                <a:solidFill>
                  <a:srgbClr val="C00000"/>
                </a:solidFill>
              </a:rPr>
              <a:t>() </a:t>
            </a:r>
            <a:r>
              <a:rPr lang="tr-TR" dirty="0"/>
              <a:t>yöntemi ile satır ve sütun numaraları verilerek yerleştirilmesi sağlanabilir.</a:t>
            </a:r>
          </a:p>
          <a:p>
            <a:endParaRPr lang="tr-TR" dirty="0"/>
          </a:p>
        </p:txBody>
      </p:sp>
      <p:pic>
        <p:nvPicPr>
          <p:cNvPr id="5" name="Resim 4"/>
          <p:cNvPicPr>
            <a:picLocks noChangeAspect="1"/>
          </p:cNvPicPr>
          <p:nvPr/>
        </p:nvPicPr>
        <p:blipFill>
          <a:blip r:embed="rId2"/>
          <a:stretch>
            <a:fillRect/>
          </a:stretch>
        </p:blipFill>
        <p:spPr>
          <a:xfrm>
            <a:off x="5186080" y="3429000"/>
            <a:ext cx="3838575" cy="3295650"/>
          </a:xfrm>
          <a:prstGeom prst="rect">
            <a:avLst/>
          </a:prstGeom>
        </p:spPr>
      </p:pic>
      <p:graphicFrame>
        <p:nvGraphicFramePr>
          <p:cNvPr id="6" name="Tablo 5"/>
          <p:cNvGraphicFramePr>
            <a:graphicFrameLocks noGrp="1"/>
          </p:cNvGraphicFramePr>
          <p:nvPr>
            <p:extLst>
              <p:ext uri="{D42A27DB-BD31-4B8C-83A1-F6EECF244321}">
                <p14:modId xmlns:p14="http://schemas.microsoft.com/office/powerpoint/2010/main" val="1839187586"/>
              </p:ext>
            </p:extLst>
          </p:nvPr>
        </p:nvGraphicFramePr>
        <p:xfrm>
          <a:off x="5181600" y="3872660"/>
          <a:ext cx="3825130" cy="2851990"/>
        </p:xfrm>
        <a:graphic>
          <a:graphicData uri="http://schemas.openxmlformats.org/drawingml/2006/table">
            <a:tbl>
              <a:tblPr firstRow="1" bandRow="1">
                <a:tableStyleId>{5940675A-B579-460E-94D1-54222C63F5DA}</a:tableStyleId>
              </a:tblPr>
              <a:tblGrid>
                <a:gridCol w="765026">
                  <a:extLst>
                    <a:ext uri="{9D8B030D-6E8A-4147-A177-3AD203B41FA5}">
                      <a16:colId xmlns:a16="http://schemas.microsoft.com/office/drawing/2014/main" val="3949578170"/>
                    </a:ext>
                  </a:extLst>
                </a:gridCol>
                <a:gridCol w="765026">
                  <a:extLst>
                    <a:ext uri="{9D8B030D-6E8A-4147-A177-3AD203B41FA5}">
                      <a16:colId xmlns:a16="http://schemas.microsoft.com/office/drawing/2014/main" val="2891925259"/>
                    </a:ext>
                  </a:extLst>
                </a:gridCol>
                <a:gridCol w="765026">
                  <a:extLst>
                    <a:ext uri="{9D8B030D-6E8A-4147-A177-3AD203B41FA5}">
                      <a16:colId xmlns:a16="http://schemas.microsoft.com/office/drawing/2014/main" val="1583016718"/>
                    </a:ext>
                  </a:extLst>
                </a:gridCol>
                <a:gridCol w="765026">
                  <a:extLst>
                    <a:ext uri="{9D8B030D-6E8A-4147-A177-3AD203B41FA5}">
                      <a16:colId xmlns:a16="http://schemas.microsoft.com/office/drawing/2014/main" val="2179483023"/>
                    </a:ext>
                  </a:extLst>
                </a:gridCol>
                <a:gridCol w="765026">
                  <a:extLst>
                    <a:ext uri="{9D8B030D-6E8A-4147-A177-3AD203B41FA5}">
                      <a16:colId xmlns:a16="http://schemas.microsoft.com/office/drawing/2014/main" val="1611079696"/>
                    </a:ext>
                  </a:extLst>
                </a:gridCol>
              </a:tblGrid>
              <a:tr h="570398">
                <a:tc>
                  <a:txBody>
                    <a:bodyPr/>
                    <a:lstStyle/>
                    <a:p>
                      <a:pPr algn="ctr"/>
                      <a:r>
                        <a:rPr lang="tr-TR" dirty="0">
                          <a:solidFill>
                            <a:srgbClr val="0070C0"/>
                          </a:solidFill>
                        </a:rPr>
                        <a:t>0,0</a:t>
                      </a:r>
                    </a:p>
                  </a:txBody>
                  <a:tcPr anchor="ctr"/>
                </a:tc>
                <a:tc>
                  <a:txBody>
                    <a:bodyPr/>
                    <a:lstStyle/>
                    <a:p>
                      <a:pPr algn="ctr"/>
                      <a:r>
                        <a:rPr lang="tr-TR" dirty="0">
                          <a:solidFill>
                            <a:srgbClr val="0070C0"/>
                          </a:solidFill>
                        </a:rPr>
                        <a:t>0,1</a:t>
                      </a:r>
                    </a:p>
                  </a:txBody>
                  <a:tcPr anchor="ctr"/>
                </a:tc>
                <a:tc>
                  <a:txBody>
                    <a:bodyPr/>
                    <a:lstStyle/>
                    <a:p>
                      <a:pPr algn="ctr"/>
                      <a:r>
                        <a:rPr lang="tr-TR" dirty="0">
                          <a:solidFill>
                            <a:srgbClr val="0070C0"/>
                          </a:solidFill>
                        </a:rPr>
                        <a:t>0,2</a:t>
                      </a:r>
                    </a:p>
                  </a:txBody>
                  <a:tcPr anchor="ctr"/>
                </a:tc>
                <a:tc>
                  <a:txBody>
                    <a:bodyPr/>
                    <a:lstStyle/>
                    <a:p>
                      <a:pPr algn="ctr"/>
                      <a:r>
                        <a:rPr lang="tr-TR" dirty="0">
                          <a:solidFill>
                            <a:srgbClr val="0070C0"/>
                          </a:solidFill>
                        </a:rPr>
                        <a:t>0,3</a:t>
                      </a:r>
                    </a:p>
                  </a:txBody>
                  <a:tcPr anchor="ctr"/>
                </a:tc>
                <a:tc>
                  <a:txBody>
                    <a:bodyPr/>
                    <a:lstStyle/>
                    <a:p>
                      <a:pPr algn="ctr"/>
                      <a:r>
                        <a:rPr lang="tr-TR" dirty="0">
                          <a:solidFill>
                            <a:srgbClr val="0070C0"/>
                          </a:solidFill>
                        </a:rPr>
                        <a:t>0,4</a:t>
                      </a:r>
                    </a:p>
                  </a:txBody>
                  <a:tcPr anchor="ctr"/>
                </a:tc>
                <a:extLst>
                  <a:ext uri="{0D108BD9-81ED-4DB2-BD59-A6C34878D82A}">
                    <a16:rowId xmlns:a16="http://schemas.microsoft.com/office/drawing/2014/main" val="3143760921"/>
                  </a:ext>
                </a:extLst>
              </a:tr>
              <a:tr h="570398">
                <a:tc>
                  <a:txBody>
                    <a:bodyPr/>
                    <a:lstStyle/>
                    <a:p>
                      <a:pPr algn="ctr"/>
                      <a:r>
                        <a:rPr lang="tr-TR" dirty="0">
                          <a:solidFill>
                            <a:srgbClr val="0070C0"/>
                          </a:solidFill>
                        </a:rPr>
                        <a:t>1,0</a:t>
                      </a:r>
                    </a:p>
                  </a:txBody>
                  <a:tcPr anchor="ctr"/>
                </a:tc>
                <a:tc>
                  <a:txBody>
                    <a:bodyPr/>
                    <a:lstStyle/>
                    <a:p>
                      <a:pPr algn="ctr"/>
                      <a:r>
                        <a:rPr lang="tr-TR" dirty="0">
                          <a:solidFill>
                            <a:srgbClr val="0070C0"/>
                          </a:solidFill>
                        </a:rPr>
                        <a:t>1,1</a:t>
                      </a:r>
                    </a:p>
                  </a:txBody>
                  <a:tcPr anchor="ctr"/>
                </a:tc>
                <a:tc>
                  <a:txBody>
                    <a:bodyPr/>
                    <a:lstStyle/>
                    <a:p>
                      <a:pPr algn="ctr"/>
                      <a:r>
                        <a:rPr lang="tr-TR" dirty="0">
                          <a:solidFill>
                            <a:srgbClr val="0070C0"/>
                          </a:solidFill>
                        </a:rPr>
                        <a:t>1,2</a:t>
                      </a:r>
                    </a:p>
                  </a:txBody>
                  <a:tcPr anchor="ctr"/>
                </a:tc>
                <a:tc>
                  <a:txBody>
                    <a:bodyPr/>
                    <a:lstStyle/>
                    <a:p>
                      <a:pPr algn="ctr"/>
                      <a:r>
                        <a:rPr lang="tr-TR" dirty="0">
                          <a:solidFill>
                            <a:srgbClr val="0070C0"/>
                          </a:solidFill>
                        </a:rPr>
                        <a:t>1,3</a:t>
                      </a:r>
                    </a:p>
                  </a:txBody>
                  <a:tcPr anchor="ctr"/>
                </a:tc>
                <a:tc>
                  <a:txBody>
                    <a:bodyPr/>
                    <a:lstStyle/>
                    <a:p>
                      <a:pPr algn="ctr"/>
                      <a:r>
                        <a:rPr lang="tr-TR" dirty="0">
                          <a:solidFill>
                            <a:srgbClr val="0070C0"/>
                          </a:solidFill>
                        </a:rPr>
                        <a:t>1,4</a:t>
                      </a:r>
                    </a:p>
                  </a:txBody>
                  <a:tcPr anchor="ctr"/>
                </a:tc>
                <a:extLst>
                  <a:ext uri="{0D108BD9-81ED-4DB2-BD59-A6C34878D82A}">
                    <a16:rowId xmlns:a16="http://schemas.microsoft.com/office/drawing/2014/main" val="758341355"/>
                  </a:ext>
                </a:extLst>
              </a:tr>
              <a:tr h="570398">
                <a:tc>
                  <a:txBody>
                    <a:bodyPr/>
                    <a:lstStyle/>
                    <a:p>
                      <a:pPr algn="ctr"/>
                      <a:r>
                        <a:rPr lang="tr-TR" dirty="0">
                          <a:solidFill>
                            <a:srgbClr val="0070C0"/>
                          </a:solidFill>
                        </a:rPr>
                        <a:t>2,0</a:t>
                      </a:r>
                    </a:p>
                  </a:txBody>
                  <a:tcPr anchor="ctr"/>
                </a:tc>
                <a:tc>
                  <a:txBody>
                    <a:bodyPr/>
                    <a:lstStyle/>
                    <a:p>
                      <a:pPr algn="ctr"/>
                      <a:r>
                        <a:rPr lang="tr-TR" dirty="0">
                          <a:solidFill>
                            <a:srgbClr val="0070C0"/>
                          </a:solidFill>
                        </a:rPr>
                        <a:t>2,1</a:t>
                      </a:r>
                    </a:p>
                  </a:txBody>
                  <a:tcPr anchor="ctr"/>
                </a:tc>
                <a:tc>
                  <a:txBody>
                    <a:bodyPr/>
                    <a:lstStyle/>
                    <a:p>
                      <a:pPr algn="ctr"/>
                      <a:r>
                        <a:rPr lang="tr-TR" dirty="0">
                          <a:solidFill>
                            <a:srgbClr val="0070C0"/>
                          </a:solidFill>
                        </a:rPr>
                        <a:t>2,2</a:t>
                      </a:r>
                    </a:p>
                  </a:txBody>
                  <a:tcPr anchor="ctr"/>
                </a:tc>
                <a:tc>
                  <a:txBody>
                    <a:bodyPr/>
                    <a:lstStyle/>
                    <a:p>
                      <a:pPr algn="ctr"/>
                      <a:r>
                        <a:rPr lang="tr-TR" dirty="0">
                          <a:solidFill>
                            <a:srgbClr val="0070C0"/>
                          </a:solidFill>
                        </a:rPr>
                        <a:t>2,3</a:t>
                      </a:r>
                    </a:p>
                  </a:txBody>
                  <a:tcPr anchor="ctr"/>
                </a:tc>
                <a:tc>
                  <a:txBody>
                    <a:bodyPr/>
                    <a:lstStyle/>
                    <a:p>
                      <a:pPr algn="ctr"/>
                      <a:r>
                        <a:rPr lang="tr-TR" dirty="0">
                          <a:solidFill>
                            <a:srgbClr val="0070C0"/>
                          </a:solidFill>
                        </a:rPr>
                        <a:t>2,4</a:t>
                      </a:r>
                    </a:p>
                  </a:txBody>
                  <a:tcPr anchor="ctr"/>
                </a:tc>
                <a:extLst>
                  <a:ext uri="{0D108BD9-81ED-4DB2-BD59-A6C34878D82A}">
                    <a16:rowId xmlns:a16="http://schemas.microsoft.com/office/drawing/2014/main" val="2545919449"/>
                  </a:ext>
                </a:extLst>
              </a:tr>
              <a:tr h="570398">
                <a:tc>
                  <a:txBody>
                    <a:bodyPr/>
                    <a:lstStyle/>
                    <a:p>
                      <a:pPr algn="ctr"/>
                      <a:r>
                        <a:rPr lang="tr-TR" dirty="0">
                          <a:solidFill>
                            <a:srgbClr val="0070C0"/>
                          </a:solidFill>
                        </a:rPr>
                        <a:t>3,0</a:t>
                      </a:r>
                    </a:p>
                  </a:txBody>
                  <a:tcPr anchor="ctr"/>
                </a:tc>
                <a:tc>
                  <a:txBody>
                    <a:bodyPr/>
                    <a:lstStyle/>
                    <a:p>
                      <a:pPr algn="ctr"/>
                      <a:r>
                        <a:rPr lang="tr-TR" dirty="0">
                          <a:solidFill>
                            <a:srgbClr val="0070C0"/>
                          </a:solidFill>
                        </a:rPr>
                        <a:t>3,1</a:t>
                      </a:r>
                    </a:p>
                  </a:txBody>
                  <a:tcPr anchor="ctr"/>
                </a:tc>
                <a:tc>
                  <a:txBody>
                    <a:bodyPr/>
                    <a:lstStyle/>
                    <a:p>
                      <a:pPr algn="ctr"/>
                      <a:r>
                        <a:rPr lang="tr-TR" dirty="0">
                          <a:solidFill>
                            <a:srgbClr val="0070C0"/>
                          </a:solidFill>
                        </a:rPr>
                        <a:t>3,2</a:t>
                      </a:r>
                    </a:p>
                  </a:txBody>
                  <a:tcPr anchor="ctr"/>
                </a:tc>
                <a:tc>
                  <a:txBody>
                    <a:bodyPr/>
                    <a:lstStyle/>
                    <a:p>
                      <a:pPr algn="ctr"/>
                      <a:r>
                        <a:rPr lang="tr-TR" dirty="0">
                          <a:solidFill>
                            <a:srgbClr val="0070C0"/>
                          </a:solidFill>
                        </a:rPr>
                        <a:t>3,3</a:t>
                      </a:r>
                    </a:p>
                  </a:txBody>
                  <a:tcPr anchor="ctr"/>
                </a:tc>
                <a:tc>
                  <a:txBody>
                    <a:bodyPr/>
                    <a:lstStyle/>
                    <a:p>
                      <a:pPr algn="ctr"/>
                      <a:r>
                        <a:rPr lang="tr-TR" dirty="0">
                          <a:solidFill>
                            <a:srgbClr val="0070C0"/>
                          </a:solidFill>
                        </a:rPr>
                        <a:t>3,4</a:t>
                      </a:r>
                    </a:p>
                  </a:txBody>
                  <a:tcPr anchor="ctr"/>
                </a:tc>
                <a:extLst>
                  <a:ext uri="{0D108BD9-81ED-4DB2-BD59-A6C34878D82A}">
                    <a16:rowId xmlns:a16="http://schemas.microsoft.com/office/drawing/2014/main" val="700054107"/>
                  </a:ext>
                </a:extLst>
              </a:tr>
              <a:tr h="570398">
                <a:tc>
                  <a:txBody>
                    <a:bodyPr/>
                    <a:lstStyle/>
                    <a:p>
                      <a:pPr algn="ctr"/>
                      <a:r>
                        <a:rPr lang="tr-TR" dirty="0">
                          <a:solidFill>
                            <a:srgbClr val="0070C0"/>
                          </a:solidFill>
                        </a:rPr>
                        <a:t>4,0</a:t>
                      </a:r>
                    </a:p>
                  </a:txBody>
                  <a:tcPr anchor="ctr"/>
                </a:tc>
                <a:tc>
                  <a:txBody>
                    <a:bodyPr/>
                    <a:lstStyle/>
                    <a:p>
                      <a:pPr algn="ctr"/>
                      <a:r>
                        <a:rPr lang="tr-TR" dirty="0">
                          <a:solidFill>
                            <a:srgbClr val="0070C0"/>
                          </a:solidFill>
                        </a:rPr>
                        <a:t>4,1</a:t>
                      </a:r>
                    </a:p>
                  </a:txBody>
                  <a:tcPr anchor="ctr"/>
                </a:tc>
                <a:tc>
                  <a:txBody>
                    <a:bodyPr/>
                    <a:lstStyle/>
                    <a:p>
                      <a:pPr algn="ctr"/>
                      <a:r>
                        <a:rPr lang="tr-TR" dirty="0">
                          <a:solidFill>
                            <a:srgbClr val="0070C0"/>
                          </a:solidFill>
                        </a:rPr>
                        <a:t>4,2</a:t>
                      </a:r>
                    </a:p>
                  </a:txBody>
                  <a:tcPr anchor="ctr"/>
                </a:tc>
                <a:tc>
                  <a:txBody>
                    <a:bodyPr/>
                    <a:lstStyle/>
                    <a:p>
                      <a:pPr algn="ctr"/>
                      <a:r>
                        <a:rPr lang="tr-TR" dirty="0">
                          <a:solidFill>
                            <a:srgbClr val="0070C0"/>
                          </a:solidFill>
                        </a:rPr>
                        <a:t>4,3</a:t>
                      </a:r>
                    </a:p>
                  </a:txBody>
                  <a:tcPr anchor="ctr"/>
                </a:tc>
                <a:tc>
                  <a:txBody>
                    <a:bodyPr/>
                    <a:lstStyle/>
                    <a:p>
                      <a:pPr algn="ctr"/>
                      <a:r>
                        <a:rPr lang="tr-TR" dirty="0">
                          <a:solidFill>
                            <a:srgbClr val="0070C0"/>
                          </a:solidFill>
                        </a:rPr>
                        <a:t>4,4</a:t>
                      </a:r>
                    </a:p>
                  </a:txBody>
                  <a:tcPr anchor="ctr"/>
                </a:tc>
                <a:extLst>
                  <a:ext uri="{0D108BD9-81ED-4DB2-BD59-A6C34878D82A}">
                    <a16:rowId xmlns:a16="http://schemas.microsoft.com/office/drawing/2014/main" val="3953297078"/>
                  </a:ext>
                </a:extLst>
              </a:tr>
            </a:tbl>
          </a:graphicData>
        </a:graphic>
      </p:graphicFrame>
      <p:sp>
        <p:nvSpPr>
          <p:cNvPr id="7" name="Sol Ayraç 6"/>
          <p:cNvSpPr/>
          <p:nvPr/>
        </p:nvSpPr>
        <p:spPr>
          <a:xfrm>
            <a:off x="4800600" y="3872660"/>
            <a:ext cx="360000" cy="285199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tr-TR"/>
          </a:p>
        </p:txBody>
      </p:sp>
      <p:sp>
        <p:nvSpPr>
          <p:cNvPr id="8" name="Sol Ayraç 7"/>
          <p:cNvSpPr/>
          <p:nvPr/>
        </p:nvSpPr>
        <p:spPr>
          <a:xfrm rot="5400000">
            <a:off x="6925367" y="1738265"/>
            <a:ext cx="360000" cy="382513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tr-TR"/>
          </a:p>
        </p:txBody>
      </p:sp>
      <p:sp>
        <p:nvSpPr>
          <p:cNvPr id="10" name="Metin kutusu 9"/>
          <p:cNvSpPr txBox="1"/>
          <p:nvPr/>
        </p:nvSpPr>
        <p:spPr>
          <a:xfrm>
            <a:off x="914400" y="3872660"/>
            <a:ext cx="3570208"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tr-TR" sz="2000" dirty="0">
                <a:latin typeface="Consolas" panose="020B0609020204030204" pitchFamily="49" charset="0"/>
              </a:rPr>
              <a:t>B1 = </a:t>
            </a:r>
            <a:r>
              <a:rPr lang="tr-TR" sz="2000" dirty="0" err="1">
                <a:latin typeface="Consolas" panose="020B0609020204030204" pitchFamily="49" charset="0"/>
              </a:rPr>
              <a:t>Button</a:t>
            </a:r>
            <a:r>
              <a:rPr lang="tr-TR" sz="2000" dirty="0">
                <a:latin typeface="Consolas" panose="020B0609020204030204" pitchFamily="49" charset="0"/>
              </a:rPr>
              <a:t>(</a:t>
            </a:r>
            <a:r>
              <a:rPr lang="tr-TR" sz="2000" dirty="0" err="1">
                <a:latin typeface="Consolas" panose="020B0609020204030204" pitchFamily="49" charset="0"/>
              </a:rPr>
              <a:t>pen</a:t>
            </a:r>
            <a:r>
              <a:rPr lang="tr-TR" sz="2000" dirty="0">
                <a:latin typeface="Consolas" panose="020B0609020204030204" pitchFamily="49" charset="0"/>
              </a:rPr>
              <a:t>, …)</a:t>
            </a:r>
          </a:p>
          <a:p>
            <a:r>
              <a:rPr lang="tr-TR" sz="2000" dirty="0">
                <a:latin typeface="Consolas" panose="020B0609020204030204" pitchFamily="49" charset="0"/>
              </a:rPr>
              <a:t>B1.grid(</a:t>
            </a:r>
            <a:r>
              <a:rPr lang="tr-TR" sz="2000" dirty="0" err="1">
                <a:latin typeface="Consolas" panose="020B0609020204030204" pitchFamily="49" charset="0"/>
              </a:rPr>
              <a:t>row</a:t>
            </a:r>
            <a:r>
              <a:rPr lang="tr-TR" sz="2000" dirty="0">
                <a:latin typeface="Consolas" panose="020B0609020204030204" pitchFamily="49" charset="0"/>
              </a:rPr>
              <a:t>=1, </a:t>
            </a:r>
            <a:r>
              <a:rPr lang="tr-TR" sz="2000" dirty="0" err="1">
                <a:latin typeface="Consolas" panose="020B0609020204030204" pitchFamily="49" charset="0"/>
              </a:rPr>
              <a:t>column</a:t>
            </a:r>
            <a:r>
              <a:rPr lang="tr-TR" sz="2000" dirty="0">
                <a:latin typeface="Consolas" panose="020B0609020204030204" pitchFamily="49" charset="0"/>
              </a:rPr>
              <a:t>=2)</a:t>
            </a:r>
            <a:endParaRPr lang="tr-TR" sz="2000" dirty="0"/>
          </a:p>
        </p:txBody>
      </p:sp>
      <p:sp>
        <p:nvSpPr>
          <p:cNvPr id="11" name="Metin kutusu 10"/>
          <p:cNvSpPr txBox="1"/>
          <p:nvPr/>
        </p:nvSpPr>
        <p:spPr>
          <a:xfrm>
            <a:off x="4098656" y="5113989"/>
            <a:ext cx="671979" cy="369332"/>
          </a:xfrm>
          <a:prstGeom prst="rect">
            <a:avLst/>
          </a:prstGeom>
          <a:noFill/>
        </p:spPr>
        <p:txBody>
          <a:bodyPr wrap="none" rtlCol="0">
            <a:spAutoFit/>
          </a:bodyPr>
          <a:lstStyle/>
          <a:p>
            <a:r>
              <a:rPr lang="tr-TR" dirty="0" err="1">
                <a:solidFill>
                  <a:srgbClr val="0070C0"/>
                </a:solidFill>
              </a:rPr>
              <a:t>rows</a:t>
            </a:r>
            <a:endParaRPr lang="tr-TR" dirty="0">
              <a:solidFill>
                <a:srgbClr val="0070C0"/>
              </a:solidFill>
            </a:endParaRPr>
          </a:p>
        </p:txBody>
      </p:sp>
      <p:sp>
        <p:nvSpPr>
          <p:cNvPr id="12" name="Metin kutusu 11"/>
          <p:cNvSpPr txBox="1"/>
          <p:nvPr/>
        </p:nvSpPr>
        <p:spPr>
          <a:xfrm>
            <a:off x="6647549" y="3101498"/>
            <a:ext cx="915635" cy="369332"/>
          </a:xfrm>
          <a:prstGeom prst="rect">
            <a:avLst/>
          </a:prstGeom>
          <a:noFill/>
        </p:spPr>
        <p:txBody>
          <a:bodyPr wrap="none" rtlCol="0">
            <a:spAutoFit/>
          </a:bodyPr>
          <a:lstStyle/>
          <a:p>
            <a:r>
              <a:rPr lang="tr-TR" dirty="0" err="1">
                <a:solidFill>
                  <a:srgbClr val="0070C0"/>
                </a:solidFill>
              </a:rPr>
              <a:t>colums</a:t>
            </a:r>
            <a:endParaRPr lang="tr-TR" dirty="0">
              <a:solidFill>
                <a:srgbClr val="0070C0"/>
              </a:solidFill>
            </a:endParaRPr>
          </a:p>
        </p:txBody>
      </p:sp>
      <p:sp>
        <p:nvSpPr>
          <p:cNvPr id="13" name="Metin kutusu 12"/>
          <p:cNvSpPr txBox="1"/>
          <p:nvPr/>
        </p:nvSpPr>
        <p:spPr>
          <a:xfrm>
            <a:off x="914400" y="5662821"/>
            <a:ext cx="3570208"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tr-TR" sz="2000" dirty="0">
                <a:latin typeface="Consolas" panose="020B0609020204030204" pitchFamily="49" charset="0"/>
              </a:rPr>
              <a:t>B2 = </a:t>
            </a:r>
            <a:r>
              <a:rPr lang="tr-TR" sz="2000" dirty="0" err="1">
                <a:latin typeface="Consolas" panose="020B0609020204030204" pitchFamily="49" charset="0"/>
              </a:rPr>
              <a:t>Button</a:t>
            </a:r>
            <a:r>
              <a:rPr lang="tr-TR" sz="2000" dirty="0">
                <a:latin typeface="Consolas" panose="020B0609020204030204" pitchFamily="49" charset="0"/>
              </a:rPr>
              <a:t>(</a:t>
            </a:r>
            <a:r>
              <a:rPr lang="tr-TR" sz="2000" dirty="0" err="1">
                <a:latin typeface="Consolas" panose="020B0609020204030204" pitchFamily="49" charset="0"/>
              </a:rPr>
              <a:t>pen</a:t>
            </a:r>
            <a:r>
              <a:rPr lang="tr-TR" sz="2000" dirty="0">
                <a:latin typeface="Consolas" panose="020B0609020204030204" pitchFamily="49" charset="0"/>
              </a:rPr>
              <a:t>, …)</a:t>
            </a:r>
          </a:p>
          <a:p>
            <a:r>
              <a:rPr lang="tr-TR" sz="2000" dirty="0">
                <a:latin typeface="Consolas" panose="020B0609020204030204" pitchFamily="49" charset="0"/>
              </a:rPr>
              <a:t>B2.grid(</a:t>
            </a:r>
            <a:r>
              <a:rPr lang="tr-TR" sz="2000" dirty="0" err="1">
                <a:latin typeface="Consolas" panose="020B0609020204030204" pitchFamily="49" charset="0"/>
              </a:rPr>
              <a:t>row</a:t>
            </a:r>
            <a:r>
              <a:rPr lang="tr-TR" sz="2000" dirty="0">
                <a:latin typeface="Consolas" panose="020B0609020204030204" pitchFamily="49" charset="0"/>
              </a:rPr>
              <a:t>=3, </a:t>
            </a:r>
            <a:r>
              <a:rPr lang="tr-TR" sz="2000" dirty="0" err="1">
                <a:latin typeface="Consolas" panose="020B0609020204030204" pitchFamily="49" charset="0"/>
              </a:rPr>
              <a:t>column</a:t>
            </a:r>
            <a:r>
              <a:rPr lang="tr-TR" sz="2000" dirty="0">
                <a:latin typeface="Consolas" panose="020B0609020204030204" pitchFamily="49" charset="0"/>
              </a:rPr>
              <a:t>=2)</a:t>
            </a:r>
            <a:endParaRPr lang="tr-TR" sz="2000" dirty="0"/>
          </a:p>
        </p:txBody>
      </p:sp>
      <p:cxnSp>
        <p:nvCxnSpPr>
          <p:cNvPr id="15" name="Düz Ok Bağlayıcısı 14"/>
          <p:cNvCxnSpPr>
            <a:stCxn id="10" idx="3"/>
          </p:cNvCxnSpPr>
          <p:nvPr/>
        </p:nvCxnSpPr>
        <p:spPr>
          <a:xfrm>
            <a:off x="4484608" y="4226603"/>
            <a:ext cx="2373392" cy="497797"/>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Düz Ok Bağlayıcısı 15"/>
          <p:cNvCxnSpPr>
            <a:stCxn id="13" idx="3"/>
          </p:cNvCxnSpPr>
          <p:nvPr/>
        </p:nvCxnSpPr>
        <p:spPr>
          <a:xfrm flipV="1">
            <a:off x="4484608" y="5885151"/>
            <a:ext cx="2373392" cy="131613"/>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916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81000"/>
            <a:ext cx="8229600" cy="6096000"/>
          </a:xfrm>
        </p:spPr>
        <p:txBody>
          <a:bodyPr>
            <a:normAutofit fontScale="70000" lnSpcReduction="20000"/>
          </a:bodyPr>
          <a:lstStyle/>
          <a:p>
            <a:pPr marL="0" indent="0">
              <a:lnSpc>
                <a:spcPct val="120000"/>
              </a:lnSpc>
              <a:buNone/>
            </a:pPr>
            <a:r>
              <a:rPr lang="tr-TR" dirty="0">
                <a:latin typeface="Consolas" panose="020B0609020204030204" pitchFamily="49" charset="0"/>
              </a:rPr>
              <a:t>from </a:t>
            </a:r>
            <a:r>
              <a:rPr lang="tr-TR" dirty="0" err="1">
                <a:latin typeface="Consolas" panose="020B0609020204030204" pitchFamily="49" charset="0"/>
              </a:rPr>
              <a:t>tkinter</a:t>
            </a:r>
            <a:r>
              <a:rPr lang="tr-TR" dirty="0">
                <a:latin typeface="Consolas" panose="020B0609020204030204" pitchFamily="49" charset="0"/>
              </a:rPr>
              <a:t> </a:t>
            </a:r>
            <a:r>
              <a:rPr lang="tr-TR" dirty="0" err="1">
                <a:latin typeface="Consolas" panose="020B0609020204030204" pitchFamily="49" charset="0"/>
              </a:rPr>
              <a:t>import</a:t>
            </a:r>
            <a:r>
              <a:rPr lang="tr-TR" dirty="0">
                <a:latin typeface="Consolas" panose="020B0609020204030204" pitchFamily="49" charset="0"/>
              </a:rPr>
              <a:t> *</a:t>
            </a:r>
          </a:p>
          <a:p>
            <a:pPr marL="0" indent="0">
              <a:lnSpc>
                <a:spcPct val="120000"/>
              </a:lnSpc>
              <a:buNone/>
            </a:pPr>
            <a:endParaRPr lang="tr-TR" dirty="0">
              <a:latin typeface="Consolas" panose="020B0609020204030204" pitchFamily="49" charset="0"/>
            </a:endParaRPr>
          </a:p>
          <a:p>
            <a:pPr marL="0" indent="0">
              <a:lnSpc>
                <a:spcPct val="120000"/>
              </a:lnSpc>
              <a:buNone/>
            </a:pPr>
            <a:r>
              <a:rPr lang="tr-TR" dirty="0" err="1">
                <a:latin typeface="Consolas" panose="020B0609020204030204" pitchFamily="49" charset="0"/>
              </a:rPr>
              <a:t>pen</a:t>
            </a:r>
            <a:r>
              <a:rPr lang="tr-TR" dirty="0">
                <a:latin typeface="Consolas" panose="020B0609020204030204" pitchFamily="49" charset="0"/>
              </a:rPr>
              <a:t> = </a:t>
            </a:r>
            <a:r>
              <a:rPr lang="tr-TR" dirty="0" err="1">
                <a:latin typeface="Consolas" panose="020B0609020204030204" pitchFamily="49" charset="0"/>
              </a:rPr>
              <a:t>Tk</a:t>
            </a:r>
            <a:r>
              <a:rPr lang="tr-TR" dirty="0">
                <a:latin typeface="Consolas" panose="020B0609020204030204" pitchFamily="49" charset="0"/>
              </a:rPr>
              <a:t>() </a:t>
            </a:r>
          </a:p>
          <a:p>
            <a:pPr marL="0" indent="0">
              <a:lnSpc>
                <a:spcPct val="120000"/>
              </a:lnSpc>
              <a:buNone/>
            </a:pPr>
            <a:endParaRPr lang="tr-TR" dirty="0">
              <a:latin typeface="Consolas" panose="020B0609020204030204" pitchFamily="49" charset="0"/>
            </a:endParaRPr>
          </a:p>
          <a:p>
            <a:pPr marL="0" indent="0">
              <a:lnSpc>
                <a:spcPct val="120000"/>
              </a:lnSpc>
              <a:buNone/>
            </a:pPr>
            <a:r>
              <a:rPr lang="tr-TR" dirty="0">
                <a:latin typeface="Consolas" panose="020B0609020204030204" pitchFamily="49" charset="0"/>
              </a:rPr>
              <a:t>lbl1 = </a:t>
            </a:r>
            <a:r>
              <a:rPr lang="tr-TR" dirty="0" err="1">
                <a:latin typeface="Consolas" panose="020B0609020204030204" pitchFamily="49" charset="0"/>
              </a:rPr>
              <a:t>Label</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="Başlangıç Değeri : ", font="</a:t>
            </a:r>
            <a:r>
              <a:rPr lang="tr-TR" dirty="0" err="1">
                <a:latin typeface="Consolas" panose="020B0609020204030204" pitchFamily="49" charset="0"/>
              </a:rPr>
              <a:t>Calibri</a:t>
            </a:r>
            <a:r>
              <a:rPr lang="tr-TR" dirty="0">
                <a:latin typeface="Consolas" panose="020B0609020204030204" pitchFamily="49" charset="0"/>
              </a:rPr>
              <a:t>", </a:t>
            </a:r>
            <a:r>
              <a:rPr lang="tr-TR" dirty="0" err="1">
                <a:latin typeface="Consolas" panose="020B0609020204030204" pitchFamily="49" charset="0"/>
              </a:rPr>
              <a:t>anchor</a:t>
            </a:r>
            <a:r>
              <a:rPr lang="tr-TR" dirty="0">
                <a:latin typeface="Consolas" panose="020B0609020204030204" pitchFamily="49" charset="0"/>
              </a:rPr>
              <a:t>=E, </a:t>
            </a:r>
            <a:r>
              <a:rPr lang="tr-TR" dirty="0" err="1">
                <a:latin typeface="Consolas" panose="020B0609020204030204" pitchFamily="49" charset="0"/>
              </a:rPr>
              <a:t>width</a:t>
            </a:r>
            <a:r>
              <a:rPr lang="tr-TR" dirty="0">
                <a:latin typeface="Consolas" panose="020B0609020204030204" pitchFamily="49" charset="0"/>
              </a:rPr>
              <a:t>=15)</a:t>
            </a:r>
          </a:p>
          <a:p>
            <a:pPr marL="0" indent="0">
              <a:buNone/>
            </a:pPr>
            <a:r>
              <a:rPr lang="tr-TR" dirty="0">
                <a:latin typeface="Consolas" panose="020B0609020204030204" pitchFamily="49" charset="0"/>
              </a:rPr>
              <a:t>lbl1.grid(</a:t>
            </a:r>
            <a:r>
              <a:rPr lang="tr-TR" dirty="0" err="1">
                <a:latin typeface="Consolas" panose="020B0609020204030204" pitchFamily="49" charset="0"/>
              </a:rPr>
              <a:t>row</a:t>
            </a:r>
            <a:r>
              <a:rPr lang="tr-TR" dirty="0">
                <a:latin typeface="Consolas" panose="020B0609020204030204" pitchFamily="49" charset="0"/>
              </a:rPr>
              <a:t>=0, </a:t>
            </a:r>
            <a:r>
              <a:rPr lang="tr-TR" dirty="0" err="1">
                <a:latin typeface="Consolas" panose="020B0609020204030204" pitchFamily="49" charset="0"/>
              </a:rPr>
              <a:t>column</a:t>
            </a:r>
            <a:r>
              <a:rPr lang="tr-TR" dirty="0">
                <a:latin typeface="Consolas" panose="020B0609020204030204" pitchFamily="49" charset="0"/>
              </a:rPr>
              <a:t>=0)</a:t>
            </a:r>
          </a:p>
          <a:p>
            <a:pPr marL="0" indent="0">
              <a:buNone/>
            </a:pPr>
            <a:endParaRPr lang="tr-TR" dirty="0">
              <a:latin typeface="Consolas" panose="020B0609020204030204" pitchFamily="49" charset="0"/>
            </a:endParaRPr>
          </a:p>
          <a:p>
            <a:pPr marL="0" indent="0">
              <a:buNone/>
            </a:pPr>
            <a:r>
              <a:rPr lang="tr-TR" dirty="0">
                <a:latin typeface="Consolas" panose="020B0609020204030204" pitchFamily="49" charset="0"/>
              </a:rPr>
              <a:t>lbl2 = </a:t>
            </a:r>
            <a:r>
              <a:rPr lang="tr-TR" dirty="0" err="1">
                <a:latin typeface="Consolas" panose="020B0609020204030204" pitchFamily="49" charset="0"/>
              </a:rPr>
              <a:t>Label</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="Bitiş Değeri : ", font="</a:t>
            </a:r>
            <a:r>
              <a:rPr lang="tr-TR" dirty="0" err="1">
                <a:latin typeface="Consolas" panose="020B0609020204030204" pitchFamily="49" charset="0"/>
              </a:rPr>
              <a:t>Calibri</a:t>
            </a:r>
            <a:r>
              <a:rPr lang="tr-TR" dirty="0">
                <a:latin typeface="Consolas" panose="020B0609020204030204" pitchFamily="49" charset="0"/>
              </a:rPr>
              <a:t>", </a:t>
            </a:r>
            <a:r>
              <a:rPr lang="tr-TR" dirty="0" err="1">
                <a:latin typeface="Consolas" panose="020B0609020204030204" pitchFamily="49" charset="0"/>
              </a:rPr>
              <a:t>anchor</a:t>
            </a:r>
            <a:r>
              <a:rPr lang="tr-TR" dirty="0">
                <a:latin typeface="Consolas" panose="020B0609020204030204" pitchFamily="49" charset="0"/>
              </a:rPr>
              <a:t>=E, </a:t>
            </a:r>
            <a:r>
              <a:rPr lang="tr-TR" dirty="0" err="1">
                <a:latin typeface="Consolas" panose="020B0609020204030204" pitchFamily="49" charset="0"/>
              </a:rPr>
              <a:t>width</a:t>
            </a:r>
            <a:r>
              <a:rPr lang="tr-TR" dirty="0">
                <a:latin typeface="Consolas" panose="020B0609020204030204" pitchFamily="49" charset="0"/>
              </a:rPr>
              <a:t>=15)</a:t>
            </a:r>
          </a:p>
          <a:p>
            <a:pPr marL="0" indent="0">
              <a:buNone/>
            </a:pPr>
            <a:r>
              <a:rPr lang="tr-TR" dirty="0">
                <a:latin typeface="Consolas" panose="020B0609020204030204" pitchFamily="49" charset="0"/>
              </a:rPr>
              <a:t>lbl2.grid(</a:t>
            </a:r>
            <a:r>
              <a:rPr lang="tr-TR" dirty="0" err="1">
                <a:latin typeface="Consolas" panose="020B0609020204030204" pitchFamily="49" charset="0"/>
              </a:rPr>
              <a:t>row</a:t>
            </a:r>
            <a:r>
              <a:rPr lang="tr-TR" dirty="0">
                <a:latin typeface="Consolas" panose="020B0609020204030204" pitchFamily="49" charset="0"/>
              </a:rPr>
              <a:t>=1, </a:t>
            </a:r>
            <a:r>
              <a:rPr lang="tr-TR" dirty="0" err="1">
                <a:latin typeface="Consolas" panose="020B0609020204030204" pitchFamily="49" charset="0"/>
              </a:rPr>
              <a:t>column</a:t>
            </a:r>
            <a:r>
              <a:rPr lang="tr-TR" dirty="0">
                <a:latin typeface="Consolas" panose="020B0609020204030204" pitchFamily="49" charset="0"/>
              </a:rPr>
              <a:t>=0)</a:t>
            </a:r>
          </a:p>
          <a:p>
            <a:pPr marL="0" indent="0">
              <a:buNone/>
            </a:pPr>
            <a:endParaRPr lang="tr-TR" dirty="0">
              <a:latin typeface="Consolas" panose="020B0609020204030204" pitchFamily="49" charset="0"/>
            </a:endParaRPr>
          </a:p>
          <a:p>
            <a:pPr marL="0" indent="0">
              <a:buNone/>
            </a:pPr>
            <a:r>
              <a:rPr lang="tr-TR" dirty="0">
                <a:latin typeface="Consolas" panose="020B0609020204030204" pitchFamily="49" charset="0"/>
              </a:rPr>
              <a:t>ent1 = </a:t>
            </a:r>
            <a:r>
              <a:rPr lang="tr-TR" dirty="0" err="1">
                <a:latin typeface="Consolas" panose="020B0609020204030204" pitchFamily="49" charset="0"/>
              </a:rPr>
              <a:t>Entry</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font="</a:t>
            </a:r>
            <a:r>
              <a:rPr lang="tr-TR" dirty="0" err="1">
                <a:latin typeface="Consolas" panose="020B0609020204030204" pitchFamily="49" charset="0"/>
              </a:rPr>
              <a:t>Calibri</a:t>
            </a:r>
            <a:r>
              <a:rPr lang="tr-TR" dirty="0">
                <a:latin typeface="Consolas" panose="020B0609020204030204" pitchFamily="49" charset="0"/>
              </a:rPr>
              <a:t>")</a:t>
            </a:r>
          </a:p>
          <a:p>
            <a:pPr marL="0" indent="0">
              <a:buNone/>
            </a:pPr>
            <a:r>
              <a:rPr lang="tr-TR" dirty="0">
                <a:latin typeface="Consolas" panose="020B0609020204030204" pitchFamily="49" charset="0"/>
              </a:rPr>
              <a:t>ent1.grid(</a:t>
            </a:r>
            <a:r>
              <a:rPr lang="tr-TR" dirty="0" err="1">
                <a:latin typeface="Consolas" panose="020B0609020204030204" pitchFamily="49" charset="0"/>
              </a:rPr>
              <a:t>row</a:t>
            </a:r>
            <a:r>
              <a:rPr lang="tr-TR" dirty="0">
                <a:latin typeface="Consolas" panose="020B0609020204030204" pitchFamily="49" charset="0"/>
              </a:rPr>
              <a:t>=0, </a:t>
            </a:r>
            <a:r>
              <a:rPr lang="tr-TR" dirty="0" err="1">
                <a:latin typeface="Consolas" panose="020B0609020204030204" pitchFamily="49" charset="0"/>
              </a:rPr>
              <a:t>column</a:t>
            </a:r>
            <a:r>
              <a:rPr lang="tr-TR" dirty="0">
                <a:latin typeface="Consolas" panose="020B0609020204030204" pitchFamily="49" charset="0"/>
              </a:rPr>
              <a:t>=1)</a:t>
            </a:r>
          </a:p>
          <a:p>
            <a:pPr marL="0" indent="0">
              <a:buNone/>
            </a:pPr>
            <a:endParaRPr lang="tr-TR" dirty="0">
              <a:latin typeface="Consolas" panose="020B0609020204030204" pitchFamily="49" charset="0"/>
            </a:endParaRPr>
          </a:p>
          <a:p>
            <a:pPr marL="0" indent="0">
              <a:buNone/>
            </a:pPr>
            <a:r>
              <a:rPr lang="tr-TR" dirty="0">
                <a:latin typeface="Consolas" panose="020B0609020204030204" pitchFamily="49" charset="0"/>
              </a:rPr>
              <a:t>ent2 = </a:t>
            </a:r>
            <a:r>
              <a:rPr lang="tr-TR" dirty="0" err="1">
                <a:latin typeface="Consolas" panose="020B0609020204030204" pitchFamily="49" charset="0"/>
              </a:rPr>
              <a:t>Entry</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font="</a:t>
            </a:r>
            <a:r>
              <a:rPr lang="tr-TR" dirty="0" err="1">
                <a:latin typeface="Consolas" panose="020B0609020204030204" pitchFamily="49" charset="0"/>
              </a:rPr>
              <a:t>Calibri</a:t>
            </a:r>
            <a:r>
              <a:rPr lang="tr-TR" dirty="0">
                <a:latin typeface="Consolas" panose="020B0609020204030204" pitchFamily="49" charset="0"/>
              </a:rPr>
              <a:t>")</a:t>
            </a:r>
          </a:p>
          <a:p>
            <a:pPr marL="0" indent="0">
              <a:buNone/>
            </a:pPr>
            <a:r>
              <a:rPr lang="tr-TR" dirty="0">
                <a:latin typeface="Consolas" panose="020B0609020204030204" pitchFamily="49" charset="0"/>
              </a:rPr>
              <a:t>ent2.grid(</a:t>
            </a:r>
            <a:r>
              <a:rPr lang="tr-TR" dirty="0" err="1">
                <a:latin typeface="Consolas" panose="020B0609020204030204" pitchFamily="49" charset="0"/>
              </a:rPr>
              <a:t>row</a:t>
            </a:r>
            <a:r>
              <a:rPr lang="tr-TR" dirty="0">
                <a:latin typeface="Consolas" panose="020B0609020204030204" pitchFamily="49" charset="0"/>
              </a:rPr>
              <a:t>=1, </a:t>
            </a:r>
            <a:r>
              <a:rPr lang="tr-TR" dirty="0" err="1">
                <a:latin typeface="Consolas" panose="020B0609020204030204" pitchFamily="49" charset="0"/>
              </a:rPr>
              <a:t>column</a:t>
            </a:r>
            <a:r>
              <a:rPr lang="tr-TR" dirty="0">
                <a:latin typeface="Consolas" panose="020B0609020204030204" pitchFamily="49" charset="0"/>
              </a:rPr>
              <a:t>=1)</a:t>
            </a:r>
          </a:p>
          <a:p>
            <a:pPr marL="0" indent="0">
              <a:buNone/>
            </a:pPr>
            <a:endParaRPr lang="tr-TR" dirty="0">
              <a:latin typeface="Consolas" panose="020B0609020204030204" pitchFamily="49" charset="0"/>
            </a:endParaRPr>
          </a:p>
        </p:txBody>
      </p:sp>
      <p:pic>
        <p:nvPicPr>
          <p:cNvPr id="4" name="Resim 3"/>
          <p:cNvPicPr>
            <a:picLocks noChangeAspect="1"/>
          </p:cNvPicPr>
          <p:nvPr/>
        </p:nvPicPr>
        <p:blipFill>
          <a:blip r:embed="rId2"/>
          <a:stretch>
            <a:fillRect/>
          </a:stretch>
        </p:blipFill>
        <p:spPr>
          <a:xfrm>
            <a:off x="4269104" y="533905"/>
            <a:ext cx="4646295" cy="1183005"/>
          </a:xfrm>
          <a:prstGeom prst="rect">
            <a:avLst/>
          </a:prstGeom>
        </p:spPr>
      </p:pic>
      <p:sp>
        <p:nvSpPr>
          <p:cNvPr id="5" name="Dikdörtgen 4"/>
          <p:cNvSpPr/>
          <p:nvPr/>
        </p:nvSpPr>
        <p:spPr>
          <a:xfrm>
            <a:off x="5979458" y="4191000"/>
            <a:ext cx="293594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a:solidFill>
                  <a:schemeClr val="tx1"/>
                </a:solidFill>
                <a:latin typeface="+mj-lt"/>
              </a:rPr>
              <a:t>Genellikle </a:t>
            </a:r>
            <a:r>
              <a:rPr lang="tr-TR" dirty="0" err="1">
                <a:solidFill>
                  <a:schemeClr val="tx1"/>
                </a:solidFill>
                <a:latin typeface="+mj-lt"/>
              </a:rPr>
              <a:t>TextBox</a:t>
            </a:r>
            <a:r>
              <a:rPr lang="tr-TR" dirty="0">
                <a:solidFill>
                  <a:schemeClr val="tx1"/>
                </a:solidFill>
                <a:latin typeface="+mj-lt"/>
              </a:rPr>
              <a:t> olarak bilinen metin kutusunun </a:t>
            </a:r>
            <a:r>
              <a:rPr lang="tr-TR" dirty="0" err="1">
                <a:solidFill>
                  <a:schemeClr val="tx1"/>
                </a:solidFill>
                <a:latin typeface="+mj-lt"/>
              </a:rPr>
              <a:t>Tkinter’daki</a:t>
            </a:r>
            <a:r>
              <a:rPr lang="tr-TR" dirty="0">
                <a:solidFill>
                  <a:schemeClr val="tx1"/>
                </a:solidFill>
                <a:latin typeface="+mj-lt"/>
              </a:rPr>
              <a:t> ismi </a:t>
            </a:r>
            <a:r>
              <a:rPr lang="tr-TR" dirty="0" err="1">
                <a:solidFill>
                  <a:srgbClr val="C00000"/>
                </a:solidFill>
                <a:latin typeface="+mj-lt"/>
              </a:rPr>
              <a:t>Entry</a:t>
            </a:r>
            <a:r>
              <a:rPr lang="tr-TR" dirty="0" err="1">
                <a:solidFill>
                  <a:schemeClr val="tx1"/>
                </a:solidFill>
                <a:latin typeface="+mj-lt"/>
              </a:rPr>
              <a:t>’dir</a:t>
            </a:r>
            <a:r>
              <a:rPr lang="tr-TR" dirty="0">
                <a:solidFill>
                  <a:schemeClr val="tx1"/>
                </a:solidFill>
                <a:latin typeface="+mj-lt"/>
              </a:rPr>
              <a:t>.</a:t>
            </a:r>
          </a:p>
          <a:p>
            <a:pPr marL="0" indent="0" algn="ctr">
              <a:buNone/>
            </a:pPr>
            <a:r>
              <a:rPr lang="tr-TR" dirty="0">
                <a:solidFill>
                  <a:schemeClr val="tx1"/>
                </a:solidFill>
              </a:rPr>
              <a:t>İlk sütunda (</a:t>
            </a:r>
            <a:r>
              <a:rPr lang="tr-TR" dirty="0" err="1">
                <a:solidFill>
                  <a:schemeClr val="tx1"/>
                </a:solidFill>
              </a:rPr>
              <a:t>column</a:t>
            </a:r>
            <a:r>
              <a:rPr lang="tr-TR" dirty="0">
                <a:solidFill>
                  <a:schemeClr val="tx1"/>
                </a:solidFill>
              </a:rPr>
              <a:t>=0) iki adet </a:t>
            </a:r>
            <a:r>
              <a:rPr lang="tr-TR" dirty="0" err="1">
                <a:solidFill>
                  <a:schemeClr val="tx1"/>
                </a:solidFill>
              </a:rPr>
              <a:t>Label</a:t>
            </a:r>
            <a:r>
              <a:rPr lang="tr-TR" dirty="0">
                <a:solidFill>
                  <a:schemeClr val="tx1"/>
                </a:solidFill>
              </a:rPr>
              <a:t>, ikinci sütunda (</a:t>
            </a:r>
            <a:r>
              <a:rPr lang="tr-TR" dirty="0" err="1">
                <a:solidFill>
                  <a:schemeClr val="tx1"/>
                </a:solidFill>
              </a:rPr>
              <a:t>column</a:t>
            </a:r>
            <a:r>
              <a:rPr lang="tr-TR" dirty="0">
                <a:solidFill>
                  <a:schemeClr val="tx1"/>
                </a:solidFill>
              </a:rPr>
              <a:t>=1) ise iki adet </a:t>
            </a:r>
            <a:r>
              <a:rPr lang="tr-TR" dirty="0" err="1">
                <a:solidFill>
                  <a:schemeClr val="tx1"/>
                </a:solidFill>
              </a:rPr>
              <a:t>Entry</a:t>
            </a:r>
            <a:r>
              <a:rPr lang="tr-TR" dirty="0">
                <a:solidFill>
                  <a:schemeClr val="tx1"/>
                </a:solidFill>
              </a:rPr>
              <a:t> verdik.</a:t>
            </a:r>
            <a:endParaRPr lang="tr-TR" dirty="0">
              <a:solidFill>
                <a:schemeClr val="tx1"/>
              </a:solidFill>
              <a:latin typeface="+mj-lt"/>
            </a:endParaRPr>
          </a:p>
        </p:txBody>
      </p:sp>
    </p:spTree>
    <p:extLst>
      <p:ext uri="{BB962C8B-B14F-4D97-AF65-F5344CB8AC3E}">
        <p14:creationId xmlns:p14="http://schemas.microsoft.com/office/powerpoint/2010/main" val="361358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Command</a:t>
            </a:r>
            <a:r>
              <a:rPr lang="tr-TR" dirty="0"/>
              <a:t> seçeneği ile olay işleme</a:t>
            </a:r>
          </a:p>
        </p:txBody>
      </p:sp>
      <p:sp>
        <p:nvSpPr>
          <p:cNvPr id="3" name="İçerik Yer Tutucusu 2"/>
          <p:cNvSpPr>
            <a:spLocks noGrp="1"/>
          </p:cNvSpPr>
          <p:nvPr>
            <p:ph idx="1"/>
          </p:nvPr>
        </p:nvSpPr>
        <p:spPr>
          <a:xfrm>
            <a:off x="457200" y="1600200"/>
            <a:ext cx="8229600" cy="4724400"/>
          </a:xfrm>
        </p:spPr>
        <p:txBody>
          <a:bodyPr>
            <a:normAutofit fontScale="70000" lnSpcReduction="20000"/>
          </a:bodyPr>
          <a:lstStyle/>
          <a:p>
            <a:pPr>
              <a:lnSpc>
                <a:spcPct val="120000"/>
              </a:lnSpc>
            </a:pPr>
            <a:r>
              <a:rPr lang="tr-TR" sz="3400" dirty="0" err="1"/>
              <a:t>Button’a</a:t>
            </a:r>
            <a:r>
              <a:rPr lang="tr-TR" sz="3400" dirty="0"/>
              <a:t> tıklama gibi bir olay gerçekleştiğinde yapılmasını istediğimiz eylemi </a:t>
            </a:r>
            <a:r>
              <a:rPr lang="tr-TR" sz="3400" dirty="0" err="1"/>
              <a:t>command</a:t>
            </a:r>
            <a:r>
              <a:rPr lang="tr-TR" sz="3400" dirty="0"/>
              <a:t> seçeneği ile ilgili fonksiyona yönlendirebiliriz.</a:t>
            </a:r>
          </a:p>
          <a:p>
            <a:pPr>
              <a:lnSpc>
                <a:spcPct val="120000"/>
              </a:lnSpc>
            </a:pPr>
            <a:r>
              <a:rPr lang="tr-TR" sz="3400" dirty="0"/>
              <a:t>Örneğin aşağıdaki kod bir </a:t>
            </a:r>
            <a:r>
              <a:rPr lang="tr-TR" sz="3400" dirty="0" err="1"/>
              <a:t>Button</a:t>
            </a:r>
            <a:r>
              <a:rPr lang="tr-TR" sz="3400" dirty="0"/>
              <a:t> yaratıp ona tıklandığında </a:t>
            </a:r>
            <a:r>
              <a:rPr lang="tr-TR" sz="3400" dirty="0" err="1"/>
              <a:t>fonk</a:t>
            </a:r>
            <a:r>
              <a:rPr lang="tr-TR" sz="3400" dirty="0"/>
              <a:t> adında bir fonksiyona gidilmesini sağlar. O fonksiyon da pencerenin </a:t>
            </a:r>
            <a:r>
              <a:rPr lang="tr-TR" sz="3400" dirty="0" err="1"/>
              <a:t>destroy</a:t>
            </a:r>
            <a:r>
              <a:rPr lang="tr-TR" sz="3400" dirty="0"/>
              <a:t>() yöntemini kullanarak pencereyi kapatır.</a:t>
            </a:r>
          </a:p>
          <a:p>
            <a:pPr marL="400050" lvl="1" indent="0">
              <a:spcBef>
                <a:spcPts val="1200"/>
              </a:spcBef>
              <a:buNone/>
            </a:pPr>
            <a:r>
              <a:rPr lang="tr-TR" dirty="0">
                <a:latin typeface="Consolas" panose="020B0609020204030204" pitchFamily="49" charset="0"/>
              </a:rPr>
              <a:t>from </a:t>
            </a:r>
            <a:r>
              <a:rPr lang="tr-TR" dirty="0" err="1">
                <a:latin typeface="Consolas" panose="020B0609020204030204" pitchFamily="49" charset="0"/>
              </a:rPr>
              <a:t>tkinter</a:t>
            </a:r>
            <a:r>
              <a:rPr lang="tr-TR" dirty="0">
                <a:latin typeface="Consolas" panose="020B0609020204030204" pitchFamily="49" charset="0"/>
              </a:rPr>
              <a:t> </a:t>
            </a:r>
            <a:r>
              <a:rPr lang="tr-TR" dirty="0" err="1">
                <a:latin typeface="Consolas" panose="020B0609020204030204" pitchFamily="49" charset="0"/>
              </a:rPr>
              <a:t>import</a:t>
            </a:r>
            <a:r>
              <a:rPr lang="tr-TR" dirty="0">
                <a:latin typeface="Consolas" panose="020B0609020204030204" pitchFamily="49" charset="0"/>
              </a:rPr>
              <a:t> *</a:t>
            </a:r>
          </a:p>
          <a:p>
            <a:pPr marL="400050" lvl="1" indent="0">
              <a:buNone/>
            </a:pPr>
            <a:r>
              <a:rPr lang="tr-TR" dirty="0" err="1">
                <a:latin typeface="Consolas" panose="020B0609020204030204" pitchFamily="49" charset="0"/>
              </a:rPr>
              <a:t>pen</a:t>
            </a:r>
            <a:r>
              <a:rPr lang="tr-TR" dirty="0">
                <a:latin typeface="Consolas" panose="020B0609020204030204" pitchFamily="49" charset="0"/>
              </a:rPr>
              <a:t> = </a:t>
            </a:r>
            <a:r>
              <a:rPr lang="tr-TR" dirty="0" err="1">
                <a:latin typeface="Consolas" panose="020B0609020204030204" pitchFamily="49" charset="0"/>
              </a:rPr>
              <a:t>Tk</a:t>
            </a:r>
            <a:r>
              <a:rPr lang="tr-TR" dirty="0">
                <a:latin typeface="Consolas" panose="020B0609020204030204" pitchFamily="49" charset="0"/>
              </a:rPr>
              <a:t>()</a:t>
            </a:r>
          </a:p>
          <a:p>
            <a:pPr marL="400050" lvl="1" indent="0">
              <a:buNone/>
            </a:pPr>
            <a:endParaRPr lang="tr-TR" dirty="0">
              <a:latin typeface="Consolas" panose="020B0609020204030204" pitchFamily="49" charset="0"/>
            </a:endParaRPr>
          </a:p>
          <a:p>
            <a:pPr marL="400050" lvl="1" indent="0">
              <a:buNone/>
            </a:pPr>
            <a:r>
              <a:rPr lang="tr-TR" dirty="0">
                <a:latin typeface="Consolas" panose="020B0609020204030204" pitchFamily="49" charset="0"/>
              </a:rPr>
              <a:t>def </a:t>
            </a:r>
            <a:r>
              <a:rPr lang="tr-TR" dirty="0" err="1">
                <a:latin typeface="Consolas" panose="020B0609020204030204" pitchFamily="49" charset="0"/>
              </a:rPr>
              <a:t>fonk</a:t>
            </a:r>
            <a:r>
              <a:rPr lang="tr-TR" dirty="0">
                <a:latin typeface="Consolas" panose="020B0609020204030204" pitchFamily="49" charset="0"/>
              </a:rPr>
              <a:t>():</a:t>
            </a:r>
          </a:p>
          <a:p>
            <a:pPr marL="400050" lvl="1" indent="0">
              <a:buNone/>
            </a:pPr>
            <a:r>
              <a:rPr lang="tr-TR" dirty="0">
                <a:latin typeface="Consolas" panose="020B0609020204030204" pitchFamily="49" charset="0"/>
              </a:rPr>
              <a:t>    </a:t>
            </a:r>
            <a:r>
              <a:rPr lang="tr-TR" dirty="0" err="1">
                <a:latin typeface="Consolas" panose="020B0609020204030204" pitchFamily="49" charset="0"/>
              </a:rPr>
              <a:t>pen.destroy</a:t>
            </a:r>
            <a:r>
              <a:rPr lang="tr-TR" dirty="0">
                <a:latin typeface="Consolas" panose="020B0609020204030204" pitchFamily="49" charset="0"/>
              </a:rPr>
              <a:t>()</a:t>
            </a:r>
          </a:p>
          <a:p>
            <a:pPr marL="400050" lvl="1" indent="0">
              <a:buNone/>
            </a:pPr>
            <a:endParaRPr lang="tr-TR" dirty="0">
              <a:latin typeface="Consolas" panose="020B0609020204030204" pitchFamily="49" charset="0"/>
            </a:endParaRPr>
          </a:p>
          <a:p>
            <a:pPr marL="400050" lvl="1" indent="0">
              <a:buNone/>
            </a:pPr>
            <a:r>
              <a:rPr lang="tr-TR" dirty="0" err="1">
                <a:latin typeface="Consolas" panose="020B0609020204030204" pitchFamily="49" charset="0"/>
              </a:rPr>
              <a:t>Btn</a:t>
            </a:r>
            <a:r>
              <a:rPr lang="tr-TR" dirty="0">
                <a:latin typeface="Consolas" panose="020B0609020204030204" pitchFamily="49" charset="0"/>
              </a:rPr>
              <a:t> = </a:t>
            </a:r>
            <a:r>
              <a:rPr lang="tr-TR" dirty="0" err="1">
                <a:latin typeface="Consolas" panose="020B0609020204030204" pitchFamily="49" charset="0"/>
              </a:rPr>
              <a:t>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="Çıkış", </a:t>
            </a:r>
            <a:r>
              <a:rPr lang="tr-TR" dirty="0" err="1">
                <a:latin typeface="Consolas" panose="020B0609020204030204" pitchFamily="49" charset="0"/>
              </a:rPr>
              <a:t>command</a:t>
            </a:r>
            <a:r>
              <a:rPr lang="tr-TR" dirty="0">
                <a:latin typeface="Consolas" panose="020B0609020204030204" pitchFamily="49" charset="0"/>
              </a:rPr>
              <a:t>=</a:t>
            </a:r>
            <a:r>
              <a:rPr lang="tr-TR" dirty="0" err="1">
                <a:latin typeface="Consolas" panose="020B0609020204030204" pitchFamily="49" charset="0"/>
              </a:rPr>
              <a:t>fonk</a:t>
            </a:r>
            <a:r>
              <a:rPr lang="tr-TR" dirty="0">
                <a:latin typeface="Consolas" panose="020B0609020204030204" pitchFamily="49" charset="0"/>
              </a:rPr>
              <a:t>).</a:t>
            </a:r>
            <a:r>
              <a:rPr lang="tr-TR" dirty="0" err="1">
                <a:latin typeface="Consolas" panose="020B0609020204030204" pitchFamily="49" charset="0"/>
              </a:rPr>
              <a:t>pack</a:t>
            </a:r>
            <a:r>
              <a:rPr lang="tr-TR" dirty="0">
                <a:latin typeface="Consolas" panose="020B0609020204030204" pitchFamily="49" charset="0"/>
              </a:rPr>
              <a:t>()</a:t>
            </a:r>
          </a:p>
          <a:p>
            <a:pPr marL="400050" lvl="1" indent="0">
              <a:buNone/>
            </a:pPr>
            <a:endParaRPr lang="tr-TR" dirty="0">
              <a:latin typeface="Consolas" panose="020B0609020204030204" pitchFamily="49" charset="0"/>
            </a:endParaRPr>
          </a:p>
        </p:txBody>
      </p:sp>
      <p:sp>
        <p:nvSpPr>
          <p:cNvPr id="4" name="Dikdörtgen 3"/>
          <p:cNvSpPr/>
          <p:nvPr/>
        </p:nvSpPr>
        <p:spPr>
          <a:xfrm>
            <a:off x="3886199" y="4605637"/>
            <a:ext cx="48006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1" algn="ctr">
              <a:buNone/>
            </a:pPr>
            <a:r>
              <a:rPr lang="tr-TR" dirty="0">
                <a:latin typeface="+mn-lt"/>
              </a:rPr>
              <a:t>Fonksiyon yazmadan yapmak için </a:t>
            </a:r>
            <a:r>
              <a:rPr lang="tr-TR" dirty="0" err="1">
                <a:latin typeface="+mn-lt"/>
              </a:rPr>
              <a:t>lambda</a:t>
            </a:r>
            <a:r>
              <a:rPr lang="tr-TR" dirty="0">
                <a:latin typeface="+mn-lt"/>
              </a:rPr>
              <a:t> ifadesi de kullanılabilir:</a:t>
            </a:r>
          </a:p>
          <a:p>
            <a:pPr marL="0" lvl="1" algn="ctr">
              <a:buNone/>
            </a:pPr>
            <a:r>
              <a:rPr lang="tr-TR" dirty="0" err="1">
                <a:solidFill>
                  <a:srgbClr val="0070C0"/>
                </a:solidFill>
                <a:latin typeface="Consolas" panose="020B0609020204030204" pitchFamily="49" charset="0"/>
              </a:rPr>
              <a:t>command</a:t>
            </a:r>
            <a:r>
              <a:rPr lang="tr-TR" dirty="0">
                <a:solidFill>
                  <a:srgbClr val="0070C0"/>
                </a:solidFill>
                <a:latin typeface="Consolas" panose="020B0609020204030204" pitchFamily="49" charset="0"/>
              </a:rPr>
              <a:t>=</a:t>
            </a:r>
            <a:r>
              <a:rPr lang="tr-TR" dirty="0" err="1">
                <a:solidFill>
                  <a:srgbClr val="0070C0"/>
                </a:solidFill>
                <a:latin typeface="Consolas" panose="020B0609020204030204" pitchFamily="49" charset="0"/>
              </a:rPr>
              <a:t>lambda:pen.destroy</a:t>
            </a:r>
            <a:r>
              <a:rPr lang="tr-TR" dirty="0">
                <a:solidFill>
                  <a:srgbClr val="0070C0"/>
                </a:solidFill>
                <a:latin typeface="Consolas" panose="020B0609020204030204" pitchFamily="49" charset="0"/>
              </a:rPr>
              <a:t>()</a:t>
            </a:r>
          </a:p>
        </p:txBody>
      </p:sp>
      <p:sp>
        <p:nvSpPr>
          <p:cNvPr id="5" name="Sol Ayraç 4"/>
          <p:cNvSpPr/>
          <p:nvPr/>
        </p:nvSpPr>
        <p:spPr>
          <a:xfrm rot="5400000">
            <a:off x="6155383" y="4859984"/>
            <a:ext cx="262233" cy="1600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289709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p:cNvPicPr>
            <a:picLocks noChangeAspect="1"/>
          </p:cNvPicPr>
          <p:nvPr/>
        </p:nvPicPr>
        <p:blipFill>
          <a:blip r:embed="rId2"/>
          <a:stretch>
            <a:fillRect/>
          </a:stretch>
        </p:blipFill>
        <p:spPr>
          <a:xfrm>
            <a:off x="6019800" y="3508374"/>
            <a:ext cx="1790700" cy="2800350"/>
          </a:xfrm>
          <a:prstGeom prst="rect">
            <a:avLst/>
          </a:prstGeom>
        </p:spPr>
      </p:pic>
      <p:sp>
        <p:nvSpPr>
          <p:cNvPr id="2" name="Unvan 1"/>
          <p:cNvSpPr>
            <a:spLocks noGrp="1"/>
          </p:cNvSpPr>
          <p:nvPr>
            <p:ph type="title"/>
          </p:nvPr>
        </p:nvSpPr>
        <p:spPr/>
        <p:txBody>
          <a:bodyPr/>
          <a:lstStyle/>
          <a:p>
            <a:r>
              <a:rPr lang="tr-TR" dirty="0" err="1"/>
              <a:t>Listbox</a:t>
            </a:r>
            <a:r>
              <a:rPr lang="tr-TR" dirty="0"/>
              <a:t> (Liste Kutusu)</a:t>
            </a:r>
          </a:p>
        </p:txBody>
      </p:sp>
      <p:sp>
        <p:nvSpPr>
          <p:cNvPr id="3" name="İçerik Yer Tutucusu 2"/>
          <p:cNvSpPr>
            <a:spLocks noGrp="1"/>
          </p:cNvSpPr>
          <p:nvPr>
            <p:ph idx="1"/>
          </p:nvPr>
        </p:nvSpPr>
        <p:spPr/>
        <p:txBody>
          <a:bodyPr>
            <a:normAutofit fontScale="85000" lnSpcReduction="20000"/>
          </a:bodyPr>
          <a:lstStyle/>
          <a:p>
            <a:r>
              <a:rPr lang="tr-TR" dirty="0"/>
              <a:t>Liste kutuları kullanıcıya bir değerler listesi gösterip, bu değerlerden bir yada birkaçını seçerek, seçili olanlar üzerinde ilgili işlemleri yapabilmelerini sağlayan bir kontroldür.</a:t>
            </a:r>
          </a:p>
          <a:p>
            <a:r>
              <a:rPr lang="tr-TR" dirty="0"/>
              <a:t>Listeye eleman eklemek için </a:t>
            </a:r>
            <a:r>
              <a:rPr lang="tr-TR" dirty="0">
                <a:solidFill>
                  <a:srgbClr val="C00000"/>
                </a:solidFill>
              </a:rPr>
              <a:t>insert()</a:t>
            </a:r>
            <a:r>
              <a:rPr lang="tr-TR" dirty="0"/>
              <a:t>, silmek için </a:t>
            </a:r>
            <a:r>
              <a:rPr lang="tr-TR" dirty="0" err="1">
                <a:solidFill>
                  <a:srgbClr val="C00000"/>
                </a:solidFill>
              </a:rPr>
              <a:t>delete</a:t>
            </a:r>
            <a:r>
              <a:rPr lang="tr-TR" dirty="0">
                <a:solidFill>
                  <a:srgbClr val="C00000"/>
                </a:solidFill>
              </a:rPr>
              <a:t>() </a:t>
            </a:r>
            <a:r>
              <a:rPr lang="tr-TR" dirty="0"/>
              <a:t>yöntemleri kullanılır.</a:t>
            </a:r>
          </a:p>
          <a:p>
            <a:pPr marL="400050" lvl="1" indent="0">
              <a:buNone/>
            </a:pPr>
            <a:r>
              <a:rPr lang="tr-TR" dirty="0" err="1">
                <a:latin typeface="Consolas" panose="020B0609020204030204" pitchFamily="49" charset="0"/>
              </a:rPr>
              <a:t>Lb</a:t>
            </a:r>
            <a:r>
              <a:rPr lang="tr-TR" dirty="0">
                <a:latin typeface="Consolas" panose="020B0609020204030204" pitchFamily="49" charset="0"/>
              </a:rPr>
              <a:t> = </a:t>
            </a:r>
            <a:r>
              <a:rPr lang="tr-TR" dirty="0" err="1">
                <a:latin typeface="Consolas" panose="020B0609020204030204" pitchFamily="49" charset="0"/>
              </a:rPr>
              <a:t>Listbox</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p>
          <a:p>
            <a:pPr marL="400050" lvl="1" indent="0">
              <a:buNone/>
            </a:pPr>
            <a:r>
              <a:rPr lang="tr-TR" dirty="0" err="1">
                <a:latin typeface="Consolas" panose="020B0609020204030204" pitchFamily="49" charset="0"/>
              </a:rPr>
              <a:t>Lb.insert</a:t>
            </a:r>
            <a:r>
              <a:rPr lang="tr-TR" dirty="0">
                <a:latin typeface="Consolas" panose="020B0609020204030204" pitchFamily="49" charset="0"/>
              </a:rPr>
              <a:t>(0, 'Python') </a:t>
            </a:r>
          </a:p>
          <a:p>
            <a:pPr marL="400050" lvl="1" indent="0">
              <a:buNone/>
            </a:pPr>
            <a:r>
              <a:rPr lang="tr-TR" dirty="0" err="1">
                <a:latin typeface="Consolas" panose="020B0609020204030204" pitchFamily="49" charset="0"/>
              </a:rPr>
              <a:t>Lb.insert</a:t>
            </a:r>
            <a:r>
              <a:rPr lang="tr-TR" dirty="0">
                <a:latin typeface="Consolas" panose="020B0609020204030204" pitchFamily="49" charset="0"/>
              </a:rPr>
              <a:t>(1, 'Java') </a:t>
            </a:r>
          </a:p>
          <a:p>
            <a:pPr marL="400050" lvl="1" indent="0">
              <a:buNone/>
            </a:pPr>
            <a:r>
              <a:rPr lang="tr-TR" dirty="0" err="1">
                <a:latin typeface="Consolas" panose="020B0609020204030204" pitchFamily="49" charset="0"/>
              </a:rPr>
              <a:t>Lb.insert</a:t>
            </a:r>
            <a:r>
              <a:rPr lang="tr-TR" dirty="0">
                <a:latin typeface="Consolas" panose="020B0609020204030204" pitchFamily="49" charset="0"/>
              </a:rPr>
              <a:t>(0, 'C++') </a:t>
            </a:r>
          </a:p>
          <a:p>
            <a:pPr marL="400050" lvl="1" indent="0">
              <a:buNone/>
            </a:pPr>
            <a:r>
              <a:rPr lang="tr-TR" dirty="0" err="1">
                <a:latin typeface="Consolas" panose="020B0609020204030204" pitchFamily="49" charset="0"/>
              </a:rPr>
              <a:t>Lb.insert</a:t>
            </a:r>
            <a:r>
              <a:rPr lang="tr-TR" dirty="0">
                <a:latin typeface="Consolas" panose="020B0609020204030204" pitchFamily="49" charset="0"/>
              </a:rPr>
              <a:t>(END, 'C') </a:t>
            </a:r>
          </a:p>
          <a:p>
            <a:pPr marL="400050" lvl="1" indent="0">
              <a:buNone/>
            </a:pPr>
            <a:r>
              <a:rPr lang="tr-TR" dirty="0" err="1">
                <a:latin typeface="Consolas" panose="020B0609020204030204" pitchFamily="49" charset="0"/>
              </a:rPr>
              <a:t>Lb.insert</a:t>
            </a:r>
            <a:r>
              <a:rPr lang="tr-TR" dirty="0">
                <a:latin typeface="Consolas" panose="020B0609020204030204" pitchFamily="49" charset="0"/>
              </a:rPr>
              <a:t>(3, 'C#')</a:t>
            </a:r>
            <a:endParaRPr lang="tr-TR" dirty="0"/>
          </a:p>
        </p:txBody>
      </p:sp>
      <p:sp>
        <p:nvSpPr>
          <p:cNvPr id="8" name="Dikdörtgen 7"/>
          <p:cNvSpPr/>
          <p:nvPr/>
        </p:nvSpPr>
        <p:spPr>
          <a:xfrm>
            <a:off x="914400" y="5985559"/>
            <a:ext cx="70104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a:solidFill>
                  <a:srgbClr val="C00000"/>
                </a:solidFill>
                <a:latin typeface="+mj-lt"/>
              </a:rPr>
              <a:t>insert() </a:t>
            </a:r>
            <a:r>
              <a:rPr lang="tr-TR" dirty="0">
                <a:solidFill>
                  <a:schemeClr val="tx1"/>
                </a:solidFill>
                <a:latin typeface="+mj-lt"/>
              </a:rPr>
              <a:t>indis ve eklenecek elemanı parametre olarak alır, </a:t>
            </a:r>
            <a:r>
              <a:rPr lang="tr-TR" dirty="0" err="1">
                <a:solidFill>
                  <a:srgbClr val="C00000"/>
                </a:solidFill>
                <a:latin typeface="+mj-lt"/>
              </a:rPr>
              <a:t>delete</a:t>
            </a:r>
            <a:r>
              <a:rPr lang="tr-TR" dirty="0">
                <a:solidFill>
                  <a:srgbClr val="C00000"/>
                </a:solidFill>
                <a:latin typeface="+mj-lt"/>
              </a:rPr>
              <a:t>() </a:t>
            </a:r>
            <a:r>
              <a:rPr lang="tr-TR" dirty="0">
                <a:solidFill>
                  <a:schemeClr val="tx1"/>
                </a:solidFill>
                <a:latin typeface="+mj-lt"/>
              </a:rPr>
              <a:t>ise sadece indis alır. Başa ekleme için indis 0, sona ekleme için END verilir.</a:t>
            </a:r>
          </a:p>
        </p:txBody>
      </p:sp>
      <p:sp>
        <p:nvSpPr>
          <p:cNvPr id="9" name="Sağ Ayraç 8"/>
          <p:cNvSpPr/>
          <p:nvPr/>
        </p:nvSpPr>
        <p:spPr>
          <a:xfrm>
            <a:off x="5181600" y="3863181"/>
            <a:ext cx="381000" cy="200421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425537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Selectmode</a:t>
            </a:r>
            <a:r>
              <a:rPr lang="tr-TR" dirty="0"/>
              <a:t> seçeneği</a:t>
            </a:r>
          </a:p>
        </p:txBody>
      </p:sp>
      <p:sp>
        <p:nvSpPr>
          <p:cNvPr id="3" name="İçerik Yer Tutucusu 2"/>
          <p:cNvSpPr>
            <a:spLocks noGrp="1"/>
          </p:cNvSpPr>
          <p:nvPr>
            <p:ph idx="1"/>
          </p:nvPr>
        </p:nvSpPr>
        <p:spPr/>
        <p:txBody>
          <a:bodyPr>
            <a:normAutofit fontScale="92500" lnSpcReduction="10000"/>
          </a:bodyPr>
          <a:lstStyle/>
          <a:p>
            <a:r>
              <a:rPr lang="tr-TR" dirty="0"/>
              <a:t>Liste kutularında </a:t>
            </a:r>
            <a:r>
              <a:rPr lang="tr-TR" dirty="0" err="1">
                <a:solidFill>
                  <a:srgbClr val="C00000"/>
                </a:solidFill>
              </a:rPr>
              <a:t>selectmode</a:t>
            </a:r>
            <a:r>
              <a:rPr lang="tr-TR" dirty="0"/>
              <a:t> seçeneği ile listedeki elemanların seçim biçimi değiştirilebilir.</a:t>
            </a:r>
          </a:p>
          <a:p>
            <a:pPr lvl="1"/>
            <a:r>
              <a:rPr lang="en-US" dirty="0"/>
              <a:t>SINGLE</a:t>
            </a:r>
            <a:r>
              <a:rPr lang="tr-TR" dirty="0"/>
              <a:t>: Sadece tek eleman seçilebilir</a:t>
            </a:r>
          </a:p>
          <a:p>
            <a:pPr lvl="1"/>
            <a:r>
              <a:rPr lang="en-US" dirty="0"/>
              <a:t>BROWSE</a:t>
            </a:r>
            <a:r>
              <a:rPr lang="tr-TR" dirty="0"/>
              <a:t>:</a:t>
            </a:r>
            <a:r>
              <a:rPr lang="en-US" dirty="0"/>
              <a:t> </a:t>
            </a:r>
            <a:r>
              <a:rPr lang="tr-TR" dirty="0"/>
              <a:t>Yine tek eleman seçilebilir, ama yukarı aşağı ok tuşları ile seçim değiştirilemez (sadece fare ile değiştirilebilir)</a:t>
            </a:r>
          </a:p>
          <a:p>
            <a:pPr lvl="1"/>
            <a:r>
              <a:rPr lang="en-US" dirty="0"/>
              <a:t>MULTIPLE</a:t>
            </a:r>
            <a:r>
              <a:rPr lang="tr-TR" dirty="0"/>
              <a:t>: Birden çok eleman üzerine tıklamalar ile seçilebilir. Eğer seçili elemanın üzerine tıklanırsa seçimi kaldırılır.</a:t>
            </a:r>
          </a:p>
          <a:p>
            <a:pPr lvl="1"/>
            <a:r>
              <a:rPr lang="en-US" dirty="0"/>
              <a:t>EXTENDED</a:t>
            </a:r>
            <a:r>
              <a:rPr lang="tr-TR" dirty="0"/>
              <a:t>:</a:t>
            </a:r>
            <a:r>
              <a:rPr lang="en-US" dirty="0"/>
              <a:t> Shift</a:t>
            </a:r>
            <a:r>
              <a:rPr lang="tr-TR" dirty="0"/>
              <a:t> ve</a:t>
            </a:r>
            <a:r>
              <a:rPr lang="en-US" dirty="0"/>
              <a:t> Control</a:t>
            </a:r>
            <a:r>
              <a:rPr lang="tr-TR" dirty="0"/>
              <a:t> tuşları kullanılarak çoklu seçim yapılır</a:t>
            </a:r>
            <a:r>
              <a:rPr lang="en-US" dirty="0"/>
              <a:t>. </a:t>
            </a:r>
            <a:endParaRPr lang="tr-TR" dirty="0"/>
          </a:p>
          <a:p>
            <a:endParaRPr lang="tr-TR" dirty="0"/>
          </a:p>
        </p:txBody>
      </p:sp>
    </p:spTree>
    <p:extLst>
      <p:ext uri="{BB962C8B-B14F-4D97-AF65-F5344CB8AC3E}">
        <p14:creationId xmlns:p14="http://schemas.microsoft.com/office/powerpoint/2010/main" val="294004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990600"/>
            <a:ext cx="8229600" cy="5410200"/>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asal</a:t>
            </a:r>
            <a:r>
              <a:rPr lang="en-US" dirty="0">
                <a:latin typeface="Consolas" panose="020B0609020204030204" pitchFamily="49" charset="0"/>
              </a:rPr>
              <a:t>(</a:t>
            </a:r>
            <a:r>
              <a:rPr lang="en-US" dirty="0" err="1">
                <a:latin typeface="Consolas" panose="020B0609020204030204" pitchFamily="49" charset="0"/>
              </a:rPr>
              <a:t>sayi</a:t>
            </a:r>
            <a:r>
              <a:rPr lang="en-US" dirty="0">
                <a:latin typeface="Consolas" panose="020B0609020204030204" pitchFamily="49" charset="0"/>
              </a:rPr>
              <a:t>):</a:t>
            </a:r>
          </a:p>
          <a:p>
            <a:pPr marL="0" indent="0">
              <a:buNone/>
            </a:pPr>
            <a:r>
              <a:rPr lang="tr-TR" dirty="0">
                <a:solidFill>
                  <a:srgbClr val="C00000"/>
                </a:solidFill>
                <a:latin typeface="Consolas" panose="020B0609020204030204" pitchFamily="49" charset="0"/>
              </a:rPr>
              <a:t>    """ daha önce vermiştik """</a:t>
            </a:r>
            <a:endParaRPr lang="en-US" dirty="0">
              <a:solidFill>
                <a:srgbClr val="C00000"/>
              </a:solidFill>
              <a:latin typeface="Consolas" panose="020B0609020204030204" pitchFamily="49" charset="0"/>
            </a:endParaRPr>
          </a:p>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AsalBul</a:t>
            </a:r>
            <a:r>
              <a:rPr lang="en-US" dirty="0">
                <a:latin typeface="Consolas" panose="020B0609020204030204" pitchFamily="49" charset="0"/>
              </a:rPr>
              <a:t>():</a:t>
            </a:r>
          </a:p>
          <a:p>
            <a:pPr marL="0" indent="0">
              <a:buNone/>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in range(</a:t>
            </a:r>
            <a:r>
              <a:rPr lang="en-US" dirty="0" err="1">
                <a:latin typeface="Consolas" panose="020B0609020204030204" pitchFamily="49" charset="0"/>
              </a:rPr>
              <a:t>int</a:t>
            </a:r>
            <a:r>
              <a:rPr lang="en-US" dirty="0">
                <a:latin typeface="Consolas" panose="020B0609020204030204" pitchFamily="49" charset="0"/>
              </a:rPr>
              <a:t>(ent1.get()),</a:t>
            </a:r>
            <a:r>
              <a:rPr lang="en-US" dirty="0" err="1">
                <a:latin typeface="Consolas" panose="020B0609020204030204" pitchFamily="49" charset="0"/>
              </a:rPr>
              <a:t>int</a:t>
            </a:r>
            <a:r>
              <a:rPr lang="en-US" dirty="0">
                <a:latin typeface="Consolas" panose="020B0609020204030204" pitchFamily="49" charset="0"/>
              </a:rPr>
              <a:t>(ent2.get())):</a:t>
            </a:r>
          </a:p>
          <a:p>
            <a:pPr marL="0" indent="0">
              <a:buNone/>
            </a:pPr>
            <a:r>
              <a:rPr lang="en-US" dirty="0">
                <a:latin typeface="Consolas" panose="020B0609020204030204" pitchFamily="49" charset="0"/>
              </a:rPr>
              <a:t>        if </a:t>
            </a:r>
            <a:r>
              <a:rPr lang="en-US" dirty="0" err="1">
                <a:latin typeface="Consolas" panose="020B0609020204030204" pitchFamily="49" charset="0"/>
              </a:rPr>
              <a:t>asal</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lstb1.insert(END, </a:t>
            </a:r>
            <a:r>
              <a:rPr lang="en-US" dirty="0" err="1">
                <a:latin typeface="Consolas" panose="020B0609020204030204" pitchFamily="49" charset="0"/>
              </a:rPr>
              <a:t>i</a:t>
            </a:r>
            <a:r>
              <a:rPr lang="en-US" dirty="0">
                <a:latin typeface="Consolas" panose="020B0609020204030204" pitchFamily="49" charset="0"/>
              </a:rPr>
              <a:t>) </a:t>
            </a:r>
            <a:endParaRPr lang="tr-TR" dirty="0">
              <a:latin typeface="Consolas" panose="020B0609020204030204" pitchFamily="49" charset="0"/>
            </a:endParaRPr>
          </a:p>
          <a:p>
            <a:pPr marL="0" indent="0">
              <a:buNone/>
            </a:pPr>
            <a:endParaRPr lang="tr-TR" dirty="0">
              <a:latin typeface="Consolas" panose="020B0609020204030204" pitchFamily="49" charset="0"/>
            </a:endParaRPr>
          </a:p>
          <a:p>
            <a:pPr marL="0" indent="0">
              <a:buNone/>
            </a:pPr>
            <a:r>
              <a:rPr lang="tr-TR" dirty="0">
                <a:latin typeface="Consolas" panose="020B0609020204030204" pitchFamily="49" charset="0"/>
              </a:rPr>
              <a:t>btn1 = </a:t>
            </a:r>
            <a:r>
              <a:rPr lang="tr-TR" dirty="0" err="1">
                <a:latin typeface="Consolas" panose="020B0609020204030204" pitchFamily="49" charset="0"/>
              </a:rPr>
              <a:t>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="Asalları Bul", font="</a:t>
            </a:r>
            <a:r>
              <a:rPr lang="tr-TR" dirty="0" err="1">
                <a:latin typeface="Consolas" panose="020B0609020204030204" pitchFamily="49" charset="0"/>
              </a:rPr>
              <a:t>Calibri</a:t>
            </a:r>
            <a:r>
              <a:rPr lang="tr-TR" dirty="0">
                <a:latin typeface="Consolas" panose="020B0609020204030204" pitchFamily="49" charset="0"/>
              </a:rPr>
              <a:t>", </a:t>
            </a:r>
            <a:r>
              <a:rPr lang="tr-TR" dirty="0" err="1">
                <a:latin typeface="Consolas" panose="020B0609020204030204" pitchFamily="49" charset="0"/>
              </a:rPr>
              <a:t>command</a:t>
            </a:r>
            <a:r>
              <a:rPr lang="tr-TR" dirty="0">
                <a:latin typeface="Consolas" panose="020B0609020204030204" pitchFamily="49" charset="0"/>
              </a:rPr>
              <a:t>=</a:t>
            </a:r>
            <a:r>
              <a:rPr lang="tr-TR" dirty="0" err="1">
                <a:latin typeface="Consolas" panose="020B0609020204030204" pitchFamily="49" charset="0"/>
              </a:rPr>
              <a:t>AsalBul</a:t>
            </a:r>
            <a:r>
              <a:rPr lang="tr-TR" dirty="0">
                <a:latin typeface="Consolas" panose="020B0609020204030204" pitchFamily="49" charset="0"/>
              </a:rPr>
              <a:t>)</a:t>
            </a:r>
          </a:p>
          <a:p>
            <a:pPr marL="0" indent="0">
              <a:buNone/>
            </a:pPr>
            <a:r>
              <a:rPr lang="tr-TR" dirty="0">
                <a:latin typeface="Consolas" panose="020B0609020204030204" pitchFamily="49" charset="0"/>
              </a:rPr>
              <a:t>btn1.grid(</a:t>
            </a:r>
            <a:r>
              <a:rPr lang="tr-TR" dirty="0" err="1">
                <a:latin typeface="Consolas" panose="020B0609020204030204" pitchFamily="49" charset="0"/>
              </a:rPr>
              <a:t>row</a:t>
            </a:r>
            <a:r>
              <a:rPr lang="tr-TR" dirty="0">
                <a:latin typeface="Consolas" panose="020B0609020204030204" pitchFamily="49" charset="0"/>
              </a:rPr>
              <a:t>=2, </a:t>
            </a:r>
            <a:r>
              <a:rPr lang="tr-TR" dirty="0" err="1">
                <a:latin typeface="Consolas" panose="020B0609020204030204" pitchFamily="49" charset="0"/>
              </a:rPr>
              <a:t>column</a:t>
            </a:r>
            <a:r>
              <a:rPr lang="tr-TR" dirty="0">
                <a:latin typeface="Consolas" panose="020B0609020204030204" pitchFamily="49" charset="0"/>
              </a:rPr>
              <a:t>=1)</a:t>
            </a:r>
          </a:p>
          <a:p>
            <a:pPr marL="0" indent="0">
              <a:buNone/>
            </a:pPr>
            <a:endParaRPr lang="tr-TR" dirty="0">
              <a:latin typeface="Consolas" panose="020B0609020204030204" pitchFamily="49" charset="0"/>
            </a:endParaRPr>
          </a:p>
          <a:p>
            <a:pPr marL="0" indent="0">
              <a:buNone/>
            </a:pPr>
            <a:r>
              <a:rPr lang="tr-TR" dirty="0">
                <a:latin typeface="Consolas" panose="020B0609020204030204" pitchFamily="49" charset="0"/>
              </a:rPr>
              <a:t>lstb1 = </a:t>
            </a:r>
            <a:r>
              <a:rPr lang="tr-TR" dirty="0" err="1">
                <a:latin typeface="Consolas" panose="020B0609020204030204" pitchFamily="49" charset="0"/>
              </a:rPr>
              <a:t>Listbox</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font="</a:t>
            </a:r>
            <a:r>
              <a:rPr lang="tr-TR" dirty="0" err="1">
                <a:latin typeface="Consolas" panose="020B0609020204030204" pitchFamily="49" charset="0"/>
              </a:rPr>
              <a:t>Calibri</a:t>
            </a:r>
            <a:r>
              <a:rPr lang="tr-TR" dirty="0">
                <a:latin typeface="Consolas" panose="020B0609020204030204" pitchFamily="49" charset="0"/>
              </a:rPr>
              <a:t>", </a:t>
            </a:r>
            <a:r>
              <a:rPr lang="tr-TR" dirty="0" err="1">
                <a:latin typeface="Consolas" panose="020B0609020204030204" pitchFamily="49" charset="0"/>
              </a:rPr>
              <a:t>selectmode</a:t>
            </a:r>
            <a:r>
              <a:rPr lang="tr-TR" dirty="0">
                <a:latin typeface="Consolas" panose="020B0609020204030204" pitchFamily="49" charset="0"/>
              </a:rPr>
              <a:t>="</a:t>
            </a:r>
            <a:r>
              <a:rPr lang="tr-TR" dirty="0" err="1">
                <a:latin typeface="Consolas" panose="020B0609020204030204" pitchFamily="49" charset="0"/>
              </a:rPr>
              <a:t>extended</a:t>
            </a:r>
            <a:r>
              <a:rPr lang="tr-TR" dirty="0">
                <a:latin typeface="Consolas" panose="020B0609020204030204" pitchFamily="49" charset="0"/>
              </a:rPr>
              <a:t>")</a:t>
            </a:r>
          </a:p>
          <a:p>
            <a:pPr marL="0" indent="0">
              <a:buNone/>
            </a:pPr>
            <a:r>
              <a:rPr lang="tr-TR" dirty="0">
                <a:latin typeface="Consolas" panose="020B0609020204030204" pitchFamily="49" charset="0"/>
              </a:rPr>
              <a:t>lstb1.grid(</a:t>
            </a:r>
            <a:r>
              <a:rPr lang="tr-TR" dirty="0" err="1">
                <a:latin typeface="Consolas" panose="020B0609020204030204" pitchFamily="49" charset="0"/>
              </a:rPr>
              <a:t>row</a:t>
            </a:r>
            <a:r>
              <a:rPr lang="tr-TR" dirty="0">
                <a:latin typeface="Consolas" panose="020B0609020204030204" pitchFamily="49" charset="0"/>
              </a:rPr>
              <a:t>=3, </a:t>
            </a:r>
            <a:r>
              <a:rPr lang="tr-TR" dirty="0" err="1">
                <a:latin typeface="Consolas" panose="020B0609020204030204" pitchFamily="49" charset="0"/>
              </a:rPr>
              <a:t>column</a:t>
            </a:r>
            <a:r>
              <a:rPr lang="tr-TR" dirty="0">
                <a:latin typeface="Consolas" panose="020B0609020204030204" pitchFamily="49" charset="0"/>
              </a:rPr>
              <a:t>=1)</a:t>
            </a:r>
          </a:p>
          <a:p>
            <a:pPr marL="0" indent="0">
              <a:buNone/>
            </a:pPr>
            <a:endParaRPr lang="tr-TR" dirty="0">
              <a:latin typeface="Consolas" panose="020B0609020204030204" pitchFamily="49" charset="0"/>
            </a:endParaRPr>
          </a:p>
          <a:p>
            <a:pPr marL="0" indent="0">
              <a:buNone/>
            </a:pPr>
            <a:r>
              <a:rPr lang="tr-TR" dirty="0" err="1">
                <a:latin typeface="Consolas" panose="020B0609020204030204" pitchFamily="49" charset="0"/>
              </a:rPr>
              <a:t>pen.mainloop</a:t>
            </a:r>
            <a:r>
              <a:rPr lang="tr-TR" dirty="0">
                <a:latin typeface="Consolas" panose="020B0609020204030204" pitchFamily="49" charset="0"/>
              </a:rPr>
              <a:t>()</a:t>
            </a:r>
          </a:p>
          <a:p>
            <a:pPr marL="0" indent="0">
              <a:buNone/>
            </a:pPr>
            <a:endParaRPr lang="tr-TR" dirty="0">
              <a:latin typeface="Consolas" panose="020B0609020204030204" pitchFamily="49" charset="0"/>
            </a:endParaRPr>
          </a:p>
        </p:txBody>
      </p:sp>
      <p:pic>
        <p:nvPicPr>
          <p:cNvPr id="4" name="Resim 3"/>
          <p:cNvPicPr>
            <a:picLocks noChangeAspect="1"/>
          </p:cNvPicPr>
          <p:nvPr/>
        </p:nvPicPr>
        <p:blipFill>
          <a:blip r:embed="rId2"/>
          <a:stretch>
            <a:fillRect/>
          </a:stretch>
        </p:blipFill>
        <p:spPr>
          <a:xfrm>
            <a:off x="6400800" y="3886200"/>
            <a:ext cx="2581275" cy="2771775"/>
          </a:xfrm>
          <a:prstGeom prst="rect">
            <a:avLst/>
          </a:prstGeom>
        </p:spPr>
      </p:pic>
      <p:sp>
        <p:nvSpPr>
          <p:cNvPr id="5" name="Unvan 1"/>
          <p:cNvSpPr>
            <a:spLocks noGrp="1"/>
          </p:cNvSpPr>
          <p:nvPr>
            <p:ph type="title"/>
          </p:nvPr>
        </p:nvSpPr>
        <p:spPr>
          <a:xfrm>
            <a:off x="457200" y="274638"/>
            <a:ext cx="8229600" cy="563562"/>
          </a:xfrm>
        </p:spPr>
        <p:txBody>
          <a:bodyPr>
            <a:noAutofit/>
          </a:bodyPr>
          <a:lstStyle/>
          <a:p>
            <a:r>
              <a:rPr lang="tr-TR" sz="2800" dirty="0">
                <a:solidFill>
                  <a:srgbClr val="0070C0"/>
                </a:solidFill>
              </a:rPr>
              <a:t>Önceki programa aşağıdaki eklemeleri yapalım:</a:t>
            </a:r>
          </a:p>
        </p:txBody>
      </p:sp>
      <p:sp>
        <p:nvSpPr>
          <p:cNvPr id="6" name="Dikdörtgen 5"/>
          <p:cNvSpPr/>
          <p:nvPr/>
        </p:nvSpPr>
        <p:spPr>
          <a:xfrm>
            <a:off x="6172200" y="2362200"/>
            <a:ext cx="280987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a:solidFill>
                  <a:schemeClr val="tx1"/>
                </a:solidFill>
                <a:latin typeface="+mj-lt"/>
              </a:rPr>
              <a:t>Asal olduğu tespit edilen sayı </a:t>
            </a:r>
            <a:r>
              <a:rPr lang="tr-TR" dirty="0">
                <a:solidFill>
                  <a:srgbClr val="C00000"/>
                </a:solidFill>
                <a:latin typeface="+mj-lt"/>
              </a:rPr>
              <a:t>lstb1 </a:t>
            </a:r>
            <a:r>
              <a:rPr lang="tr-TR" dirty="0">
                <a:solidFill>
                  <a:schemeClr val="tx1"/>
                </a:solidFill>
                <a:latin typeface="+mj-lt"/>
              </a:rPr>
              <a:t>liste kutusuna son eleman olarak ekleniyor</a:t>
            </a:r>
          </a:p>
        </p:txBody>
      </p:sp>
    </p:spTree>
    <p:extLst>
      <p:ext uri="{BB962C8B-B14F-4D97-AF65-F5344CB8AC3E}">
        <p14:creationId xmlns:p14="http://schemas.microsoft.com/office/powerpoint/2010/main" val="4273525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Radiobutton</a:t>
            </a:r>
            <a:endParaRPr lang="tr-TR" dirty="0"/>
          </a:p>
        </p:txBody>
      </p:sp>
      <p:sp>
        <p:nvSpPr>
          <p:cNvPr id="3" name="İçerik Yer Tutucusu 2"/>
          <p:cNvSpPr>
            <a:spLocks noGrp="1"/>
          </p:cNvSpPr>
          <p:nvPr>
            <p:ph idx="1"/>
          </p:nvPr>
        </p:nvSpPr>
        <p:spPr>
          <a:xfrm>
            <a:off x="457200" y="1371600"/>
            <a:ext cx="8229600" cy="838200"/>
          </a:xfrm>
        </p:spPr>
        <p:style>
          <a:lnRef idx="2">
            <a:schemeClr val="accent1"/>
          </a:lnRef>
          <a:fillRef idx="1">
            <a:schemeClr val="lt1"/>
          </a:fillRef>
          <a:effectRef idx="0">
            <a:schemeClr val="accent1"/>
          </a:effectRef>
          <a:fontRef idx="minor">
            <a:schemeClr val="dk1"/>
          </a:fontRef>
        </p:style>
        <p:txBody>
          <a:bodyPr>
            <a:noAutofit/>
          </a:bodyPr>
          <a:lstStyle/>
          <a:p>
            <a:pPr marL="0" indent="0" algn="ctr">
              <a:buNone/>
            </a:pPr>
            <a:r>
              <a:rPr lang="tr-TR" sz="2400" dirty="0"/>
              <a:t>Az sayıda seçenek içinden sadece birinin seçilebilmesi istenirse, her seçenek bir </a:t>
            </a:r>
            <a:r>
              <a:rPr lang="tr-TR" sz="2400" dirty="0" err="1"/>
              <a:t>radiobutton</a:t>
            </a:r>
            <a:r>
              <a:rPr lang="tr-TR" sz="2400" dirty="0"/>
              <a:t> kontrolü olarak yaratılabilir.</a:t>
            </a:r>
          </a:p>
        </p:txBody>
      </p:sp>
      <p:sp>
        <p:nvSpPr>
          <p:cNvPr id="5" name="Dikdörtgen 4"/>
          <p:cNvSpPr/>
          <p:nvPr/>
        </p:nvSpPr>
        <p:spPr>
          <a:xfrm>
            <a:off x="457200" y="2305883"/>
            <a:ext cx="8229600" cy="4247317"/>
          </a:xfrm>
          <a:prstGeom prst="rect">
            <a:avLst/>
          </a:prstGeom>
        </p:spPr>
        <p:txBody>
          <a:bodyPr wrap="square">
            <a:spAutoFit/>
          </a:bodyPr>
          <a:lstStyle/>
          <a:p>
            <a:r>
              <a:rPr lang="tr-TR" dirty="0">
                <a:latin typeface="Consolas" panose="020B0609020204030204" pitchFamily="49" charset="0"/>
              </a:rPr>
              <a:t>from </a:t>
            </a:r>
            <a:r>
              <a:rPr lang="tr-TR" dirty="0" err="1">
                <a:latin typeface="Consolas" panose="020B0609020204030204" pitchFamily="49" charset="0"/>
              </a:rPr>
              <a:t>tkinter</a:t>
            </a:r>
            <a:r>
              <a:rPr lang="tr-TR" dirty="0">
                <a:latin typeface="Consolas" panose="020B0609020204030204" pitchFamily="49" charset="0"/>
              </a:rPr>
              <a:t> </a:t>
            </a:r>
            <a:r>
              <a:rPr lang="tr-TR" dirty="0" err="1">
                <a:latin typeface="Consolas" panose="020B0609020204030204" pitchFamily="49" charset="0"/>
              </a:rPr>
              <a:t>import</a:t>
            </a:r>
            <a:r>
              <a:rPr lang="tr-TR" dirty="0">
                <a:latin typeface="Consolas" panose="020B0609020204030204" pitchFamily="49" charset="0"/>
              </a:rPr>
              <a:t> *</a:t>
            </a:r>
          </a:p>
          <a:p>
            <a:r>
              <a:rPr lang="tr-TR" dirty="0">
                <a:latin typeface="Consolas" panose="020B0609020204030204" pitchFamily="49" charset="0"/>
              </a:rPr>
              <a:t>from </a:t>
            </a:r>
            <a:r>
              <a:rPr lang="tr-TR" dirty="0" err="1">
                <a:latin typeface="Consolas" panose="020B0609020204030204" pitchFamily="49" charset="0"/>
              </a:rPr>
              <a:t>tkinter</a:t>
            </a:r>
            <a:r>
              <a:rPr lang="tr-TR" dirty="0">
                <a:latin typeface="Consolas" panose="020B0609020204030204" pitchFamily="49" charset="0"/>
              </a:rPr>
              <a:t> </a:t>
            </a:r>
            <a:r>
              <a:rPr lang="tr-TR" dirty="0" err="1">
                <a:latin typeface="Consolas" panose="020B0609020204030204" pitchFamily="49" charset="0"/>
              </a:rPr>
              <a:t>import</a:t>
            </a:r>
            <a:r>
              <a:rPr lang="tr-TR" dirty="0">
                <a:latin typeface="Consolas" panose="020B0609020204030204" pitchFamily="49" charset="0"/>
              </a:rPr>
              <a:t> </a:t>
            </a:r>
            <a:r>
              <a:rPr lang="tr-TR" dirty="0" err="1">
                <a:latin typeface="Consolas" panose="020B0609020204030204" pitchFamily="49" charset="0"/>
              </a:rPr>
              <a:t>messagebox</a:t>
            </a:r>
            <a:endParaRPr lang="tr-TR" dirty="0">
              <a:latin typeface="Consolas" panose="020B0609020204030204" pitchFamily="49" charset="0"/>
            </a:endParaRPr>
          </a:p>
          <a:p>
            <a:endParaRPr lang="tr-TR" dirty="0">
              <a:latin typeface="Consolas" panose="020B0609020204030204" pitchFamily="49" charset="0"/>
            </a:endParaRPr>
          </a:p>
          <a:p>
            <a:r>
              <a:rPr lang="tr-TR" dirty="0" err="1">
                <a:latin typeface="Consolas" panose="020B0609020204030204" pitchFamily="49" charset="0"/>
              </a:rPr>
              <a:t>pen</a:t>
            </a:r>
            <a:r>
              <a:rPr lang="tr-TR" dirty="0">
                <a:latin typeface="Consolas" panose="020B0609020204030204" pitchFamily="49" charset="0"/>
              </a:rPr>
              <a:t> = </a:t>
            </a:r>
            <a:r>
              <a:rPr lang="tr-TR" dirty="0" err="1">
                <a:latin typeface="Consolas" panose="020B0609020204030204" pitchFamily="49" charset="0"/>
              </a:rPr>
              <a:t>Tk</a:t>
            </a:r>
            <a:r>
              <a:rPr lang="tr-TR" dirty="0">
                <a:latin typeface="Consolas" panose="020B0609020204030204" pitchFamily="49" charset="0"/>
              </a:rPr>
              <a:t>()</a:t>
            </a:r>
          </a:p>
          <a:p>
            <a:r>
              <a:rPr lang="tr-TR" dirty="0">
                <a:latin typeface="Consolas" panose="020B0609020204030204" pitchFamily="49" charset="0"/>
              </a:rPr>
              <a:t>v = </a:t>
            </a:r>
            <a:r>
              <a:rPr lang="tr-TR" dirty="0" err="1">
                <a:latin typeface="Consolas" panose="020B0609020204030204" pitchFamily="49" charset="0"/>
              </a:rPr>
              <a:t>IntVar</a:t>
            </a:r>
            <a:r>
              <a:rPr lang="tr-TR" dirty="0">
                <a:latin typeface="Consolas" panose="020B0609020204030204" pitchFamily="49" charset="0"/>
              </a:rPr>
              <a:t>()</a:t>
            </a:r>
          </a:p>
          <a:p>
            <a:endParaRPr lang="tr-TR" dirty="0">
              <a:latin typeface="Consolas" panose="020B0609020204030204" pitchFamily="49" charset="0"/>
            </a:endParaRPr>
          </a:p>
          <a:p>
            <a:r>
              <a:rPr lang="tr-TR" dirty="0">
                <a:latin typeface="Consolas" panose="020B0609020204030204" pitchFamily="49" charset="0"/>
              </a:rPr>
              <a:t>def yaz():</a:t>
            </a:r>
          </a:p>
          <a:p>
            <a:r>
              <a:rPr lang="tr-TR" dirty="0">
                <a:latin typeface="Consolas" panose="020B0609020204030204" pitchFamily="49" charset="0"/>
              </a:rPr>
              <a:t>    </a:t>
            </a:r>
            <a:r>
              <a:rPr lang="tr-TR" dirty="0" err="1">
                <a:latin typeface="Consolas" panose="020B0609020204030204" pitchFamily="49" charset="0"/>
              </a:rPr>
              <a:t>messagebox.showinfo</a:t>
            </a:r>
            <a:r>
              <a:rPr lang="tr-TR" dirty="0">
                <a:latin typeface="Consolas" panose="020B0609020204030204" pitchFamily="49" charset="0"/>
              </a:rPr>
              <a:t>("plaka kodu", </a:t>
            </a:r>
            <a:r>
              <a:rPr lang="tr-TR" dirty="0" err="1">
                <a:latin typeface="Consolas" panose="020B0609020204030204" pitchFamily="49" charset="0"/>
              </a:rPr>
              <a:t>str</a:t>
            </a:r>
            <a:r>
              <a:rPr lang="tr-TR" dirty="0">
                <a:latin typeface="Consolas" panose="020B0609020204030204" pitchFamily="49" charset="0"/>
              </a:rPr>
              <a:t>(</a:t>
            </a:r>
            <a:r>
              <a:rPr lang="tr-TR" dirty="0" err="1">
                <a:latin typeface="Consolas" panose="020B0609020204030204" pitchFamily="49" charset="0"/>
              </a:rPr>
              <a:t>v.get</a:t>
            </a:r>
            <a:r>
              <a:rPr lang="tr-TR" dirty="0">
                <a:latin typeface="Consolas" panose="020B0609020204030204" pitchFamily="49" charset="0"/>
              </a:rPr>
              <a:t>()))</a:t>
            </a:r>
          </a:p>
          <a:p>
            <a:endParaRPr lang="tr-TR" dirty="0">
              <a:latin typeface="Consolas" panose="020B0609020204030204" pitchFamily="49" charset="0"/>
            </a:endParaRPr>
          </a:p>
          <a:p>
            <a:r>
              <a:rPr lang="tr-TR" dirty="0">
                <a:latin typeface="Consolas" panose="020B0609020204030204" pitchFamily="49" charset="0"/>
              </a:rPr>
              <a:t>rb1 = </a:t>
            </a:r>
            <a:r>
              <a:rPr lang="tr-TR" dirty="0" err="1">
                <a:latin typeface="Consolas" panose="020B0609020204030204" pitchFamily="49" charset="0"/>
              </a:rPr>
              <a:t>Radiobutton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="Ankara", </a:t>
            </a:r>
            <a:r>
              <a:rPr lang="tr-TR" dirty="0" err="1">
                <a:latin typeface="Consolas" panose="020B0609020204030204" pitchFamily="49" charset="0"/>
              </a:rPr>
              <a:t>variable</a:t>
            </a:r>
            <a:r>
              <a:rPr lang="tr-TR" dirty="0">
                <a:latin typeface="Consolas" panose="020B0609020204030204" pitchFamily="49" charset="0"/>
              </a:rPr>
              <a:t>=v, value=6, </a:t>
            </a:r>
            <a:r>
              <a:rPr lang="tr-TR" dirty="0" err="1">
                <a:latin typeface="Consolas" panose="020B0609020204030204" pitchFamily="49" charset="0"/>
              </a:rPr>
              <a:t>command</a:t>
            </a:r>
            <a:r>
              <a:rPr lang="tr-TR" dirty="0">
                <a:latin typeface="Consolas" panose="020B0609020204030204" pitchFamily="49" charset="0"/>
              </a:rPr>
              <a:t>=yaz).</a:t>
            </a:r>
            <a:r>
              <a:rPr lang="tr-TR" dirty="0" err="1">
                <a:latin typeface="Consolas" panose="020B0609020204030204" pitchFamily="49" charset="0"/>
              </a:rPr>
              <a:t>pack</a:t>
            </a:r>
            <a:r>
              <a:rPr lang="tr-TR" dirty="0">
                <a:latin typeface="Consolas" panose="020B0609020204030204" pitchFamily="49" charset="0"/>
              </a:rPr>
              <a:t>()</a:t>
            </a:r>
          </a:p>
          <a:p>
            <a:r>
              <a:rPr lang="tr-TR" dirty="0">
                <a:latin typeface="Consolas" panose="020B0609020204030204" pitchFamily="49" charset="0"/>
              </a:rPr>
              <a:t>rb2 = </a:t>
            </a:r>
            <a:r>
              <a:rPr lang="tr-TR" dirty="0" err="1">
                <a:latin typeface="Consolas" panose="020B0609020204030204" pitchFamily="49" charset="0"/>
              </a:rPr>
              <a:t>Radiobutton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="İstanbul", </a:t>
            </a:r>
            <a:r>
              <a:rPr lang="tr-TR" dirty="0" err="1">
                <a:latin typeface="Consolas" panose="020B0609020204030204" pitchFamily="49" charset="0"/>
              </a:rPr>
              <a:t>variable</a:t>
            </a:r>
            <a:r>
              <a:rPr lang="tr-TR" dirty="0">
                <a:latin typeface="Consolas" panose="020B0609020204030204" pitchFamily="49" charset="0"/>
              </a:rPr>
              <a:t>=v, value=34, </a:t>
            </a:r>
            <a:r>
              <a:rPr lang="tr-TR" dirty="0" err="1">
                <a:latin typeface="Consolas" panose="020B0609020204030204" pitchFamily="49" charset="0"/>
              </a:rPr>
              <a:t>command</a:t>
            </a:r>
            <a:r>
              <a:rPr lang="tr-TR" dirty="0">
                <a:latin typeface="Consolas" panose="020B0609020204030204" pitchFamily="49" charset="0"/>
              </a:rPr>
              <a:t>=yaz).</a:t>
            </a:r>
            <a:r>
              <a:rPr lang="tr-TR" dirty="0" err="1">
                <a:latin typeface="Consolas" panose="020B0609020204030204" pitchFamily="49" charset="0"/>
              </a:rPr>
              <a:t>pack</a:t>
            </a:r>
            <a:r>
              <a:rPr lang="tr-TR" dirty="0">
                <a:latin typeface="Consolas" panose="020B0609020204030204" pitchFamily="49" charset="0"/>
              </a:rPr>
              <a:t>()</a:t>
            </a:r>
          </a:p>
          <a:p>
            <a:r>
              <a:rPr lang="tr-TR" dirty="0">
                <a:latin typeface="Consolas" panose="020B0609020204030204" pitchFamily="49" charset="0"/>
              </a:rPr>
              <a:t>rb3 = </a:t>
            </a:r>
            <a:r>
              <a:rPr lang="tr-TR" dirty="0" err="1">
                <a:latin typeface="Consolas" panose="020B0609020204030204" pitchFamily="49" charset="0"/>
              </a:rPr>
              <a:t>Radiobutton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="İzmir", </a:t>
            </a:r>
            <a:r>
              <a:rPr lang="tr-TR" dirty="0" err="1">
                <a:latin typeface="Consolas" panose="020B0609020204030204" pitchFamily="49" charset="0"/>
              </a:rPr>
              <a:t>variable</a:t>
            </a:r>
            <a:r>
              <a:rPr lang="tr-TR" dirty="0">
                <a:latin typeface="Consolas" panose="020B0609020204030204" pitchFamily="49" charset="0"/>
              </a:rPr>
              <a:t>=v, value=35, </a:t>
            </a:r>
            <a:r>
              <a:rPr lang="tr-TR" dirty="0" err="1">
                <a:latin typeface="Consolas" panose="020B0609020204030204" pitchFamily="49" charset="0"/>
              </a:rPr>
              <a:t>command</a:t>
            </a:r>
            <a:r>
              <a:rPr lang="tr-TR" dirty="0">
                <a:latin typeface="Consolas" panose="020B0609020204030204" pitchFamily="49" charset="0"/>
              </a:rPr>
              <a:t>=yaz).</a:t>
            </a:r>
            <a:r>
              <a:rPr lang="tr-TR" dirty="0" err="1">
                <a:latin typeface="Consolas" panose="020B0609020204030204" pitchFamily="49" charset="0"/>
              </a:rPr>
              <a:t>pack</a:t>
            </a:r>
            <a:r>
              <a:rPr lang="tr-TR" dirty="0">
                <a:latin typeface="Consolas" panose="020B0609020204030204" pitchFamily="49" charset="0"/>
              </a:rPr>
              <a:t>()</a:t>
            </a:r>
          </a:p>
        </p:txBody>
      </p:sp>
      <p:pic>
        <p:nvPicPr>
          <p:cNvPr id="6" name="Resim 5"/>
          <p:cNvPicPr>
            <a:picLocks noChangeAspect="1"/>
          </p:cNvPicPr>
          <p:nvPr/>
        </p:nvPicPr>
        <p:blipFill>
          <a:blip r:embed="rId2"/>
          <a:stretch>
            <a:fillRect/>
          </a:stretch>
        </p:blipFill>
        <p:spPr>
          <a:xfrm>
            <a:off x="7162800" y="2492189"/>
            <a:ext cx="1809750" cy="2171700"/>
          </a:xfrm>
          <a:prstGeom prst="rect">
            <a:avLst/>
          </a:prstGeom>
        </p:spPr>
      </p:pic>
      <p:pic>
        <p:nvPicPr>
          <p:cNvPr id="7" name="Resim 6"/>
          <p:cNvPicPr>
            <a:picLocks noChangeAspect="1"/>
          </p:cNvPicPr>
          <p:nvPr/>
        </p:nvPicPr>
        <p:blipFill>
          <a:blip r:embed="rId3"/>
          <a:stretch>
            <a:fillRect/>
          </a:stretch>
        </p:blipFill>
        <p:spPr>
          <a:xfrm>
            <a:off x="4876800" y="2492189"/>
            <a:ext cx="1733550" cy="1524000"/>
          </a:xfrm>
          <a:prstGeom prst="rect">
            <a:avLst/>
          </a:prstGeom>
        </p:spPr>
      </p:pic>
      <p:cxnSp>
        <p:nvCxnSpPr>
          <p:cNvPr id="8" name="Düz Ok Bağlayıcısı 7"/>
          <p:cNvCxnSpPr/>
          <p:nvPr/>
        </p:nvCxnSpPr>
        <p:spPr>
          <a:xfrm>
            <a:off x="6610350" y="3352800"/>
            <a:ext cx="55245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934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Checkbutton</a:t>
            </a:r>
            <a:endParaRPr lang="tr-TR" dirty="0"/>
          </a:p>
        </p:txBody>
      </p:sp>
      <p:sp>
        <p:nvSpPr>
          <p:cNvPr id="3" name="İçerik Yer Tutucusu 2"/>
          <p:cNvSpPr>
            <a:spLocks noGrp="1"/>
          </p:cNvSpPr>
          <p:nvPr>
            <p:ph idx="1"/>
          </p:nvPr>
        </p:nvSpPr>
        <p:spPr>
          <a:xfrm>
            <a:off x="457200" y="1371600"/>
            <a:ext cx="8229600" cy="838200"/>
          </a:xfrm>
        </p:spPr>
        <p:style>
          <a:lnRef idx="2">
            <a:schemeClr val="accent1"/>
          </a:lnRef>
          <a:fillRef idx="1">
            <a:schemeClr val="lt1"/>
          </a:fillRef>
          <a:effectRef idx="0">
            <a:schemeClr val="accent1"/>
          </a:effectRef>
          <a:fontRef idx="minor">
            <a:schemeClr val="dk1"/>
          </a:fontRef>
        </p:style>
        <p:txBody>
          <a:bodyPr>
            <a:noAutofit/>
          </a:bodyPr>
          <a:lstStyle/>
          <a:p>
            <a:pPr marL="0" indent="0" algn="ctr">
              <a:buNone/>
            </a:pPr>
            <a:r>
              <a:rPr lang="tr-TR" sz="2400" dirty="0"/>
              <a:t>Az sayıda seçenek içinden hiçbiri, birkaçı veya hepsi seçilebilmesi istenirse, her seçenek bir </a:t>
            </a:r>
            <a:r>
              <a:rPr lang="tr-TR" sz="2400" dirty="0" err="1"/>
              <a:t>checkbutton</a:t>
            </a:r>
            <a:r>
              <a:rPr lang="tr-TR" sz="2400" dirty="0"/>
              <a:t> olarak yaratılabilir.</a:t>
            </a:r>
          </a:p>
          <a:p>
            <a:pPr marL="0" indent="0" algn="ctr">
              <a:buNone/>
            </a:pPr>
            <a:endParaRPr lang="tr-TR" sz="2400" dirty="0"/>
          </a:p>
        </p:txBody>
      </p:sp>
      <p:sp>
        <p:nvSpPr>
          <p:cNvPr id="5" name="Dikdörtgen 4"/>
          <p:cNvSpPr/>
          <p:nvPr/>
        </p:nvSpPr>
        <p:spPr>
          <a:xfrm>
            <a:off x="457200" y="2305883"/>
            <a:ext cx="8229600" cy="4247317"/>
          </a:xfrm>
          <a:prstGeom prst="rect">
            <a:avLst/>
          </a:prstGeom>
        </p:spPr>
        <p:txBody>
          <a:bodyPr wrap="square">
            <a:spAutoFit/>
          </a:bodyPr>
          <a:lstStyle/>
          <a:p>
            <a:r>
              <a:rPr lang="tr-TR" dirty="0">
                <a:latin typeface="Consolas" panose="020B0609020204030204" pitchFamily="49" charset="0"/>
              </a:rPr>
              <a:t>v1 = </a:t>
            </a:r>
            <a:r>
              <a:rPr lang="tr-TR" dirty="0" err="1">
                <a:latin typeface="Consolas" panose="020B0609020204030204" pitchFamily="49" charset="0"/>
              </a:rPr>
              <a:t>IntVar</a:t>
            </a:r>
            <a:r>
              <a:rPr lang="tr-TR" dirty="0">
                <a:latin typeface="Consolas" panose="020B0609020204030204" pitchFamily="49" charset="0"/>
              </a:rPr>
              <a:t>(); v2 = </a:t>
            </a:r>
            <a:r>
              <a:rPr lang="tr-TR" dirty="0" err="1">
                <a:latin typeface="Consolas" panose="020B0609020204030204" pitchFamily="49" charset="0"/>
              </a:rPr>
              <a:t>IntVar</a:t>
            </a:r>
            <a:r>
              <a:rPr lang="tr-TR" dirty="0">
                <a:latin typeface="Consolas" panose="020B0609020204030204" pitchFamily="49" charset="0"/>
              </a:rPr>
              <a:t>(); v3 = </a:t>
            </a:r>
            <a:r>
              <a:rPr lang="tr-TR" dirty="0" err="1">
                <a:latin typeface="Consolas" panose="020B0609020204030204" pitchFamily="49" charset="0"/>
              </a:rPr>
              <a:t>IntVar</a:t>
            </a:r>
            <a:r>
              <a:rPr lang="tr-TR" dirty="0">
                <a:latin typeface="Consolas" panose="020B0609020204030204" pitchFamily="49" charset="0"/>
              </a:rPr>
              <a:t>() </a:t>
            </a:r>
          </a:p>
          <a:p>
            <a:endParaRPr lang="tr-TR" dirty="0">
              <a:latin typeface="Consolas" panose="020B0609020204030204" pitchFamily="49" charset="0"/>
            </a:endParaRPr>
          </a:p>
          <a:p>
            <a:r>
              <a:rPr lang="tr-TR" dirty="0">
                <a:latin typeface="Consolas" panose="020B0609020204030204" pitchFamily="49" charset="0"/>
              </a:rPr>
              <a:t>def yaz():</a:t>
            </a:r>
          </a:p>
          <a:p>
            <a:r>
              <a:rPr lang="tr-TR" dirty="0">
                <a:latin typeface="Consolas" panose="020B0609020204030204" pitchFamily="49" charset="0"/>
              </a:rPr>
              <a:t>    </a:t>
            </a:r>
            <a:r>
              <a:rPr lang="tr-TR" dirty="0" err="1">
                <a:latin typeface="Consolas" panose="020B0609020204030204" pitchFamily="49" charset="0"/>
              </a:rPr>
              <a:t>msg</a:t>
            </a:r>
            <a:r>
              <a:rPr lang="tr-TR" dirty="0">
                <a:latin typeface="Consolas" panose="020B0609020204030204" pitchFamily="49" charset="0"/>
              </a:rPr>
              <a:t> = ""</a:t>
            </a:r>
          </a:p>
          <a:p>
            <a:r>
              <a:rPr lang="tr-TR" dirty="0">
                <a:latin typeface="Consolas" panose="020B0609020204030204" pitchFamily="49" charset="0"/>
              </a:rPr>
              <a:t>    </a:t>
            </a:r>
            <a:r>
              <a:rPr lang="tr-TR" dirty="0" err="1">
                <a:latin typeface="Consolas" panose="020B0609020204030204" pitchFamily="49" charset="0"/>
              </a:rPr>
              <a:t>if</a:t>
            </a:r>
            <a:r>
              <a:rPr lang="tr-TR" dirty="0">
                <a:latin typeface="Consolas" panose="020B0609020204030204" pitchFamily="49" charset="0"/>
              </a:rPr>
              <a:t> v1.get(): </a:t>
            </a:r>
            <a:r>
              <a:rPr lang="tr-TR" dirty="0" err="1">
                <a:latin typeface="Consolas" panose="020B0609020204030204" pitchFamily="49" charset="0"/>
              </a:rPr>
              <a:t>msg</a:t>
            </a:r>
            <a:r>
              <a:rPr lang="tr-TR" dirty="0">
                <a:latin typeface="Consolas" panose="020B0609020204030204" pitchFamily="49" charset="0"/>
              </a:rPr>
              <a:t> += "Ankara\n"</a:t>
            </a:r>
          </a:p>
          <a:p>
            <a:r>
              <a:rPr lang="tr-TR" dirty="0">
                <a:latin typeface="Consolas" panose="020B0609020204030204" pitchFamily="49" charset="0"/>
              </a:rPr>
              <a:t>    </a:t>
            </a:r>
            <a:r>
              <a:rPr lang="tr-TR" dirty="0" err="1">
                <a:latin typeface="Consolas" panose="020B0609020204030204" pitchFamily="49" charset="0"/>
              </a:rPr>
              <a:t>if</a:t>
            </a:r>
            <a:r>
              <a:rPr lang="tr-TR" dirty="0">
                <a:latin typeface="Consolas" panose="020B0609020204030204" pitchFamily="49" charset="0"/>
              </a:rPr>
              <a:t> v2.get(): </a:t>
            </a:r>
            <a:r>
              <a:rPr lang="tr-TR" dirty="0" err="1">
                <a:latin typeface="Consolas" panose="020B0609020204030204" pitchFamily="49" charset="0"/>
              </a:rPr>
              <a:t>msg</a:t>
            </a:r>
            <a:r>
              <a:rPr lang="tr-TR" dirty="0">
                <a:latin typeface="Consolas" panose="020B0609020204030204" pitchFamily="49" charset="0"/>
              </a:rPr>
              <a:t> += "İstanbul\n"</a:t>
            </a:r>
          </a:p>
          <a:p>
            <a:r>
              <a:rPr lang="tr-TR" dirty="0">
                <a:latin typeface="Consolas" panose="020B0609020204030204" pitchFamily="49" charset="0"/>
              </a:rPr>
              <a:t>    </a:t>
            </a:r>
            <a:r>
              <a:rPr lang="tr-TR" dirty="0" err="1">
                <a:latin typeface="Consolas" panose="020B0609020204030204" pitchFamily="49" charset="0"/>
              </a:rPr>
              <a:t>if</a:t>
            </a:r>
            <a:r>
              <a:rPr lang="tr-TR" dirty="0">
                <a:latin typeface="Consolas" panose="020B0609020204030204" pitchFamily="49" charset="0"/>
              </a:rPr>
              <a:t> v3.get(): </a:t>
            </a:r>
            <a:r>
              <a:rPr lang="tr-TR" dirty="0" err="1">
                <a:latin typeface="Consolas" panose="020B0609020204030204" pitchFamily="49" charset="0"/>
              </a:rPr>
              <a:t>msg</a:t>
            </a:r>
            <a:r>
              <a:rPr lang="tr-TR" dirty="0">
                <a:latin typeface="Consolas" panose="020B0609020204030204" pitchFamily="49" charset="0"/>
              </a:rPr>
              <a:t> += "İzmir"</a:t>
            </a:r>
          </a:p>
          <a:p>
            <a:r>
              <a:rPr lang="tr-TR" dirty="0">
                <a:latin typeface="Consolas" panose="020B0609020204030204" pitchFamily="49" charset="0"/>
              </a:rPr>
              <a:t>    </a:t>
            </a:r>
            <a:r>
              <a:rPr lang="tr-TR" dirty="0" err="1">
                <a:latin typeface="Consolas" panose="020B0609020204030204" pitchFamily="49" charset="0"/>
              </a:rPr>
              <a:t>messagebox.showinfo</a:t>
            </a:r>
            <a:r>
              <a:rPr lang="tr-TR" dirty="0">
                <a:latin typeface="Consolas" panose="020B0609020204030204" pitchFamily="49" charset="0"/>
              </a:rPr>
              <a:t>("Seçili iller : ", </a:t>
            </a:r>
            <a:r>
              <a:rPr lang="tr-TR" dirty="0" err="1">
                <a:latin typeface="Consolas" panose="020B0609020204030204" pitchFamily="49" charset="0"/>
              </a:rPr>
              <a:t>msg</a:t>
            </a:r>
            <a:r>
              <a:rPr lang="tr-TR" dirty="0">
                <a:latin typeface="Consolas" panose="020B0609020204030204" pitchFamily="49" charset="0"/>
              </a:rPr>
              <a:t>)</a:t>
            </a:r>
          </a:p>
          <a:p>
            <a:endParaRPr lang="tr-TR" dirty="0">
              <a:latin typeface="Consolas" panose="020B0609020204030204" pitchFamily="49" charset="0"/>
            </a:endParaRPr>
          </a:p>
          <a:p>
            <a:r>
              <a:rPr lang="tr-TR" dirty="0">
                <a:latin typeface="Consolas" panose="020B0609020204030204" pitchFamily="49" charset="0"/>
              </a:rPr>
              <a:t>cb1 = </a:t>
            </a:r>
            <a:r>
              <a:rPr lang="tr-TR" dirty="0" err="1">
                <a:latin typeface="Consolas" panose="020B0609020204030204" pitchFamily="49" charset="0"/>
              </a:rPr>
              <a:t>Checkbutton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="Ankara", </a:t>
            </a:r>
            <a:r>
              <a:rPr lang="tr-TR" dirty="0" err="1">
                <a:latin typeface="Consolas" panose="020B0609020204030204" pitchFamily="49" charset="0"/>
              </a:rPr>
              <a:t>variable</a:t>
            </a:r>
            <a:r>
              <a:rPr lang="tr-TR" dirty="0">
                <a:latin typeface="Consolas" panose="020B0609020204030204" pitchFamily="49" charset="0"/>
              </a:rPr>
              <a:t>=v1, </a:t>
            </a:r>
            <a:r>
              <a:rPr lang="tr-TR" dirty="0" err="1">
                <a:latin typeface="Consolas" panose="020B0609020204030204" pitchFamily="49" charset="0"/>
              </a:rPr>
              <a:t>command</a:t>
            </a:r>
            <a:r>
              <a:rPr lang="tr-TR" dirty="0">
                <a:latin typeface="Consolas" panose="020B0609020204030204" pitchFamily="49" charset="0"/>
              </a:rPr>
              <a:t>=yaz).</a:t>
            </a:r>
            <a:r>
              <a:rPr lang="tr-TR" dirty="0" err="1">
                <a:latin typeface="Consolas" panose="020B0609020204030204" pitchFamily="49" charset="0"/>
              </a:rPr>
              <a:t>pack</a:t>
            </a:r>
            <a:r>
              <a:rPr lang="tr-TR" dirty="0">
                <a:latin typeface="Consolas" panose="020B0609020204030204" pitchFamily="49" charset="0"/>
              </a:rPr>
              <a:t>()</a:t>
            </a:r>
          </a:p>
          <a:p>
            <a:r>
              <a:rPr lang="tr-TR" dirty="0">
                <a:latin typeface="Consolas" panose="020B0609020204030204" pitchFamily="49" charset="0"/>
              </a:rPr>
              <a:t>cb2 = </a:t>
            </a:r>
            <a:r>
              <a:rPr lang="tr-TR" dirty="0" err="1">
                <a:latin typeface="Consolas" panose="020B0609020204030204" pitchFamily="49" charset="0"/>
              </a:rPr>
              <a:t>Checkbutton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="İstanbul", </a:t>
            </a:r>
            <a:r>
              <a:rPr lang="tr-TR" dirty="0" err="1">
                <a:latin typeface="Consolas" panose="020B0609020204030204" pitchFamily="49" charset="0"/>
              </a:rPr>
              <a:t>variable</a:t>
            </a:r>
            <a:r>
              <a:rPr lang="tr-TR" dirty="0">
                <a:latin typeface="Consolas" panose="020B0609020204030204" pitchFamily="49" charset="0"/>
              </a:rPr>
              <a:t>=v2, </a:t>
            </a:r>
            <a:r>
              <a:rPr lang="tr-TR" dirty="0" err="1">
                <a:latin typeface="Consolas" panose="020B0609020204030204" pitchFamily="49" charset="0"/>
              </a:rPr>
              <a:t>command</a:t>
            </a:r>
            <a:r>
              <a:rPr lang="tr-TR" dirty="0">
                <a:latin typeface="Consolas" panose="020B0609020204030204" pitchFamily="49" charset="0"/>
              </a:rPr>
              <a:t>=yaz).</a:t>
            </a:r>
            <a:r>
              <a:rPr lang="tr-TR" dirty="0" err="1">
                <a:latin typeface="Consolas" panose="020B0609020204030204" pitchFamily="49" charset="0"/>
              </a:rPr>
              <a:t>pack</a:t>
            </a:r>
            <a:r>
              <a:rPr lang="tr-TR" dirty="0">
                <a:latin typeface="Consolas" panose="020B0609020204030204" pitchFamily="49" charset="0"/>
              </a:rPr>
              <a:t>()</a:t>
            </a:r>
          </a:p>
          <a:p>
            <a:r>
              <a:rPr lang="tr-TR" dirty="0">
                <a:latin typeface="Consolas" panose="020B0609020204030204" pitchFamily="49" charset="0"/>
              </a:rPr>
              <a:t>cb3 = </a:t>
            </a:r>
            <a:r>
              <a:rPr lang="tr-TR" dirty="0" err="1">
                <a:latin typeface="Consolas" panose="020B0609020204030204" pitchFamily="49" charset="0"/>
              </a:rPr>
              <a:t>Checkbutton</a:t>
            </a:r>
            <a:r>
              <a:rPr lang="tr-TR" dirty="0">
                <a:latin typeface="Consolas" panose="020B0609020204030204" pitchFamily="49" charset="0"/>
              </a:rPr>
              <a:t>(</a:t>
            </a:r>
            <a:r>
              <a:rPr lang="tr-TR" dirty="0" err="1">
                <a:latin typeface="Consolas" panose="020B0609020204030204" pitchFamily="49" charset="0"/>
              </a:rPr>
              <a:t>pen</a:t>
            </a:r>
            <a:r>
              <a:rPr lang="tr-TR" dirty="0">
                <a:latin typeface="Consolas" panose="020B0609020204030204" pitchFamily="49" charset="0"/>
              </a:rPr>
              <a:t>, </a:t>
            </a:r>
            <a:r>
              <a:rPr lang="tr-TR" dirty="0" err="1">
                <a:latin typeface="Consolas" panose="020B0609020204030204" pitchFamily="49" charset="0"/>
              </a:rPr>
              <a:t>text</a:t>
            </a:r>
            <a:r>
              <a:rPr lang="tr-TR" dirty="0">
                <a:latin typeface="Consolas" panose="020B0609020204030204" pitchFamily="49" charset="0"/>
              </a:rPr>
              <a:t>="İzmir", </a:t>
            </a:r>
            <a:r>
              <a:rPr lang="tr-TR" dirty="0" err="1">
                <a:latin typeface="Consolas" panose="020B0609020204030204" pitchFamily="49" charset="0"/>
              </a:rPr>
              <a:t>variable</a:t>
            </a:r>
            <a:r>
              <a:rPr lang="tr-TR" dirty="0">
                <a:latin typeface="Consolas" panose="020B0609020204030204" pitchFamily="49" charset="0"/>
              </a:rPr>
              <a:t>=v3, </a:t>
            </a:r>
            <a:r>
              <a:rPr lang="tr-TR" dirty="0" err="1">
                <a:latin typeface="Consolas" panose="020B0609020204030204" pitchFamily="49" charset="0"/>
              </a:rPr>
              <a:t>command</a:t>
            </a:r>
            <a:r>
              <a:rPr lang="tr-TR" dirty="0">
                <a:latin typeface="Consolas" panose="020B0609020204030204" pitchFamily="49" charset="0"/>
              </a:rPr>
              <a:t>=yaz).</a:t>
            </a:r>
            <a:r>
              <a:rPr lang="tr-TR" dirty="0" err="1">
                <a:latin typeface="Consolas" panose="020B0609020204030204" pitchFamily="49" charset="0"/>
              </a:rPr>
              <a:t>pack</a:t>
            </a:r>
            <a:r>
              <a:rPr lang="tr-TR" dirty="0">
                <a:latin typeface="Consolas" panose="020B0609020204030204" pitchFamily="49" charset="0"/>
              </a:rPr>
              <a:t>()</a:t>
            </a:r>
          </a:p>
        </p:txBody>
      </p:sp>
      <p:pic>
        <p:nvPicPr>
          <p:cNvPr id="4" name="Resim 3"/>
          <p:cNvPicPr>
            <a:picLocks noChangeAspect="1"/>
          </p:cNvPicPr>
          <p:nvPr/>
        </p:nvPicPr>
        <p:blipFill>
          <a:blip r:embed="rId2"/>
          <a:stretch>
            <a:fillRect/>
          </a:stretch>
        </p:blipFill>
        <p:spPr>
          <a:xfrm>
            <a:off x="7162800" y="4424821"/>
            <a:ext cx="1847850" cy="2171700"/>
          </a:xfrm>
          <a:prstGeom prst="rect">
            <a:avLst/>
          </a:prstGeom>
        </p:spPr>
      </p:pic>
      <p:pic>
        <p:nvPicPr>
          <p:cNvPr id="6" name="Resim 5"/>
          <p:cNvPicPr>
            <a:picLocks noChangeAspect="1"/>
          </p:cNvPicPr>
          <p:nvPr/>
        </p:nvPicPr>
        <p:blipFill>
          <a:blip r:embed="rId3"/>
          <a:stretch>
            <a:fillRect/>
          </a:stretch>
        </p:blipFill>
        <p:spPr>
          <a:xfrm>
            <a:off x="6629400" y="2544762"/>
            <a:ext cx="1733550" cy="1524000"/>
          </a:xfrm>
          <a:prstGeom prst="rect">
            <a:avLst/>
          </a:prstGeom>
        </p:spPr>
      </p:pic>
      <p:cxnSp>
        <p:nvCxnSpPr>
          <p:cNvPr id="8" name="Düz Ok Bağlayıcısı 7"/>
          <p:cNvCxnSpPr>
            <a:stCxn id="6" idx="2"/>
          </p:cNvCxnSpPr>
          <p:nvPr/>
        </p:nvCxnSpPr>
        <p:spPr>
          <a:xfrm>
            <a:off x="7496175" y="4068762"/>
            <a:ext cx="200025" cy="356059"/>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94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Grafik Kullanıcı </a:t>
            </a:r>
            <a:r>
              <a:rPr lang="tr-TR" dirty="0" err="1"/>
              <a:t>Arayüzü</a:t>
            </a:r>
            <a:r>
              <a:rPr lang="tr-TR" dirty="0"/>
              <a:t> (GKA)</a:t>
            </a:r>
          </a:p>
        </p:txBody>
      </p:sp>
      <p:sp>
        <p:nvSpPr>
          <p:cNvPr id="5" name="İçerik Yer Tutucusu 4"/>
          <p:cNvSpPr>
            <a:spLocks noGrp="1"/>
          </p:cNvSpPr>
          <p:nvPr>
            <p:ph idx="1"/>
          </p:nvPr>
        </p:nvSpPr>
        <p:spPr>
          <a:xfrm>
            <a:off x="457200" y="1600200"/>
            <a:ext cx="8229600" cy="4572000"/>
          </a:xfrm>
        </p:spPr>
        <p:txBody>
          <a:bodyPr>
            <a:normAutofit/>
          </a:bodyPr>
          <a:lstStyle/>
          <a:p>
            <a:r>
              <a:rPr lang="tr-TR" sz="2800" dirty="0"/>
              <a:t>İngilizcesi </a:t>
            </a:r>
            <a:r>
              <a:rPr lang="tr-TR" sz="2800" dirty="0" err="1"/>
              <a:t>Graphical</a:t>
            </a:r>
            <a:r>
              <a:rPr lang="tr-TR" sz="2800" dirty="0"/>
              <a:t> User </a:t>
            </a:r>
            <a:r>
              <a:rPr lang="tr-TR" sz="2800" dirty="0" err="1"/>
              <a:t>Interface</a:t>
            </a:r>
            <a:r>
              <a:rPr lang="tr-TR" sz="2800" dirty="0"/>
              <a:t> (GUI) olan Grafiksel Kullanıcı </a:t>
            </a:r>
            <a:r>
              <a:rPr lang="tr-TR" sz="2800" dirty="0" err="1"/>
              <a:t>Arayüzü</a:t>
            </a:r>
            <a:r>
              <a:rPr lang="tr-TR" sz="2800" dirty="0"/>
              <a:t>, kullanıcıların komut satırı kodlarını ezberlemeden, fare ve dokunmatik ekran gibi girdi araçları sayesinde pencereler içinde yer alan düğmeler, metin kutuları, liste kutuları gibi nesneleri kullanarak bilgisayarları kontrol etmelerini sağlar.</a:t>
            </a:r>
          </a:p>
          <a:p>
            <a:r>
              <a:rPr lang="tr-TR" sz="2800" dirty="0"/>
              <a:t>Şimdiye kadar yazdığımız programların çalıştığı siyah ekran (konsol ekranı) ise Komut İstemi </a:t>
            </a:r>
            <a:r>
              <a:rPr lang="tr-TR" sz="2800" dirty="0" err="1"/>
              <a:t>Arayüzü</a:t>
            </a:r>
            <a:r>
              <a:rPr lang="tr-TR" sz="2800" dirty="0"/>
              <a:t> (</a:t>
            </a:r>
            <a:r>
              <a:rPr lang="tr-TR" sz="2800" dirty="0" err="1"/>
              <a:t>Command</a:t>
            </a:r>
            <a:r>
              <a:rPr lang="tr-TR" sz="2800" dirty="0"/>
              <a:t> </a:t>
            </a:r>
            <a:r>
              <a:rPr lang="tr-TR" sz="2800" dirty="0" err="1"/>
              <a:t>Line</a:t>
            </a:r>
            <a:r>
              <a:rPr lang="tr-TR" sz="2800" dirty="0"/>
              <a:t> </a:t>
            </a:r>
            <a:r>
              <a:rPr lang="tr-TR" sz="2800" dirty="0" err="1"/>
              <a:t>Interface</a:t>
            </a:r>
            <a:r>
              <a:rPr lang="tr-TR" sz="2800" dirty="0"/>
              <a:t>: CLI) olarak bilinir.</a:t>
            </a:r>
          </a:p>
        </p:txBody>
      </p:sp>
    </p:spTree>
    <p:extLst>
      <p:ext uri="{BB962C8B-B14F-4D97-AF65-F5344CB8AC3E}">
        <p14:creationId xmlns:p14="http://schemas.microsoft.com/office/powerpoint/2010/main" val="2916862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8229600" cy="868362"/>
          </a:xfrm>
        </p:spPr>
        <p:txBody>
          <a:bodyPr/>
          <a:lstStyle/>
          <a:p>
            <a:r>
              <a:rPr lang="tr-TR" dirty="0"/>
              <a:t>Ödev</a:t>
            </a:r>
          </a:p>
        </p:txBody>
      </p:sp>
      <p:sp>
        <p:nvSpPr>
          <p:cNvPr id="3" name="İçerik Yer Tutucusu 2"/>
          <p:cNvSpPr>
            <a:spLocks noGrp="1"/>
          </p:cNvSpPr>
          <p:nvPr>
            <p:ph idx="1"/>
          </p:nvPr>
        </p:nvSpPr>
        <p:spPr>
          <a:xfrm>
            <a:off x="457200" y="1295400"/>
            <a:ext cx="8229600" cy="1447800"/>
          </a:xfrm>
        </p:spPr>
        <p:txBody>
          <a:bodyPr>
            <a:normAutofit fontScale="85000" lnSpcReduction="20000"/>
          </a:bodyPr>
          <a:lstStyle/>
          <a:p>
            <a:pPr marL="0" indent="0">
              <a:buNone/>
            </a:pPr>
            <a:r>
              <a:rPr lang="tr-TR" dirty="0" err="1"/>
              <a:t>SQLite</a:t>
            </a:r>
            <a:r>
              <a:rPr lang="tr-TR" dirty="0"/>
              <a:t> veritabanını kullanan ve öğrenci ekleme/silme, ders ekleme/silme, seçilen öğrenci ve ders üzerinden not ekleme/silme işlemlerini yapan bir </a:t>
            </a:r>
            <a:r>
              <a:rPr lang="tr-TR" dirty="0" err="1"/>
              <a:t>Tkinter</a:t>
            </a:r>
            <a:r>
              <a:rPr lang="tr-TR" dirty="0"/>
              <a:t> uygulaması geliştiriniz.</a:t>
            </a:r>
          </a:p>
        </p:txBody>
      </p:sp>
      <p:pic>
        <p:nvPicPr>
          <p:cNvPr id="4" name="Resim 3"/>
          <p:cNvPicPr>
            <a:picLocks noChangeAspect="1"/>
          </p:cNvPicPr>
          <p:nvPr/>
        </p:nvPicPr>
        <p:blipFill>
          <a:blip r:embed="rId2"/>
          <a:stretch>
            <a:fillRect/>
          </a:stretch>
        </p:blipFill>
        <p:spPr>
          <a:xfrm>
            <a:off x="952500" y="2805112"/>
            <a:ext cx="7239000" cy="3748088"/>
          </a:xfrm>
          <a:prstGeom prst="rect">
            <a:avLst/>
          </a:prstGeom>
        </p:spPr>
      </p:pic>
    </p:spTree>
    <p:extLst>
      <p:ext uri="{BB962C8B-B14F-4D97-AF65-F5344CB8AC3E}">
        <p14:creationId xmlns:p14="http://schemas.microsoft.com/office/powerpoint/2010/main" val="165341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14541-4755-4079-B479-F899C567CC05}"/>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C1ABDE3E-361A-4402-9556-3DA0BF2F33BB}"/>
              </a:ext>
            </a:extLst>
          </p:cNvPr>
          <p:cNvSpPr>
            <a:spLocks noGrp="1"/>
          </p:cNvSpPr>
          <p:nvPr>
            <p:ph idx="1"/>
          </p:nvPr>
        </p:nvSpPr>
        <p:spPr/>
        <p:txBody>
          <a:bodyPr/>
          <a:lstStyle/>
          <a:p>
            <a:r>
              <a:rPr lang="tr-TR" dirty="0"/>
              <a:t>Dr. </a:t>
            </a:r>
            <a:r>
              <a:rPr lang="tr-TR" dirty="0" err="1"/>
              <a:t>Öğr</a:t>
            </a:r>
            <a:r>
              <a:rPr lang="tr-TR" dirty="0"/>
              <a:t>. Üyesi Altan MESUT, Ders Notları</a:t>
            </a:r>
          </a:p>
          <a:p>
            <a:r>
              <a:rPr lang="tr-TR" dirty="0"/>
              <a:t>Arş. Gör. Dr. Emir ÖZTÜRK, Ders Notları</a:t>
            </a:r>
          </a:p>
        </p:txBody>
      </p:sp>
    </p:spTree>
    <p:extLst>
      <p:ext uri="{BB962C8B-B14F-4D97-AF65-F5344CB8AC3E}">
        <p14:creationId xmlns:p14="http://schemas.microsoft.com/office/powerpoint/2010/main" val="100328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Olay Güdümlü Programlama</a:t>
            </a:r>
          </a:p>
        </p:txBody>
      </p:sp>
      <p:sp>
        <p:nvSpPr>
          <p:cNvPr id="5" name="İçerik Yer Tutucusu 4"/>
          <p:cNvSpPr>
            <a:spLocks noGrp="1"/>
          </p:cNvSpPr>
          <p:nvPr>
            <p:ph idx="1"/>
          </p:nvPr>
        </p:nvSpPr>
        <p:spPr>
          <a:xfrm>
            <a:off x="457200" y="1600200"/>
            <a:ext cx="8229600" cy="4572000"/>
          </a:xfrm>
        </p:spPr>
        <p:txBody>
          <a:bodyPr>
            <a:noAutofit/>
          </a:bodyPr>
          <a:lstStyle/>
          <a:p>
            <a:r>
              <a:rPr lang="tr-TR" sz="2800" dirty="0"/>
              <a:t>GUI sistemlerin CLI sistemlerden temel farkı, olay güdümlü (</a:t>
            </a:r>
            <a:r>
              <a:rPr lang="tr-TR" sz="2800" dirty="0" err="1"/>
              <a:t>event-driven</a:t>
            </a:r>
            <a:r>
              <a:rPr lang="tr-TR" sz="2800" dirty="0"/>
              <a:t>) bir şekilde çalışmalarıdır. </a:t>
            </a:r>
          </a:p>
          <a:p>
            <a:pPr lvl="1"/>
            <a:r>
              <a:rPr lang="tr-TR" sz="2400" dirty="0"/>
              <a:t>Örneğin CLI sistemde ad, </a:t>
            </a:r>
            <a:r>
              <a:rPr lang="tr-TR" sz="2400" dirty="0" err="1"/>
              <a:t>soyad</a:t>
            </a:r>
            <a:r>
              <a:rPr lang="tr-TR" sz="2400" dirty="0"/>
              <a:t> ve tel gibi veriler belirli bir sıra ile kullanıcıdan istenip, sonrasında kaydetme işlemi yapılırken, GUI sistemde ise kullanıcı ilgili metin kutularına istediği sırada bu verileri girip sonra bir düğmeye tıklayarak kaydedebilir. Hatta hiçbir veri girmeden de düğmeye tıklayarak kaydetmeyi deneyebilir.</a:t>
            </a:r>
          </a:p>
          <a:p>
            <a:pPr lvl="1"/>
            <a:r>
              <a:rPr lang="tr-TR" sz="2400" dirty="0"/>
              <a:t>Bu örnekteki düğmenin tıklanması bir olaydır (</a:t>
            </a:r>
            <a:r>
              <a:rPr lang="tr-TR" sz="2400" dirty="0" err="1"/>
              <a:t>event</a:t>
            </a:r>
            <a:r>
              <a:rPr lang="tr-TR" sz="2400" dirty="0"/>
              <a:t>) ve her olay belirli bir kod bloğu ile ilişkilendirilir. Metin kutusuna veri girişi yapılması bile bir olaydır ve istenirse bu olay için de bir kod bloğu yaratılabilir.</a:t>
            </a:r>
          </a:p>
        </p:txBody>
      </p:sp>
    </p:spTree>
    <p:extLst>
      <p:ext uri="{BB962C8B-B14F-4D97-AF65-F5344CB8AC3E}">
        <p14:creationId xmlns:p14="http://schemas.microsoft.com/office/powerpoint/2010/main" val="312471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Tkinter</a:t>
            </a:r>
            <a:endParaRPr lang="tr-TR" dirty="0"/>
          </a:p>
        </p:txBody>
      </p:sp>
      <p:sp>
        <p:nvSpPr>
          <p:cNvPr id="3" name="İçerik Yer Tutucusu 2"/>
          <p:cNvSpPr>
            <a:spLocks noGrp="1"/>
          </p:cNvSpPr>
          <p:nvPr>
            <p:ph idx="1"/>
          </p:nvPr>
        </p:nvSpPr>
        <p:spPr/>
        <p:txBody>
          <a:bodyPr>
            <a:normAutofit fontScale="92500"/>
          </a:bodyPr>
          <a:lstStyle/>
          <a:p>
            <a:r>
              <a:rPr lang="tr-TR" dirty="0" err="1"/>
              <a:t>Python’ın</a:t>
            </a:r>
            <a:r>
              <a:rPr lang="tr-TR" dirty="0"/>
              <a:t> standart dağıtımı ile birlikte gelen </a:t>
            </a:r>
            <a:r>
              <a:rPr lang="tr-TR" dirty="0" err="1"/>
              <a:t>tkinter</a:t>
            </a:r>
            <a:r>
              <a:rPr lang="tr-TR" dirty="0"/>
              <a:t> paketi kullanılarak grafik kullanıcı </a:t>
            </a:r>
            <a:r>
              <a:rPr lang="tr-TR" dirty="0" err="1"/>
              <a:t>arayüzleri</a:t>
            </a:r>
            <a:r>
              <a:rPr lang="tr-TR" dirty="0"/>
              <a:t> tasarlanabilir ve kullanılabilir.</a:t>
            </a:r>
          </a:p>
          <a:p>
            <a:r>
              <a:rPr lang="tr-TR" dirty="0" err="1"/>
              <a:t>PyQt</a:t>
            </a:r>
            <a:r>
              <a:rPr lang="tr-TR" dirty="0"/>
              <a:t>, </a:t>
            </a:r>
            <a:r>
              <a:rPr lang="tr-TR" dirty="0" err="1"/>
              <a:t>PyGUI</a:t>
            </a:r>
            <a:r>
              <a:rPr lang="tr-TR" dirty="0"/>
              <a:t>, </a:t>
            </a:r>
            <a:r>
              <a:rPr lang="tr-TR" dirty="0" err="1"/>
              <a:t>Pyforms</a:t>
            </a:r>
            <a:r>
              <a:rPr lang="tr-TR" dirty="0"/>
              <a:t> ve </a:t>
            </a:r>
            <a:r>
              <a:rPr lang="tr-TR" dirty="0" err="1"/>
              <a:t>Kivy</a:t>
            </a:r>
            <a:r>
              <a:rPr lang="tr-TR" dirty="0"/>
              <a:t> gibi birçok farklı ve daha gelişmiş alternatif paketler olsa da, bu derste sadece GUI konusuna giriş düzeyinde bilgiler verileceğinden, ayrıca bir paketin indirilmesini gerektirmeyen ve kullanımı nispeten daha kolay olan </a:t>
            </a:r>
            <a:r>
              <a:rPr lang="tr-TR" dirty="0" err="1"/>
              <a:t>tkinter</a:t>
            </a:r>
            <a:r>
              <a:rPr lang="tr-TR" dirty="0"/>
              <a:t> gösterilecektir.</a:t>
            </a:r>
          </a:p>
        </p:txBody>
      </p:sp>
    </p:spTree>
    <p:extLst>
      <p:ext uri="{BB962C8B-B14F-4D97-AF65-F5344CB8AC3E}">
        <p14:creationId xmlns:p14="http://schemas.microsoft.com/office/powerpoint/2010/main" val="314357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Kontoller</a:t>
            </a:r>
            <a:r>
              <a:rPr lang="tr-TR" dirty="0"/>
              <a:t> (</a:t>
            </a:r>
            <a:r>
              <a:rPr lang="tr-TR" dirty="0" err="1"/>
              <a:t>Widgets</a:t>
            </a:r>
            <a:r>
              <a:rPr lang="tr-TR" dirty="0"/>
              <a:t>)</a:t>
            </a:r>
          </a:p>
        </p:txBody>
      </p:sp>
      <p:sp>
        <p:nvSpPr>
          <p:cNvPr id="3" name="İçerik Yer Tutucusu 2"/>
          <p:cNvSpPr>
            <a:spLocks noGrp="1"/>
          </p:cNvSpPr>
          <p:nvPr>
            <p:ph idx="1"/>
          </p:nvPr>
        </p:nvSpPr>
        <p:spPr/>
        <p:txBody>
          <a:bodyPr>
            <a:normAutofit/>
          </a:bodyPr>
          <a:lstStyle/>
          <a:p>
            <a:r>
              <a:rPr lang="tr-TR" dirty="0"/>
              <a:t>Bir GUI uygulamasında kullanılan düğmeler, etiketler ve metin kutuları gibi kontrollere </a:t>
            </a:r>
            <a:r>
              <a:rPr lang="tr-TR" dirty="0" err="1"/>
              <a:t>tkinter</a:t>
            </a:r>
            <a:r>
              <a:rPr lang="tr-TR" dirty="0"/>
              <a:t> ortamında genellikle </a:t>
            </a:r>
            <a:r>
              <a:rPr lang="tr-TR" dirty="0" err="1"/>
              <a:t>widget</a:t>
            </a:r>
            <a:r>
              <a:rPr lang="tr-TR" dirty="0"/>
              <a:t> denir. </a:t>
            </a:r>
          </a:p>
          <a:p>
            <a:r>
              <a:rPr lang="tr-TR" u="sng" dirty="0"/>
              <a:t>Genel Kontroller</a:t>
            </a:r>
            <a:r>
              <a:rPr lang="tr-TR" dirty="0"/>
              <a:t>: </a:t>
            </a:r>
            <a:r>
              <a:rPr lang="tr-TR" dirty="0" err="1"/>
              <a:t>Button</a:t>
            </a:r>
            <a:r>
              <a:rPr lang="tr-TR" dirty="0"/>
              <a:t>, </a:t>
            </a:r>
            <a:r>
              <a:rPr lang="tr-TR" dirty="0" err="1"/>
              <a:t>Canvas</a:t>
            </a:r>
            <a:r>
              <a:rPr lang="tr-TR" dirty="0"/>
              <a:t>, </a:t>
            </a:r>
            <a:r>
              <a:rPr lang="tr-TR" dirty="0" err="1"/>
              <a:t>Checkbutton</a:t>
            </a:r>
            <a:r>
              <a:rPr lang="tr-TR" dirty="0"/>
              <a:t>, </a:t>
            </a:r>
            <a:r>
              <a:rPr lang="tr-TR" dirty="0" err="1"/>
              <a:t>Entry</a:t>
            </a:r>
            <a:r>
              <a:rPr lang="tr-TR" dirty="0"/>
              <a:t>, </a:t>
            </a:r>
            <a:r>
              <a:rPr lang="tr-TR" dirty="0" err="1"/>
              <a:t>Frame</a:t>
            </a:r>
            <a:r>
              <a:rPr lang="tr-TR" dirty="0"/>
              <a:t>, </a:t>
            </a:r>
            <a:r>
              <a:rPr lang="tr-TR" dirty="0" err="1"/>
              <a:t>Label</a:t>
            </a:r>
            <a:r>
              <a:rPr lang="tr-TR" dirty="0"/>
              <a:t>, </a:t>
            </a:r>
            <a:r>
              <a:rPr lang="tr-TR" dirty="0" err="1"/>
              <a:t>LabelFrame</a:t>
            </a:r>
            <a:r>
              <a:rPr lang="tr-TR" dirty="0"/>
              <a:t>, </a:t>
            </a:r>
            <a:r>
              <a:rPr lang="tr-TR" dirty="0" err="1"/>
              <a:t>Listbox</a:t>
            </a:r>
            <a:r>
              <a:rPr lang="tr-TR" dirty="0"/>
              <a:t>, Menu, </a:t>
            </a:r>
            <a:r>
              <a:rPr lang="tr-TR" dirty="0" err="1"/>
              <a:t>Menubutton</a:t>
            </a:r>
            <a:r>
              <a:rPr lang="tr-TR" dirty="0"/>
              <a:t>, Message, </a:t>
            </a:r>
            <a:r>
              <a:rPr lang="tr-TR" dirty="0" err="1"/>
              <a:t>Optionmenu</a:t>
            </a:r>
            <a:r>
              <a:rPr lang="tr-TR" dirty="0"/>
              <a:t>, </a:t>
            </a:r>
            <a:r>
              <a:rPr lang="tr-TR" dirty="0" err="1"/>
              <a:t>PanedWindow</a:t>
            </a:r>
            <a:r>
              <a:rPr lang="tr-TR" dirty="0"/>
              <a:t>, </a:t>
            </a:r>
            <a:r>
              <a:rPr lang="tr-TR" dirty="0" err="1"/>
              <a:t>Radiobutton</a:t>
            </a:r>
            <a:r>
              <a:rPr lang="tr-TR" dirty="0"/>
              <a:t>, </a:t>
            </a:r>
            <a:r>
              <a:rPr lang="tr-TR" dirty="0" err="1"/>
              <a:t>Scale</a:t>
            </a:r>
            <a:r>
              <a:rPr lang="tr-TR" dirty="0"/>
              <a:t>, </a:t>
            </a:r>
            <a:r>
              <a:rPr lang="tr-TR" dirty="0" err="1"/>
              <a:t>Scrollbar</a:t>
            </a:r>
            <a:r>
              <a:rPr lang="tr-TR" dirty="0"/>
              <a:t>, </a:t>
            </a:r>
            <a:r>
              <a:rPr lang="tr-TR" dirty="0" err="1"/>
              <a:t>Spinbox</a:t>
            </a:r>
            <a:r>
              <a:rPr lang="tr-TR" dirty="0"/>
              <a:t>, </a:t>
            </a:r>
            <a:r>
              <a:rPr lang="tr-TR" dirty="0" err="1"/>
              <a:t>Text</a:t>
            </a:r>
            <a:r>
              <a:rPr lang="tr-TR" dirty="0"/>
              <a:t>, </a:t>
            </a:r>
            <a:r>
              <a:rPr lang="tr-TR" dirty="0" err="1"/>
              <a:t>tkMessageBox</a:t>
            </a:r>
            <a:endParaRPr lang="tr-TR" dirty="0"/>
          </a:p>
        </p:txBody>
      </p:sp>
    </p:spTree>
    <p:extLst>
      <p:ext uri="{BB962C8B-B14F-4D97-AF65-F5344CB8AC3E}">
        <p14:creationId xmlns:p14="http://schemas.microsoft.com/office/powerpoint/2010/main" val="306738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l"/>
            <a:r>
              <a:rPr lang="tr-TR" dirty="0" err="1"/>
              <a:t>Tkinter</a:t>
            </a:r>
            <a:r>
              <a:rPr lang="tr-TR" dirty="0"/>
              <a:t> ile Merhaba Dünya</a:t>
            </a:r>
          </a:p>
        </p:txBody>
      </p:sp>
      <p:sp>
        <p:nvSpPr>
          <p:cNvPr id="3" name="İçerik Yer Tutucusu 2"/>
          <p:cNvSpPr>
            <a:spLocks noGrp="1"/>
          </p:cNvSpPr>
          <p:nvPr>
            <p:ph idx="1"/>
          </p:nvPr>
        </p:nvSpPr>
        <p:spPr/>
        <p:txBody>
          <a:bodyPr>
            <a:normAutofit fontScale="92500"/>
          </a:bodyPr>
          <a:lstStyle/>
          <a:p>
            <a:pPr marL="0" indent="0">
              <a:buNone/>
            </a:pPr>
            <a:r>
              <a:rPr lang="tr-TR" dirty="0">
                <a:latin typeface="Consolas" panose="020B0609020204030204" pitchFamily="49" charset="0"/>
              </a:rPr>
              <a:t>from </a:t>
            </a:r>
            <a:r>
              <a:rPr lang="tr-TR" dirty="0" err="1">
                <a:latin typeface="Consolas" panose="020B0609020204030204" pitchFamily="49" charset="0"/>
              </a:rPr>
              <a:t>tkinter</a:t>
            </a:r>
            <a:r>
              <a:rPr lang="tr-TR" dirty="0">
                <a:latin typeface="Consolas" panose="020B0609020204030204" pitchFamily="49" charset="0"/>
              </a:rPr>
              <a:t> </a:t>
            </a:r>
            <a:r>
              <a:rPr lang="tr-TR" dirty="0" err="1">
                <a:latin typeface="Consolas" panose="020B0609020204030204" pitchFamily="49" charset="0"/>
              </a:rPr>
              <a:t>import</a:t>
            </a:r>
            <a:r>
              <a:rPr lang="tr-TR" dirty="0">
                <a:latin typeface="Consolas" panose="020B0609020204030204" pitchFamily="49" charset="0"/>
              </a:rPr>
              <a:t> *</a:t>
            </a:r>
          </a:p>
          <a:p>
            <a:pPr marL="0" indent="0">
              <a:buNone/>
            </a:pPr>
            <a:endParaRPr lang="tr-TR" dirty="0">
              <a:latin typeface="Consolas" panose="020B0609020204030204" pitchFamily="49" charset="0"/>
            </a:endParaRPr>
          </a:p>
          <a:p>
            <a:pPr marL="0" indent="0">
              <a:buNone/>
            </a:pPr>
            <a:r>
              <a:rPr lang="tr-TR" dirty="0">
                <a:latin typeface="Consolas" panose="020B0609020204030204" pitchFamily="49" charset="0"/>
              </a:rPr>
              <a:t>pencerem = </a:t>
            </a:r>
            <a:r>
              <a:rPr lang="tr-TR" dirty="0" err="1">
                <a:latin typeface="Consolas" panose="020B0609020204030204" pitchFamily="49" charset="0"/>
              </a:rPr>
              <a:t>Tk</a:t>
            </a:r>
            <a:r>
              <a:rPr lang="tr-TR" dirty="0">
                <a:latin typeface="Consolas" panose="020B0609020204030204" pitchFamily="49" charset="0"/>
              </a:rPr>
              <a:t>()</a:t>
            </a:r>
          </a:p>
          <a:p>
            <a:pPr marL="0" indent="0">
              <a:buNone/>
            </a:pPr>
            <a:endParaRPr lang="tr-TR" dirty="0">
              <a:latin typeface="Consolas" panose="020B0609020204030204" pitchFamily="49" charset="0"/>
            </a:endParaRPr>
          </a:p>
          <a:p>
            <a:pPr marL="0" indent="0">
              <a:buNone/>
            </a:pPr>
            <a:r>
              <a:rPr lang="tr-TR" dirty="0">
                <a:latin typeface="Consolas" panose="020B0609020204030204" pitchFamily="49" charset="0"/>
              </a:rPr>
              <a:t>yazı = </a:t>
            </a:r>
            <a:r>
              <a:rPr lang="tr-TR" dirty="0" err="1">
                <a:latin typeface="Consolas" panose="020B0609020204030204" pitchFamily="49" charset="0"/>
              </a:rPr>
              <a:t>Label</a:t>
            </a:r>
            <a:r>
              <a:rPr lang="tr-TR" dirty="0">
                <a:latin typeface="Consolas" panose="020B0609020204030204" pitchFamily="49" charset="0"/>
              </a:rPr>
              <a:t>(pencerem, </a:t>
            </a:r>
            <a:r>
              <a:rPr lang="tr-TR" dirty="0" err="1">
                <a:latin typeface="Consolas" panose="020B0609020204030204" pitchFamily="49" charset="0"/>
              </a:rPr>
              <a:t>text</a:t>
            </a:r>
            <a:r>
              <a:rPr lang="tr-TR" dirty="0">
                <a:latin typeface="Consolas" panose="020B0609020204030204" pitchFamily="49" charset="0"/>
              </a:rPr>
              <a:t>="Merhaba Dünya", </a:t>
            </a:r>
            <a:r>
              <a:rPr lang="tr-TR" dirty="0" err="1">
                <a:latin typeface="Consolas" panose="020B0609020204030204" pitchFamily="49" charset="0"/>
              </a:rPr>
              <a:t>fg</a:t>
            </a:r>
            <a:r>
              <a:rPr lang="tr-TR" dirty="0">
                <a:latin typeface="Consolas" panose="020B0609020204030204" pitchFamily="49" charset="0"/>
              </a:rPr>
              <a:t>="</a:t>
            </a:r>
            <a:r>
              <a:rPr lang="tr-TR" dirty="0" err="1">
                <a:latin typeface="Consolas" panose="020B0609020204030204" pitchFamily="49" charset="0"/>
              </a:rPr>
              <a:t>blue</a:t>
            </a:r>
            <a:r>
              <a:rPr lang="tr-TR" dirty="0">
                <a:latin typeface="Consolas" panose="020B0609020204030204" pitchFamily="49" charset="0"/>
              </a:rPr>
              <a:t>", </a:t>
            </a:r>
            <a:r>
              <a:rPr lang="tr-TR" dirty="0" err="1">
                <a:latin typeface="Consolas" panose="020B0609020204030204" pitchFamily="49" charset="0"/>
              </a:rPr>
              <a:t>bg</a:t>
            </a:r>
            <a:r>
              <a:rPr lang="tr-TR" dirty="0">
                <a:latin typeface="Consolas" panose="020B0609020204030204" pitchFamily="49" charset="0"/>
              </a:rPr>
              <a:t>="#FF00FF")</a:t>
            </a:r>
          </a:p>
          <a:p>
            <a:pPr marL="0" indent="0">
              <a:buNone/>
            </a:pPr>
            <a:endParaRPr lang="tr-TR" dirty="0">
              <a:latin typeface="Consolas" panose="020B0609020204030204" pitchFamily="49" charset="0"/>
            </a:endParaRPr>
          </a:p>
          <a:p>
            <a:pPr marL="0" indent="0">
              <a:buNone/>
            </a:pPr>
            <a:r>
              <a:rPr lang="tr-TR" dirty="0" err="1">
                <a:latin typeface="Consolas" panose="020B0609020204030204" pitchFamily="49" charset="0"/>
              </a:rPr>
              <a:t>yazı.pack</a:t>
            </a:r>
            <a:r>
              <a:rPr lang="tr-TR" dirty="0">
                <a:latin typeface="Consolas" panose="020B0609020204030204" pitchFamily="49" charset="0"/>
              </a:rPr>
              <a:t>()</a:t>
            </a:r>
          </a:p>
        </p:txBody>
      </p:sp>
      <p:pic>
        <p:nvPicPr>
          <p:cNvPr id="4" name="Resim 3"/>
          <p:cNvPicPr>
            <a:picLocks noChangeAspect="1"/>
          </p:cNvPicPr>
          <p:nvPr/>
        </p:nvPicPr>
        <p:blipFill>
          <a:blip r:embed="rId2"/>
          <a:stretch>
            <a:fillRect/>
          </a:stretch>
        </p:blipFill>
        <p:spPr>
          <a:xfrm>
            <a:off x="6953250" y="447838"/>
            <a:ext cx="1733550" cy="752475"/>
          </a:xfrm>
          <a:prstGeom prst="rect">
            <a:avLst/>
          </a:prstGeom>
        </p:spPr>
      </p:pic>
      <p:sp>
        <p:nvSpPr>
          <p:cNvPr id="5" name="Dikdörtgen 4"/>
          <p:cNvSpPr/>
          <p:nvPr/>
        </p:nvSpPr>
        <p:spPr>
          <a:xfrm>
            <a:off x="3962400" y="2791872"/>
            <a:ext cx="47244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a:latin typeface="+mj-lt"/>
              </a:rPr>
              <a:t>pencerem nesnesi </a:t>
            </a:r>
            <a:r>
              <a:rPr lang="tr-TR" dirty="0" err="1">
                <a:solidFill>
                  <a:srgbClr val="C00000"/>
                </a:solidFill>
                <a:latin typeface="+mj-lt"/>
              </a:rPr>
              <a:t>Tk</a:t>
            </a:r>
            <a:r>
              <a:rPr lang="tr-TR" dirty="0">
                <a:solidFill>
                  <a:srgbClr val="C00000"/>
                </a:solidFill>
                <a:latin typeface="+mj-lt"/>
              </a:rPr>
              <a:t>()</a:t>
            </a:r>
            <a:r>
              <a:rPr lang="tr-TR" dirty="0">
                <a:latin typeface="+mj-lt"/>
              </a:rPr>
              <a:t> yapıcı yöntemi ile yaratılır</a:t>
            </a:r>
          </a:p>
        </p:txBody>
      </p:sp>
      <p:sp>
        <p:nvSpPr>
          <p:cNvPr id="6" name="Dikdörtgen 5"/>
          <p:cNvSpPr/>
          <p:nvPr/>
        </p:nvSpPr>
        <p:spPr>
          <a:xfrm>
            <a:off x="3200400" y="4782334"/>
            <a:ext cx="54864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err="1">
                <a:solidFill>
                  <a:srgbClr val="C00000"/>
                </a:solidFill>
              </a:rPr>
              <a:t>fg</a:t>
            </a:r>
            <a:r>
              <a:rPr lang="tr-TR" dirty="0"/>
              <a:t> (</a:t>
            </a:r>
            <a:r>
              <a:rPr lang="tr-TR" dirty="0" err="1"/>
              <a:t>foreground</a:t>
            </a:r>
            <a:r>
              <a:rPr lang="tr-TR" dirty="0"/>
              <a:t>) yazı rengini, </a:t>
            </a:r>
            <a:r>
              <a:rPr lang="tr-TR" dirty="0" err="1">
                <a:solidFill>
                  <a:srgbClr val="C00000"/>
                </a:solidFill>
              </a:rPr>
              <a:t>bg</a:t>
            </a:r>
            <a:r>
              <a:rPr lang="tr-TR" dirty="0"/>
              <a:t> (background) ise </a:t>
            </a:r>
            <a:r>
              <a:rPr lang="tr-TR" dirty="0" err="1"/>
              <a:t>arkaplan</a:t>
            </a:r>
            <a:r>
              <a:rPr lang="tr-TR" dirty="0"/>
              <a:t> rengini belirler. Renkler </a:t>
            </a:r>
            <a:r>
              <a:rPr lang="tr-TR" dirty="0" err="1">
                <a:solidFill>
                  <a:srgbClr val="C00000"/>
                </a:solidFill>
              </a:rPr>
              <a:t>blue</a:t>
            </a:r>
            <a:r>
              <a:rPr lang="tr-TR" dirty="0"/>
              <a:t> gibi standart bir isimle veya </a:t>
            </a:r>
            <a:r>
              <a:rPr lang="tr-TR" dirty="0">
                <a:solidFill>
                  <a:srgbClr val="C00000"/>
                </a:solidFill>
              </a:rPr>
              <a:t>"#FF00FF" </a:t>
            </a:r>
            <a:r>
              <a:rPr lang="tr-TR" dirty="0"/>
              <a:t>şeklinde RGB türünde verilebilir. </a:t>
            </a:r>
            <a:r>
              <a:rPr lang="tr-TR" dirty="0" err="1"/>
              <a:t>Red</a:t>
            </a:r>
            <a:r>
              <a:rPr lang="tr-TR" dirty="0"/>
              <a:t>=255 (FF), </a:t>
            </a:r>
            <a:r>
              <a:rPr lang="tr-TR" dirty="0" err="1"/>
              <a:t>Green</a:t>
            </a:r>
            <a:r>
              <a:rPr lang="tr-TR" dirty="0"/>
              <a:t>=0 (00), Blue=255 (FF) -&gt; Kırmızı &amp; Mavi = Mor</a:t>
            </a:r>
          </a:p>
        </p:txBody>
      </p:sp>
      <p:sp>
        <p:nvSpPr>
          <p:cNvPr id="8" name="Dikdörtgen 7"/>
          <p:cNvSpPr/>
          <p:nvPr/>
        </p:nvSpPr>
        <p:spPr>
          <a:xfrm>
            <a:off x="1371600" y="6055660"/>
            <a:ext cx="73152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a:latin typeface="+mj-lt"/>
              </a:rPr>
              <a:t>Yaratılan </a:t>
            </a:r>
            <a:r>
              <a:rPr lang="tr-TR" dirty="0" err="1">
                <a:latin typeface="+mj-lt"/>
              </a:rPr>
              <a:t>Label</a:t>
            </a:r>
            <a:r>
              <a:rPr lang="tr-TR" dirty="0">
                <a:latin typeface="+mj-lt"/>
              </a:rPr>
              <a:t> nesnesi </a:t>
            </a:r>
            <a:r>
              <a:rPr lang="tr-TR" dirty="0" err="1">
                <a:latin typeface="+mj-lt"/>
              </a:rPr>
              <a:t>pack</a:t>
            </a:r>
            <a:r>
              <a:rPr lang="tr-TR" dirty="0">
                <a:latin typeface="+mj-lt"/>
              </a:rPr>
              <a:t>() yöntemi ile pencereye eklenir. </a:t>
            </a:r>
            <a:r>
              <a:rPr lang="tr-TR" dirty="0"/>
              <a:t>Argüman olarak </a:t>
            </a:r>
            <a:r>
              <a:rPr lang="tr-TR" dirty="0" err="1">
                <a:solidFill>
                  <a:srgbClr val="C00000"/>
                </a:solidFill>
              </a:rPr>
              <a:t>side</a:t>
            </a:r>
            <a:r>
              <a:rPr lang="tr-TR" dirty="0">
                <a:solidFill>
                  <a:srgbClr val="C00000"/>
                </a:solidFill>
              </a:rPr>
              <a:t>=... </a:t>
            </a:r>
            <a:r>
              <a:rPr lang="tr-TR" dirty="0"/>
              <a:t>verilmezse </a:t>
            </a:r>
            <a:r>
              <a:rPr lang="tr-TR" dirty="0" err="1">
                <a:solidFill>
                  <a:srgbClr val="C00000"/>
                </a:solidFill>
              </a:rPr>
              <a:t>side</a:t>
            </a:r>
            <a:r>
              <a:rPr lang="tr-TR" dirty="0">
                <a:solidFill>
                  <a:srgbClr val="C00000"/>
                </a:solidFill>
              </a:rPr>
              <a:t>=TOP</a:t>
            </a:r>
            <a:r>
              <a:rPr lang="tr-TR" dirty="0"/>
              <a:t> kabul edilir, yani nesne üste yapışık olur.</a:t>
            </a:r>
            <a:endParaRPr lang="tr-TR" dirty="0">
              <a:latin typeface="+mj-lt"/>
            </a:endParaRPr>
          </a:p>
        </p:txBody>
      </p:sp>
      <p:sp>
        <p:nvSpPr>
          <p:cNvPr id="9" name="Dikdörtgen 8"/>
          <p:cNvSpPr/>
          <p:nvPr/>
        </p:nvSpPr>
        <p:spPr>
          <a:xfrm>
            <a:off x="5257800" y="1397771"/>
            <a:ext cx="34290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a:latin typeface="+mj-lt"/>
              </a:rPr>
              <a:t>Çoğu zaman «</a:t>
            </a:r>
            <a:r>
              <a:rPr lang="tr-TR" dirty="0" err="1">
                <a:latin typeface="+mj-lt"/>
              </a:rPr>
              <a:t>import</a:t>
            </a:r>
            <a:r>
              <a:rPr lang="tr-TR" dirty="0">
                <a:latin typeface="+mj-lt"/>
              </a:rPr>
              <a:t> </a:t>
            </a:r>
            <a:r>
              <a:rPr lang="tr-TR" dirty="0" err="1">
                <a:latin typeface="+mj-lt"/>
              </a:rPr>
              <a:t>tkinter</a:t>
            </a:r>
            <a:r>
              <a:rPr lang="tr-TR" dirty="0">
                <a:latin typeface="+mj-lt"/>
              </a:rPr>
              <a:t> as </a:t>
            </a:r>
            <a:r>
              <a:rPr lang="tr-TR" dirty="0" err="1">
                <a:latin typeface="+mj-lt"/>
              </a:rPr>
              <a:t>tk</a:t>
            </a:r>
            <a:r>
              <a:rPr lang="tr-TR" dirty="0">
                <a:latin typeface="+mj-lt"/>
              </a:rPr>
              <a:t>» şeklinde </a:t>
            </a:r>
            <a:r>
              <a:rPr lang="tr-TR" dirty="0" err="1">
                <a:latin typeface="+mj-lt"/>
              </a:rPr>
              <a:t>import</a:t>
            </a:r>
            <a:r>
              <a:rPr lang="tr-TR" dirty="0">
                <a:latin typeface="+mj-lt"/>
              </a:rPr>
              <a:t> edilir ama her yöntem öncesi «</a:t>
            </a:r>
            <a:r>
              <a:rPr lang="tr-TR" dirty="0" err="1">
                <a:latin typeface="+mj-lt"/>
              </a:rPr>
              <a:t>tk</a:t>
            </a:r>
            <a:r>
              <a:rPr lang="tr-TR" dirty="0">
                <a:latin typeface="+mj-lt"/>
              </a:rPr>
              <a:t>.» yazılmaması istenirse bu kullanım daha pratik</a:t>
            </a:r>
          </a:p>
        </p:txBody>
      </p:sp>
      <p:sp>
        <p:nvSpPr>
          <p:cNvPr id="10" name="Dikdörtgen 9"/>
          <p:cNvSpPr/>
          <p:nvPr/>
        </p:nvSpPr>
        <p:spPr>
          <a:xfrm>
            <a:off x="1371600" y="3227295"/>
            <a:ext cx="73152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a:latin typeface="+mj-lt"/>
              </a:rPr>
              <a:t>Bir kontrol oluşturulurken hangi pencereye ait olacak ise ilgili yapıcı yönteme (örneğimizde </a:t>
            </a:r>
            <a:r>
              <a:rPr lang="tr-TR" dirty="0" err="1">
                <a:solidFill>
                  <a:srgbClr val="C00000"/>
                </a:solidFill>
              </a:rPr>
              <a:t>Label</a:t>
            </a:r>
            <a:r>
              <a:rPr lang="tr-TR" dirty="0">
                <a:solidFill>
                  <a:srgbClr val="C00000"/>
                </a:solidFill>
              </a:rPr>
              <a:t>()</a:t>
            </a:r>
            <a:r>
              <a:rPr lang="tr-TR" dirty="0"/>
              <a:t>) </a:t>
            </a:r>
            <a:r>
              <a:rPr lang="tr-TR" dirty="0">
                <a:latin typeface="+mj-lt"/>
              </a:rPr>
              <a:t>ilk parametre olarak pencere nesnesinin ismi verilir</a:t>
            </a:r>
          </a:p>
        </p:txBody>
      </p:sp>
    </p:spTree>
    <p:extLst>
      <p:ext uri="{BB962C8B-B14F-4D97-AF65-F5344CB8AC3E}">
        <p14:creationId xmlns:p14="http://schemas.microsoft.com/office/powerpoint/2010/main" val="330097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8229600" cy="563562"/>
          </a:xfrm>
        </p:spPr>
        <p:txBody>
          <a:bodyPr>
            <a:noAutofit/>
          </a:bodyPr>
          <a:lstStyle/>
          <a:p>
            <a:r>
              <a:rPr lang="tr-TR" sz="2800" dirty="0">
                <a:solidFill>
                  <a:srgbClr val="0070C0"/>
                </a:solidFill>
              </a:rPr>
              <a:t>Önceki programa aşağıdaki satırları ekleyip çalıştıralım:</a:t>
            </a:r>
          </a:p>
        </p:txBody>
      </p:sp>
      <p:sp>
        <p:nvSpPr>
          <p:cNvPr id="3" name="İçerik Yer Tutucusu 2"/>
          <p:cNvSpPr>
            <a:spLocks noGrp="1"/>
          </p:cNvSpPr>
          <p:nvPr>
            <p:ph idx="1"/>
          </p:nvPr>
        </p:nvSpPr>
        <p:spPr>
          <a:xfrm>
            <a:off x="457200" y="990600"/>
            <a:ext cx="8382000" cy="5135563"/>
          </a:xfrm>
        </p:spPr>
        <p:txBody>
          <a:bodyPr>
            <a:normAutofit/>
          </a:bodyPr>
          <a:lstStyle/>
          <a:p>
            <a:pPr marL="0" indent="0">
              <a:buNone/>
            </a:pPr>
            <a:r>
              <a:rPr lang="tr-TR" sz="1900" dirty="0" err="1">
                <a:latin typeface="Consolas" panose="020B0609020204030204" pitchFamily="49" charset="0"/>
              </a:rPr>
              <a:t>btn</a:t>
            </a:r>
            <a:r>
              <a:rPr lang="tr-TR" sz="1900" dirty="0">
                <a:latin typeface="Consolas" panose="020B0609020204030204" pitchFamily="49" charset="0"/>
              </a:rPr>
              <a:t> = </a:t>
            </a:r>
            <a:r>
              <a:rPr lang="tr-TR" sz="1900" dirty="0" err="1">
                <a:latin typeface="Consolas" panose="020B0609020204030204" pitchFamily="49" charset="0"/>
              </a:rPr>
              <a:t>Button</a:t>
            </a:r>
            <a:r>
              <a:rPr lang="tr-TR" sz="1900" dirty="0">
                <a:latin typeface="Consolas" panose="020B0609020204030204" pitchFamily="49" charset="0"/>
              </a:rPr>
              <a:t>(pencerem, </a:t>
            </a:r>
            <a:r>
              <a:rPr lang="tr-TR" sz="1900" dirty="0" err="1">
                <a:latin typeface="Consolas" panose="020B0609020204030204" pitchFamily="49" charset="0"/>
              </a:rPr>
              <a:t>text</a:t>
            </a:r>
            <a:r>
              <a:rPr lang="tr-TR" sz="1900" dirty="0">
                <a:latin typeface="Consolas" panose="020B0609020204030204" pitchFamily="49" charset="0"/>
              </a:rPr>
              <a:t>="Pınarhisar MYO", </a:t>
            </a:r>
            <a:r>
              <a:rPr lang="tr-TR" sz="1900" dirty="0" err="1">
                <a:latin typeface="Consolas" panose="020B0609020204030204" pitchFamily="49" charset="0"/>
              </a:rPr>
              <a:t>cursor</a:t>
            </a:r>
            <a:r>
              <a:rPr lang="tr-TR" sz="1900" dirty="0">
                <a:latin typeface="Consolas" panose="020B0609020204030204" pitchFamily="49" charset="0"/>
              </a:rPr>
              <a:t>="</a:t>
            </a:r>
            <a:r>
              <a:rPr lang="tr-TR" sz="1900" dirty="0" err="1">
                <a:latin typeface="Consolas" panose="020B0609020204030204" pitchFamily="49" charset="0"/>
              </a:rPr>
              <a:t>heart</a:t>
            </a:r>
            <a:r>
              <a:rPr lang="tr-TR" sz="1900" dirty="0">
                <a:latin typeface="Consolas" panose="020B0609020204030204" pitchFamily="49" charset="0"/>
              </a:rPr>
              <a:t>")</a:t>
            </a:r>
          </a:p>
          <a:p>
            <a:pPr marL="0" indent="0">
              <a:buNone/>
            </a:pPr>
            <a:r>
              <a:rPr lang="tr-TR" sz="2200" dirty="0" err="1">
                <a:latin typeface="Consolas" panose="020B0609020204030204" pitchFamily="49" charset="0"/>
              </a:rPr>
              <a:t>btn.pack</a:t>
            </a:r>
            <a:r>
              <a:rPr lang="tr-TR" sz="2200" dirty="0">
                <a:latin typeface="Consolas" panose="020B0609020204030204" pitchFamily="49" charset="0"/>
              </a:rPr>
              <a:t>(</a:t>
            </a:r>
            <a:r>
              <a:rPr lang="tr-TR" sz="2200" dirty="0" err="1">
                <a:latin typeface="Consolas" panose="020B0609020204030204" pitchFamily="49" charset="0"/>
              </a:rPr>
              <a:t>side</a:t>
            </a:r>
            <a:r>
              <a:rPr lang="tr-TR" sz="2200" dirty="0">
                <a:latin typeface="Consolas" panose="020B0609020204030204" pitchFamily="49" charset="0"/>
              </a:rPr>
              <a:t>=RIGHT) </a:t>
            </a:r>
          </a:p>
          <a:p>
            <a:pPr marL="0" indent="0">
              <a:buNone/>
            </a:pPr>
            <a:endParaRPr lang="tr-TR" sz="2200" dirty="0">
              <a:latin typeface="Consolas" panose="020B0609020204030204" pitchFamily="49" charset="0"/>
            </a:endParaRPr>
          </a:p>
          <a:p>
            <a:pPr marL="0" indent="0">
              <a:buNone/>
            </a:pPr>
            <a:r>
              <a:rPr lang="tr-TR" sz="2200" dirty="0" err="1">
                <a:latin typeface="Consolas" panose="020B0609020204030204" pitchFamily="49" charset="0"/>
              </a:rPr>
              <a:t>frame</a:t>
            </a:r>
            <a:r>
              <a:rPr lang="tr-TR" sz="2200" dirty="0">
                <a:latin typeface="Consolas" panose="020B0609020204030204" pitchFamily="49" charset="0"/>
              </a:rPr>
              <a:t> = </a:t>
            </a:r>
            <a:r>
              <a:rPr lang="tr-TR" sz="2200" dirty="0" err="1">
                <a:latin typeface="Consolas" panose="020B0609020204030204" pitchFamily="49" charset="0"/>
              </a:rPr>
              <a:t>Frame</a:t>
            </a:r>
            <a:r>
              <a:rPr lang="tr-TR" sz="2200" dirty="0">
                <a:latin typeface="Consolas" panose="020B0609020204030204" pitchFamily="49" charset="0"/>
              </a:rPr>
              <a:t>(pencerem, </a:t>
            </a:r>
            <a:r>
              <a:rPr lang="tr-TR" sz="2200" dirty="0" err="1">
                <a:latin typeface="Consolas" panose="020B0609020204030204" pitchFamily="49" charset="0"/>
              </a:rPr>
              <a:t>bg</a:t>
            </a:r>
            <a:r>
              <a:rPr lang="tr-TR" sz="2200" dirty="0">
                <a:latin typeface="Consolas" panose="020B0609020204030204" pitchFamily="49" charset="0"/>
              </a:rPr>
              <a:t>="</a:t>
            </a:r>
            <a:r>
              <a:rPr lang="tr-TR" sz="2200" dirty="0" err="1">
                <a:latin typeface="Consolas" panose="020B0609020204030204" pitchFamily="49" charset="0"/>
              </a:rPr>
              <a:t>yellow</a:t>
            </a:r>
            <a:r>
              <a:rPr lang="tr-TR" sz="2200" dirty="0">
                <a:latin typeface="Consolas" panose="020B0609020204030204" pitchFamily="49" charset="0"/>
              </a:rPr>
              <a:t>")</a:t>
            </a:r>
          </a:p>
          <a:p>
            <a:pPr marL="0" indent="0">
              <a:buNone/>
            </a:pPr>
            <a:r>
              <a:rPr lang="tr-TR" sz="2200" dirty="0" err="1">
                <a:latin typeface="Consolas" panose="020B0609020204030204" pitchFamily="49" charset="0"/>
              </a:rPr>
              <a:t>frame.pack</a:t>
            </a:r>
            <a:r>
              <a:rPr lang="tr-TR" sz="2200" dirty="0">
                <a:latin typeface="Consolas" panose="020B0609020204030204" pitchFamily="49" charset="0"/>
              </a:rPr>
              <a:t>(</a:t>
            </a:r>
            <a:r>
              <a:rPr lang="tr-TR" sz="2200" dirty="0" err="1">
                <a:latin typeface="Consolas" panose="020B0609020204030204" pitchFamily="49" charset="0"/>
              </a:rPr>
              <a:t>side</a:t>
            </a:r>
            <a:r>
              <a:rPr lang="tr-TR" sz="2200" dirty="0">
                <a:latin typeface="Consolas" panose="020B0609020204030204" pitchFamily="49" charset="0"/>
              </a:rPr>
              <a:t>=LEFT)</a:t>
            </a:r>
          </a:p>
          <a:p>
            <a:pPr marL="0" indent="0">
              <a:buNone/>
            </a:pPr>
            <a:r>
              <a:rPr lang="tr-TR" sz="2200" dirty="0">
                <a:latin typeface="Consolas" panose="020B0609020204030204" pitchFamily="49" charset="0"/>
              </a:rPr>
              <a:t>yazı = </a:t>
            </a:r>
            <a:r>
              <a:rPr lang="tr-TR" sz="2200" dirty="0" err="1">
                <a:latin typeface="Consolas" panose="020B0609020204030204" pitchFamily="49" charset="0"/>
              </a:rPr>
              <a:t>Label</a:t>
            </a:r>
            <a:r>
              <a:rPr lang="tr-TR" sz="2200" dirty="0">
                <a:latin typeface="Consolas" panose="020B0609020204030204" pitchFamily="49" charset="0"/>
              </a:rPr>
              <a:t>(</a:t>
            </a:r>
            <a:r>
              <a:rPr lang="tr-TR" sz="2200" dirty="0" err="1">
                <a:latin typeface="Consolas" panose="020B0609020204030204" pitchFamily="49" charset="0"/>
              </a:rPr>
              <a:t>frame</a:t>
            </a:r>
            <a:r>
              <a:rPr lang="tr-TR" sz="2200" dirty="0">
                <a:latin typeface="Consolas" panose="020B0609020204030204" pitchFamily="49" charset="0"/>
              </a:rPr>
              <a:t>, </a:t>
            </a:r>
            <a:r>
              <a:rPr lang="tr-TR" sz="2200" dirty="0" err="1">
                <a:latin typeface="Consolas" panose="020B0609020204030204" pitchFamily="49" charset="0"/>
              </a:rPr>
              <a:t>text</a:t>
            </a:r>
            <a:r>
              <a:rPr lang="tr-TR" sz="2200" dirty="0">
                <a:latin typeface="Consolas" panose="020B0609020204030204" pitchFamily="49" charset="0"/>
              </a:rPr>
              <a:t>="Pınarhisar MYO", </a:t>
            </a:r>
            <a:r>
              <a:rPr lang="tr-TR" sz="2200" dirty="0" err="1">
                <a:latin typeface="Consolas" panose="020B0609020204030204" pitchFamily="49" charset="0"/>
              </a:rPr>
              <a:t>bg</a:t>
            </a:r>
            <a:r>
              <a:rPr lang="tr-TR" sz="2200" dirty="0">
                <a:latin typeface="Consolas" panose="020B0609020204030204" pitchFamily="49" charset="0"/>
              </a:rPr>
              <a:t>="</a:t>
            </a:r>
            <a:r>
              <a:rPr lang="tr-TR" sz="2200" dirty="0" err="1">
                <a:latin typeface="Consolas" panose="020B0609020204030204" pitchFamily="49" charset="0"/>
              </a:rPr>
              <a:t>red</a:t>
            </a:r>
            <a:r>
              <a:rPr lang="tr-TR" sz="2200" dirty="0">
                <a:latin typeface="Consolas" panose="020B0609020204030204" pitchFamily="49" charset="0"/>
              </a:rPr>
              <a:t>")</a:t>
            </a:r>
          </a:p>
          <a:p>
            <a:pPr marL="0" indent="0">
              <a:buNone/>
            </a:pPr>
            <a:r>
              <a:rPr lang="tr-TR" sz="2200" dirty="0" err="1">
                <a:latin typeface="Consolas" panose="020B0609020204030204" pitchFamily="49" charset="0"/>
              </a:rPr>
              <a:t>yazı.pack</a:t>
            </a:r>
            <a:r>
              <a:rPr lang="tr-TR" sz="2200" dirty="0">
                <a:latin typeface="Consolas" panose="020B0609020204030204" pitchFamily="49" charset="0"/>
              </a:rPr>
              <a:t>(</a:t>
            </a:r>
            <a:r>
              <a:rPr lang="tr-TR" sz="2200" dirty="0" err="1">
                <a:latin typeface="Consolas" panose="020B0609020204030204" pitchFamily="49" charset="0"/>
              </a:rPr>
              <a:t>side</a:t>
            </a:r>
            <a:r>
              <a:rPr lang="tr-TR" sz="2200" dirty="0">
                <a:latin typeface="Consolas" panose="020B0609020204030204" pitchFamily="49" charset="0"/>
              </a:rPr>
              <a:t>=BOTTOM)</a:t>
            </a:r>
          </a:p>
          <a:p>
            <a:pPr marL="0" indent="0">
              <a:buNone/>
            </a:pPr>
            <a:r>
              <a:rPr lang="tr-TR" sz="2200" dirty="0">
                <a:latin typeface="Consolas" panose="020B0609020204030204" pitchFamily="49" charset="0"/>
              </a:rPr>
              <a:t>btn2 = </a:t>
            </a:r>
            <a:r>
              <a:rPr lang="tr-TR" sz="2200" dirty="0" err="1">
                <a:latin typeface="Consolas" panose="020B0609020204030204" pitchFamily="49" charset="0"/>
              </a:rPr>
              <a:t>Button</a:t>
            </a:r>
            <a:r>
              <a:rPr lang="tr-TR" sz="2200" dirty="0">
                <a:latin typeface="Consolas" panose="020B0609020204030204" pitchFamily="49" charset="0"/>
              </a:rPr>
              <a:t>(</a:t>
            </a:r>
            <a:r>
              <a:rPr lang="tr-TR" sz="2200" dirty="0" err="1">
                <a:latin typeface="Consolas" panose="020B0609020204030204" pitchFamily="49" charset="0"/>
              </a:rPr>
              <a:t>frame</a:t>
            </a:r>
            <a:r>
              <a:rPr lang="tr-TR" sz="2200" dirty="0">
                <a:latin typeface="Consolas" panose="020B0609020204030204" pitchFamily="49" charset="0"/>
              </a:rPr>
              <a:t>, </a:t>
            </a:r>
            <a:r>
              <a:rPr lang="tr-TR" sz="2200" dirty="0" err="1">
                <a:latin typeface="Consolas" panose="020B0609020204030204" pitchFamily="49" charset="0"/>
              </a:rPr>
              <a:t>text</a:t>
            </a:r>
            <a:r>
              <a:rPr lang="tr-TR" sz="2200" dirty="0">
                <a:latin typeface="Consolas" panose="020B0609020204030204" pitchFamily="49" charset="0"/>
              </a:rPr>
              <a:t>="Kırklareli")</a:t>
            </a:r>
          </a:p>
          <a:p>
            <a:pPr marL="0" indent="0">
              <a:buNone/>
            </a:pPr>
            <a:r>
              <a:rPr lang="tr-TR" sz="2200" dirty="0">
                <a:latin typeface="Consolas" panose="020B0609020204030204" pitchFamily="49" charset="0"/>
              </a:rPr>
              <a:t>btn2.pack(</a:t>
            </a:r>
            <a:r>
              <a:rPr lang="tr-TR" sz="2200" dirty="0" err="1">
                <a:latin typeface="Consolas" panose="020B0609020204030204" pitchFamily="49" charset="0"/>
              </a:rPr>
              <a:t>side</a:t>
            </a:r>
            <a:r>
              <a:rPr lang="tr-TR" sz="2200" dirty="0">
                <a:latin typeface="Consolas" panose="020B0609020204030204" pitchFamily="49" charset="0"/>
              </a:rPr>
              <a:t>="</a:t>
            </a:r>
            <a:r>
              <a:rPr lang="tr-TR" sz="2200" dirty="0" err="1">
                <a:latin typeface="Consolas" panose="020B0609020204030204" pitchFamily="49" charset="0"/>
              </a:rPr>
              <a:t>bottom</a:t>
            </a:r>
            <a:r>
              <a:rPr lang="tr-TR" sz="2200" dirty="0">
                <a:latin typeface="Consolas" panose="020B0609020204030204" pitchFamily="49" charset="0"/>
              </a:rPr>
              <a:t>")</a:t>
            </a:r>
          </a:p>
        </p:txBody>
      </p:sp>
      <p:sp>
        <p:nvSpPr>
          <p:cNvPr id="6" name="Dikdörtgen 5"/>
          <p:cNvSpPr/>
          <p:nvPr/>
        </p:nvSpPr>
        <p:spPr>
          <a:xfrm>
            <a:off x="3738283" y="1447800"/>
            <a:ext cx="5109882"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sz="1600" dirty="0">
                <a:latin typeface="+mj-lt"/>
              </a:rPr>
              <a:t>"Pınarhisar MYO" yazan düğme sağa yapışık olacak ve fare simgesi bu düğme üzerinde kalp şeklinde görünecek</a:t>
            </a:r>
          </a:p>
        </p:txBody>
      </p:sp>
      <p:sp>
        <p:nvSpPr>
          <p:cNvPr id="12" name="Unvan 1"/>
          <p:cNvSpPr txBox="1">
            <a:spLocks/>
          </p:cNvSpPr>
          <p:nvPr/>
        </p:nvSpPr>
        <p:spPr>
          <a:xfrm>
            <a:off x="452718" y="6256377"/>
            <a:ext cx="4728882" cy="37302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tr-TR" sz="1800" dirty="0"/>
              <a:t>Pencerenin genişliği ve yüksekliği arttırıldığında </a:t>
            </a:r>
          </a:p>
        </p:txBody>
      </p:sp>
      <p:sp>
        <p:nvSpPr>
          <p:cNvPr id="14" name="Dikdörtgen 13"/>
          <p:cNvSpPr/>
          <p:nvPr/>
        </p:nvSpPr>
        <p:spPr>
          <a:xfrm>
            <a:off x="452718" y="4695646"/>
            <a:ext cx="55626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tr-TR" dirty="0"/>
              <a:t>Bir </a:t>
            </a:r>
            <a:r>
              <a:rPr lang="tr-TR" dirty="0" err="1">
                <a:solidFill>
                  <a:srgbClr val="C00000"/>
                </a:solidFill>
              </a:rPr>
              <a:t>Frame</a:t>
            </a:r>
            <a:r>
              <a:rPr lang="tr-TR" dirty="0">
                <a:solidFill>
                  <a:srgbClr val="C00000"/>
                </a:solidFill>
              </a:rPr>
              <a:t> </a:t>
            </a:r>
            <a:r>
              <a:rPr lang="tr-TR" dirty="0">
                <a:solidFill>
                  <a:schemeClr val="tx1"/>
                </a:solidFill>
              </a:rPr>
              <a:t>kontrolü </a:t>
            </a:r>
            <a:r>
              <a:rPr lang="tr-TR" dirty="0"/>
              <a:t>yaratıp iki nesneyi pencereye değil bu </a:t>
            </a:r>
            <a:r>
              <a:rPr lang="tr-TR" dirty="0" err="1"/>
              <a:t>frame</a:t>
            </a:r>
            <a:r>
              <a:rPr lang="tr-TR" dirty="0"/>
              <a:t> içine yerleştirdik. Aslında </a:t>
            </a:r>
            <a:r>
              <a:rPr lang="tr-TR" dirty="0" err="1"/>
              <a:t>frame</a:t>
            </a:r>
            <a:r>
              <a:rPr lang="tr-TR" dirty="0"/>
              <a:t> de pencere gibi bir </a:t>
            </a:r>
            <a:r>
              <a:rPr lang="tr-TR" dirty="0" err="1"/>
              <a:t>container'dır</a:t>
            </a:r>
            <a:r>
              <a:rPr lang="tr-TR" dirty="0"/>
              <a:t> yani diğer nesneleri içerebilir.</a:t>
            </a:r>
          </a:p>
          <a:p>
            <a:r>
              <a:rPr lang="tr-TR" dirty="0" err="1"/>
              <a:t>side</a:t>
            </a:r>
            <a:r>
              <a:rPr lang="tr-TR" dirty="0"/>
              <a:t> -&gt; </a:t>
            </a:r>
            <a:r>
              <a:rPr lang="en-US" dirty="0"/>
              <a:t>TOP, BOTTOM, LEFT</a:t>
            </a:r>
            <a:r>
              <a:rPr lang="tr-TR" dirty="0"/>
              <a:t> veya</a:t>
            </a:r>
            <a:r>
              <a:rPr lang="en-US" dirty="0"/>
              <a:t> RIGHT</a:t>
            </a:r>
            <a:r>
              <a:rPr lang="tr-TR" dirty="0"/>
              <a:t> olabilir (çift tırnak içinde yani string olarak verilirse küçük harf ile yazılmalı).</a:t>
            </a:r>
          </a:p>
        </p:txBody>
      </p:sp>
      <p:cxnSp>
        <p:nvCxnSpPr>
          <p:cNvPr id="16" name="Düz Ok Bağlayıcısı 15"/>
          <p:cNvCxnSpPr>
            <a:stCxn id="12" idx="3"/>
          </p:cNvCxnSpPr>
          <p:nvPr/>
        </p:nvCxnSpPr>
        <p:spPr>
          <a:xfrm flipV="1">
            <a:off x="5181600" y="6209566"/>
            <a:ext cx="1304925" cy="233323"/>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10" name="Resim 9">
            <a:extLst>
              <a:ext uri="{FF2B5EF4-FFF2-40B4-BE49-F238E27FC236}">
                <a16:creationId xmlns:a16="http://schemas.microsoft.com/office/drawing/2014/main" id="{E7581A90-6D28-4503-A1C0-CF8BF9DE8FAE}"/>
              </a:ext>
            </a:extLst>
          </p:cNvPr>
          <p:cNvPicPr>
            <a:picLocks noChangeAspect="1"/>
          </p:cNvPicPr>
          <p:nvPr/>
        </p:nvPicPr>
        <p:blipFill>
          <a:blip r:embed="rId2"/>
          <a:stretch>
            <a:fillRect/>
          </a:stretch>
        </p:blipFill>
        <p:spPr>
          <a:xfrm>
            <a:off x="6720149" y="3322146"/>
            <a:ext cx="2162175" cy="1190625"/>
          </a:xfrm>
          <a:prstGeom prst="rect">
            <a:avLst/>
          </a:prstGeom>
        </p:spPr>
      </p:pic>
      <p:pic>
        <p:nvPicPr>
          <p:cNvPr id="13" name="Resim 12">
            <a:extLst>
              <a:ext uri="{FF2B5EF4-FFF2-40B4-BE49-F238E27FC236}">
                <a16:creationId xmlns:a16="http://schemas.microsoft.com/office/drawing/2014/main" id="{298C2BDC-A0C0-4DB6-9AFB-9DDBBA24EB0E}"/>
              </a:ext>
            </a:extLst>
          </p:cNvPr>
          <p:cNvPicPr>
            <a:picLocks noChangeAspect="1"/>
          </p:cNvPicPr>
          <p:nvPr/>
        </p:nvPicPr>
        <p:blipFill>
          <a:blip r:embed="rId3"/>
          <a:stretch>
            <a:fillRect/>
          </a:stretch>
        </p:blipFill>
        <p:spPr>
          <a:xfrm>
            <a:off x="6553200" y="4695646"/>
            <a:ext cx="2667000" cy="1952625"/>
          </a:xfrm>
          <a:prstGeom prst="rect">
            <a:avLst/>
          </a:prstGeom>
        </p:spPr>
      </p:pic>
    </p:spTree>
    <p:extLst>
      <p:ext uri="{BB962C8B-B14F-4D97-AF65-F5344CB8AC3E}">
        <p14:creationId xmlns:p14="http://schemas.microsoft.com/office/powerpoint/2010/main" val="75447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Resim 14">
            <a:extLst>
              <a:ext uri="{FF2B5EF4-FFF2-40B4-BE49-F238E27FC236}">
                <a16:creationId xmlns:a16="http://schemas.microsoft.com/office/drawing/2014/main" id="{F63EAB52-D949-441A-AC46-E8FC8B8B01C8}"/>
              </a:ext>
            </a:extLst>
          </p:cNvPr>
          <p:cNvPicPr>
            <a:picLocks noChangeAspect="1"/>
          </p:cNvPicPr>
          <p:nvPr/>
        </p:nvPicPr>
        <p:blipFill>
          <a:blip r:embed="rId2"/>
          <a:stretch>
            <a:fillRect/>
          </a:stretch>
        </p:blipFill>
        <p:spPr>
          <a:xfrm>
            <a:off x="5524501" y="3508593"/>
            <a:ext cx="2933700" cy="2546029"/>
          </a:xfrm>
          <a:prstGeom prst="rect">
            <a:avLst/>
          </a:prstGeom>
        </p:spPr>
      </p:pic>
      <p:sp>
        <p:nvSpPr>
          <p:cNvPr id="2" name="Unvan 1"/>
          <p:cNvSpPr>
            <a:spLocks noGrp="1"/>
          </p:cNvSpPr>
          <p:nvPr>
            <p:ph type="title"/>
          </p:nvPr>
        </p:nvSpPr>
        <p:spPr>
          <a:xfrm>
            <a:off x="457200" y="274638"/>
            <a:ext cx="8229600" cy="544968"/>
          </a:xfrm>
        </p:spPr>
        <p:txBody>
          <a:bodyPr>
            <a:normAutofit/>
          </a:bodyPr>
          <a:lstStyle/>
          <a:p>
            <a:r>
              <a:rPr lang="tr-TR" sz="2800" dirty="0" err="1">
                <a:solidFill>
                  <a:srgbClr val="0070C0"/>
                </a:solidFill>
              </a:rPr>
              <a:t>Frame</a:t>
            </a:r>
            <a:r>
              <a:rPr lang="tr-TR" sz="2800" dirty="0">
                <a:solidFill>
                  <a:srgbClr val="0070C0"/>
                </a:solidFill>
              </a:rPr>
              <a:t> yerine pencereye bir </a:t>
            </a:r>
            <a:r>
              <a:rPr lang="tr-TR" sz="2800" dirty="0" err="1">
                <a:solidFill>
                  <a:srgbClr val="0070C0"/>
                </a:solidFill>
              </a:rPr>
              <a:t>Label</a:t>
            </a:r>
            <a:r>
              <a:rPr lang="tr-TR" sz="2800" dirty="0">
                <a:solidFill>
                  <a:srgbClr val="0070C0"/>
                </a:solidFill>
              </a:rPr>
              <a:t> daha ekleyelim:</a:t>
            </a:r>
          </a:p>
        </p:txBody>
      </p:sp>
      <p:sp>
        <p:nvSpPr>
          <p:cNvPr id="3" name="İçerik Yer Tutucusu 2"/>
          <p:cNvSpPr>
            <a:spLocks noGrp="1"/>
          </p:cNvSpPr>
          <p:nvPr>
            <p:ph idx="1"/>
          </p:nvPr>
        </p:nvSpPr>
        <p:spPr>
          <a:xfrm>
            <a:off x="457200" y="990601"/>
            <a:ext cx="8229600" cy="4572000"/>
          </a:xfrm>
        </p:spPr>
        <p:txBody>
          <a:bodyPr>
            <a:normAutofit/>
          </a:bodyPr>
          <a:lstStyle/>
          <a:p>
            <a:pPr marL="0" indent="0">
              <a:buNone/>
            </a:pPr>
            <a:r>
              <a:rPr lang="tr-TR" sz="2200" dirty="0">
                <a:latin typeface="Consolas" panose="020B0609020204030204" pitchFamily="49" charset="0"/>
              </a:rPr>
              <a:t>lbl1 = </a:t>
            </a:r>
            <a:r>
              <a:rPr lang="tr-TR" sz="2200" dirty="0" err="1">
                <a:latin typeface="Consolas" panose="020B0609020204030204" pitchFamily="49" charset="0"/>
              </a:rPr>
              <a:t>Label</a:t>
            </a:r>
            <a:r>
              <a:rPr lang="tr-TR" sz="2200" dirty="0">
                <a:latin typeface="Consolas" panose="020B0609020204030204" pitchFamily="49" charset="0"/>
              </a:rPr>
              <a:t>(pencerem, </a:t>
            </a:r>
            <a:r>
              <a:rPr lang="tr-TR" sz="2200" dirty="0" err="1">
                <a:latin typeface="Consolas" panose="020B0609020204030204" pitchFamily="49" charset="0"/>
              </a:rPr>
              <a:t>text</a:t>
            </a:r>
            <a:r>
              <a:rPr lang="tr-TR" sz="2200" dirty="0">
                <a:latin typeface="Consolas" panose="020B0609020204030204" pitchFamily="49" charset="0"/>
              </a:rPr>
              <a:t>="PYTHON", </a:t>
            </a:r>
            <a:r>
              <a:rPr lang="tr-TR" sz="2200" dirty="0" err="1">
                <a:latin typeface="Consolas" panose="020B0609020204030204" pitchFamily="49" charset="0"/>
              </a:rPr>
              <a:t>bg</a:t>
            </a:r>
            <a:r>
              <a:rPr lang="tr-TR" sz="2200" dirty="0">
                <a:latin typeface="Consolas" panose="020B0609020204030204" pitchFamily="49" charset="0"/>
              </a:rPr>
              <a:t>="</a:t>
            </a:r>
            <a:r>
              <a:rPr lang="tr-TR" sz="2200" dirty="0" err="1">
                <a:latin typeface="Consolas" panose="020B0609020204030204" pitchFamily="49" charset="0"/>
              </a:rPr>
              <a:t>cyan</a:t>
            </a:r>
            <a:r>
              <a:rPr lang="tr-TR" sz="2200" dirty="0">
                <a:latin typeface="Consolas" panose="020B0609020204030204" pitchFamily="49" charset="0"/>
              </a:rPr>
              <a:t>")</a:t>
            </a:r>
          </a:p>
          <a:p>
            <a:pPr marL="0" indent="0">
              <a:buNone/>
            </a:pPr>
            <a:r>
              <a:rPr lang="tr-TR" sz="2200" dirty="0">
                <a:latin typeface="Consolas" panose="020B0609020204030204" pitchFamily="49" charset="0"/>
              </a:rPr>
              <a:t>lbl1.pack(</a:t>
            </a:r>
            <a:r>
              <a:rPr lang="tr-TR" sz="2200" dirty="0" err="1">
                <a:latin typeface="Consolas" panose="020B0609020204030204" pitchFamily="49" charset="0"/>
              </a:rPr>
              <a:t>side</a:t>
            </a:r>
            <a:r>
              <a:rPr lang="tr-TR" sz="2200" dirty="0">
                <a:latin typeface="Consolas" panose="020B0609020204030204" pitchFamily="49" charset="0"/>
              </a:rPr>
              <a:t>=LEFT, </a:t>
            </a:r>
            <a:r>
              <a:rPr lang="tr-TR" sz="2200" dirty="0" err="1">
                <a:latin typeface="Consolas" panose="020B0609020204030204" pitchFamily="49" charset="0"/>
              </a:rPr>
              <a:t>fill</a:t>
            </a:r>
            <a:r>
              <a:rPr lang="tr-TR" sz="2200" dirty="0">
                <a:latin typeface="Consolas" panose="020B0609020204030204" pitchFamily="49" charset="0"/>
              </a:rPr>
              <a:t>=Y)</a:t>
            </a:r>
          </a:p>
          <a:p>
            <a:pPr marL="0" indent="0">
              <a:buNone/>
            </a:pPr>
            <a:endParaRPr lang="tr-TR" sz="2200" dirty="0">
              <a:latin typeface="Consolas" panose="020B0609020204030204" pitchFamily="49" charset="0"/>
            </a:endParaRPr>
          </a:p>
          <a:p>
            <a:pPr marL="0" indent="0">
              <a:buNone/>
            </a:pPr>
            <a:endParaRPr lang="tr-TR" sz="2200" dirty="0">
              <a:latin typeface="Consolas" panose="020B0609020204030204" pitchFamily="49" charset="0"/>
            </a:endParaRPr>
          </a:p>
          <a:p>
            <a:pPr marL="0" indent="0">
              <a:buNone/>
            </a:pPr>
            <a:endParaRPr lang="tr-TR" sz="2200" dirty="0">
              <a:latin typeface="Consolas" panose="020B0609020204030204" pitchFamily="49" charset="0"/>
            </a:endParaRPr>
          </a:p>
          <a:p>
            <a:pPr marL="0" indent="0">
              <a:buNone/>
            </a:pPr>
            <a:endParaRPr lang="tr-TR" sz="2200" dirty="0">
              <a:latin typeface="Consolas" panose="020B0609020204030204" pitchFamily="49" charset="0"/>
            </a:endParaRPr>
          </a:p>
          <a:p>
            <a:pPr marL="0" indent="0">
              <a:buNone/>
            </a:pPr>
            <a:r>
              <a:rPr lang="tr-TR" sz="2200" dirty="0">
                <a:latin typeface="Consolas" panose="020B0609020204030204" pitchFamily="49" charset="0"/>
              </a:rPr>
              <a:t>lbl1.place(x=100, y=100)</a:t>
            </a:r>
          </a:p>
          <a:p>
            <a:pPr marL="0" indent="0">
              <a:buNone/>
            </a:pPr>
            <a:endParaRPr lang="tr-TR" sz="2200" dirty="0">
              <a:latin typeface="Consolas" panose="020B0609020204030204" pitchFamily="49" charset="0"/>
            </a:endParaRPr>
          </a:p>
          <a:p>
            <a:pPr marL="0" indent="0">
              <a:buNone/>
            </a:pPr>
            <a:endParaRPr lang="tr-TR" sz="2200" dirty="0">
              <a:latin typeface="Consolas" panose="020B0609020204030204" pitchFamily="49" charset="0"/>
            </a:endParaRPr>
          </a:p>
          <a:p>
            <a:pPr marL="0" indent="0">
              <a:spcBef>
                <a:spcPts val="1200"/>
              </a:spcBef>
              <a:buNone/>
            </a:pPr>
            <a:r>
              <a:rPr lang="tr-TR" sz="2200" dirty="0" err="1">
                <a:latin typeface="Consolas" panose="020B0609020204030204" pitchFamily="49" charset="0"/>
              </a:rPr>
              <a:t>pencerem.mainloop</a:t>
            </a:r>
            <a:r>
              <a:rPr lang="tr-TR" sz="2200" dirty="0">
                <a:latin typeface="Consolas" panose="020B0609020204030204" pitchFamily="49" charset="0"/>
              </a:rPr>
              <a:t>()</a:t>
            </a:r>
          </a:p>
          <a:p>
            <a:pPr marL="0" indent="0">
              <a:buNone/>
            </a:pPr>
            <a:endParaRPr lang="tr-TR" sz="2200" dirty="0">
              <a:latin typeface="Consolas" panose="020B0609020204030204" pitchFamily="49" charset="0"/>
            </a:endParaRPr>
          </a:p>
        </p:txBody>
      </p:sp>
      <p:sp>
        <p:nvSpPr>
          <p:cNvPr id="4" name="Dikdörtgen 3"/>
          <p:cNvSpPr/>
          <p:nvPr/>
        </p:nvSpPr>
        <p:spPr>
          <a:xfrm>
            <a:off x="533400" y="1904760"/>
            <a:ext cx="52578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a:latin typeface="+mj-lt"/>
              </a:rPr>
              <a:t>Daha önce </a:t>
            </a:r>
            <a:r>
              <a:rPr lang="tr-TR" dirty="0" err="1">
                <a:latin typeface="+mj-lt"/>
              </a:rPr>
              <a:t>Frame’i</a:t>
            </a:r>
            <a:r>
              <a:rPr lang="tr-TR" dirty="0">
                <a:latin typeface="+mj-lt"/>
              </a:rPr>
              <a:t> sola yapıştırdığımız için bu </a:t>
            </a:r>
            <a:r>
              <a:rPr lang="tr-TR" dirty="0" err="1">
                <a:latin typeface="+mj-lt"/>
              </a:rPr>
              <a:t>Label</a:t>
            </a:r>
            <a:r>
              <a:rPr lang="tr-TR" dirty="0">
                <a:latin typeface="+mj-lt"/>
              </a:rPr>
              <a:t> onun sağına yapışır. Eğer </a:t>
            </a:r>
            <a:r>
              <a:rPr lang="tr-TR" dirty="0" err="1">
                <a:latin typeface="+mj-lt"/>
              </a:rPr>
              <a:t>Frame</a:t>
            </a:r>
            <a:r>
              <a:rPr lang="tr-TR" dirty="0">
                <a:latin typeface="+mj-lt"/>
              </a:rPr>
              <a:t> kodu daha sonra yazılırsa tersi olur. </a:t>
            </a:r>
            <a:r>
              <a:rPr lang="tr-TR" dirty="0" err="1">
                <a:solidFill>
                  <a:srgbClr val="C00000"/>
                </a:solidFill>
                <a:latin typeface="+mj-lt"/>
              </a:rPr>
              <a:t>fill</a:t>
            </a:r>
            <a:r>
              <a:rPr lang="tr-TR" dirty="0">
                <a:solidFill>
                  <a:srgbClr val="C00000"/>
                </a:solidFill>
                <a:latin typeface="+mj-lt"/>
              </a:rPr>
              <a:t>=Y</a:t>
            </a:r>
            <a:r>
              <a:rPr lang="tr-TR" dirty="0">
                <a:latin typeface="+mj-lt"/>
              </a:rPr>
              <a:t> ile </a:t>
            </a:r>
            <a:r>
              <a:rPr lang="tr-TR" dirty="0" err="1">
                <a:latin typeface="+mj-lt"/>
              </a:rPr>
              <a:t>Label</a:t>
            </a:r>
            <a:r>
              <a:rPr lang="tr-TR" dirty="0">
                <a:latin typeface="+mj-lt"/>
              </a:rPr>
              <a:t> yüksekliğinin, </a:t>
            </a:r>
            <a:r>
              <a:rPr lang="tr-TR" dirty="0"/>
              <a:t>pencere yüksekliği büyüyüp küçülmesi sağlanabilir. </a:t>
            </a:r>
            <a:endParaRPr lang="tr-TR" dirty="0">
              <a:latin typeface="+mj-lt"/>
            </a:endParaRPr>
          </a:p>
        </p:txBody>
      </p:sp>
      <p:sp>
        <p:nvSpPr>
          <p:cNvPr id="5" name="Dikdörtgen 4"/>
          <p:cNvSpPr/>
          <p:nvPr/>
        </p:nvSpPr>
        <p:spPr>
          <a:xfrm>
            <a:off x="537882" y="3886200"/>
            <a:ext cx="434339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err="1">
                <a:solidFill>
                  <a:srgbClr val="C00000"/>
                </a:solidFill>
                <a:latin typeface="+mj-lt"/>
              </a:rPr>
              <a:t>pack</a:t>
            </a:r>
            <a:r>
              <a:rPr lang="tr-TR" dirty="0">
                <a:solidFill>
                  <a:srgbClr val="C00000"/>
                </a:solidFill>
                <a:latin typeface="+mj-lt"/>
              </a:rPr>
              <a:t>()</a:t>
            </a:r>
            <a:r>
              <a:rPr lang="tr-TR" dirty="0">
                <a:latin typeface="+mj-lt"/>
              </a:rPr>
              <a:t> yerine </a:t>
            </a:r>
            <a:r>
              <a:rPr lang="tr-TR" dirty="0" err="1">
                <a:solidFill>
                  <a:srgbClr val="C00000"/>
                </a:solidFill>
                <a:latin typeface="+mj-lt"/>
              </a:rPr>
              <a:t>place</a:t>
            </a:r>
            <a:r>
              <a:rPr lang="tr-TR" dirty="0">
                <a:solidFill>
                  <a:srgbClr val="C00000"/>
                </a:solidFill>
                <a:latin typeface="+mj-lt"/>
              </a:rPr>
              <a:t>() </a:t>
            </a:r>
            <a:r>
              <a:rPr lang="tr-TR" dirty="0">
                <a:latin typeface="+mj-lt"/>
              </a:rPr>
              <a:t>kullanılarak koordinat vererek yerleştirme yapılabilir.</a:t>
            </a:r>
          </a:p>
        </p:txBody>
      </p:sp>
      <p:cxnSp>
        <p:nvCxnSpPr>
          <p:cNvPr id="12" name="Düz Ok Bağlayıcısı 11"/>
          <p:cNvCxnSpPr/>
          <p:nvPr/>
        </p:nvCxnSpPr>
        <p:spPr>
          <a:xfrm>
            <a:off x="5524500" y="5562600"/>
            <a:ext cx="1440000" cy="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 name="Düz Ok Bağlayıcısı 13"/>
          <p:cNvCxnSpPr/>
          <p:nvPr/>
        </p:nvCxnSpPr>
        <p:spPr>
          <a:xfrm>
            <a:off x="6974540" y="4152724"/>
            <a:ext cx="0" cy="1409877"/>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17" name="Metin kutusu 16"/>
          <p:cNvSpPr txBox="1"/>
          <p:nvPr/>
        </p:nvSpPr>
        <p:spPr>
          <a:xfrm>
            <a:off x="6955535" y="4821233"/>
            <a:ext cx="762000" cy="338554"/>
          </a:xfrm>
          <a:prstGeom prst="rect">
            <a:avLst/>
          </a:prstGeom>
          <a:noFill/>
        </p:spPr>
        <p:txBody>
          <a:bodyPr wrap="square" rtlCol="0">
            <a:spAutoFit/>
          </a:bodyPr>
          <a:lstStyle/>
          <a:p>
            <a:r>
              <a:rPr lang="tr-TR" sz="1600" dirty="0">
                <a:solidFill>
                  <a:srgbClr val="0070C0"/>
                </a:solidFill>
                <a:latin typeface="+mn-lt"/>
              </a:rPr>
              <a:t>100px</a:t>
            </a:r>
          </a:p>
        </p:txBody>
      </p:sp>
      <p:sp>
        <p:nvSpPr>
          <p:cNvPr id="18" name="Metin kutusu 17"/>
          <p:cNvSpPr txBox="1"/>
          <p:nvPr/>
        </p:nvSpPr>
        <p:spPr>
          <a:xfrm>
            <a:off x="5926790" y="5562600"/>
            <a:ext cx="762000" cy="338554"/>
          </a:xfrm>
          <a:prstGeom prst="rect">
            <a:avLst/>
          </a:prstGeom>
          <a:noFill/>
        </p:spPr>
        <p:txBody>
          <a:bodyPr wrap="square" rtlCol="0">
            <a:spAutoFit/>
          </a:bodyPr>
          <a:lstStyle/>
          <a:p>
            <a:r>
              <a:rPr lang="tr-TR" sz="1600" dirty="0">
                <a:solidFill>
                  <a:srgbClr val="0070C0"/>
                </a:solidFill>
                <a:latin typeface="+mn-lt"/>
              </a:rPr>
              <a:t>100px</a:t>
            </a:r>
          </a:p>
        </p:txBody>
      </p:sp>
      <p:sp>
        <p:nvSpPr>
          <p:cNvPr id="19" name="Dikdörtgen 18"/>
          <p:cNvSpPr/>
          <p:nvPr/>
        </p:nvSpPr>
        <p:spPr>
          <a:xfrm>
            <a:off x="537882" y="5181600"/>
            <a:ext cx="464591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err="1">
                <a:solidFill>
                  <a:schemeClr val="tx1"/>
                </a:solidFill>
                <a:latin typeface="+mj-lt"/>
              </a:rPr>
              <a:t>Tkinter</a:t>
            </a:r>
            <a:r>
              <a:rPr lang="tr-TR" dirty="0">
                <a:solidFill>
                  <a:schemeClr val="tx1"/>
                </a:solidFill>
                <a:latin typeface="+mj-lt"/>
              </a:rPr>
              <a:t> programlarında </a:t>
            </a:r>
            <a:r>
              <a:rPr lang="tr-TR" dirty="0">
                <a:solidFill>
                  <a:schemeClr val="tx1"/>
                </a:solidFill>
              </a:rPr>
              <a:t>genellikle </a:t>
            </a:r>
            <a:r>
              <a:rPr lang="tr-TR" dirty="0">
                <a:solidFill>
                  <a:schemeClr val="tx1"/>
                </a:solidFill>
                <a:latin typeface="+mj-lt"/>
              </a:rPr>
              <a:t>en sonda yer alan </a:t>
            </a:r>
            <a:r>
              <a:rPr lang="tr-TR" dirty="0" err="1">
                <a:solidFill>
                  <a:srgbClr val="C00000"/>
                </a:solidFill>
                <a:latin typeface="+mj-lt"/>
              </a:rPr>
              <a:t>mainloop</a:t>
            </a:r>
            <a:r>
              <a:rPr lang="tr-TR" dirty="0">
                <a:solidFill>
                  <a:srgbClr val="C00000"/>
                </a:solidFill>
                <a:latin typeface="+mj-lt"/>
              </a:rPr>
              <a:t>() </a:t>
            </a:r>
            <a:r>
              <a:rPr lang="tr-TR" dirty="0">
                <a:solidFill>
                  <a:schemeClr val="tx1"/>
                </a:solidFill>
                <a:latin typeface="+mj-lt"/>
              </a:rPr>
              <a:t>ile pencere kapanana kadar bir olay olmasını bekleyen, olayı işleyen ve sonraki olayı bekleyen bir sonsuz döngüye girilir.</a:t>
            </a:r>
          </a:p>
        </p:txBody>
      </p:sp>
      <p:sp>
        <p:nvSpPr>
          <p:cNvPr id="20" name="Dikdörtgen 19"/>
          <p:cNvSpPr/>
          <p:nvPr/>
        </p:nvSpPr>
        <p:spPr>
          <a:xfrm>
            <a:off x="533400" y="6393181"/>
            <a:ext cx="753931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buNone/>
            </a:pPr>
            <a:r>
              <a:rPr lang="tr-TR" dirty="0" err="1">
                <a:solidFill>
                  <a:srgbClr val="C00000"/>
                </a:solidFill>
                <a:latin typeface="+mj-lt"/>
              </a:rPr>
              <a:t>mainloop</a:t>
            </a:r>
            <a:r>
              <a:rPr lang="tr-TR" dirty="0">
                <a:solidFill>
                  <a:srgbClr val="C00000"/>
                </a:solidFill>
                <a:latin typeface="+mj-lt"/>
              </a:rPr>
              <a:t>() </a:t>
            </a:r>
            <a:r>
              <a:rPr lang="tr-TR" dirty="0">
                <a:solidFill>
                  <a:schemeClr val="tx1"/>
                </a:solidFill>
                <a:latin typeface="+mj-lt"/>
              </a:rPr>
              <a:t>sonrasında yazacağınız satırların işlenmeyeceğini test edebilirsiniz</a:t>
            </a:r>
          </a:p>
        </p:txBody>
      </p:sp>
      <p:pic>
        <p:nvPicPr>
          <p:cNvPr id="7" name="Resim 6">
            <a:extLst>
              <a:ext uri="{FF2B5EF4-FFF2-40B4-BE49-F238E27FC236}">
                <a16:creationId xmlns:a16="http://schemas.microsoft.com/office/drawing/2014/main" id="{1B5B8557-23C9-446D-AC04-789E78F66058}"/>
              </a:ext>
            </a:extLst>
          </p:cNvPr>
          <p:cNvPicPr>
            <a:picLocks noChangeAspect="1"/>
          </p:cNvPicPr>
          <p:nvPr/>
        </p:nvPicPr>
        <p:blipFill>
          <a:blip r:embed="rId3"/>
          <a:stretch>
            <a:fillRect/>
          </a:stretch>
        </p:blipFill>
        <p:spPr>
          <a:xfrm>
            <a:off x="5972175" y="1650186"/>
            <a:ext cx="2790825" cy="1571625"/>
          </a:xfrm>
          <a:prstGeom prst="rect">
            <a:avLst/>
          </a:prstGeom>
        </p:spPr>
      </p:pic>
    </p:spTree>
    <p:extLst>
      <p:ext uri="{BB962C8B-B14F-4D97-AF65-F5344CB8AC3E}">
        <p14:creationId xmlns:p14="http://schemas.microsoft.com/office/powerpoint/2010/main" val="305489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Bitmap, </a:t>
            </a:r>
            <a:r>
              <a:rPr lang="tr-TR" dirty="0" err="1"/>
              <a:t>Relief</a:t>
            </a:r>
            <a:r>
              <a:rPr lang="tr-TR" dirty="0"/>
              <a:t> ve </a:t>
            </a:r>
            <a:r>
              <a:rPr lang="tr-TR" dirty="0" err="1"/>
              <a:t>Border</a:t>
            </a:r>
            <a:r>
              <a:rPr lang="tr-TR" dirty="0"/>
              <a:t> seçenekleri</a:t>
            </a:r>
          </a:p>
        </p:txBody>
      </p:sp>
      <p:sp>
        <p:nvSpPr>
          <p:cNvPr id="3" name="İçerik Yer Tutucusu 2"/>
          <p:cNvSpPr>
            <a:spLocks noGrp="1"/>
          </p:cNvSpPr>
          <p:nvPr>
            <p:ph idx="1"/>
          </p:nvPr>
        </p:nvSpPr>
        <p:spPr/>
        <p:txBody>
          <a:bodyPr>
            <a:normAutofit fontScale="85000" lnSpcReduction="20000"/>
          </a:bodyPr>
          <a:lstStyle/>
          <a:p>
            <a:r>
              <a:rPr lang="tr-TR" dirty="0" err="1"/>
              <a:t>Label</a:t>
            </a:r>
            <a:r>
              <a:rPr lang="tr-TR" dirty="0"/>
              <a:t>, </a:t>
            </a:r>
            <a:r>
              <a:rPr lang="tr-TR" dirty="0" err="1"/>
              <a:t>Button</a:t>
            </a:r>
            <a:r>
              <a:rPr lang="tr-TR" dirty="0"/>
              <a:t> gibi </a:t>
            </a:r>
            <a:r>
              <a:rPr lang="tr-TR" dirty="0" err="1"/>
              <a:t>widget’lar</a:t>
            </a:r>
            <a:r>
              <a:rPr lang="tr-TR" dirty="0"/>
              <a:t> için </a:t>
            </a:r>
            <a:r>
              <a:rPr lang="tr-TR" dirty="0" err="1">
                <a:solidFill>
                  <a:srgbClr val="C00000"/>
                </a:solidFill>
              </a:rPr>
              <a:t>text</a:t>
            </a:r>
            <a:r>
              <a:rPr lang="tr-TR" dirty="0"/>
              <a:t> yerine </a:t>
            </a:r>
            <a:r>
              <a:rPr lang="tr-TR" dirty="0" err="1">
                <a:solidFill>
                  <a:srgbClr val="C00000"/>
                </a:solidFill>
              </a:rPr>
              <a:t>bitmap</a:t>
            </a:r>
            <a:r>
              <a:rPr lang="tr-TR" dirty="0"/>
              <a:t> seçeneği kullanılarak üzerinde yazı yerine bir simge görüntülenmesi sağlanabilir.</a:t>
            </a:r>
          </a:p>
          <a:p>
            <a:r>
              <a:rPr lang="tr-TR" dirty="0" err="1"/>
              <a:t>Widget’ların</a:t>
            </a:r>
            <a:r>
              <a:rPr lang="tr-TR" dirty="0"/>
              <a:t> kenarlık kalınlığı </a:t>
            </a:r>
            <a:r>
              <a:rPr lang="tr-TR" dirty="0" err="1">
                <a:solidFill>
                  <a:srgbClr val="C00000"/>
                </a:solidFill>
              </a:rPr>
              <a:t>border</a:t>
            </a:r>
            <a:r>
              <a:rPr lang="tr-TR" dirty="0"/>
              <a:t> seçeneği ile ayarlanabilir.</a:t>
            </a:r>
          </a:p>
          <a:p>
            <a:r>
              <a:rPr lang="tr-TR" dirty="0" err="1"/>
              <a:t>Widget'ların</a:t>
            </a:r>
            <a:r>
              <a:rPr lang="tr-TR" dirty="0"/>
              <a:t> görünüş biçimi </a:t>
            </a:r>
            <a:r>
              <a:rPr lang="tr-TR" dirty="0" err="1">
                <a:solidFill>
                  <a:srgbClr val="C00000"/>
                </a:solidFill>
              </a:rPr>
              <a:t>relief</a:t>
            </a:r>
            <a:r>
              <a:rPr lang="tr-TR" dirty="0"/>
              <a:t> seçeneği ile ayarlanır ve aşağıdaki 5 farklı şekilde olabilir:</a:t>
            </a:r>
          </a:p>
          <a:p>
            <a:pPr lvl="1"/>
            <a:r>
              <a:rPr lang="tr-TR" dirty="0"/>
              <a:t>FLAT   : </a:t>
            </a:r>
            <a:r>
              <a:rPr lang="tr-TR" dirty="0" err="1"/>
              <a:t>Kenarlıksız</a:t>
            </a:r>
            <a:r>
              <a:rPr lang="tr-TR" dirty="0"/>
              <a:t> düz görünüm (</a:t>
            </a:r>
            <a:r>
              <a:rPr lang="tr-TR" dirty="0" err="1"/>
              <a:t>Label</a:t>
            </a:r>
            <a:r>
              <a:rPr lang="tr-TR" dirty="0"/>
              <a:t> için varsayılandır)</a:t>
            </a:r>
          </a:p>
          <a:p>
            <a:pPr lvl="1"/>
            <a:r>
              <a:rPr lang="tr-TR" dirty="0"/>
              <a:t>RAISED : Dışa çıkık görünüm (</a:t>
            </a:r>
            <a:r>
              <a:rPr lang="tr-TR" dirty="0" err="1"/>
              <a:t>Button</a:t>
            </a:r>
            <a:r>
              <a:rPr lang="tr-TR" dirty="0"/>
              <a:t> için varsayılandır)</a:t>
            </a:r>
          </a:p>
          <a:p>
            <a:pPr lvl="1"/>
            <a:r>
              <a:rPr lang="tr-TR" dirty="0"/>
              <a:t>SUNKEN : İçe gömülü görünüm (</a:t>
            </a:r>
            <a:r>
              <a:rPr lang="tr-TR" dirty="0" err="1"/>
              <a:t>ListBox</a:t>
            </a:r>
            <a:r>
              <a:rPr lang="tr-TR" dirty="0"/>
              <a:t> için varsayılandır)</a:t>
            </a:r>
          </a:p>
          <a:p>
            <a:pPr lvl="1"/>
            <a:r>
              <a:rPr lang="tr-TR" dirty="0"/>
              <a:t>GROOVE : Kenarlığı gömülü görünüm</a:t>
            </a:r>
          </a:p>
          <a:p>
            <a:pPr lvl="1"/>
            <a:r>
              <a:rPr lang="tr-TR" dirty="0"/>
              <a:t>RIDGE  : Kenarlığı çıkık görünüm</a:t>
            </a:r>
          </a:p>
          <a:p>
            <a:endParaRPr lang="tr-TR" dirty="0"/>
          </a:p>
        </p:txBody>
      </p:sp>
    </p:spTree>
    <p:extLst>
      <p:ext uri="{BB962C8B-B14F-4D97-AF65-F5344CB8AC3E}">
        <p14:creationId xmlns:p14="http://schemas.microsoft.com/office/powerpoint/2010/main" val="25560307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5" ma:contentTypeDescription="Create a new document." ma:contentTypeScope="" ma:versionID="75bb1b8ed6d1e39f2b5db69b8ad858cc">
  <xsd:schema xmlns:xsd="http://www.w3.org/2001/XMLSchema" xmlns:xs="http://www.w3.org/2001/XMLSchema" xmlns:p="http://schemas.microsoft.com/office/2006/metadata/properties" xmlns:ns2="f5058889-0039-4d9f-afb9-621a9cc8b208" targetNamespace="http://schemas.microsoft.com/office/2006/metadata/properties" ma:root="true" ma:fieldsID="1f9ef9468075419190eba79da118c99e"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A29D5A-D47C-4BFC-98F0-30454C50E4EA}">
  <ds:schemaRefs>
    <ds:schemaRef ds:uri="http://schemas.microsoft.com/sharepoint/v3/contenttype/forms"/>
  </ds:schemaRefs>
</ds:datastoreItem>
</file>

<file path=customXml/itemProps2.xml><?xml version="1.0" encoding="utf-8"?>
<ds:datastoreItem xmlns:ds="http://schemas.openxmlformats.org/officeDocument/2006/customXml" ds:itemID="{504DC3DC-94B0-45BD-8E3C-15C74CF47180}"/>
</file>

<file path=customXml/itemProps3.xml><?xml version="1.0" encoding="utf-8"?>
<ds:datastoreItem xmlns:ds="http://schemas.openxmlformats.org/officeDocument/2006/customXml" ds:itemID="{DDE3DC24-F51B-460A-A8C0-686F63AE6B3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Wisp</Template>
  <TotalTime>17718</TotalTime>
  <Words>2137</Words>
  <Application>Microsoft Office PowerPoint</Application>
  <PresentationFormat>Ekran Gösterisi (4:3)</PresentationFormat>
  <Paragraphs>227</Paragraphs>
  <Slides>21</Slides>
  <Notes>1</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Ofis Teması</vt:lpstr>
      <vt:lpstr>PYTHON PROGRAMLAMA  Ders 12: Tkinter ile Grafik Kullanıcı Arayüzü</vt:lpstr>
      <vt:lpstr>Grafik Kullanıcı Arayüzü (GKA)</vt:lpstr>
      <vt:lpstr>Olay Güdümlü Programlama</vt:lpstr>
      <vt:lpstr>Tkinter</vt:lpstr>
      <vt:lpstr>Kontoller (Widgets)</vt:lpstr>
      <vt:lpstr>Tkinter ile Merhaba Dünya</vt:lpstr>
      <vt:lpstr>Önceki programa aşağıdaki satırları ekleyip çalıştıralım:</vt:lpstr>
      <vt:lpstr>Frame yerine pencereye bir Label daha ekleyelim:</vt:lpstr>
      <vt:lpstr>Bitmap, Relief ve Border seçenekleri</vt:lpstr>
      <vt:lpstr>Örnek:</vt:lpstr>
      <vt:lpstr>Height, Width, Font ve Anchor seçenekleri</vt:lpstr>
      <vt:lpstr>Grid() yöntemi</vt:lpstr>
      <vt:lpstr>PowerPoint Sunusu</vt:lpstr>
      <vt:lpstr>Command seçeneği ile olay işleme</vt:lpstr>
      <vt:lpstr>Listbox (Liste Kutusu)</vt:lpstr>
      <vt:lpstr>Selectmode seçeneği</vt:lpstr>
      <vt:lpstr>Önceki programa aşağıdaki eklemeleri yapalım:</vt:lpstr>
      <vt:lpstr>Radiobutton</vt:lpstr>
      <vt:lpstr>Checkbutton</vt:lpstr>
      <vt:lpstr>Ödev</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DİLLERİNE GİRİŞ  Ders 12: Tkinter ile Grafik Kullanıcı Arayüzü</dc:title>
  <cp:lastModifiedBy>MURAT ASLANYÜREK</cp:lastModifiedBy>
  <cp:revision>9</cp:revision>
  <cp:lastPrinted>1601-01-01T00:00:00Z</cp:lastPrinted>
  <dcterms:created xsi:type="dcterms:W3CDTF">1601-01-01T00:00:00Z</dcterms:created>
  <dcterms:modified xsi:type="dcterms:W3CDTF">2022-01-06T16:16:58Z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0x0101009D9AC50F0B1DD94EA1C1962D79EF2F03</vt:lpwstr>
  </property>
</Properties>
</file>