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4"/>
  </p:sldMasterIdLst>
  <p:notesMasterIdLst>
    <p:notesMasterId r:id="rId31"/>
  </p:notesMasterIdLst>
  <p:sldIdLst>
    <p:sldId id="298" r:id="rId5"/>
    <p:sldId id="362" r:id="rId6"/>
    <p:sldId id="363" r:id="rId7"/>
    <p:sldId id="341" r:id="rId8"/>
    <p:sldId id="333" r:id="rId9"/>
    <p:sldId id="337" r:id="rId10"/>
    <p:sldId id="344" r:id="rId11"/>
    <p:sldId id="345" r:id="rId12"/>
    <p:sldId id="332" r:id="rId13"/>
    <p:sldId id="334" r:id="rId14"/>
    <p:sldId id="336" r:id="rId15"/>
    <p:sldId id="342" r:id="rId16"/>
    <p:sldId id="343" r:id="rId17"/>
    <p:sldId id="364" r:id="rId18"/>
    <p:sldId id="346" r:id="rId19"/>
    <p:sldId id="347" r:id="rId20"/>
    <p:sldId id="349" r:id="rId21"/>
    <p:sldId id="350" r:id="rId22"/>
    <p:sldId id="365" r:id="rId23"/>
    <p:sldId id="355" r:id="rId24"/>
    <p:sldId id="356" r:id="rId25"/>
    <p:sldId id="357" r:id="rId26"/>
    <p:sldId id="367" r:id="rId27"/>
    <p:sldId id="366" r:id="rId28"/>
    <p:sldId id="368" r:id="rId29"/>
    <p:sldId id="377" r:id="rId30"/>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tan Mesut" initials="A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61AC8-10EC-A9A7-11F7-E87F61317998}" v="2" dt="2021-10-21T19:37:15.055"/>
    <p1510:client id="{42908C17-7D17-4239-ADD5-5F2F36379E43}" v="2" dt="2021-10-21T18:58:23.624"/>
    <p1510:client id="{B5736B47-2012-C8B6-3F06-2295B3128DE2}" v="1" dt="2021-11-12T08:55:36.569"/>
    <p1510:client id="{C1CAB77A-5D3E-4E5C-A73B-79036D3E8158}" v="1" dt="2021-10-11T21:07:43.329"/>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ÖZGE ORAL" userId="S::1206706042@ogr.klu.edu.tr::a331aea2-fc28-4163-9707-98d58739e03e" providerId="AD" clId="Web-{42908C17-7D17-4239-ADD5-5F2F36379E43}"/>
    <pc:docChg chg="addSld delSld">
      <pc:chgData name="ÖZGE ORAL" userId="S::1206706042@ogr.klu.edu.tr::a331aea2-fc28-4163-9707-98d58739e03e" providerId="AD" clId="Web-{42908C17-7D17-4239-ADD5-5F2F36379E43}" dt="2021-10-21T18:58:23.624" v="1"/>
      <pc:docMkLst>
        <pc:docMk/>
      </pc:docMkLst>
      <pc:sldChg chg="new del">
        <pc:chgData name="ÖZGE ORAL" userId="S::1206706042@ogr.klu.edu.tr::a331aea2-fc28-4163-9707-98d58739e03e" providerId="AD" clId="Web-{42908C17-7D17-4239-ADD5-5F2F36379E43}" dt="2021-10-21T18:58:23.624" v="1"/>
        <pc:sldMkLst>
          <pc:docMk/>
          <pc:sldMk cId="241488476" sldId="378"/>
        </pc:sldMkLst>
      </pc:sldChg>
    </pc:docChg>
  </pc:docChgLst>
  <pc:docChgLst>
    <pc:chgData name="FETHİ CAN ÇOBAN" userId="S::1206706014@ogr.klu.edu.tr::865231b1-2475-43ae-8c0d-a98b13b4f675" providerId="AD" clId="Web-{15361AC8-10EC-A9A7-11F7-E87F61317998}"/>
    <pc:docChg chg="modSld">
      <pc:chgData name="FETHİ CAN ÇOBAN" userId="S::1206706014@ogr.klu.edu.tr::865231b1-2475-43ae-8c0d-a98b13b4f675" providerId="AD" clId="Web-{15361AC8-10EC-A9A7-11F7-E87F61317998}" dt="2021-10-21T19:37:15.055" v="1" actId="1076"/>
      <pc:docMkLst>
        <pc:docMk/>
      </pc:docMkLst>
      <pc:sldChg chg="modSp">
        <pc:chgData name="FETHİ CAN ÇOBAN" userId="S::1206706014@ogr.klu.edu.tr::865231b1-2475-43ae-8c0d-a98b13b4f675" providerId="AD" clId="Web-{15361AC8-10EC-A9A7-11F7-E87F61317998}" dt="2021-10-21T19:37:15.055" v="1" actId="1076"/>
        <pc:sldMkLst>
          <pc:docMk/>
          <pc:sldMk cId="3707273438" sldId="356"/>
        </pc:sldMkLst>
        <pc:spChg chg="mod">
          <ac:chgData name="FETHİ CAN ÇOBAN" userId="S::1206706014@ogr.klu.edu.tr::865231b1-2475-43ae-8c0d-a98b13b4f675" providerId="AD" clId="Web-{15361AC8-10EC-A9A7-11F7-E87F61317998}" dt="2021-10-21T19:37:15.055" v="1" actId="1076"/>
          <ac:spMkLst>
            <pc:docMk/>
            <pc:sldMk cId="3707273438" sldId="356"/>
            <ac:spMk id="3" creationId="{00000000-0000-0000-0000-000000000000}"/>
          </ac:spMkLst>
        </pc:spChg>
      </pc:sldChg>
    </pc:docChg>
  </pc:docChgLst>
  <pc:docChgLst>
    <pc:chgData name="EMİRCAN DEMİR" userId="S::1206706015@ogr.klu.edu.tr::226e64f3-b0c5-4697-b5d6-38c9253374ae" providerId="AD" clId="Web-{8B2150BC-A042-4E9B-827E-C7453BF80F26}"/>
    <pc:docChg chg="modSld">
      <pc:chgData name="EMİRCAN DEMİR" userId="S::1206706015@ogr.klu.edu.tr::226e64f3-b0c5-4697-b5d6-38c9253374ae" providerId="AD" clId="Web-{8B2150BC-A042-4E9B-827E-C7453BF80F26}" dt="2021-10-13T16:34:50.507" v="1" actId="20577"/>
      <pc:docMkLst>
        <pc:docMk/>
      </pc:docMkLst>
      <pc:sldChg chg="modSp">
        <pc:chgData name="EMİRCAN DEMİR" userId="S::1206706015@ogr.klu.edu.tr::226e64f3-b0c5-4697-b5d6-38c9253374ae" providerId="AD" clId="Web-{8B2150BC-A042-4E9B-827E-C7453BF80F26}" dt="2021-10-13T16:34:50.507" v="1" actId="20577"/>
        <pc:sldMkLst>
          <pc:docMk/>
          <pc:sldMk cId="3819934169" sldId="350"/>
        </pc:sldMkLst>
        <pc:spChg chg="mod">
          <ac:chgData name="EMİRCAN DEMİR" userId="S::1206706015@ogr.klu.edu.tr::226e64f3-b0c5-4697-b5d6-38c9253374ae" providerId="AD" clId="Web-{8B2150BC-A042-4E9B-827E-C7453BF80F26}" dt="2021-10-13T16:34:50.507" v="1" actId="20577"/>
          <ac:spMkLst>
            <pc:docMk/>
            <pc:sldMk cId="3819934169" sldId="350"/>
            <ac:spMk id="3" creationId="{00000000-0000-0000-0000-000000000000}"/>
          </ac:spMkLst>
        </pc:spChg>
      </pc:sldChg>
    </pc:docChg>
  </pc:docChgLst>
  <pc:docChgLst>
    <pc:chgData name="BURAKCAN AYCAN" userId="S::1206706035@ogr.klu.edu.tr::f3608021-5251-43ae-a9f2-e1a9841ce8b5" providerId="AD" clId="Web-{B5736B47-2012-C8B6-3F06-2295B3128DE2}"/>
    <pc:docChg chg="">
      <pc:chgData name="BURAKCAN AYCAN" userId="S::1206706035@ogr.klu.edu.tr::f3608021-5251-43ae-a9f2-e1a9841ce8b5" providerId="AD" clId="Web-{B5736B47-2012-C8B6-3F06-2295B3128DE2}" dt="2021-11-12T08:55:36.569" v="0"/>
      <pc:docMkLst>
        <pc:docMk/>
      </pc:docMkLst>
      <pc:sldChg chg="delCm">
        <pc:chgData name="BURAKCAN AYCAN" userId="S::1206706035@ogr.klu.edu.tr::f3608021-5251-43ae-a9f2-e1a9841ce8b5" providerId="AD" clId="Web-{B5736B47-2012-C8B6-3F06-2295B3128DE2}" dt="2021-11-12T08:55:36.569" v="0"/>
        <pc:sldMkLst>
          <pc:docMk/>
          <pc:sldMk cId="598465781" sldId="347"/>
        </pc:sldMkLst>
      </pc:sldChg>
    </pc:docChg>
  </pc:docChgLst>
  <pc:docChgLst>
    <pc:chgData name="ADEM ETİK" userId="S::1206706031@ogr.klu.edu.tr::df028e07-46b5-457c-93be-5e404793fec4" providerId="AD" clId="Web-{C1CAB77A-5D3E-4E5C-A73B-79036D3E8158}"/>
    <pc:docChg chg="modSld">
      <pc:chgData name="ADEM ETİK" userId="S::1206706031@ogr.klu.edu.tr::df028e07-46b5-457c-93be-5e404793fec4" providerId="AD" clId="Web-{C1CAB77A-5D3E-4E5C-A73B-79036D3E8158}" dt="2021-10-11T21:07:43.329" v="0"/>
      <pc:docMkLst>
        <pc:docMk/>
      </pc:docMkLst>
      <pc:sldChg chg="addSp">
        <pc:chgData name="ADEM ETİK" userId="S::1206706031@ogr.klu.edu.tr::df028e07-46b5-457c-93be-5e404793fec4" providerId="AD" clId="Web-{C1CAB77A-5D3E-4E5C-A73B-79036D3E8158}" dt="2021-10-11T21:07:43.329" v="0"/>
        <pc:sldMkLst>
          <pc:docMk/>
          <pc:sldMk cId="0" sldId="298"/>
        </pc:sldMkLst>
        <pc:spChg chg="add">
          <ac:chgData name="ADEM ETİK" userId="S::1206706031@ogr.klu.edu.tr::df028e07-46b5-457c-93be-5e404793fec4" providerId="AD" clId="Web-{C1CAB77A-5D3E-4E5C-A73B-79036D3E8158}" dt="2021-10-11T21:07:43.329" v="0"/>
          <ac:spMkLst>
            <pc:docMk/>
            <pc:sldMk cId="0" sldId="298"/>
            <ac:spMk id="2" creationId="{94FAE6B2-FAC7-4A7C-B6D1-397792BE2C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tr-T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tr-TR"/>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tr-T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FFD6B56-79FB-4C7D-9B76-F384FF6A14FE}" type="slidenum">
              <a:rPr lang="tr-TR"/>
              <a:pPr>
                <a:defRPr/>
              </a:pPr>
              <a:t>‹#›</a:t>
            </a:fld>
            <a:endParaRPr lang="tr-TR"/>
          </a:p>
        </p:txBody>
      </p:sp>
    </p:spTree>
    <p:extLst>
      <p:ext uri="{BB962C8B-B14F-4D97-AF65-F5344CB8AC3E}">
        <p14:creationId xmlns:p14="http://schemas.microsoft.com/office/powerpoint/2010/main" val="565254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890FA2-E106-4F31-B729-45382C9AC932}" type="slidenum">
              <a:rPr lang="tr-TR" smtClean="0"/>
              <a:pPr/>
              <a:t>1</a:t>
            </a:fld>
            <a:endParaRPr lang="tr-T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266318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a:defRPr/>
            </a:pPr>
            <a:fld id="{9FFD6B56-79FB-4C7D-9B76-F384FF6A14FE}" type="slidenum">
              <a:rPr lang="tr-TR" smtClean="0"/>
              <a:pPr>
                <a:defRPr/>
              </a:pPr>
              <a:t>4</a:t>
            </a:fld>
            <a:endParaRPr lang="tr-TR"/>
          </a:p>
        </p:txBody>
      </p:sp>
    </p:spTree>
    <p:extLst>
      <p:ext uri="{BB962C8B-B14F-4D97-AF65-F5344CB8AC3E}">
        <p14:creationId xmlns:p14="http://schemas.microsoft.com/office/powerpoint/2010/main" val="3899277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latin typeface="Arial" panose="020B0604020202020204" pitchFamily="34" charset="0"/>
                <a:cs typeface="Arial" panose="020B0604020202020204" pitchFamily="34" charset="0"/>
              </a:rPr>
              <a:t>NOTLAR:</a:t>
            </a:r>
          </a:p>
          <a:p>
            <a:r>
              <a:rPr lang="tr-TR">
                <a:latin typeface="Arial" panose="020B0604020202020204" pitchFamily="34" charset="0"/>
                <a:cs typeface="Arial" panose="020B0604020202020204" pitchFamily="34" charset="0"/>
              </a:rPr>
              <a:t>1) Eğer bn hesabında 0.5 eklemezsek 59.5</a:t>
            </a:r>
            <a:r>
              <a:rPr lang="tr-TR" baseline="0">
                <a:latin typeface="Arial" panose="020B0604020202020204" pitchFamily="34" charset="0"/>
                <a:cs typeface="Arial" panose="020B0604020202020204" pitchFamily="34" charset="0"/>
              </a:rPr>
              <a:t> değerini 59 olarak gösterir ve «başarısız» kabul eder.</a:t>
            </a:r>
          </a:p>
          <a:p>
            <a:r>
              <a:rPr lang="tr-TR" baseline="0">
                <a:latin typeface="Arial" panose="020B0604020202020204" pitchFamily="34" charset="0"/>
                <a:cs typeface="Arial" panose="020B0604020202020204" pitchFamily="34" charset="0"/>
              </a:rPr>
              <a:t>2) Hem vize hem de final negatif girilirse ve sonuç %d ile gösterilirse işlem doğru yapıldı gibi görünebilir ama neden «başarılı» print</a:t>
            </a:r>
            <a:r>
              <a:rPr lang="tr-TR">
                <a:latin typeface="Arial" panose="020B0604020202020204" pitchFamily="34" charset="0"/>
                <a:cs typeface="Arial" panose="020B0604020202020204" pitchFamily="34" charset="0"/>
              </a:rPr>
              <a:t> edilir</a:t>
            </a:r>
            <a:r>
              <a:rPr lang="tr-TR" baseline="0">
                <a:latin typeface="Arial" panose="020B0604020202020204" pitchFamily="34" charset="0"/>
                <a:cs typeface="Arial" panose="020B0604020202020204" pitchFamily="34" charset="0"/>
              </a:rPr>
              <a:t>? Girilen negatif değer aslında olabilecek en büyük pozitif değerden çıkarılır (2’ye göre tümleyen alma: Hesap Makinesinin «Programcı» görünümünde 10 gibi bir değer girilip +/- tuşuna basıldığında oluşan büyük binary sayı gösterilerek nedeni izah edilebilir). </a:t>
            </a:r>
            <a:r>
              <a:rPr lang="tr-TR" sz="1200">
                <a:latin typeface="Arial" panose="020B0604020202020204" pitchFamily="34" charset="0"/>
                <a:cs typeface="Arial" panose="020B0604020202020204" pitchFamily="34" charset="0"/>
              </a:rPr>
              <a:t>%d yerine %u kullanıldığında negatif tamsayı yerine pozitif karşılığını (tümleyenini) gösterir.</a:t>
            </a:r>
            <a:r>
              <a:rPr lang="tr-TR">
                <a:solidFill>
                  <a:srgbClr val="C00000"/>
                </a:solidFill>
                <a:latin typeface="Arial" panose="020B0604020202020204" pitchFamily="34" charset="0"/>
                <a:cs typeface="Arial" panose="020B0604020202020204" pitchFamily="34" charset="0"/>
              </a:rPr>
              <a:t> Dev C++ üzerinde programı adım adım (F5) çalıştırarak gösterilirse öğrenci o değerleri programın nasıl kabul ettiğini görür. Bir yandan da «sonraki adım» gibi hata ayıklama işlemlerini görmüş olur. </a:t>
            </a:r>
            <a:endParaRPr lang="tr-TR">
              <a:latin typeface="Arial" panose="020B0604020202020204" pitchFamily="34" charset="0"/>
              <a:cs typeface="Arial" panose="020B0604020202020204" pitchFamily="34" charset="0"/>
            </a:endParaRPr>
          </a:p>
        </p:txBody>
      </p:sp>
      <p:sp>
        <p:nvSpPr>
          <p:cNvPr id="4" name="Slayt Numarası Yer Tutucusu 3"/>
          <p:cNvSpPr>
            <a:spLocks noGrp="1"/>
          </p:cNvSpPr>
          <p:nvPr>
            <p:ph type="sldNum" sz="quarter" idx="10"/>
          </p:nvPr>
        </p:nvSpPr>
        <p:spPr/>
        <p:txBody>
          <a:bodyPr/>
          <a:lstStyle/>
          <a:p>
            <a:pPr>
              <a:defRPr/>
            </a:pPr>
            <a:fld id="{9FFD6B56-79FB-4C7D-9B76-F384FF6A14FE}" type="slidenum">
              <a:rPr lang="tr-TR" smtClean="0"/>
              <a:pPr>
                <a:defRPr/>
              </a:pPr>
              <a:t>6</a:t>
            </a:fld>
            <a:endParaRPr lang="tr-TR"/>
          </a:p>
        </p:txBody>
      </p:sp>
    </p:spTree>
    <p:extLst>
      <p:ext uri="{BB962C8B-B14F-4D97-AF65-F5344CB8AC3E}">
        <p14:creationId xmlns:p14="http://schemas.microsoft.com/office/powerpoint/2010/main" val="61713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a:defRPr/>
            </a:pPr>
            <a:fld id="{9FFD6B56-79FB-4C7D-9B76-F384FF6A14FE}" type="slidenum">
              <a:rPr lang="tr-TR" smtClean="0"/>
              <a:pPr>
                <a:defRPr/>
              </a:pPr>
              <a:t>7</a:t>
            </a:fld>
            <a:endParaRPr lang="tr-TR"/>
          </a:p>
        </p:txBody>
      </p:sp>
    </p:spTree>
    <p:extLst>
      <p:ext uri="{BB962C8B-B14F-4D97-AF65-F5344CB8AC3E}">
        <p14:creationId xmlns:p14="http://schemas.microsoft.com/office/powerpoint/2010/main" val="354466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a:p>
        </p:txBody>
      </p:sp>
      <p:sp>
        <p:nvSpPr>
          <p:cNvPr id="3789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EA5064-78E7-45A5-9D3F-CB995B3851DF}" type="slidenum">
              <a:rPr lang="tr-TR" altLang="tr-TR">
                <a:latin typeface="Arial" panose="020B0604020202020204" pitchFamily="34" charset="0"/>
              </a:rPr>
              <a:pPr>
                <a:spcBef>
                  <a:spcPct val="0"/>
                </a:spcBef>
              </a:pPr>
              <a:t>16</a:t>
            </a:fld>
            <a:endParaRPr lang="tr-TR" altLang="tr-TR">
              <a:latin typeface="Arial" panose="020B0604020202020204" pitchFamily="34" charset="0"/>
            </a:endParaRPr>
          </a:p>
        </p:txBody>
      </p:sp>
    </p:spTree>
    <p:extLst>
      <p:ext uri="{BB962C8B-B14F-4D97-AF65-F5344CB8AC3E}">
        <p14:creationId xmlns:p14="http://schemas.microsoft.com/office/powerpoint/2010/main" val="350694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a:defRPr/>
            </a:pPr>
            <a:fld id="{9FFD6B56-79FB-4C7D-9B76-F384FF6A14FE}" type="slidenum">
              <a:rPr lang="tr-TR" smtClean="0"/>
              <a:pPr>
                <a:defRPr/>
              </a:pPr>
              <a:t>17</a:t>
            </a:fld>
            <a:endParaRPr lang="tr-TR"/>
          </a:p>
        </p:txBody>
      </p:sp>
    </p:spTree>
    <p:extLst>
      <p:ext uri="{BB962C8B-B14F-4D97-AF65-F5344CB8AC3E}">
        <p14:creationId xmlns:p14="http://schemas.microsoft.com/office/powerpoint/2010/main" val="192062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a:defRPr/>
            </a:pPr>
            <a:fld id="{9FFD6B56-79FB-4C7D-9B76-F384FF6A14FE}" type="slidenum">
              <a:rPr lang="tr-TR" smtClean="0"/>
              <a:pPr>
                <a:defRPr/>
              </a:pPr>
              <a:t>18</a:t>
            </a:fld>
            <a:endParaRPr lang="tr-TR"/>
          </a:p>
        </p:txBody>
      </p:sp>
    </p:spTree>
    <p:extLst>
      <p:ext uri="{BB962C8B-B14F-4D97-AF65-F5344CB8AC3E}">
        <p14:creationId xmlns:p14="http://schemas.microsoft.com/office/powerpoint/2010/main" val="314612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B19C0443-2CD5-426F-B129-0BD8594F5141}" type="slidenum">
              <a:rPr lang="tr-TR" smtClean="0"/>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A7671A07-96C5-46BB-A6EE-775E6B42E3E7}"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838177CA-E5FB-4696-BC89-C0ACE15378C7}"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5E0F05B7-0EFA-4D44-98DA-04A40C29CF13}" type="slidenum">
              <a:rPr lang="tr-TR" smtClean="0"/>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899ED301-5898-4B74-B3D9-549AE54EEACE}" type="slidenum">
              <a:rPr lang="tr-TR" smtClean="0"/>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62A13756-13D5-4333-B803-7EC8212E3BA9}" type="slidenum">
              <a:rPr lang="tr-TR" smtClean="0"/>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pPr>
              <a:defRPr/>
            </a:pPr>
            <a:endParaRPr lang="tr-TR"/>
          </a:p>
        </p:txBody>
      </p:sp>
      <p:sp>
        <p:nvSpPr>
          <p:cNvPr id="8" name="7 Altbilgi Yer Tutucusu"/>
          <p:cNvSpPr>
            <a:spLocks noGrp="1"/>
          </p:cNvSpPr>
          <p:nvPr>
            <p:ph type="ftr" sz="quarter" idx="11"/>
          </p:nvPr>
        </p:nvSpPr>
        <p:spPr/>
        <p:txBody>
          <a:bodyPr/>
          <a:lstStyle/>
          <a:p>
            <a:pPr>
              <a:defRPr/>
            </a:pPr>
            <a:endParaRPr lang="tr-TR"/>
          </a:p>
        </p:txBody>
      </p:sp>
      <p:sp>
        <p:nvSpPr>
          <p:cNvPr id="9" name="8 Slayt Numarası Yer Tutucusu"/>
          <p:cNvSpPr>
            <a:spLocks noGrp="1"/>
          </p:cNvSpPr>
          <p:nvPr>
            <p:ph type="sldNum" sz="quarter" idx="12"/>
          </p:nvPr>
        </p:nvSpPr>
        <p:spPr/>
        <p:txBody>
          <a:bodyPr/>
          <a:lstStyle/>
          <a:p>
            <a:pPr>
              <a:defRPr/>
            </a:pPr>
            <a:fld id="{2D1D88CD-EE58-4D18-8515-F845630ED85E}" type="slidenum">
              <a:rPr lang="tr-TR" smtClean="0"/>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pPr>
              <a:defRPr/>
            </a:pPr>
            <a:endParaRPr lang="tr-TR"/>
          </a:p>
        </p:txBody>
      </p:sp>
      <p:sp>
        <p:nvSpPr>
          <p:cNvPr id="4" name="3 Altbilgi Yer Tutucusu"/>
          <p:cNvSpPr>
            <a:spLocks noGrp="1"/>
          </p:cNvSpPr>
          <p:nvPr>
            <p:ph type="ftr" sz="quarter" idx="11"/>
          </p:nvPr>
        </p:nvSpPr>
        <p:spPr/>
        <p:txBody>
          <a:bodyPr/>
          <a:lstStyle/>
          <a:p>
            <a:pPr>
              <a:defRPr/>
            </a:pPr>
            <a:endParaRPr lang="tr-TR"/>
          </a:p>
        </p:txBody>
      </p:sp>
      <p:sp>
        <p:nvSpPr>
          <p:cNvPr id="5" name="4 Slayt Numarası Yer Tutucusu"/>
          <p:cNvSpPr>
            <a:spLocks noGrp="1"/>
          </p:cNvSpPr>
          <p:nvPr>
            <p:ph type="sldNum" sz="quarter" idx="12"/>
          </p:nvPr>
        </p:nvSpPr>
        <p:spPr/>
        <p:txBody>
          <a:bodyPr/>
          <a:lstStyle/>
          <a:p>
            <a:pPr>
              <a:defRPr/>
            </a:pPr>
            <a:fld id="{31A7754B-B0DC-4C42-8735-F4F506E7AD7C}"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p>
        </p:txBody>
      </p:sp>
      <p:sp>
        <p:nvSpPr>
          <p:cNvPr id="3" name="2 Altbilgi Yer Tutucusu"/>
          <p:cNvSpPr>
            <a:spLocks noGrp="1"/>
          </p:cNvSpPr>
          <p:nvPr>
            <p:ph type="ftr" sz="quarter" idx="11"/>
          </p:nvPr>
        </p:nvSpPr>
        <p:spPr/>
        <p:txBody>
          <a:bodyPr/>
          <a:lstStyle/>
          <a:p>
            <a:pPr>
              <a:defRPr/>
            </a:pPr>
            <a:endParaRPr lang="tr-TR"/>
          </a:p>
        </p:txBody>
      </p:sp>
      <p:sp>
        <p:nvSpPr>
          <p:cNvPr id="4" name="3 Slayt Numarası Yer Tutucusu"/>
          <p:cNvSpPr>
            <a:spLocks noGrp="1"/>
          </p:cNvSpPr>
          <p:nvPr>
            <p:ph type="sldNum" sz="quarter" idx="12"/>
          </p:nvPr>
        </p:nvSpPr>
        <p:spPr/>
        <p:txBody>
          <a:bodyPr/>
          <a:lstStyle/>
          <a:p>
            <a:pPr>
              <a:defRPr/>
            </a:pPr>
            <a:fld id="{C141F246-432F-46CC-A36F-412AB2E20EE9}"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29F5A210-D4AE-4FD1-8E56-2D7B90EFB034}" type="slidenum">
              <a:rPr lang="tr-TR" smtClean="0"/>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F0991929-78AE-417E-ADFE-EE0F44EB7F2C}" type="slidenum">
              <a:rPr lang="tr-TR" smtClean="0"/>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9A1A561-1A9B-45EB-81D4-77D7FA5EEEB4}"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8"/>
          <p:cNvSpPr>
            <a:spLocks noGrp="1" noChangeArrowheads="1"/>
          </p:cNvSpPr>
          <p:nvPr>
            <p:ph type="ctrTitle"/>
          </p:nvPr>
        </p:nvSpPr>
        <p:spPr>
          <a:xfrm>
            <a:off x="685800" y="620713"/>
            <a:ext cx="7772400" cy="2979737"/>
          </a:xfrm>
          <a:prstGeom prst="roundRect">
            <a:avLst>
              <a:gd name="adj" fmla="val 50000"/>
            </a:avLst>
          </a:prstGeom>
        </p:spPr>
        <p:txBody>
          <a:bodyPr rtlCol="0">
            <a:normAutofit/>
          </a:bodyPr>
          <a:lstStyle/>
          <a:p>
            <a:pPr eaLnBrk="1" fontAlgn="auto" hangingPunct="1">
              <a:spcAft>
                <a:spcPts val="0"/>
              </a:spcAft>
              <a:defRPr/>
            </a:pPr>
            <a:r>
              <a:rPr lang="tr-TR" sz="4900"/>
              <a:t>PYTHON PROGRAMLAMA</a:t>
            </a:r>
            <a:br>
              <a:rPr lang="tr-TR" sz="4900"/>
            </a:br>
            <a:br>
              <a:rPr lang="tr-TR" sz="4000"/>
            </a:br>
            <a:r>
              <a:rPr lang="tr-TR" sz="3600"/>
              <a:t>Ders 2: Koşullu İfadeler</a:t>
            </a:r>
            <a:endParaRPr lang="tr-TR" sz="4000"/>
          </a:p>
        </p:txBody>
      </p:sp>
      <p:sp>
        <p:nvSpPr>
          <p:cNvPr id="6147" name="Rectangle 9"/>
          <p:cNvSpPr>
            <a:spLocks noGrp="1" noChangeArrowheads="1"/>
          </p:cNvSpPr>
          <p:nvPr>
            <p:ph type="subTitle" idx="1"/>
          </p:nvPr>
        </p:nvSpPr>
        <p:spPr>
          <a:xfrm>
            <a:off x="1371600" y="3886200"/>
            <a:ext cx="6400800" cy="2279650"/>
          </a:xfrm>
        </p:spPr>
        <p:txBody>
          <a:bodyPr rtlCol="0" anchor="ctr">
            <a:normAutofit lnSpcReduction="10000"/>
          </a:bodyPr>
          <a:lstStyle/>
          <a:p>
            <a:pPr>
              <a:defRPr/>
            </a:pPr>
            <a:r>
              <a:rPr lang="tr-TR" err="1"/>
              <a:t>Öğr</a:t>
            </a:r>
            <a:r>
              <a:rPr lang="tr-TR"/>
              <a:t>. Gör. Dr. Murat ASLANYÜREK</a:t>
            </a:r>
          </a:p>
          <a:p>
            <a:pPr>
              <a:defRPr/>
            </a:pPr>
            <a:endParaRPr lang="tr-TR"/>
          </a:p>
          <a:p>
            <a:pPr>
              <a:defRPr/>
            </a:pPr>
            <a:r>
              <a:rPr lang="tr-TR"/>
              <a:t>Kırklareli Üniversitesi</a:t>
            </a:r>
          </a:p>
          <a:p>
            <a:pPr>
              <a:defRPr/>
            </a:pPr>
            <a:r>
              <a:rPr lang="tr-TR"/>
              <a:t>Pınarhisar MYO</a:t>
            </a:r>
          </a:p>
        </p:txBody>
      </p:sp>
      <p:sp>
        <p:nvSpPr>
          <p:cNvPr id="2" name="Metin kutusu 1">
            <a:extLst>
              <a:ext uri="{FF2B5EF4-FFF2-40B4-BE49-F238E27FC236}">
                <a16:creationId xmlns:a16="http://schemas.microsoft.com/office/drawing/2014/main" id="{94FAE6B2-FAC7-4A7C-B6D1-397792BE2C3A}"/>
              </a:ext>
            </a:extLst>
          </p:cNvPr>
          <p:cNvSpPr txBox="1"/>
          <p:nvPr/>
        </p:nvSpPr>
        <p:spPr>
          <a:xfrm>
            <a:off x="3200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Metin eklemek için tıklayın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kış Çizelgesi: Sonlandırıcı 3"/>
          <p:cNvSpPr/>
          <p:nvPr/>
        </p:nvSpPr>
        <p:spPr>
          <a:xfrm>
            <a:off x="1403648" y="993628"/>
            <a:ext cx="1162472" cy="36005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Başla</a:t>
            </a:r>
          </a:p>
        </p:txBody>
      </p:sp>
      <p:sp>
        <p:nvSpPr>
          <p:cNvPr id="5" name="Akış Çizelgesi: Görüntüleme 4"/>
          <p:cNvSpPr/>
          <p:nvPr/>
        </p:nvSpPr>
        <p:spPr>
          <a:xfrm>
            <a:off x="3115755" y="4277087"/>
            <a:ext cx="1162472" cy="361379"/>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a-b</a:t>
            </a:r>
          </a:p>
        </p:txBody>
      </p:sp>
      <p:sp>
        <p:nvSpPr>
          <p:cNvPr id="6" name="Akış Çizelgesi: Sonlandırıcı 5"/>
          <p:cNvSpPr/>
          <p:nvPr/>
        </p:nvSpPr>
        <p:spPr>
          <a:xfrm>
            <a:off x="1403648" y="6235972"/>
            <a:ext cx="1162472" cy="36138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Dur</a:t>
            </a:r>
          </a:p>
        </p:txBody>
      </p:sp>
      <p:cxnSp>
        <p:nvCxnSpPr>
          <p:cNvPr id="7" name="Düz Ok Bağlayıcısı 6"/>
          <p:cNvCxnSpPr>
            <a:stCxn id="4" idx="2"/>
            <a:endCxn id="9" idx="0"/>
          </p:cNvCxnSpPr>
          <p:nvPr/>
        </p:nvCxnSpPr>
        <p:spPr>
          <a:xfrm>
            <a:off x="1984884" y="1353684"/>
            <a:ext cx="0" cy="27402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Düz Ok Bağlayıcısı 7"/>
          <p:cNvCxnSpPr>
            <a:stCxn id="27" idx="2"/>
            <a:endCxn id="41" idx="0"/>
          </p:cNvCxnSpPr>
          <p:nvPr/>
        </p:nvCxnSpPr>
        <p:spPr>
          <a:xfrm>
            <a:off x="1984884" y="4676525"/>
            <a:ext cx="0" cy="23680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Paralelkenar 8"/>
          <p:cNvSpPr/>
          <p:nvPr/>
        </p:nvSpPr>
        <p:spPr>
          <a:xfrm>
            <a:off x="1403648" y="1627710"/>
            <a:ext cx="1162472" cy="360056"/>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a</a:t>
            </a:r>
          </a:p>
        </p:txBody>
      </p:sp>
      <p:sp>
        <p:nvSpPr>
          <p:cNvPr id="10" name="Paralelkenar 9"/>
          <p:cNvSpPr/>
          <p:nvPr/>
        </p:nvSpPr>
        <p:spPr>
          <a:xfrm>
            <a:off x="1403648" y="2275766"/>
            <a:ext cx="1162472" cy="360056"/>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b</a:t>
            </a:r>
          </a:p>
        </p:txBody>
      </p:sp>
      <p:cxnSp>
        <p:nvCxnSpPr>
          <p:cNvPr id="11" name="Düz Ok Bağlayıcısı 10"/>
          <p:cNvCxnSpPr>
            <a:stCxn id="9" idx="4"/>
            <a:endCxn id="10" idx="0"/>
          </p:cNvCxnSpPr>
          <p:nvPr/>
        </p:nvCxnSpPr>
        <p:spPr>
          <a:xfrm>
            <a:off x="1984884" y="1987766"/>
            <a:ext cx="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a:stCxn id="29" idx="4"/>
            <a:endCxn id="16" idx="0"/>
          </p:cNvCxnSpPr>
          <p:nvPr/>
        </p:nvCxnSpPr>
        <p:spPr>
          <a:xfrm>
            <a:off x="1984884" y="3283910"/>
            <a:ext cx="0" cy="2884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stCxn id="16" idx="2"/>
            <a:endCxn id="27" idx="0"/>
          </p:cNvCxnSpPr>
          <p:nvPr/>
        </p:nvCxnSpPr>
        <p:spPr>
          <a:xfrm>
            <a:off x="1984884" y="4009878"/>
            <a:ext cx="0" cy="2291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kış Çizelgesi: Görüntüleme 14"/>
          <p:cNvSpPr/>
          <p:nvPr/>
        </p:nvSpPr>
        <p:spPr>
          <a:xfrm>
            <a:off x="3115755" y="3610440"/>
            <a:ext cx="1162472" cy="361379"/>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err="1"/>
              <a:t>a+b</a:t>
            </a:r>
            <a:endParaRPr lang="tr-TR" b="1"/>
          </a:p>
        </p:txBody>
      </p:sp>
      <p:sp>
        <p:nvSpPr>
          <p:cNvPr id="16" name="Akış Çizelgesi: Karar 15"/>
          <p:cNvSpPr/>
          <p:nvPr/>
        </p:nvSpPr>
        <p:spPr>
          <a:xfrm>
            <a:off x="1403648" y="3572383"/>
            <a:ext cx="1162472" cy="43749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b="1"/>
              <a:t>i=1</a:t>
            </a:r>
          </a:p>
        </p:txBody>
      </p:sp>
      <p:sp>
        <p:nvSpPr>
          <p:cNvPr id="27" name="Akış Çizelgesi: Karar 26"/>
          <p:cNvSpPr/>
          <p:nvPr/>
        </p:nvSpPr>
        <p:spPr>
          <a:xfrm>
            <a:off x="1403648" y="4239030"/>
            <a:ext cx="1162472" cy="43749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b="1"/>
              <a:t>i=2</a:t>
            </a:r>
          </a:p>
        </p:txBody>
      </p:sp>
      <p:sp>
        <p:nvSpPr>
          <p:cNvPr id="29" name="Paralelkenar 28"/>
          <p:cNvSpPr/>
          <p:nvPr/>
        </p:nvSpPr>
        <p:spPr>
          <a:xfrm>
            <a:off x="1403648" y="2923854"/>
            <a:ext cx="1162472" cy="360056"/>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i</a:t>
            </a:r>
          </a:p>
        </p:txBody>
      </p:sp>
      <p:cxnSp>
        <p:nvCxnSpPr>
          <p:cNvPr id="34" name="Düz Ok Bağlayıcısı 33"/>
          <p:cNvCxnSpPr>
            <a:stCxn id="10" idx="4"/>
            <a:endCxn id="29" idx="0"/>
          </p:cNvCxnSpPr>
          <p:nvPr/>
        </p:nvCxnSpPr>
        <p:spPr>
          <a:xfrm>
            <a:off x="1984884" y="2635822"/>
            <a:ext cx="0" cy="28803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Düz Ok Bağlayıcısı 39"/>
          <p:cNvCxnSpPr>
            <a:stCxn id="41" idx="2"/>
            <a:endCxn id="44" idx="0"/>
          </p:cNvCxnSpPr>
          <p:nvPr/>
        </p:nvCxnSpPr>
        <p:spPr>
          <a:xfrm>
            <a:off x="1984884" y="5350828"/>
            <a:ext cx="0" cy="21874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Akış Çizelgesi: Karar 40"/>
          <p:cNvSpPr/>
          <p:nvPr/>
        </p:nvSpPr>
        <p:spPr>
          <a:xfrm>
            <a:off x="1403648" y="4913333"/>
            <a:ext cx="1162472" cy="43749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b="1"/>
              <a:t>i=3</a:t>
            </a:r>
          </a:p>
        </p:txBody>
      </p:sp>
      <p:cxnSp>
        <p:nvCxnSpPr>
          <p:cNvPr id="43" name="Düz Ok Bağlayıcısı 42"/>
          <p:cNvCxnSpPr>
            <a:stCxn id="44" idx="2"/>
            <a:endCxn id="6" idx="0"/>
          </p:cNvCxnSpPr>
          <p:nvPr/>
        </p:nvCxnSpPr>
        <p:spPr>
          <a:xfrm>
            <a:off x="1984884" y="6007070"/>
            <a:ext cx="0" cy="2289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Akış Çizelgesi: Karar 43"/>
          <p:cNvSpPr/>
          <p:nvPr/>
        </p:nvSpPr>
        <p:spPr>
          <a:xfrm>
            <a:off x="1403648" y="5569575"/>
            <a:ext cx="1162472" cy="43749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b="1"/>
              <a:t>i=4</a:t>
            </a:r>
          </a:p>
        </p:txBody>
      </p:sp>
      <p:sp>
        <p:nvSpPr>
          <p:cNvPr id="45" name="Akış Çizelgesi: Görüntüleme 44"/>
          <p:cNvSpPr/>
          <p:nvPr/>
        </p:nvSpPr>
        <p:spPr>
          <a:xfrm>
            <a:off x="3147356" y="5607383"/>
            <a:ext cx="1162472" cy="361379"/>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a/b</a:t>
            </a:r>
          </a:p>
        </p:txBody>
      </p:sp>
      <p:sp>
        <p:nvSpPr>
          <p:cNvPr id="46" name="Akış Çizelgesi: Görüntüleme 45"/>
          <p:cNvSpPr/>
          <p:nvPr/>
        </p:nvSpPr>
        <p:spPr>
          <a:xfrm>
            <a:off x="3147356" y="4950261"/>
            <a:ext cx="1162472" cy="361379"/>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a*b</a:t>
            </a:r>
          </a:p>
        </p:txBody>
      </p:sp>
      <p:cxnSp>
        <p:nvCxnSpPr>
          <p:cNvPr id="47" name="Düz Ok Bağlayıcısı 46"/>
          <p:cNvCxnSpPr>
            <a:stCxn id="16" idx="3"/>
            <a:endCxn id="15" idx="1"/>
          </p:cNvCxnSpPr>
          <p:nvPr/>
        </p:nvCxnSpPr>
        <p:spPr>
          <a:xfrm flipV="1">
            <a:off x="2566120" y="3791130"/>
            <a:ext cx="549635"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Düz Ok Bağlayıcısı 49"/>
          <p:cNvCxnSpPr>
            <a:stCxn id="27" idx="3"/>
            <a:endCxn id="5" idx="1"/>
          </p:cNvCxnSpPr>
          <p:nvPr/>
        </p:nvCxnSpPr>
        <p:spPr>
          <a:xfrm flipV="1">
            <a:off x="2566120" y="4457777"/>
            <a:ext cx="549635"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Düz Ok Bağlayıcısı 52"/>
          <p:cNvCxnSpPr>
            <a:stCxn id="41" idx="3"/>
            <a:endCxn id="46" idx="1"/>
          </p:cNvCxnSpPr>
          <p:nvPr/>
        </p:nvCxnSpPr>
        <p:spPr>
          <a:xfrm flipV="1">
            <a:off x="2566120" y="5130951"/>
            <a:ext cx="581236" cy="113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Düz Ok Bağlayıcısı 55"/>
          <p:cNvCxnSpPr>
            <a:stCxn id="44" idx="3"/>
            <a:endCxn id="45" idx="1"/>
          </p:cNvCxnSpPr>
          <p:nvPr/>
        </p:nvCxnSpPr>
        <p:spPr>
          <a:xfrm flipV="1">
            <a:off x="2566120" y="5788073"/>
            <a:ext cx="581236" cy="2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2"/>
          <p:cNvSpPr>
            <a:spLocks noGrp="1" noChangeArrowheads="1"/>
          </p:cNvSpPr>
          <p:nvPr>
            <p:ph type="title"/>
          </p:nvPr>
        </p:nvSpPr>
        <p:spPr>
          <a:xfrm>
            <a:off x="457200" y="44624"/>
            <a:ext cx="8229600" cy="842238"/>
          </a:xfrm>
        </p:spPr>
        <p:txBody>
          <a:bodyPr/>
          <a:lstStyle/>
          <a:p>
            <a:pPr eaLnBrk="1" hangingPunct="1"/>
            <a:r>
              <a:rPr lang="tr-TR"/>
              <a:t>Dört İşlem Programının Akış Şeması</a:t>
            </a:r>
          </a:p>
        </p:txBody>
      </p:sp>
      <p:sp>
        <p:nvSpPr>
          <p:cNvPr id="63" name="6 Metin kutusu"/>
          <p:cNvSpPr txBox="1"/>
          <p:nvPr/>
        </p:nvSpPr>
        <p:spPr>
          <a:xfrm>
            <a:off x="3877780" y="1349556"/>
            <a:ext cx="4474840"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Akış şemalarında genellikle "İlk sayıyı girin", "İkinci sayıyı girin", "İşlemi seçin" gibi ekranda kullanıcıyı bilgilendirme amaçlı çıktılara yer verilmez. Veri girişi, işlem ve sonuç çıktıları gösterilmesi yeterlidir.</a:t>
            </a:r>
          </a:p>
        </p:txBody>
      </p:sp>
      <p:sp>
        <p:nvSpPr>
          <p:cNvPr id="64" name="6 Metin kutusu"/>
          <p:cNvSpPr txBox="1"/>
          <p:nvPr/>
        </p:nvSpPr>
        <p:spPr>
          <a:xfrm>
            <a:off x="4851648" y="3789040"/>
            <a:ext cx="3500972"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Koşul (Karar) ifadelerinde "==" kullanmak gerekli değildir. Basic, Pascal gibi farklı dillerde karşılaştırma için "==" değil "=" kullanılır. Akış şemaları belirli bir dile göre yazılmadığı için "=" kullanımı daha uygundur.</a:t>
            </a:r>
          </a:p>
        </p:txBody>
      </p:sp>
      <p:sp>
        <p:nvSpPr>
          <p:cNvPr id="65" name="Metin kutusu 27"/>
          <p:cNvSpPr txBox="1">
            <a:spLocks noChangeArrowheads="1"/>
          </p:cNvSpPr>
          <p:nvPr/>
        </p:nvSpPr>
        <p:spPr bwMode="auto">
          <a:xfrm>
            <a:off x="2015205" y="3933056"/>
            <a:ext cx="608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sp>
        <p:nvSpPr>
          <p:cNvPr id="66" name="Metin kutusu 30"/>
          <p:cNvSpPr txBox="1">
            <a:spLocks noChangeArrowheads="1"/>
          </p:cNvSpPr>
          <p:nvPr/>
        </p:nvSpPr>
        <p:spPr bwMode="auto">
          <a:xfrm>
            <a:off x="2502610" y="3553056"/>
            <a:ext cx="553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67" name="Metin kutusu 27"/>
          <p:cNvSpPr txBox="1">
            <a:spLocks noChangeArrowheads="1"/>
          </p:cNvSpPr>
          <p:nvPr/>
        </p:nvSpPr>
        <p:spPr bwMode="auto">
          <a:xfrm>
            <a:off x="2018866" y="4615477"/>
            <a:ext cx="608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sp>
        <p:nvSpPr>
          <p:cNvPr id="68" name="Metin kutusu 30"/>
          <p:cNvSpPr txBox="1">
            <a:spLocks noChangeArrowheads="1"/>
          </p:cNvSpPr>
          <p:nvPr/>
        </p:nvSpPr>
        <p:spPr bwMode="auto">
          <a:xfrm>
            <a:off x="2506271" y="4235477"/>
            <a:ext cx="553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69" name="Metin kutusu 27"/>
          <p:cNvSpPr txBox="1">
            <a:spLocks noChangeArrowheads="1"/>
          </p:cNvSpPr>
          <p:nvPr/>
        </p:nvSpPr>
        <p:spPr bwMode="auto">
          <a:xfrm>
            <a:off x="2007504" y="5277197"/>
            <a:ext cx="608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sp>
        <p:nvSpPr>
          <p:cNvPr id="70" name="Metin kutusu 30"/>
          <p:cNvSpPr txBox="1">
            <a:spLocks noChangeArrowheads="1"/>
          </p:cNvSpPr>
          <p:nvPr/>
        </p:nvSpPr>
        <p:spPr bwMode="auto">
          <a:xfrm>
            <a:off x="2494909" y="4897197"/>
            <a:ext cx="553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71" name="Metin kutusu 27"/>
          <p:cNvSpPr txBox="1">
            <a:spLocks noChangeArrowheads="1"/>
          </p:cNvSpPr>
          <p:nvPr/>
        </p:nvSpPr>
        <p:spPr bwMode="auto">
          <a:xfrm>
            <a:off x="2018866" y="5939623"/>
            <a:ext cx="608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sp>
        <p:nvSpPr>
          <p:cNvPr id="72" name="Metin kutusu 30"/>
          <p:cNvSpPr txBox="1">
            <a:spLocks noChangeArrowheads="1"/>
          </p:cNvSpPr>
          <p:nvPr/>
        </p:nvSpPr>
        <p:spPr bwMode="auto">
          <a:xfrm>
            <a:off x="2506271" y="5559623"/>
            <a:ext cx="553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cxnSp>
        <p:nvCxnSpPr>
          <p:cNvPr id="73" name="Düz Ok Bağlayıcısı 72"/>
          <p:cNvCxnSpPr>
            <a:endCxn id="6" idx="3"/>
          </p:cNvCxnSpPr>
          <p:nvPr/>
        </p:nvCxnSpPr>
        <p:spPr>
          <a:xfrm flipH="1">
            <a:off x="2566120" y="6416662"/>
            <a:ext cx="1861864"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Düz Ok Bağlayıcısı 75"/>
          <p:cNvCxnSpPr/>
          <p:nvPr/>
        </p:nvCxnSpPr>
        <p:spPr>
          <a:xfrm>
            <a:off x="4427984" y="3784044"/>
            <a:ext cx="0" cy="2628000"/>
          </a:xfrm>
          <a:prstGeom prst="straightConnector1">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Düz Ok Bağlayıcısı 78"/>
          <p:cNvCxnSpPr>
            <a:stCxn id="15" idx="3"/>
          </p:cNvCxnSpPr>
          <p:nvPr/>
        </p:nvCxnSpPr>
        <p:spPr>
          <a:xfrm flipV="1">
            <a:off x="4278227" y="3789040"/>
            <a:ext cx="159532" cy="2090"/>
          </a:xfrm>
          <a:prstGeom prst="straightConnector1">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Düz Ok Bağlayıcısı 81"/>
          <p:cNvCxnSpPr/>
          <p:nvPr/>
        </p:nvCxnSpPr>
        <p:spPr>
          <a:xfrm flipV="1">
            <a:off x="4283968" y="4435022"/>
            <a:ext cx="159532" cy="2090"/>
          </a:xfrm>
          <a:prstGeom prst="straightConnector1">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Düz Ok Bağlayıcısı 82"/>
          <p:cNvCxnSpPr/>
          <p:nvPr/>
        </p:nvCxnSpPr>
        <p:spPr>
          <a:xfrm flipV="1">
            <a:off x="4283968" y="5083094"/>
            <a:ext cx="159532" cy="2090"/>
          </a:xfrm>
          <a:prstGeom prst="straightConnector1">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Düz Ok Bağlayıcısı 83"/>
          <p:cNvCxnSpPr/>
          <p:nvPr/>
        </p:nvCxnSpPr>
        <p:spPr>
          <a:xfrm flipV="1">
            <a:off x="4283968" y="5803174"/>
            <a:ext cx="159532" cy="2090"/>
          </a:xfrm>
          <a:prstGeom prst="straightConnector1">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68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a:t>Dört İşlem Programı (Farklı Çözüm)</a:t>
            </a:r>
          </a:p>
        </p:txBody>
      </p:sp>
      <p:sp>
        <p:nvSpPr>
          <p:cNvPr id="19459" name="Rectangle 3"/>
          <p:cNvSpPr>
            <a:spLocks noGrp="1" noChangeArrowheads="1"/>
          </p:cNvSpPr>
          <p:nvPr>
            <p:ph idx="1"/>
          </p:nvPr>
        </p:nvSpPr>
        <p:spPr>
          <a:xfrm>
            <a:off x="457200" y="1499812"/>
            <a:ext cx="8229600" cy="4525963"/>
          </a:xfrm>
        </p:spPr>
        <p:txBody>
          <a:bodyPr>
            <a:noAutofit/>
          </a:bodyPr>
          <a:lstStyle/>
          <a:p>
            <a:pPr marL="0" indent="0">
              <a:buNone/>
            </a:pPr>
            <a:r>
              <a:rPr lang="tr-TR" sz="2000">
                <a:solidFill>
                  <a:srgbClr val="0070C0"/>
                </a:solidFill>
                <a:highlight>
                  <a:srgbClr val="FFFFFF"/>
                </a:highlight>
                <a:latin typeface="Consolas" panose="020B0609020204030204" pitchFamily="49" charset="0"/>
              </a:rPr>
              <a:t>a = </a:t>
            </a:r>
            <a:r>
              <a:rPr lang="tr-TR" sz="2000" err="1">
                <a:solidFill>
                  <a:srgbClr val="0070C0"/>
                </a:solidFill>
                <a:highlight>
                  <a:srgbClr val="FFFFFF"/>
                </a:highlight>
                <a:latin typeface="Consolas" panose="020B0609020204030204" pitchFamily="49" charset="0"/>
              </a:rPr>
              <a:t>int</a:t>
            </a:r>
            <a:r>
              <a:rPr lang="tr-TR" sz="2000">
                <a:solidFill>
                  <a:srgbClr val="0070C0"/>
                </a:solidFill>
                <a:highlight>
                  <a:srgbClr val="FFFFFF"/>
                </a:highlight>
                <a:latin typeface="Consolas" panose="020B0609020204030204" pitchFamily="49" charset="0"/>
              </a:rPr>
              <a:t>(</a:t>
            </a:r>
            <a:r>
              <a:rPr lang="tr-TR" sz="2000" err="1">
                <a:solidFill>
                  <a:srgbClr val="0070C0"/>
                </a:solidFill>
                <a:highlight>
                  <a:srgbClr val="FFFFFF"/>
                </a:highlight>
                <a:latin typeface="Consolas" panose="020B0609020204030204" pitchFamily="49" charset="0"/>
              </a:rPr>
              <a:t>input</a:t>
            </a:r>
            <a:r>
              <a:rPr lang="tr-TR" sz="2000">
                <a:solidFill>
                  <a:srgbClr val="0070C0"/>
                </a:solidFill>
                <a:highlight>
                  <a:srgbClr val="FFFFFF"/>
                </a:highlight>
                <a:latin typeface="Consolas" panose="020B0609020204030204" pitchFamily="49" charset="0"/>
              </a:rPr>
              <a:t>("İlk sayıyı girin       : "))</a:t>
            </a:r>
          </a:p>
          <a:p>
            <a:pPr marL="0" indent="0">
              <a:buNone/>
            </a:pPr>
            <a:r>
              <a:rPr lang="tr-TR" sz="2000">
                <a:solidFill>
                  <a:srgbClr val="0070C0"/>
                </a:solidFill>
                <a:highlight>
                  <a:srgbClr val="FFFFFF"/>
                </a:highlight>
                <a:latin typeface="Consolas" panose="020B0609020204030204" pitchFamily="49" charset="0"/>
              </a:rPr>
              <a:t>i = </a:t>
            </a:r>
            <a:r>
              <a:rPr lang="tr-TR" sz="2000" err="1">
                <a:solidFill>
                  <a:srgbClr val="0070C0"/>
                </a:solidFill>
                <a:highlight>
                  <a:srgbClr val="FFFFFF"/>
                </a:highlight>
                <a:latin typeface="Consolas" panose="020B0609020204030204" pitchFamily="49" charset="0"/>
              </a:rPr>
              <a:t>input</a:t>
            </a:r>
            <a:r>
              <a:rPr lang="tr-TR" sz="2000">
                <a:solidFill>
                  <a:srgbClr val="0070C0"/>
                </a:solidFill>
                <a:highlight>
                  <a:srgbClr val="FFFFFF"/>
                </a:highlight>
                <a:latin typeface="Consolas" panose="020B0609020204030204" pitchFamily="49" charset="0"/>
              </a:rPr>
              <a:t>("İşlemi Seçin (+ - * /) : ")</a:t>
            </a:r>
          </a:p>
          <a:p>
            <a:pPr marL="0" indent="0">
              <a:buNone/>
            </a:pPr>
            <a:r>
              <a:rPr lang="tr-TR" sz="2000">
                <a:solidFill>
                  <a:srgbClr val="0070C0"/>
                </a:solidFill>
                <a:highlight>
                  <a:srgbClr val="FFFFFF"/>
                </a:highlight>
                <a:latin typeface="Consolas" panose="020B0609020204030204" pitchFamily="49" charset="0"/>
              </a:rPr>
              <a:t>b = </a:t>
            </a:r>
            <a:r>
              <a:rPr lang="tr-TR" sz="2000" err="1">
                <a:solidFill>
                  <a:srgbClr val="0070C0"/>
                </a:solidFill>
                <a:highlight>
                  <a:srgbClr val="FFFFFF"/>
                </a:highlight>
                <a:latin typeface="Consolas" panose="020B0609020204030204" pitchFamily="49" charset="0"/>
              </a:rPr>
              <a:t>int</a:t>
            </a:r>
            <a:r>
              <a:rPr lang="tr-TR" sz="2000">
                <a:solidFill>
                  <a:srgbClr val="0070C0"/>
                </a:solidFill>
                <a:highlight>
                  <a:srgbClr val="FFFFFF"/>
                </a:highlight>
                <a:latin typeface="Consolas" panose="020B0609020204030204" pitchFamily="49" charset="0"/>
              </a:rPr>
              <a:t>(</a:t>
            </a:r>
            <a:r>
              <a:rPr lang="tr-TR" sz="2000" err="1">
                <a:solidFill>
                  <a:srgbClr val="0070C0"/>
                </a:solidFill>
                <a:highlight>
                  <a:srgbClr val="FFFFFF"/>
                </a:highlight>
                <a:latin typeface="Consolas" panose="020B0609020204030204" pitchFamily="49" charset="0"/>
              </a:rPr>
              <a:t>input</a:t>
            </a:r>
            <a:r>
              <a:rPr lang="tr-TR" sz="2000">
                <a:solidFill>
                  <a:srgbClr val="0070C0"/>
                </a:solidFill>
                <a:highlight>
                  <a:srgbClr val="FFFFFF"/>
                </a:highlight>
                <a:latin typeface="Consolas" panose="020B0609020204030204" pitchFamily="49" charset="0"/>
              </a:rPr>
              <a:t>("İkinci sayıyı girin    : "))</a:t>
            </a:r>
          </a:p>
          <a:p>
            <a:pPr marL="0" indent="0">
              <a:buNone/>
            </a:pPr>
            <a:r>
              <a:rPr lang="tr-TR" sz="2000" err="1">
                <a:solidFill>
                  <a:srgbClr val="0070C0"/>
                </a:solidFill>
                <a:highlight>
                  <a:srgbClr val="FFFFFF"/>
                </a:highlight>
                <a:latin typeface="Consolas" panose="020B0609020204030204" pitchFamily="49" charset="0"/>
              </a:rPr>
              <a:t>if</a:t>
            </a:r>
            <a:r>
              <a:rPr lang="tr-TR" sz="2000">
                <a:solidFill>
                  <a:srgbClr val="0070C0"/>
                </a:solidFill>
                <a:highlight>
                  <a:srgbClr val="FFFFFF"/>
                </a:highlight>
                <a:latin typeface="Consolas" panose="020B0609020204030204" pitchFamily="49" charset="0"/>
              </a:rPr>
              <a:t> i == '+':</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(a, '+', b, '=', a + b)</a:t>
            </a:r>
          </a:p>
          <a:p>
            <a:pPr marL="0" indent="0">
              <a:buNone/>
            </a:pPr>
            <a:r>
              <a:rPr lang="tr-TR" sz="2000">
                <a:solidFill>
                  <a:srgbClr val="0070C0"/>
                </a:solidFill>
                <a:highlight>
                  <a:srgbClr val="FFFFFF"/>
                </a:highlight>
                <a:latin typeface="Consolas" panose="020B0609020204030204" pitchFamily="49" charset="0"/>
              </a:rPr>
              <a:t>elif i == '-':</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(a, '-', b, '=', a - b)</a:t>
            </a:r>
          </a:p>
          <a:p>
            <a:pPr marL="0" indent="0">
              <a:buNone/>
            </a:pPr>
            <a:r>
              <a:rPr lang="tr-TR" sz="2000">
                <a:solidFill>
                  <a:srgbClr val="0070C0"/>
                </a:solidFill>
                <a:highlight>
                  <a:srgbClr val="FFFFFF"/>
                </a:highlight>
                <a:latin typeface="Consolas" panose="020B0609020204030204" pitchFamily="49" charset="0"/>
              </a:rPr>
              <a:t>elif i == '*':</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(a, '*', b, '=', a * b)</a:t>
            </a:r>
          </a:p>
          <a:p>
            <a:pPr marL="0" indent="0">
              <a:buNone/>
            </a:pPr>
            <a:r>
              <a:rPr lang="tr-TR" sz="2000">
                <a:solidFill>
                  <a:srgbClr val="0070C0"/>
                </a:solidFill>
                <a:highlight>
                  <a:srgbClr val="FFFFFF"/>
                </a:highlight>
                <a:latin typeface="Consolas" panose="020B0609020204030204" pitchFamily="49" charset="0"/>
              </a:rPr>
              <a:t>elif i == '/':</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(a, '/', b, '=', a / b)</a:t>
            </a:r>
          </a:p>
        </p:txBody>
      </p:sp>
      <p:sp>
        <p:nvSpPr>
          <p:cNvPr id="7" name="6 Metin kutusu"/>
          <p:cNvSpPr txBox="1"/>
          <p:nvPr/>
        </p:nvSpPr>
        <p:spPr>
          <a:xfrm>
            <a:off x="5652120" y="2780928"/>
            <a:ext cx="303468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0070C0"/>
                </a:solidFill>
                <a:latin typeface="+mj-lt"/>
              </a:rPr>
              <a:t>i</a:t>
            </a:r>
            <a:r>
              <a:rPr lang="tr-TR" i="1">
                <a:solidFill>
                  <a:srgbClr val="C00000"/>
                </a:solidFill>
                <a:latin typeface="+mj-lt"/>
              </a:rPr>
              <a:t> </a:t>
            </a:r>
            <a:r>
              <a:rPr lang="tr-TR" i="1" err="1">
                <a:solidFill>
                  <a:srgbClr val="C00000"/>
                </a:solidFill>
                <a:latin typeface="+mj-lt"/>
              </a:rPr>
              <a:t>str</a:t>
            </a:r>
            <a:r>
              <a:rPr lang="tr-TR" i="1">
                <a:solidFill>
                  <a:srgbClr val="C00000"/>
                </a:solidFill>
                <a:latin typeface="+mj-lt"/>
              </a:rPr>
              <a:t> türünde olduğu için işlemler tek tırnak içinde yazılmalıdır</a:t>
            </a:r>
          </a:p>
        </p:txBody>
      </p:sp>
      <p:cxnSp>
        <p:nvCxnSpPr>
          <p:cNvPr id="12" name="Düz Ok Bağlayıcısı 11"/>
          <p:cNvCxnSpPr/>
          <p:nvPr/>
        </p:nvCxnSpPr>
        <p:spPr>
          <a:xfrm>
            <a:off x="2339752" y="2924944"/>
            <a:ext cx="3312368"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10" name="6 Metin kutusu"/>
          <p:cNvSpPr txBox="1"/>
          <p:nvPr/>
        </p:nvSpPr>
        <p:spPr>
          <a:xfrm>
            <a:off x="5652120" y="3906029"/>
            <a:ext cx="3034680"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Bu programda iki sayının girişinden sonra değil, ikisinin arasında işlem seçimi yapılır ve çıktı öncekine göre farklı biçimdedir</a:t>
            </a:r>
          </a:p>
        </p:txBody>
      </p:sp>
      <p:sp>
        <p:nvSpPr>
          <p:cNvPr id="8" name="6 Metin kutusu"/>
          <p:cNvSpPr txBox="1"/>
          <p:nvPr/>
        </p:nvSpPr>
        <p:spPr>
          <a:xfrm>
            <a:off x="1116048" y="5985559"/>
            <a:ext cx="7570752"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 / {} = {}'.format(a, b, a / b)) </a:t>
            </a:r>
            <a:r>
              <a:rPr lang="tr-TR" i="1">
                <a:solidFill>
                  <a:srgbClr val="C00000"/>
                </a:solidFill>
                <a:latin typeface="+mj-lt"/>
              </a:rPr>
              <a:t>veya</a:t>
            </a:r>
          </a:p>
          <a:p>
            <a:r>
              <a:rPr lang="en-US">
                <a:solidFill>
                  <a:srgbClr val="0070C0"/>
                </a:solidFill>
                <a:latin typeface="Consolas" panose="020B0609020204030204" pitchFamily="49" charset="0"/>
              </a:rPr>
              <a:t>print('%</a:t>
            </a:r>
            <a:r>
              <a:rPr lang="tr-TR">
                <a:solidFill>
                  <a:srgbClr val="0070C0"/>
                </a:solidFill>
                <a:latin typeface="Consolas" panose="020B0609020204030204" pitchFamily="49" charset="0"/>
              </a:rPr>
              <a:t>d</a:t>
            </a:r>
            <a:r>
              <a:rPr lang="en-US">
                <a:solidFill>
                  <a:srgbClr val="0070C0"/>
                </a:solidFill>
                <a:latin typeface="Consolas" panose="020B0609020204030204" pitchFamily="49" charset="0"/>
              </a:rPr>
              <a:t> / %</a:t>
            </a:r>
            <a:r>
              <a:rPr lang="tr-TR">
                <a:solidFill>
                  <a:srgbClr val="0070C0"/>
                </a:solidFill>
                <a:latin typeface="Consolas" panose="020B0609020204030204" pitchFamily="49" charset="0"/>
              </a:rPr>
              <a:t>d</a:t>
            </a:r>
            <a:r>
              <a:rPr lang="en-US">
                <a:solidFill>
                  <a:srgbClr val="0070C0"/>
                </a:solidFill>
                <a:latin typeface="Consolas" panose="020B0609020204030204" pitchFamily="49" charset="0"/>
              </a:rPr>
              <a:t> = %f' % (a, b, a / b))</a:t>
            </a:r>
            <a:r>
              <a:rPr lang="tr-TR">
                <a:solidFill>
                  <a:srgbClr val="0070C0"/>
                </a:solidFill>
                <a:latin typeface="Consolas" panose="020B0609020204030204" pitchFamily="49" charset="0"/>
              </a:rPr>
              <a:t> </a:t>
            </a:r>
            <a:r>
              <a:rPr lang="tr-TR" i="1">
                <a:solidFill>
                  <a:srgbClr val="C00000"/>
                </a:solidFill>
                <a:latin typeface="+mj-lt"/>
              </a:rPr>
              <a:t>ile de aynı çıktı elde </a:t>
            </a:r>
            <a:r>
              <a:rPr lang="tr-TR" i="1" err="1">
                <a:solidFill>
                  <a:srgbClr val="C00000"/>
                </a:solidFill>
                <a:latin typeface="+mj-lt"/>
              </a:rPr>
              <a:t>edililir</a:t>
            </a:r>
            <a:endParaRPr lang="tr-TR" i="1">
              <a:solidFill>
                <a:srgbClr val="C00000"/>
              </a:solidFill>
              <a:latin typeface="+mj-lt"/>
            </a:endParaRPr>
          </a:p>
        </p:txBody>
      </p:sp>
      <p:sp>
        <p:nvSpPr>
          <p:cNvPr id="2" name="Sağ Ayraç 1"/>
          <p:cNvSpPr/>
          <p:nvPr/>
        </p:nvSpPr>
        <p:spPr>
          <a:xfrm rot="5400000">
            <a:off x="2916048" y="3815385"/>
            <a:ext cx="288000" cy="3888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414400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altLang="tr-TR" sz="3200"/>
              <a:t>Klavyeden girilen 2 sayıdan birincisi büyük ise ikisini çarpan, değilse ikisini toplayan ve sonucu ekranda gösteren program</a:t>
            </a:r>
            <a:endParaRPr lang="tr-TR" sz="3200"/>
          </a:p>
        </p:txBody>
      </p:sp>
      <p:sp>
        <p:nvSpPr>
          <p:cNvPr id="4" name="Akış Çizelgesi: Sonlandırıcı 3"/>
          <p:cNvSpPr/>
          <p:nvPr/>
        </p:nvSpPr>
        <p:spPr>
          <a:xfrm>
            <a:off x="468139" y="1989038"/>
            <a:ext cx="1295400" cy="35877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Başla</a:t>
            </a:r>
          </a:p>
        </p:txBody>
      </p:sp>
      <p:sp>
        <p:nvSpPr>
          <p:cNvPr id="5" name="Akış Çizelgesi: Görüntüleme 4"/>
          <p:cNvSpPr/>
          <p:nvPr/>
        </p:nvSpPr>
        <p:spPr>
          <a:xfrm>
            <a:off x="468139" y="5084663"/>
            <a:ext cx="1295400" cy="360363"/>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S</a:t>
            </a:r>
          </a:p>
        </p:txBody>
      </p:sp>
      <p:sp>
        <p:nvSpPr>
          <p:cNvPr id="6" name="Akış Çizelgesi: Sonlandırıcı 5"/>
          <p:cNvSpPr/>
          <p:nvPr/>
        </p:nvSpPr>
        <p:spPr>
          <a:xfrm>
            <a:off x="468139" y="5660926"/>
            <a:ext cx="1295400" cy="36036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Dur</a:t>
            </a:r>
          </a:p>
        </p:txBody>
      </p:sp>
      <p:sp>
        <p:nvSpPr>
          <p:cNvPr id="7" name="Paralelkenar 6"/>
          <p:cNvSpPr/>
          <p:nvPr/>
        </p:nvSpPr>
        <p:spPr>
          <a:xfrm>
            <a:off x="468139" y="2563713"/>
            <a:ext cx="1295400" cy="360363"/>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X</a:t>
            </a:r>
          </a:p>
        </p:txBody>
      </p:sp>
      <p:sp>
        <p:nvSpPr>
          <p:cNvPr id="8" name="Paralelkenar 7"/>
          <p:cNvSpPr/>
          <p:nvPr/>
        </p:nvSpPr>
        <p:spPr>
          <a:xfrm>
            <a:off x="468139" y="3139976"/>
            <a:ext cx="1296987" cy="360362"/>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Y</a:t>
            </a:r>
          </a:p>
        </p:txBody>
      </p:sp>
      <p:sp>
        <p:nvSpPr>
          <p:cNvPr id="9" name="Akış Çizelgesi: İşlem 8"/>
          <p:cNvSpPr/>
          <p:nvPr/>
        </p:nvSpPr>
        <p:spPr>
          <a:xfrm>
            <a:off x="468139" y="4508401"/>
            <a:ext cx="1296987" cy="360362"/>
          </a:xfrm>
          <a:prstGeom prst="flowChartProcess">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S=X+Y</a:t>
            </a:r>
          </a:p>
        </p:txBody>
      </p:sp>
      <p:cxnSp>
        <p:nvCxnSpPr>
          <p:cNvPr id="10" name="Düz Ok Bağlayıcısı 9"/>
          <p:cNvCxnSpPr/>
          <p:nvPr/>
        </p:nvCxnSpPr>
        <p:spPr>
          <a:xfrm>
            <a:off x="1115839" y="2347813"/>
            <a:ext cx="0" cy="241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1115839" y="2924076"/>
            <a:ext cx="0" cy="241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Akış Çizelgesi: Karar 11"/>
          <p:cNvSpPr/>
          <p:nvPr/>
        </p:nvSpPr>
        <p:spPr>
          <a:xfrm>
            <a:off x="468139" y="3716238"/>
            <a:ext cx="1296987" cy="576263"/>
          </a:xfrm>
          <a:prstGeom prst="flowChartDecis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X&gt;Y</a:t>
            </a:r>
          </a:p>
        </p:txBody>
      </p:sp>
      <p:cxnSp>
        <p:nvCxnSpPr>
          <p:cNvPr id="13" name="Düz Ok Bağlayıcısı 12"/>
          <p:cNvCxnSpPr/>
          <p:nvPr/>
        </p:nvCxnSpPr>
        <p:spPr>
          <a:xfrm>
            <a:off x="1115839" y="3500338"/>
            <a:ext cx="0" cy="23971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1115839" y="4292501"/>
            <a:ext cx="0" cy="2397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Metin kutusu 27"/>
          <p:cNvSpPr txBox="1">
            <a:spLocks noChangeArrowheads="1"/>
          </p:cNvSpPr>
          <p:nvPr/>
        </p:nvSpPr>
        <p:spPr bwMode="auto">
          <a:xfrm>
            <a:off x="559761" y="4220270"/>
            <a:ext cx="6089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cxnSp>
        <p:nvCxnSpPr>
          <p:cNvPr id="16" name="Düz Ok Bağlayıcısı 15"/>
          <p:cNvCxnSpPr/>
          <p:nvPr/>
        </p:nvCxnSpPr>
        <p:spPr>
          <a:xfrm>
            <a:off x="1765126" y="4005163"/>
            <a:ext cx="28733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Metin kutusu 30"/>
          <p:cNvSpPr txBox="1">
            <a:spLocks noChangeArrowheads="1"/>
          </p:cNvSpPr>
          <p:nvPr/>
        </p:nvSpPr>
        <p:spPr bwMode="auto">
          <a:xfrm>
            <a:off x="1567824" y="3717032"/>
            <a:ext cx="6089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18" name="Akış Çizelgesi: İşlem 17"/>
          <p:cNvSpPr/>
          <p:nvPr/>
        </p:nvSpPr>
        <p:spPr>
          <a:xfrm>
            <a:off x="2052464" y="3860701"/>
            <a:ext cx="1295400" cy="360362"/>
          </a:xfrm>
          <a:prstGeom prst="flowChartProcess">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S=X*Y</a:t>
            </a:r>
          </a:p>
        </p:txBody>
      </p:sp>
      <p:cxnSp>
        <p:nvCxnSpPr>
          <p:cNvPr id="19" name="Düz Ok Bağlayıcısı 18"/>
          <p:cNvCxnSpPr/>
          <p:nvPr/>
        </p:nvCxnSpPr>
        <p:spPr>
          <a:xfrm>
            <a:off x="1115839" y="4868763"/>
            <a:ext cx="0" cy="23971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Düz Ok Bağlayıcısı 19"/>
          <p:cNvCxnSpPr/>
          <p:nvPr/>
        </p:nvCxnSpPr>
        <p:spPr>
          <a:xfrm>
            <a:off x="1115839" y="5445026"/>
            <a:ext cx="0" cy="2397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Dirsek Bağlayıcısı 20"/>
          <p:cNvCxnSpPr>
            <a:stCxn id="18" idx="2"/>
          </p:cNvCxnSpPr>
          <p:nvPr/>
        </p:nvCxnSpPr>
        <p:spPr>
          <a:xfrm rot="5400000">
            <a:off x="1523827" y="3813076"/>
            <a:ext cx="768350" cy="1584324"/>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Dikdörtgen 21"/>
          <p:cNvSpPr/>
          <p:nvPr/>
        </p:nvSpPr>
        <p:spPr>
          <a:xfrm>
            <a:off x="3635202" y="2234654"/>
            <a:ext cx="5051598" cy="3539430"/>
          </a:xfrm>
          <a:prstGeom prst="rect">
            <a:avLst/>
          </a:prstGeom>
        </p:spPr>
        <p:txBody>
          <a:bodyPr wrap="square">
            <a:spAutoFit/>
          </a:bodyPr>
          <a:lstStyle/>
          <a:p>
            <a:r>
              <a:rPr lang="en-US" sz="3200">
                <a:solidFill>
                  <a:srgbClr val="0070C0"/>
                </a:solidFill>
                <a:highlight>
                  <a:srgbClr val="FFFFFF"/>
                </a:highlight>
                <a:latin typeface="Consolas" panose="020B0609020204030204" pitchFamily="49" charset="0"/>
              </a:rPr>
              <a:t>X = </a:t>
            </a:r>
            <a:r>
              <a:rPr lang="en-US" sz="3200" err="1">
                <a:solidFill>
                  <a:srgbClr val="0070C0"/>
                </a:solidFill>
                <a:highlight>
                  <a:srgbClr val="FFFFFF"/>
                </a:highlight>
                <a:latin typeface="Consolas" panose="020B0609020204030204" pitchFamily="49" charset="0"/>
              </a:rPr>
              <a:t>int</a:t>
            </a:r>
            <a:r>
              <a:rPr lang="en-US" sz="3200">
                <a:solidFill>
                  <a:srgbClr val="0070C0"/>
                </a:solidFill>
                <a:highlight>
                  <a:srgbClr val="FFFFFF"/>
                </a:highlight>
                <a:latin typeface="Consolas" panose="020B0609020204030204" pitchFamily="49" charset="0"/>
              </a:rPr>
              <a:t>(input("X :"))</a:t>
            </a:r>
          </a:p>
          <a:p>
            <a:r>
              <a:rPr lang="en-US" sz="3200">
                <a:solidFill>
                  <a:srgbClr val="0070C0"/>
                </a:solidFill>
                <a:highlight>
                  <a:srgbClr val="FFFFFF"/>
                </a:highlight>
                <a:latin typeface="Consolas" panose="020B0609020204030204" pitchFamily="49" charset="0"/>
              </a:rPr>
              <a:t>Y = </a:t>
            </a:r>
            <a:r>
              <a:rPr lang="en-US" sz="3200" err="1">
                <a:solidFill>
                  <a:srgbClr val="0070C0"/>
                </a:solidFill>
                <a:highlight>
                  <a:srgbClr val="FFFFFF"/>
                </a:highlight>
                <a:latin typeface="Consolas" panose="020B0609020204030204" pitchFamily="49" charset="0"/>
              </a:rPr>
              <a:t>int</a:t>
            </a:r>
            <a:r>
              <a:rPr lang="en-US" sz="3200">
                <a:solidFill>
                  <a:srgbClr val="0070C0"/>
                </a:solidFill>
                <a:highlight>
                  <a:srgbClr val="FFFFFF"/>
                </a:highlight>
                <a:latin typeface="Consolas" panose="020B0609020204030204" pitchFamily="49" charset="0"/>
              </a:rPr>
              <a:t>(input("Y :"))</a:t>
            </a:r>
          </a:p>
          <a:p>
            <a:r>
              <a:rPr lang="en-US" sz="3200">
                <a:solidFill>
                  <a:srgbClr val="0070C0"/>
                </a:solidFill>
                <a:highlight>
                  <a:srgbClr val="FFFFFF"/>
                </a:highlight>
                <a:latin typeface="Consolas" panose="020B0609020204030204" pitchFamily="49" charset="0"/>
              </a:rPr>
              <a:t>if X &gt; Y:</a:t>
            </a:r>
          </a:p>
          <a:p>
            <a:r>
              <a:rPr lang="en-US" sz="3200">
                <a:solidFill>
                  <a:srgbClr val="0070C0"/>
                </a:solidFill>
                <a:highlight>
                  <a:srgbClr val="FFFFFF"/>
                </a:highlight>
                <a:latin typeface="Consolas" panose="020B0609020204030204" pitchFamily="49" charset="0"/>
              </a:rPr>
              <a:t>    S = X * Y</a:t>
            </a:r>
          </a:p>
          <a:p>
            <a:r>
              <a:rPr lang="en-US" sz="3200">
                <a:solidFill>
                  <a:srgbClr val="0070C0"/>
                </a:solidFill>
                <a:highlight>
                  <a:srgbClr val="FFFFFF"/>
                </a:highlight>
                <a:latin typeface="Consolas" panose="020B0609020204030204" pitchFamily="49" charset="0"/>
              </a:rPr>
              <a:t>else:</a:t>
            </a:r>
          </a:p>
          <a:p>
            <a:r>
              <a:rPr lang="en-US" sz="3200">
                <a:solidFill>
                  <a:srgbClr val="0070C0"/>
                </a:solidFill>
                <a:highlight>
                  <a:srgbClr val="FFFFFF"/>
                </a:highlight>
                <a:latin typeface="Consolas" panose="020B0609020204030204" pitchFamily="49" charset="0"/>
              </a:rPr>
              <a:t>    S = X + Y</a:t>
            </a:r>
          </a:p>
          <a:p>
            <a:r>
              <a:rPr lang="en-US" sz="3200">
                <a:solidFill>
                  <a:srgbClr val="0070C0"/>
                </a:solidFill>
                <a:highlight>
                  <a:srgbClr val="FFFFFF"/>
                </a:highlight>
                <a:latin typeface="Consolas" panose="020B0609020204030204" pitchFamily="49" charset="0"/>
              </a:rPr>
              <a:t>print("S =", S)</a:t>
            </a:r>
          </a:p>
        </p:txBody>
      </p:sp>
    </p:spTree>
    <p:extLst>
      <p:ext uri="{BB962C8B-B14F-4D97-AF65-F5344CB8AC3E}">
        <p14:creationId xmlns:p14="http://schemas.microsoft.com/office/powerpoint/2010/main" val="34552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Kod Bloğu</a:t>
            </a:r>
          </a:p>
        </p:txBody>
      </p:sp>
      <p:sp>
        <p:nvSpPr>
          <p:cNvPr id="3" name="İçerik Yer Tutucusu 2"/>
          <p:cNvSpPr>
            <a:spLocks noGrp="1"/>
          </p:cNvSpPr>
          <p:nvPr>
            <p:ph idx="1"/>
          </p:nvPr>
        </p:nvSpPr>
        <p:spPr>
          <a:xfrm>
            <a:off x="457200" y="1600200"/>
            <a:ext cx="8229600" cy="4709120"/>
          </a:xfrm>
        </p:spPr>
        <p:txBody>
          <a:bodyPr>
            <a:normAutofit fontScale="70000" lnSpcReduction="20000"/>
          </a:bodyPr>
          <a:lstStyle/>
          <a:p>
            <a:r>
              <a:rPr lang="tr-TR"/>
              <a:t>Yapısal programlama dillerinde program kodu bloklara ayrılır. </a:t>
            </a:r>
            <a:r>
              <a:rPr lang="tr-TR" err="1"/>
              <a:t>PASCAL’da</a:t>
            </a:r>
            <a:r>
              <a:rPr lang="tr-TR"/>
              <a:t> kod bloğu </a:t>
            </a:r>
            <a:r>
              <a:rPr lang="tr-TR" err="1">
                <a:solidFill>
                  <a:srgbClr val="C00000"/>
                </a:solidFill>
              </a:rPr>
              <a:t>begin</a:t>
            </a:r>
            <a:r>
              <a:rPr lang="tr-TR"/>
              <a:t> ile başlar </a:t>
            </a:r>
            <a:r>
              <a:rPr lang="tr-TR" err="1">
                <a:solidFill>
                  <a:srgbClr val="C00000"/>
                </a:solidFill>
              </a:rPr>
              <a:t>end</a:t>
            </a:r>
            <a:r>
              <a:rPr lang="tr-TR"/>
              <a:t> ile biter. C, C++, C# ve JAVA gibi dillerde ise </a:t>
            </a:r>
            <a:r>
              <a:rPr lang="tr-TR">
                <a:solidFill>
                  <a:srgbClr val="C00000"/>
                </a:solidFill>
              </a:rPr>
              <a:t>{ </a:t>
            </a:r>
            <a:r>
              <a:rPr lang="tr-TR"/>
              <a:t>ile başar </a:t>
            </a:r>
            <a:r>
              <a:rPr lang="tr-TR">
                <a:solidFill>
                  <a:srgbClr val="C00000"/>
                </a:solidFill>
              </a:rPr>
              <a:t>}</a:t>
            </a:r>
            <a:r>
              <a:rPr lang="tr-TR">
                <a:solidFill>
                  <a:prstClr val="black"/>
                </a:solidFill>
              </a:rPr>
              <a:t> </a:t>
            </a:r>
            <a:r>
              <a:rPr lang="tr-TR"/>
              <a:t>ile biter.</a:t>
            </a:r>
          </a:p>
          <a:p>
            <a:r>
              <a:rPr lang="tr-TR" err="1"/>
              <a:t>Python’da</a:t>
            </a:r>
            <a:r>
              <a:rPr lang="tr-TR"/>
              <a:t> blok başı ve sonunu belirtmek için belirli bir simge veya kelime kullanılmaz. Eğer bir satır üstündeki satırdan daha sağdan başladıysa blok başlangıcı olarak, daha soldan başladıysa üstündeki satır blok bitişi olarak düşünülür. Öncesinde eşit sayıda boşluk olan (aynı sütundan başlayan) ardışık satırlar aynı blok içinde kabul edilir.</a:t>
            </a:r>
          </a:p>
          <a:p>
            <a:r>
              <a:rPr lang="tr-TR"/>
              <a:t>‘:’  karakteri genellikle bir bloğa başlanacağını gösterir. Bu nedenle ‘:’ karakterinden sonra ENTER tuşuna basılması, alt satırın başına bir TAB (genellikle 4 boşluk karakteri) eklenmesine neden olur. Boşluk sayısını arttırıp azaltabilirsiniz, fakat hiç boşluk kullanmadığınızda hata verecektir.</a:t>
            </a:r>
          </a:p>
          <a:p>
            <a:r>
              <a:rPr lang="tr-TR"/>
              <a:t>Yapısal programlama dillerinde kodun daha kolay okunabilmesi için iç bloğu oluşturan satırlar dış bloktakilere göre daha sağdan başlar. Diğer dillerde bunu yapmak seçimlik iken, </a:t>
            </a:r>
            <a:r>
              <a:rPr lang="tr-TR" err="1"/>
              <a:t>Python’da</a:t>
            </a:r>
            <a:r>
              <a:rPr lang="tr-TR"/>
              <a:t> zorunluluktur.</a:t>
            </a:r>
          </a:p>
          <a:p>
            <a:endParaRPr lang="tr-TR"/>
          </a:p>
        </p:txBody>
      </p:sp>
    </p:spTree>
    <p:extLst>
      <p:ext uri="{BB962C8B-B14F-4D97-AF65-F5344CB8AC3E}">
        <p14:creationId xmlns:p14="http://schemas.microsoft.com/office/powerpoint/2010/main" val="329940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if</a:t>
            </a:r>
            <a:r>
              <a:rPr lang="tr-TR"/>
              <a:t>-else ile blok kullanımı</a:t>
            </a:r>
          </a:p>
        </p:txBody>
      </p:sp>
      <p:sp>
        <p:nvSpPr>
          <p:cNvPr id="3" name="İçerik Yer Tutucusu 2"/>
          <p:cNvSpPr>
            <a:spLocks noGrp="1"/>
          </p:cNvSpPr>
          <p:nvPr>
            <p:ph idx="1"/>
          </p:nvPr>
        </p:nvSpPr>
        <p:spPr>
          <a:xfrm>
            <a:off x="457200" y="1600200"/>
            <a:ext cx="8229600" cy="4853136"/>
          </a:xfrm>
        </p:spPr>
        <p:txBody>
          <a:bodyPr>
            <a:normAutofit fontScale="85000" lnSpcReduction="10000"/>
          </a:bodyPr>
          <a:lstStyle/>
          <a:p>
            <a:r>
              <a:rPr lang="tr-TR"/>
              <a:t>Verilen koşulun sağlandığı yada sağlanmadığı durumlarda yapılacak işlem birden fazla satır kapsayacak ise yeni bir blok içinde yazılması şarttır.</a:t>
            </a:r>
          </a:p>
          <a:p>
            <a:pPr marL="363538" indent="0">
              <a:lnSpc>
                <a:spcPct val="90000"/>
              </a:lnSpc>
              <a:buNone/>
            </a:pPr>
            <a:r>
              <a:rPr lang="tr-TR" sz="2600" err="1">
                <a:solidFill>
                  <a:srgbClr val="0070C0"/>
                </a:solidFill>
                <a:latin typeface="Consolas" panose="020B0609020204030204" pitchFamily="49" charset="0"/>
                <a:cs typeface="Consolas" panose="020B0609020204030204" pitchFamily="49" charset="0"/>
              </a:rPr>
              <a:t>if</a:t>
            </a:r>
            <a:r>
              <a:rPr lang="tr-TR" sz="2600">
                <a:solidFill>
                  <a:srgbClr val="0070C0"/>
                </a:solidFill>
                <a:latin typeface="Consolas" panose="020B0609020204030204" pitchFamily="49" charset="0"/>
                <a:cs typeface="Consolas" panose="020B0609020204030204" pitchFamily="49" charset="0"/>
              </a:rPr>
              <a:t> koşul:</a:t>
            </a:r>
            <a:endParaRPr lang="tr-TR" sz="2600">
              <a:latin typeface="Consolas" panose="020B0609020204030204" pitchFamily="49" charset="0"/>
              <a:cs typeface="Consolas" panose="020B0609020204030204" pitchFamily="49" charset="0"/>
            </a:endParaRPr>
          </a:p>
          <a:p>
            <a:pPr marL="363538" indent="0">
              <a:lnSpc>
                <a:spcPct val="90000"/>
              </a:lnSpc>
              <a:buNone/>
            </a:pPr>
            <a:r>
              <a:rPr lang="tr-TR" sz="2600">
                <a:solidFill>
                  <a:srgbClr val="C00000"/>
                </a:solidFill>
                <a:latin typeface="Consolas" panose="020B0609020204030204" pitchFamily="49" charset="0"/>
                <a:cs typeface="Consolas" panose="020B0609020204030204" pitchFamily="49" charset="0"/>
              </a:rPr>
              <a:t>    koşul doğru ise yapılacak işlem1</a:t>
            </a:r>
          </a:p>
          <a:p>
            <a:pPr marL="363538" indent="0">
              <a:lnSpc>
                <a:spcPct val="90000"/>
              </a:lnSpc>
              <a:buNone/>
            </a:pPr>
            <a:r>
              <a:rPr lang="tr-TR" sz="2600">
                <a:solidFill>
                  <a:srgbClr val="C00000"/>
                </a:solidFill>
                <a:latin typeface="Consolas" panose="020B0609020204030204" pitchFamily="49" charset="0"/>
                <a:cs typeface="Consolas" panose="020B0609020204030204" pitchFamily="49" charset="0"/>
              </a:rPr>
              <a:t>    koşul doğru ise yapılacak işlem2</a:t>
            </a:r>
          </a:p>
          <a:p>
            <a:pPr marL="363538" indent="0">
              <a:lnSpc>
                <a:spcPct val="90000"/>
              </a:lnSpc>
              <a:buNone/>
            </a:pPr>
            <a:r>
              <a:rPr lang="tr-TR" sz="2600">
                <a:solidFill>
                  <a:srgbClr val="0070C0"/>
                </a:solidFill>
                <a:latin typeface="Consolas" panose="020B0609020204030204" pitchFamily="49" charset="0"/>
                <a:cs typeface="Consolas" panose="020B0609020204030204" pitchFamily="49" charset="0"/>
              </a:rPr>
              <a:t>else:</a:t>
            </a:r>
            <a:endParaRPr lang="tr-TR" sz="2600">
              <a:latin typeface="Consolas" panose="020B0609020204030204" pitchFamily="49" charset="0"/>
              <a:cs typeface="Consolas" panose="020B0609020204030204" pitchFamily="49" charset="0"/>
            </a:endParaRPr>
          </a:p>
          <a:p>
            <a:pPr marL="363538" indent="0">
              <a:lnSpc>
                <a:spcPct val="90000"/>
              </a:lnSpc>
              <a:buNone/>
            </a:pPr>
            <a:r>
              <a:rPr lang="tr-TR" sz="2600">
                <a:solidFill>
                  <a:srgbClr val="C00000"/>
                </a:solidFill>
                <a:latin typeface="Consolas" panose="020B0609020204030204" pitchFamily="49" charset="0"/>
                <a:cs typeface="Consolas" panose="020B0609020204030204" pitchFamily="49" charset="0"/>
              </a:rPr>
              <a:t>    koşul yanlış ise yapılacak işlem1</a:t>
            </a:r>
          </a:p>
          <a:p>
            <a:pPr marL="363538" indent="0">
              <a:lnSpc>
                <a:spcPct val="90000"/>
              </a:lnSpc>
              <a:buNone/>
            </a:pPr>
            <a:r>
              <a:rPr lang="tr-TR" sz="2600">
                <a:solidFill>
                  <a:srgbClr val="C00000"/>
                </a:solidFill>
                <a:latin typeface="Consolas" panose="020B0609020204030204" pitchFamily="49" charset="0"/>
                <a:cs typeface="Consolas" panose="020B0609020204030204" pitchFamily="49" charset="0"/>
              </a:rPr>
              <a:t>    koşul yanlış ise yapılacak işlem2</a:t>
            </a:r>
          </a:p>
          <a:p>
            <a:r>
              <a:rPr lang="tr-TR"/>
              <a:t>Önceki program kodlarımızda </a:t>
            </a:r>
            <a:r>
              <a:rPr lang="tr-TR" err="1"/>
              <a:t>if</a:t>
            </a:r>
            <a:r>
              <a:rPr lang="tr-TR"/>
              <a:t>-else durumlarında tek bir işlem yapıldığı için yeni bir blok oluşturmak, yani alt satırda ve daha sağdan başlayacak şekilde yazmak gerekli değildi.</a:t>
            </a:r>
          </a:p>
        </p:txBody>
      </p:sp>
      <p:sp>
        <p:nvSpPr>
          <p:cNvPr id="4" name="Metin kutusu 3"/>
          <p:cNvSpPr txBox="1"/>
          <p:nvPr/>
        </p:nvSpPr>
        <p:spPr>
          <a:xfrm>
            <a:off x="7022638" y="3284984"/>
            <a:ext cx="140364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solidFill>
                  <a:srgbClr val="C00000"/>
                </a:solidFill>
                <a:latin typeface="+mj-lt"/>
              </a:rPr>
              <a:t>İç blok 1</a:t>
            </a:r>
          </a:p>
        </p:txBody>
      </p:sp>
      <p:sp>
        <p:nvSpPr>
          <p:cNvPr id="5" name="Metin kutusu 4"/>
          <p:cNvSpPr txBox="1"/>
          <p:nvPr/>
        </p:nvSpPr>
        <p:spPr>
          <a:xfrm>
            <a:off x="7022638" y="4283804"/>
            <a:ext cx="140364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i="1">
                <a:solidFill>
                  <a:srgbClr val="C00000"/>
                </a:solidFill>
                <a:latin typeface="+mj-lt"/>
              </a:rPr>
              <a:t>İç blok 2</a:t>
            </a:r>
          </a:p>
        </p:txBody>
      </p:sp>
      <p:sp>
        <p:nvSpPr>
          <p:cNvPr id="6" name="Sağ Ayraç 5"/>
          <p:cNvSpPr/>
          <p:nvPr/>
        </p:nvSpPr>
        <p:spPr>
          <a:xfrm>
            <a:off x="6770638" y="3153189"/>
            <a:ext cx="252000" cy="612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tr-TR"/>
          </a:p>
        </p:txBody>
      </p:sp>
      <p:sp>
        <p:nvSpPr>
          <p:cNvPr id="7" name="Sağ Ayraç 6"/>
          <p:cNvSpPr/>
          <p:nvPr/>
        </p:nvSpPr>
        <p:spPr>
          <a:xfrm>
            <a:off x="6786084" y="4162470"/>
            <a:ext cx="252000" cy="612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212413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altLang="tr-TR">
                <a:solidFill>
                  <a:srgbClr val="0070C0"/>
                </a:solidFill>
              </a:rPr>
              <a:t>Önceki Program</a:t>
            </a:r>
            <a:r>
              <a:rPr lang="tr-TR">
                <a:solidFill>
                  <a:srgbClr val="C00000"/>
                </a:solidFill>
              </a:rPr>
              <a:t> </a:t>
            </a:r>
            <a:r>
              <a:rPr lang="tr-TR" altLang="tr-TR">
                <a:solidFill>
                  <a:srgbClr val="C00000"/>
                </a:solidFill>
              </a:rPr>
              <a:t>(Farklı Çözüm)</a:t>
            </a:r>
            <a:endParaRPr lang="tr-TR">
              <a:solidFill>
                <a:srgbClr val="C00000"/>
              </a:solidFill>
            </a:endParaRPr>
          </a:p>
        </p:txBody>
      </p:sp>
      <p:sp>
        <p:nvSpPr>
          <p:cNvPr id="4" name="Akış Çizelgesi: Sonlandırıcı 3"/>
          <p:cNvSpPr/>
          <p:nvPr/>
        </p:nvSpPr>
        <p:spPr>
          <a:xfrm>
            <a:off x="324123" y="1700808"/>
            <a:ext cx="1295400" cy="35877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Başla</a:t>
            </a:r>
          </a:p>
        </p:txBody>
      </p:sp>
      <p:sp>
        <p:nvSpPr>
          <p:cNvPr id="5" name="Akış Çizelgesi: Görüntüleme 4"/>
          <p:cNvSpPr/>
          <p:nvPr/>
        </p:nvSpPr>
        <p:spPr>
          <a:xfrm>
            <a:off x="324123" y="4875368"/>
            <a:ext cx="1295400" cy="360363"/>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S</a:t>
            </a:r>
          </a:p>
        </p:txBody>
      </p:sp>
      <p:sp>
        <p:nvSpPr>
          <p:cNvPr id="6" name="Akış Çizelgesi: Sonlandırıcı 5"/>
          <p:cNvSpPr/>
          <p:nvPr/>
        </p:nvSpPr>
        <p:spPr>
          <a:xfrm>
            <a:off x="324123" y="5739586"/>
            <a:ext cx="1295400" cy="36036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Dur</a:t>
            </a:r>
          </a:p>
        </p:txBody>
      </p:sp>
      <p:sp>
        <p:nvSpPr>
          <p:cNvPr id="7" name="Paralelkenar 6"/>
          <p:cNvSpPr/>
          <p:nvPr/>
        </p:nvSpPr>
        <p:spPr>
          <a:xfrm>
            <a:off x="324123" y="2275483"/>
            <a:ext cx="1295400" cy="360363"/>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X</a:t>
            </a:r>
          </a:p>
        </p:txBody>
      </p:sp>
      <p:sp>
        <p:nvSpPr>
          <p:cNvPr id="8" name="Paralelkenar 7"/>
          <p:cNvSpPr/>
          <p:nvPr/>
        </p:nvSpPr>
        <p:spPr>
          <a:xfrm>
            <a:off x="324123" y="2851746"/>
            <a:ext cx="1296987" cy="360362"/>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Y</a:t>
            </a:r>
          </a:p>
        </p:txBody>
      </p:sp>
      <p:sp>
        <p:nvSpPr>
          <p:cNvPr id="9" name="Akış Çizelgesi: İşlem 8"/>
          <p:cNvSpPr/>
          <p:nvPr/>
        </p:nvSpPr>
        <p:spPr>
          <a:xfrm>
            <a:off x="324123" y="4220171"/>
            <a:ext cx="1296987" cy="360362"/>
          </a:xfrm>
          <a:prstGeom prst="flowChartProcess">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S=X+Y</a:t>
            </a:r>
          </a:p>
        </p:txBody>
      </p:sp>
      <p:cxnSp>
        <p:nvCxnSpPr>
          <p:cNvPr id="10" name="Düz Ok Bağlayıcısı 9"/>
          <p:cNvCxnSpPr/>
          <p:nvPr/>
        </p:nvCxnSpPr>
        <p:spPr>
          <a:xfrm>
            <a:off x="971823" y="2059583"/>
            <a:ext cx="0" cy="241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971823" y="2635846"/>
            <a:ext cx="0" cy="241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Akış Çizelgesi: Karar 11"/>
          <p:cNvSpPr/>
          <p:nvPr/>
        </p:nvSpPr>
        <p:spPr>
          <a:xfrm>
            <a:off x="324123" y="3428008"/>
            <a:ext cx="1296987" cy="576263"/>
          </a:xfrm>
          <a:prstGeom prst="flowChartDecis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X&gt;Y</a:t>
            </a:r>
          </a:p>
        </p:txBody>
      </p:sp>
      <p:cxnSp>
        <p:nvCxnSpPr>
          <p:cNvPr id="13" name="Düz Ok Bağlayıcısı 12"/>
          <p:cNvCxnSpPr/>
          <p:nvPr/>
        </p:nvCxnSpPr>
        <p:spPr>
          <a:xfrm>
            <a:off x="971823" y="3212108"/>
            <a:ext cx="0" cy="23971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971823" y="4004271"/>
            <a:ext cx="0" cy="2397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Metin kutusu 27"/>
          <p:cNvSpPr txBox="1">
            <a:spLocks noChangeArrowheads="1"/>
          </p:cNvSpPr>
          <p:nvPr/>
        </p:nvSpPr>
        <p:spPr bwMode="auto">
          <a:xfrm>
            <a:off x="395536" y="3933056"/>
            <a:ext cx="669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sp>
        <p:nvSpPr>
          <p:cNvPr id="17" name="Metin kutusu 30"/>
          <p:cNvSpPr txBox="1">
            <a:spLocks noChangeArrowheads="1"/>
          </p:cNvSpPr>
          <p:nvPr/>
        </p:nvSpPr>
        <p:spPr bwMode="auto">
          <a:xfrm>
            <a:off x="1620664" y="3429000"/>
            <a:ext cx="7190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18" name="Akış Çizelgesi: İşlem 17"/>
          <p:cNvSpPr/>
          <p:nvPr/>
        </p:nvSpPr>
        <p:spPr>
          <a:xfrm>
            <a:off x="1908448" y="4224439"/>
            <a:ext cx="1295400" cy="360362"/>
          </a:xfrm>
          <a:prstGeom prst="flowChartProcess">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S=X*Y</a:t>
            </a:r>
          </a:p>
        </p:txBody>
      </p:sp>
      <p:cxnSp>
        <p:nvCxnSpPr>
          <p:cNvPr id="19" name="Düz Ok Bağlayıcısı 18"/>
          <p:cNvCxnSpPr>
            <a:endCxn id="5" idx="0"/>
          </p:cNvCxnSpPr>
          <p:nvPr/>
        </p:nvCxnSpPr>
        <p:spPr>
          <a:xfrm>
            <a:off x="971823" y="4580533"/>
            <a:ext cx="0" cy="29483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Düz Ok Bağlayıcısı 19"/>
          <p:cNvCxnSpPr>
            <a:endCxn id="6" idx="0"/>
          </p:cNvCxnSpPr>
          <p:nvPr/>
        </p:nvCxnSpPr>
        <p:spPr>
          <a:xfrm>
            <a:off x="971823" y="5235731"/>
            <a:ext cx="0" cy="5038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Dirsek Bağlayıcısı 20"/>
          <p:cNvCxnSpPr>
            <a:stCxn id="23" idx="2"/>
          </p:cNvCxnSpPr>
          <p:nvPr/>
        </p:nvCxnSpPr>
        <p:spPr>
          <a:xfrm rot="5400000">
            <a:off x="1640010" y="4613753"/>
            <a:ext cx="300369" cy="1531908"/>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Dikdörtgen 21"/>
          <p:cNvSpPr/>
          <p:nvPr/>
        </p:nvSpPr>
        <p:spPr>
          <a:xfrm>
            <a:off x="3275286" y="1556792"/>
            <a:ext cx="5411514" cy="4548553"/>
          </a:xfrm>
          <a:prstGeom prst="rect">
            <a:avLst/>
          </a:prstGeom>
        </p:spPr>
        <p:txBody>
          <a:bodyPr wrap="square">
            <a:spAutoFit/>
          </a:bodyPr>
          <a:lstStyle/>
          <a:p>
            <a:pPr>
              <a:lnSpc>
                <a:spcPct val="114000"/>
              </a:lnSpc>
            </a:pPr>
            <a:r>
              <a:rPr lang="tr-TR" sz="3200">
                <a:solidFill>
                  <a:srgbClr val="0070C0"/>
                </a:solidFill>
                <a:highlight>
                  <a:srgbClr val="FFFFFF"/>
                </a:highlight>
                <a:latin typeface="Consolas" panose="020B0609020204030204" pitchFamily="49" charset="0"/>
              </a:rPr>
              <a:t>X = </a:t>
            </a:r>
            <a:r>
              <a:rPr lang="tr-TR" sz="3200" err="1">
                <a:solidFill>
                  <a:srgbClr val="0070C0"/>
                </a:solidFill>
                <a:highlight>
                  <a:srgbClr val="FFFFFF"/>
                </a:highlight>
                <a:latin typeface="Consolas" panose="020B0609020204030204" pitchFamily="49" charset="0"/>
              </a:rPr>
              <a:t>int</a:t>
            </a:r>
            <a:r>
              <a:rPr lang="tr-TR" sz="3200">
                <a:solidFill>
                  <a:srgbClr val="0070C0"/>
                </a:solidFill>
                <a:highlight>
                  <a:srgbClr val="FFFFFF"/>
                </a:highlight>
                <a:latin typeface="Consolas" panose="020B0609020204030204" pitchFamily="49" charset="0"/>
              </a:rPr>
              <a:t>(</a:t>
            </a:r>
            <a:r>
              <a:rPr lang="tr-TR" sz="3200" err="1">
                <a:solidFill>
                  <a:srgbClr val="0070C0"/>
                </a:solidFill>
                <a:highlight>
                  <a:srgbClr val="FFFFFF"/>
                </a:highlight>
                <a:latin typeface="Consolas" panose="020B0609020204030204" pitchFamily="49" charset="0"/>
              </a:rPr>
              <a:t>input</a:t>
            </a:r>
            <a:r>
              <a:rPr lang="tr-TR" sz="3200">
                <a:solidFill>
                  <a:srgbClr val="0070C0"/>
                </a:solidFill>
                <a:highlight>
                  <a:srgbClr val="FFFFFF"/>
                </a:highlight>
                <a:latin typeface="Consolas" panose="020B0609020204030204" pitchFamily="49" charset="0"/>
              </a:rPr>
              <a:t>("X : "))</a:t>
            </a:r>
          </a:p>
          <a:p>
            <a:pPr>
              <a:lnSpc>
                <a:spcPct val="114000"/>
              </a:lnSpc>
            </a:pPr>
            <a:r>
              <a:rPr lang="tr-TR" sz="3200">
                <a:solidFill>
                  <a:srgbClr val="0070C0"/>
                </a:solidFill>
                <a:highlight>
                  <a:srgbClr val="FFFFFF"/>
                </a:highlight>
                <a:latin typeface="Consolas" panose="020B0609020204030204" pitchFamily="49" charset="0"/>
              </a:rPr>
              <a:t>Y = </a:t>
            </a:r>
            <a:r>
              <a:rPr lang="tr-TR" sz="3200" err="1">
                <a:solidFill>
                  <a:srgbClr val="0070C0"/>
                </a:solidFill>
                <a:highlight>
                  <a:srgbClr val="FFFFFF"/>
                </a:highlight>
                <a:latin typeface="Consolas" panose="020B0609020204030204" pitchFamily="49" charset="0"/>
              </a:rPr>
              <a:t>int</a:t>
            </a:r>
            <a:r>
              <a:rPr lang="tr-TR" sz="3200">
                <a:solidFill>
                  <a:srgbClr val="0070C0"/>
                </a:solidFill>
                <a:highlight>
                  <a:srgbClr val="FFFFFF"/>
                </a:highlight>
                <a:latin typeface="Consolas" panose="020B0609020204030204" pitchFamily="49" charset="0"/>
              </a:rPr>
              <a:t>(</a:t>
            </a:r>
            <a:r>
              <a:rPr lang="tr-TR" sz="3200" err="1">
                <a:solidFill>
                  <a:srgbClr val="0070C0"/>
                </a:solidFill>
                <a:highlight>
                  <a:srgbClr val="FFFFFF"/>
                </a:highlight>
                <a:latin typeface="Consolas" panose="020B0609020204030204" pitchFamily="49" charset="0"/>
              </a:rPr>
              <a:t>input</a:t>
            </a:r>
            <a:r>
              <a:rPr lang="tr-TR" sz="3200">
                <a:solidFill>
                  <a:srgbClr val="0070C0"/>
                </a:solidFill>
                <a:highlight>
                  <a:srgbClr val="FFFFFF"/>
                </a:highlight>
                <a:latin typeface="Consolas" panose="020B0609020204030204" pitchFamily="49" charset="0"/>
              </a:rPr>
              <a:t>("Y : "))</a:t>
            </a:r>
          </a:p>
          <a:p>
            <a:pPr>
              <a:lnSpc>
                <a:spcPct val="114000"/>
              </a:lnSpc>
            </a:pPr>
            <a:r>
              <a:rPr lang="tr-TR" sz="3200" err="1">
                <a:solidFill>
                  <a:srgbClr val="0070C0"/>
                </a:solidFill>
                <a:highlight>
                  <a:srgbClr val="FFFFFF"/>
                </a:highlight>
                <a:latin typeface="Consolas" panose="020B0609020204030204" pitchFamily="49" charset="0"/>
              </a:rPr>
              <a:t>if</a:t>
            </a:r>
            <a:r>
              <a:rPr lang="tr-TR" sz="3200">
                <a:solidFill>
                  <a:srgbClr val="0070C0"/>
                </a:solidFill>
                <a:highlight>
                  <a:srgbClr val="FFFFFF"/>
                </a:highlight>
                <a:latin typeface="Consolas" panose="020B0609020204030204" pitchFamily="49" charset="0"/>
              </a:rPr>
              <a:t> X &gt; Y:</a:t>
            </a:r>
          </a:p>
          <a:p>
            <a:pPr>
              <a:lnSpc>
                <a:spcPct val="114000"/>
              </a:lnSpc>
            </a:pPr>
            <a:r>
              <a:rPr lang="tr-TR" sz="3200">
                <a:solidFill>
                  <a:srgbClr val="0070C0"/>
                </a:solidFill>
                <a:highlight>
                  <a:srgbClr val="FFFFFF"/>
                </a:highlight>
                <a:latin typeface="Consolas" panose="020B0609020204030204" pitchFamily="49" charset="0"/>
              </a:rPr>
              <a:t>  S = X * Y</a:t>
            </a:r>
          </a:p>
          <a:p>
            <a:pPr>
              <a:lnSpc>
                <a:spcPct val="114000"/>
              </a:lnSpc>
            </a:pPr>
            <a:r>
              <a:rPr lang="tr-TR" sz="3200">
                <a:solidFill>
                  <a:srgbClr val="0070C0"/>
                </a:solidFill>
                <a:highlight>
                  <a:srgbClr val="FFFFFF"/>
                </a:highlight>
                <a:latin typeface="Consolas" panose="020B0609020204030204" pitchFamily="49" charset="0"/>
              </a:rPr>
              <a:t>  </a:t>
            </a:r>
            <a:r>
              <a:rPr lang="tr-TR" sz="3200" err="1">
                <a:solidFill>
                  <a:srgbClr val="0070C0"/>
                </a:solidFill>
                <a:highlight>
                  <a:srgbClr val="FFFFFF"/>
                </a:highlight>
                <a:latin typeface="Consolas" panose="020B0609020204030204" pitchFamily="49" charset="0"/>
              </a:rPr>
              <a:t>print</a:t>
            </a:r>
            <a:r>
              <a:rPr lang="tr-TR" sz="3200">
                <a:solidFill>
                  <a:srgbClr val="0070C0"/>
                </a:solidFill>
                <a:highlight>
                  <a:srgbClr val="FFFFFF"/>
                </a:highlight>
                <a:latin typeface="Consolas" panose="020B0609020204030204" pitchFamily="49" charset="0"/>
              </a:rPr>
              <a:t>("X * Y =", S) </a:t>
            </a:r>
          </a:p>
          <a:p>
            <a:pPr>
              <a:lnSpc>
                <a:spcPct val="114000"/>
              </a:lnSpc>
            </a:pPr>
            <a:r>
              <a:rPr lang="tr-TR" sz="3200">
                <a:solidFill>
                  <a:srgbClr val="0070C0"/>
                </a:solidFill>
                <a:highlight>
                  <a:srgbClr val="FFFFFF"/>
                </a:highlight>
                <a:latin typeface="Consolas" panose="020B0609020204030204" pitchFamily="49" charset="0"/>
              </a:rPr>
              <a:t>else:</a:t>
            </a:r>
          </a:p>
          <a:p>
            <a:pPr>
              <a:lnSpc>
                <a:spcPct val="114000"/>
              </a:lnSpc>
            </a:pPr>
            <a:r>
              <a:rPr lang="tr-TR" sz="3200">
                <a:solidFill>
                  <a:srgbClr val="0070C0"/>
                </a:solidFill>
                <a:highlight>
                  <a:srgbClr val="FFFFFF"/>
                </a:highlight>
                <a:latin typeface="Consolas" panose="020B0609020204030204" pitchFamily="49" charset="0"/>
              </a:rPr>
              <a:t>  S = X + Y</a:t>
            </a:r>
          </a:p>
          <a:p>
            <a:pPr>
              <a:lnSpc>
                <a:spcPct val="114000"/>
              </a:lnSpc>
            </a:pPr>
            <a:r>
              <a:rPr lang="tr-TR" sz="3200">
                <a:solidFill>
                  <a:srgbClr val="0070C0"/>
                </a:solidFill>
                <a:highlight>
                  <a:srgbClr val="FFFFFF"/>
                </a:highlight>
                <a:latin typeface="Consolas" panose="020B0609020204030204" pitchFamily="49" charset="0"/>
              </a:rPr>
              <a:t>  </a:t>
            </a:r>
            <a:r>
              <a:rPr lang="tr-TR" sz="3200" err="1">
                <a:solidFill>
                  <a:srgbClr val="0070C0"/>
                </a:solidFill>
                <a:highlight>
                  <a:srgbClr val="FFFFFF"/>
                </a:highlight>
                <a:latin typeface="Consolas" panose="020B0609020204030204" pitchFamily="49" charset="0"/>
              </a:rPr>
              <a:t>print</a:t>
            </a:r>
            <a:r>
              <a:rPr lang="tr-TR" sz="3200">
                <a:solidFill>
                  <a:srgbClr val="0070C0"/>
                </a:solidFill>
                <a:highlight>
                  <a:srgbClr val="FFFFFF"/>
                </a:highlight>
                <a:latin typeface="Consolas" panose="020B0609020204030204" pitchFamily="49" charset="0"/>
              </a:rPr>
              <a:t>("X + Y =", S)</a:t>
            </a:r>
            <a:endParaRPr lang="tr-TR" sz="3200">
              <a:solidFill>
                <a:srgbClr val="0070C0"/>
              </a:solidFill>
              <a:latin typeface="Consolas" panose="020B0609020204030204" pitchFamily="49" charset="0"/>
              <a:cs typeface="Consolas" panose="020B0609020204030204" pitchFamily="49" charset="0"/>
            </a:endParaRPr>
          </a:p>
        </p:txBody>
      </p:sp>
      <p:sp>
        <p:nvSpPr>
          <p:cNvPr id="23" name="Akış Çizelgesi: Görüntüleme 22"/>
          <p:cNvSpPr/>
          <p:nvPr/>
        </p:nvSpPr>
        <p:spPr>
          <a:xfrm>
            <a:off x="1908448" y="4869160"/>
            <a:ext cx="1295400" cy="360363"/>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S</a:t>
            </a:r>
          </a:p>
        </p:txBody>
      </p:sp>
      <p:cxnSp>
        <p:nvCxnSpPr>
          <p:cNvPr id="26" name="Düz Ok Bağlayıcısı 25"/>
          <p:cNvCxnSpPr>
            <a:stCxn id="18" idx="2"/>
            <a:endCxn id="23" idx="0"/>
          </p:cNvCxnSpPr>
          <p:nvPr/>
        </p:nvCxnSpPr>
        <p:spPr>
          <a:xfrm>
            <a:off x="2556148" y="4584801"/>
            <a:ext cx="0" cy="28435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a:xfrm>
            <a:off x="5364088" y="4387999"/>
            <a:ext cx="10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Düz Bağlayıcı 30"/>
          <p:cNvCxnSpPr/>
          <p:nvPr/>
        </p:nvCxnSpPr>
        <p:spPr>
          <a:xfrm>
            <a:off x="5364088" y="6064614"/>
            <a:ext cx="10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Dirsek Bağlayıcısı 39"/>
          <p:cNvCxnSpPr>
            <a:stCxn id="12" idx="3"/>
            <a:endCxn id="18" idx="0"/>
          </p:cNvCxnSpPr>
          <p:nvPr/>
        </p:nvCxnSpPr>
        <p:spPr>
          <a:xfrm>
            <a:off x="1621110" y="3716140"/>
            <a:ext cx="935038" cy="508299"/>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Metin kutusu 26"/>
          <p:cNvSpPr txBox="1"/>
          <p:nvPr/>
        </p:nvSpPr>
        <p:spPr>
          <a:xfrm>
            <a:off x="11440" y="6234606"/>
            <a:ext cx="9132560" cy="61555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700" i="1">
                <a:solidFill>
                  <a:srgbClr val="C00000"/>
                </a:solidFill>
                <a:latin typeface="+mj-lt"/>
              </a:rPr>
              <a:t>Bu programda iç blokların içerdikleri satırlar öncesinde 4 yerine 2 boşluk karakteri kullanılmıştır. </a:t>
            </a:r>
            <a:r>
              <a:rPr lang="tr-TR" sz="1700" i="1">
                <a:solidFill>
                  <a:srgbClr val="C00000"/>
                </a:solidFill>
              </a:rPr>
              <a:t>Farklı bloklar farklı sayıda boşluk kullanabilir, fakat </a:t>
            </a:r>
            <a:r>
              <a:rPr lang="tr-TR" sz="1700" i="1">
                <a:solidFill>
                  <a:srgbClr val="C00000"/>
                </a:solidFill>
                <a:latin typeface="+mj-lt"/>
              </a:rPr>
              <a:t>aynı bloktaki tüm satırlar aynı hizadan başlamalıdır.</a:t>
            </a:r>
          </a:p>
        </p:txBody>
      </p:sp>
    </p:spTree>
    <p:extLst>
      <p:ext uri="{BB962C8B-B14F-4D97-AF65-F5344CB8AC3E}">
        <p14:creationId xmlns:p14="http://schemas.microsoft.com/office/powerpoint/2010/main" val="11530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Başlık 1"/>
          <p:cNvSpPr>
            <a:spLocks noGrp="1"/>
          </p:cNvSpPr>
          <p:nvPr>
            <p:ph type="title"/>
          </p:nvPr>
        </p:nvSpPr>
        <p:spPr>
          <a:xfrm>
            <a:off x="457200" y="274638"/>
            <a:ext cx="8229600" cy="1282700"/>
          </a:xfrm>
        </p:spPr>
        <p:txBody>
          <a:bodyPr>
            <a:normAutofit/>
          </a:bodyPr>
          <a:lstStyle/>
          <a:p>
            <a:r>
              <a:rPr lang="tr-TR" altLang="tr-TR" sz="4000"/>
              <a:t>Girilen 3 sayıdan en büyük olanı bulma</a:t>
            </a:r>
          </a:p>
        </p:txBody>
      </p:sp>
      <p:sp>
        <p:nvSpPr>
          <p:cNvPr id="30" name="Akış Çizelgesi: Sonlandırıcı 29"/>
          <p:cNvSpPr/>
          <p:nvPr/>
        </p:nvSpPr>
        <p:spPr>
          <a:xfrm>
            <a:off x="290637" y="2061939"/>
            <a:ext cx="1295400" cy="35877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Başla</a:t>
            </a:r>
          </a:p>
        </p:txBody>
      </p:sp>
      <p:cxnSp>
        <p:nvCxnSpPr>
          <p:cNvPr id="31" name="Düz Ok Bağlayıcısı 30"/>
          <p:cNvCxnSpPr/>
          <p:nvPr/>
        </p:nvCxnSpPr>
        <p:spPr>
          <a:xfrm>
            <a:off x="938337" y="2420714"/>
            <a:ext cx="0" cy="1793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Paralelkenar 31"/>
          <p:cNvSpPr/>
          <p:nvPr/>
        </p:nvSpPr>
        <p:spPr>
          <a:xfrm>
            <a:off x="312862" y="2565177"/>
            <a:ext cx="1295400" cy="360362"/>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err="1"/>
              <a:t>a,b,c</a:t>
            </a:r>
            <a:endParaRPr lang="tr-TR" b="1"/>
          </a:p>
        </p:txBody>
      </p:sp>
      <p:cxnSp>
        <p:nvCxnSpPr>
          <p:cNvPr id="33" name="Düz Ok Bağlayıcısı 32"/>
          <p:cNvCxnSpPr/>
          <p:nvPr/>
        </p:nvCxnSpPr>
        <p:spPr>
          <a:xfrm>
            <a:off x="939925" y="2962052"/>
            <a:ext cx="0" cy="1793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Akış Çizelgesi: Sonlandırıcı 33"/>
          <p:cNvSpPr/>
          <p:nvPr/>
        </p:nvSpPr>
        <p:spPr>
          <a:xfrm>
            <a:off x="364115" y="5489699"/>
            <a:ext cx="1295400" cy="36036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solidFill>
                  <a:schemeClr val="tx1"/>
                </a:solidFill>
              </a:rPr>
              <a:t>Dur</a:t>
            </a:r>
          </a:p>
        </p:txBody>
      </p:sp>
      <p:sp>
        <p:nvSpPr>
          <p:cNvPr id="35" name="Akış Çizelgesi: Görüntüleme 34"/>
          <p:cNvSpPr/>
          <p:nvPr/>
        </p:nvSpPr>
        <p:spPr>
          <a:xfrm>
            <a:off x="3511675" y="3176364"/>
            <a:ext cx="1593850" cy="504825"/>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En büyük sayı a’dır</a:t>
            </a:r>
          </a:p>
        </p:txBody>
      </p:sp>
      <p:cxnSp>
        <p:nvCxnSpPr>
          <p:cNvPr id="36" name="Düz Ok Bağlayıcısı 35"/>
          <p:cNvCxnSpPr/>
          <p:nvPr/>
        </p:nvCxnSpPr>
        <p:spPr>
          <a:xfrm>
            <a:off x="992312" y="5229002"/>
            <a:ext cx="0" cy="252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Dirsek Bağlayıcısı 39"/>
          <p:cNvCxnSpPr>
            <a:stCxn id="35" idx="3"/>
          </p:cNvCxnSpPr>
          <p:nvPr/>
        </p:nvCxnSpPr>
        <p:spPr>
          <a:xfrm flipH="1">
            <a:off x="1021402" y="3428777"/>
            <a:ext cx="4084123" cy="1902619"/>
          </a:xfrm>
          <a:prstGeom prst="bentConnector3">
            <a:avLst>
              <a:gd name="adj1" fmla="val -5597"/>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Düz Ok Bağlayıcısı 40"/>
          <p:cNvCxnSpPr/>
          <p:nvPr/>
        </p:nvCxnSpPr>
        <p:spPr>
          <a:xfrm>
            <a:off x="954212" y="3746277"/>
            <a:ext cx="0" cy="1809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Akış Çizelgesi: Karar 43"/>
          <p:cNvSpPr>
            <a:spLocks noChangeAspect="1"/>
          </p:cNvSpPr>
          <p:nvPr/>
        </p:nvSpPr>
        <p:spPr>
          <a:xfrm>
            <a:off x="260475" y="3141439"/>
            <a:ext cx="1347787" cy="596900"/>
          </a:xfrm>
          <a:prstGeom prst="flowChartDecis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a&gt;b</a:t>
            </a:r>
          </a:p>
        </p:txBody>
      </p:sp>
      <p:cxnSp>
        <p:nvCxnSpPr>
          <p:cNvPr id="45" name="Düz Ok Bağlayıcısı 44"/>
          <p:cNvCxnSpPr/>
          <p:nvPr/>
        </p:nvCxnSpPr>
        <p:spPr>
          <a:xfrm>
            <a:off x="1616200" y="3439889"/>
            <a:ext cx="268287"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Metin kutusu 30"/>
          <p:cNvSpPr txBox="1">
            <a:spLocks noChangeArrowheads="1"/>
          </p:cNvSpPr>
          <p:nvPr/>
        </p:nvSpPr>
        <p:spPr bwMode="auto">
          <a:xfrm>
            <a:off x="1477635" y="3140968"/>
            <a:ext cx="6089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47" name="Metin kutusu 27"/>
          <p:cNvSpPr txBox="1">
            <a:spLocks noChangeArrowheads="1"/>
          </p:cNvSpPr>
          <p:nvPr/>
        </p:nvSpPr>
        <p:spPr bwMode="auto">
          <a:xfrm>
            <a:off x="402897" y="3688656"/>
            <a:ext cx="608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sp>
        <p:nvSpPr>
          <p:cNvPr id="51" name="Akış Çizelgesi: Karar 50"/>
          <p:cNvSpPr>
            <a:spLocks noChangeAspect="1"/>
          </p:cNvSpPr>
          <p:nvPr/>
        </p:nvSpPr>
        <p:spPr>
          <a:xfrm>
            <a:off x="1897187" y="3141439"/>
            <a:ext cx="1346200" cy="596900"/>
          </a:xfrm>
          <a:prstGeom prst="flowChartDecis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a&gt;c</a:t>
            </a:r>
          </a:p>
        </p:txBody>
      </p:sp>
      <p:cxnSp>
        <p:nvCxnSpPr>
          <p:cNvPr id="52" name="Düz Ok Bağlayıcısı 51"/>
          <p:cNvCxnSpPr/>
          <p:nvPr/>
        </p:nvCxnSpPr>
        <p:spPr>
          <a:xfrm>
            <a:off x="3243387" y="3439889"/>
            <a:ext cx="26828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Metin kutusu 30"/>
          <p:cNvSpPr txBox="1">
            <a:spLocks noChangeArrowheads="1"/>
          </p:cNvSpPr>
          <p:nvPr/>
        </p:nvSpPr>
        <p:spPr bwMode="auto">
          <a:xfrm>
            <a:off x="3098987" y="3140968"/>
            <a:ext cx="6089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54" name="Metin kutusu 27"/>
          <p:cNvSpPr txBox="1">
            <a:spLocks noChangeArrowheads="1"/>
          </p:cNvSpPr>
          <p:nvPr/>
        </p:nvSpPr>
        <p:spPr bwMode="auto">
          <a:xfrm>
            <a:off x="2555776" y="3687415"/>
            <a:ext cx="608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cxnSp>
        <p:nvCxnSpPr>
          <p:cNvPr id="55" name="Düz Ok Bağlayıcısı 54"/>
          <p:cNvCxnSpPr/>
          <p:nvPr/>
        </p:nvCxnSpPr>
        <p:spPr>
          <a:xfrm>
            <a:off x="960562" y="4538439"/>
            <a:ext cx="0" cy="1809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Akış Çizelgesi: Karar 57"/>
          <p:cNvSpPr>
            <a:spLocks noChangeAspect="1"/>
          </p:cNvSpPr>
          <p:nvPr/>
        </p:nvSpPr>
        <p:spPr>
          <a:xfrm>
            <a:off x="266825" y="3933602"/>
            <a:ext cx="1347787" cy="596900"/>
          </a:xfrm>
          <a:prstGeom prst="flowChartDecis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b&gt;c</a:t>
            </a:r>
          </a:p>
        </p:txBody>
      </p:sp>
      <p:cxnSp>
        <p:nvCxnSpPr>
          <p:cNvPr id="59" name="Düz Ok Bağlayıcısı 58"/>
          <p:cNvCxnSpPr>
            <a:stCxn id="58" idx="3"/>
            <a:endCxn id="64" idx="1"/>
          </p:cNvCxnSpPr>
          <p:nvPr/>
        </p:nvCxnSpPr>
        <p:spPr>
          <a:xfrm flipV="1">
            <a:off x="1614612" y="4229025"/>
            <a:ext cx="1337172" cy="30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Metin kutusu 30"/>
          <p:cNvSpPr txBox="1">
            <a:spLocks noChangeArrowheads="1"/>
          </p:cNvSpPr>
          <p:nvPr/>
        </p:nvSpPr>
        <p:spPr bwMode="auto">
          <a:xfrm>
            <a:off x="1483985" y="3933131"/>
            <a:ext cx="6089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Evet</a:t>
            </a:r>
          </a:p>
        </p:txBody>
      </p:sp>
      <p:sp>
        <p:nvSpPr>
          <p:cNvPr id="62" name="Metin kutusu 27"/>
          <p:cNvSpPr txBox="1">
            <a:spLocks noChangeArrowheads="1"/>
          </p:cNvSpPr>
          <p:nvPr/>
        </p:nvSpPr>
        <p:spPr bwMode="auto">
          <a:xfrm>
            <a:off x="409247" y="4480818"/>
            <a:ext cx="608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t>Hayır</a:t>
            </a:r>
          </a:p>
        </p:txBody>
      </p:sp>
      <p:cxnSp>
        <p:nvCxnSpPr>
          <p:cNvPr id="63" name="Dirsek Bağlayıcısı 62"/>
          <p:cNvCxnSpPr>
            <a:stCxn id="51" idx="2"/>
            <a:endCxn id="65" idx="3"/>
          </p:cNvCxnSpPr>
          <p:nvPr/>
        </p:nvCxnSpPr>
        <p:spPr>
          <a:xfrm rot="5400000">
            <a:off x="1552303" y="3959399"/>
            <a:ext cx="1239044" cy="796925"/>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Akış Çizelgesi: Görüntüleme 63"/>
          <p:cNvSpPr/>
          <p:nvPr/>
        </p:nvSpPr>
        <p:spPr>
          <a:xfrm>
            <a:off x="2951784" y="3977406"/>
            <a:ext cx="1593850" cy="503237"/>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En büyük sayı b’dir</a:t>
            </a:r>
          </a:p>
        </p:txBody>
      </p:sp>
      <p:sp>
        <p:nvSpPr>
          <p:cNvPr id="65" name="Akış Çizelgesi: Görüntüleme 64"/>
          <p:cNvSpPr/>
          <p:nvPr/>
        </p:nvSpPr>
        <p:spPr>
          <a:xfrm>
            <a:off x="179512" y="4725764"/>
            <a:ext cx="1593850" cy="503238"/>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t>En büyük sayı c’dir</a:t>
            </a:r>
          </a:p>
        </p:txBody>
      </p:sp>
      <p:cxnSp>
        <p:nvCxnSpPr>
          <p:cNvPr id="67" name="Düz Ok Bağlayıcısı 66"/>
          <p:cNvCxnSpPr>
            <a:stCxn id="64" idx="3"/>
          </p:cNvCxnSpPr>
          <p:nvPr/>
        </p:nvCxnSpPr>
        <p:spPr>
          <a:xfrm>
            <a:off x="4545633" y="4229025"/>
            <a:ext cx="756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Dikdörtgen 1"/>
          <p:cNvSpPr/>
          <p:nvPr/>
        </p:nvSpPr>
        <p:spPr>
          <a:xfrm>
            <a:off x="2165927" y="1737351"/>
            <a:ext cx="6524128"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sz="2400">
                <a:solidFill>
                  <a:srgbClr val="0070C0"/>
                </a:solidFill>
                <a:highlight>
                  <a:srgbClr val="FFFFFF"/>
                </a:highlight>
                <a:latin typeface="Consolas" panose="020B0609020204030204" pitchFamily="49" charset="0"/>
              </a:rPr>
              <a:t>a = </a:t>
            </a:r>
            <a:r>
              <a:rPr lang="tr-TR" sz="2400" err="1">
                <a:solidFill>
                  <a:srgbClr val="0070C0"/>
                </a:solidFill>
                <a:highlight>
                  <a:srgbClr val="FFFFFF"/>
                </a:highlight>
                <a:latin typeface="Consolas" panose="020B0609020204030204" pitchFamily="49" charset="0"/>
              </a:rPr>
              <a:t>int</a:t>
            </a:r>
            <a:r>
              <a:rPr lang="tr-TR" sz="2400">
                <a:solidFill>
                  <a:srgbClr val="0070C0"/>
                </a:solidFill>
                <a:highlight>
                  <a:srgbClr val="FFFFFF"/>
                </a:highlight>
                <a:latin typeface="Consolas" panose="020B0609020204030204" pitchFamily="49" charset="0"/>
              </a:rPr>
              <a:t>(</a:t>
            </a:r>
            <a:r>
              <a:rPr lang="tr-TR" sz="2400" err="1">
                <a:solidFill>
                  <a:srgbClr val="0070C0"/>
                </a:solidFill>
                <a:highlight>
                  <a:srgbClr val="FFFFFF"/>
                </a:highlight>
                <a:latin typeface="Consolas" panose="020B0609020204030204" pitchFamily="49" charset="0"/>
              </a:rPr>
              <a:t>input</a:t>
            </a:r>
            <a:r>
              <a:rPr lang="tr-TR" sz="2400">
                <a:solidFill>
                  <a:srgbClr val="0070C0"/>
                </a:solidFill>
                <a:highlight>
                  <a:srgbClr val="FFFFFF"/>
                </a:highlight>
                <a:latin typeface="Consolas" panose="020B0609020204030204" pitchFamily="49" charset="0"/>
              </a:rPr>
              <a:t>("a : "))</a:t>
            </a:r>
          </a:p>
          <a:p>
            <a:r>
              <a:rPr lang="tr-TR" sz="2400">
                <a:solidFill>
                  <a:srgbClr val="0070C0"/>
                </a:solidFill>
                <a:highlight>
                  <a:srgbClr val="FFFFFF"/>
                </a:highlight>
                <a:latin typeface="Consolas" panose="020B0609020204030204" pitchFamily="49" charset="0"/>
              </a:rPr>
              <a:t>b = </a:t>
            </a:r>
            <a:r>
              <a:rPr lang="tr-TR" sz="2400" err="1">
                <a:solidFill>
                  <a:srgbClr val="0070C0"/>
                </a:solidFill>
                <a:highlight>
                  <a:srgbClr val="FFFFFF"/>
                </a:highlight>
                <a:latin typeface="Consolas" panose="020B0609020204030204" pitchFamily="49" charset="0"/>
              </a:rPr>
              <a:t>int</a:t>
            </a:r>
            <a:r>
              <a:rPr lang="tr-TR" sz="2400">
                <a:solidFill>
                  <a:srgbClr val="0070C0"/>
                </a:solidFill>
                <a:highlight>
                  <a:srgbClr val="FFFFFF"/>
                </a:highlight>
                <a:latin typeface="Consolas" panose="020B0609020204030204" pitchFamily="49" charset="0"/>
              </a:rPr>
              <a:t>(</a:t>
            </a:r>
            <a:r>
              <a:rPr lang="tr-TR" sz="2400" err="1">
                <a:solidFill>
                  <a:srgbClr val="0070C0"/>
                </a:solidFill>
                <a:highlight>
                  <a:srgbClr val="FFFFFF"/>
                </a:highlight>
                <a:latin typeface="Consolas" panose="020B0609020204030204" pitchFamily="49" charset="0"/>
              </a:rPr>
              <a:t>input</a:t>
            </a:r>
            <a:r>
              <a:rPr lang="tr-TR" sz="2400">
                <a:solidFill>
                  <a:srgbClr val="0070C0"/>
                </a:solidFill>
                <a:highlight>
                  <a:srgbClr val="FFFFFF"/>
                </a:highlight>
                <a:latin typeface="Consolas" panose="020B0609020204030204" pitchFamily="49" charset="0"/>
              </a:rPr>
              <a:t>("b : "))</a:t>
            </a:r>
          </a:p>
          <a:p>
            <a:r>
              <a:rPr lang="tr-TR" sz="2400">
                <a:solidFill>
                  <a:srgbClr val="0070C0"/>
                </a:solidFill>
                <a:highlight>
                  <a:srgbClr val="FFFFFF"/>
                </a:highlight>
                <a:latin typeface="Consolas" panose="020B0609020204030204" pitchFamily="49" charset="0"/>
              </a:rPr>
              <a:t>c = </a:t>
            </a:r>
            <a:r>
              <a:rPr lang="tr-TR" sz="2400" err="1">
                <a:solidFill>
                  <a:srgbClr val="0070C0"/>
                </a:solidFill>
                <a:highlight>
                  <a:srgbClr val="FFFFFF"/>
                </a:highlight>
                <a:latin typeface="Consolas" panose="020B0609020204030204" pitchFamily="49" charset="0"/>
              </a:rPr>
              <a:t>int</a:t>
            </a:r>
            <a:r>
              <a:rPr lang="tr-TR" sz="2400">
                <a:solidFill>
                  <a:srgbClr val="0070C0"/>
                </a:solidFill>
                <a:highlight>
                  <a:srgbClr val="FFFFFF"/>
                </a:highlight>
                <a:latin typeface="Consolas" panose="020B0609020204030204" pitchFamily="49" charset="0"/>
              </a:rPr>
              <a:t>(</a:t>
            </a:r>
            <a:r>
              <a:rPr lang="tr-TR" sz="2400" err="1">
                <a:solidFill>
                  <a:srgbClr val="0070C0"/>
                </a:solidFill>
                <a:highlight>
                  <a:srgbClr val="FFFFFF"/>
                </a:highlight>
                <a:latin typeface="Consolas" panose="020B0609020204030204" pitchFamily="49" charset="0"/>
              </a:rPr>
              <a:t>input</a:t>
            </a:r>
            <a:r>
              <a:rPr lang="tr-TR" sz="2400">
                <a:solidFill>
                  <a:srgbClr val="0070C0"/>
                </a:solidFill>
                <a:highlight>
                  <a:srgbClr val="FFFFFF"/>
                </a:highlight>
                <a:latin typeface="Consolas" panose="020B0609020204030204" pitchFamily="49" charset="0"/>
              </a:rPr>
              <a:t>("c : "))</a:t>
            </a:r>
          </a:p>
          <a:p>
            <a:r>
              <a:rPr lang="tr-TR" sz="2400" err="1">
                <a:solidFill>
                  <a:srgbClr val="0070C0"/>
                </a:solidFill>
                <a:highlight>
                  <a:srgbClr val="FFFFFF"/>
                </a:highlight>
                <a:latin typeface="Consolas" panose="020B0609020204030204" pitchFamily="49" charset="0"/>
              </a:rPr>
              <a:t>if</a:t>
            </a:r>
            <a:r>
              <a:rPr lang="tr-TR" sz="2400">
                <a:solidFill>
                  <a:srgbClr val="0070C0"/>
                </a:solidFill>
                <a:highlight>
                  <a:srgbClr val="FFFFFF"/>
                </a:highlight>
                <a:latin typeface="Consolas" panose="020B0609020204030204" pitchFamily="49" charset="0"/>
              </a:rPr>
              <a:t> a &gt; b:</a:t>
            </a:r>
          </a:p>
          <a:p>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if</a:t>
            </a:r>
            <a:r>
              <a:rPr lang="tr-TR" sz="2400">
                <a:solidFill>
                  <a:srgbClr val="0070C0"/>
                </a:solidFill>
                <a:highlight>
                  <a:srgbClr val="FFFFFF"/>
                </a:highlight>
                <a:latin typeface="Consolas" panose="020B0609020204030204" pitchFamily="49" charset="0"/>
              </a:rPr>
              <a:t> a &gt; c:</a:t>
            </a:r>
          </a:p>
          <a:p>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print</a:t>
            </a:r>
            <a:r>
              <a:rPr lang="tr-TR" sz="2400">
                <a:solidFill>
                  <a:srgbClr val="0070C0"/>
                </a:solidFill>
                <a:highlight>
                  <a:srgbClr val="FFFFFF"/>
                </a:highlight>
                <a:latin typeface="Consolas" panose="020B0609020204030204" pitchFamily="49" charset="0"/>
              </a:rPr>
              <a:t>("En büyük sayı a'dır")</a:t>
            </a:r>
          </a:p>
          <a:p>
            <a:r>
              <a:rPr lang="tr-TR" sz="2400">
                <a:solidFill>
                  <a:srgbClr val="0070C0"/>
                </a:solidFill>
                <a:highlight>
                  <a:srgbClr val="FFFFFF"/>
                </a:highlight>
                <a:latin typeface="Consolas" panose="020B0609020204030204" pitchFamily="49" charset="0"/>
              </a:rPr>
              <a:t>    else:</a:t>
            </a:r>
          </a:p>
          <a:p>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print</a:t>
            </a:r>
            <a:r>
              <a:rPr lang="tr-TR" sz="2400">
                <a:solidFill>
                  <a:srgbClr val="0070C0"/>
                </a:solidFill>
                <a:highlight>
                  <a:srgbClr val="FFFFFF"/>
                </a:highlight>
                <a:latin typeface="Consolas" panose="020B0609020204030204" pitchFamily="49" charset="0"/>
              </a:rPr>
              <a:t>("En büyük sayı c'dir")</a:t>
            </a:r>
          </a:p>
          <a:p>
            <a:r>
              <a:rPr lang="tr-TR" sz="2400">
                <a:solidFill>
                  <a:srgbClr val="0070C0"/>
                </a:solidFill>
                <a:highlight>
                  <a:srgbClr val="FFFFFF"/>
                </a:highlight>
                <a:latin typeface="Consolas" panose="020B0609020204030204" pitchFamily="49" charset="0"/>
              </a:rPr>
              <a:t>elif b &gt; c:</a:t>
            </a:r>
          </a:p>
          <a:p>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print</a:t>
            </a:r>
            <a:r>
              <a:rPr lang="tr-TR" sz="2400">
                <a:solidFill>
                  <a:srgbClr val="0070C0"/>
                </a:solidFill>
                <a:highlight>
                  <a:srgbClr val="FFFFFF"/>
                </a:highlight>
                <a:latin typeface="Consolas" panose="020B0609020204030204" pitchFamily="49" charset="0"/>
              </a:rPr>
              <a:t>("En büyük sayı b'dir")</a:t>
            </a:r>
          </a:p>
          <a:p>
            <a:r>
              <a:rPr lang="tr-TR" sz="2400">
                <a:solidFill>
                  <a:srgbClr val="0070C0"/>
                </a:solidFill>
                <a:highlight>
                  <a:srgbClr val="FFFFFF"/>
                </a:highlight>
                <a:latin typeface="Consolas" panose="020B0609020204030204" pitchFamily="49" charset="0"/>
              </a:rPr>
              <a:t>else:</a:t>
            </a:r>
          </a:p>
          <a:p>
            <a:r>
              <a:rPr lang="tr-TR" sz="2400">
                <a:solidFill>
                  <a:srgbClr val="0070C0"/>
                </a:solidFill>
                <a:highlight>
                  <a:srgbClr val="FFFFFF"/>
                </a:highlight>
                <a:latin typeface="Consolas" panose="020B0609020204030204" pitchFamily="49" charset="0"/>
              </a:rPr>
              <a:t>    </a:t>
            </a:r>
            <a:r>
              <a:rPr lang="tr-TR" sz="2400" err="1">
                <a:solidFill>
                  <a:srgbClr val="0070C0"/>
                </a:solidFill>
                <a:highlight>
                  <a:srgbClr val="FFFFFF"/>
                </a:highlight>
                <a:latin typeface="Consolas" panose="020B0609020204030204" pitchFamily="49" charset="0"/>
              </a:rPr>
              <a:t>print</a:t>
            </a:r>
            <a:r>
              <a:rPr lang="tr-TR" sz="2400">
                <a:solidFill>
                  <a:srgbClr val="0070C0"/>
                </a:solidFill>
                <a:highlight>
                  <a:srgbClr val="FFFFFF"/>
                </a:highlight>
                <a:latin typeface="Consolas" panose="020B0609020204030204" pitchFamily="49" charset="0"/>
              </a:rPr>
              <a:t>("En büyük sayı c'dir")</a:t>
            </a:r>
          </a:p>
        </p:txBody>
      </p:sp>
      <p:sp>
        <p:nvSpPr>
          <p:cNvPr id="3" name="Metin kutusu 2"/>
          <p:cNvSpPr txBox="1"/>
          <p:nvPr/>
        </p:nvSpPr>
        <p:spPr>
          <a:xfrm>
            <a:off x="35496" y="6418926"/>
            <a:ext cx="9108504" cy="369332"/>
          </a:xfrm>
          <a:prstGeom prst="rect">
            <a:avLst/>
          </a:prstGeom>
          <a:noFill/>
        </p:spPr>
        <p:txBody>
          <a:bodyPr wrap="square" rtlCol="0">
            <a:spAutoFit/>
          </a:bodyPr>
          <a:lstStyle/>
          <a:p>
            <a:pPr algn="ctr"/>
            <a:r>
              <a:rPr lang="tr-TR" i="1">
                <a:solidFill>
                  <a:srgbClr val="0070C0"/>
                </a:solidFill>
                <a:latin typeface="+mj-lt"/>
              </a:rPr>
              <a:t>a, b, c = </a:t>
            </a:r>
            <a:r>
              <a:rPr lang="tr-TR" i="1" err="1">
                <a:solidFill>
                  <a:srgbClr val="0070C0"/>
                </a:solidFill>
                <a:latin typeface="+mj-lt"/>
              </a:rPr>
              <a:t>int</a:t>
            </a:r>
            <a:r>
              <a:rPr lang="tr-TR" i="1">
                <a:solidFill>
                  <a:srgbClr val="0070C0"/>
                </a:solidFill>
                <a:latin typeface="+mj-lt"/>
              </a:rPr>
              <a:t>(</a:t>
            </a:r>
            <a:r>
              <a:rPr lang="tr-TR" i="1" err="1">
                <a:solidFill>
                  <a:srgbClr val="0070C0"/>
                </a:solidFill>
                <a:latin typeface="+mj-lt"/>
              </a:rPr>
              <a:t>input</a:t>
            </a:r>
            <a:r>
              <a:rPr lang="tr-TR" i="1">
                <a:solidFill>
                  <a:srgbClr val="0070C0"/>
                </a:solidFill>
                <a:latin typeface="+mj-lt"/>
              </a:rPr>
              <a:t>("a : ")), </a:t>
            </a:r>
            <a:r>
              <a:rPr lang="tr-TR" i="1" err="1">
                <a:solidFill>
                  <a:srgbClr val="0070C0"/>
                </a:solidFill>
                <a:latin typeface="+mj-lt"/>
              </a:rPr>
              <a:t>int</a:t>
            </a:r>
            <a:r>
              <a:rPr lang="tr-TR" i="1">
                <a:solidFill>
                  <a:srgbClr val="0070C0"/>
                </a:solidFill>
                <a:latin typeface="+mj-lt"/>
              </a:rPr>
              <a:t>(</a:t>
            </a:r>
            <a:r>
              <a:rPr lang="tr-TR" i="1" err="1">
                <a:solidFill>
                  <a:srgbClr val="0070C0"/>
                </a:solidFill>
                <a:latin typeface="+mj-lt"/>
              </a:rPr>
              <a:t>input</a:t>
            </a:r>
            <a:r>
              <a:rPr lang="tr-TR" i="1">
                <a:solidFill>
                  <a:srgbClr val="0070C0"/>
                </a:solidFill>
                <a:latin typeface="+mj-lt"/>
              </a:rPr>
              <a:t>("b : ")), </a:t>
            </a:r>
            <a:r>
              <a:rPr lang="tr-TR" i="1" err="1">
                <a:solidFill>
                  <a:srgbClr val="0070C0"/>
                </a:solidFill>
                <a:latin typeface="+mj-lt"/>
              </a:rPr>
              <a:t>int</a:t>
            </a:r>
            <a:r>
              <a:rPr lang="tr-TR" i="1">
                <a:solidFill>
                  <a:srgbClr val="0070C0"/>
                </a:solidFill>
                <a:latin typeface="+mj-lt"/>
              </a:rPr>
              <a:t>(</a:t>
            </a:r>
            <a:r>
              <a:rPr lang="tr-TR" i="1" err="1">
                <a:solidFill>
                  <a:srgbClr val="0070C0"/>
                </a:solidFill>
                <a:latin typeface="+mj-lt"/>
              </a:rPr>
              <a:t>input</a:t>
            </a:r>
            <a:r>
              <a:rPr lang="tr-TR" i="1">
                <a:solidFill>
                  <a:srgbClr val="0070C0"/>
                </a:solidFill>
                <a:latin typeface="+mj-lt"/>
              </a:rPr>
              <a:t>("c : "))</a:t>
            </a:r>
            <a:r>
              <a:rPr lang="tr-TR" i="1">
                <a:solidFill>
                  <a:srgbClr val="C00000"/>
                </a:solidFill>
                <a:latin typeface="+mj-lt"/>
              </a:rPr>
              <a:t> şeklinde tek satırda çok girdi alınabilir</a:t>
            </a:r>
          </a:p>
        </p:txBody>
      </p:sp>
    </p:spTree>
    <p:extLst>
      <p:ext uri="{BB962C8B-B14F-4D97-AF65-F5344CB8AC3E}">
        <p14:creationId xmlns:p14="http://schemas.microsoft.com/office/powerpoint/2010/main" val="59846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Programa Açıklama Satırı Ekleme</a:t>
            </a:r>
          </a:p>
        </p:txBody>
      </p:sp>
      <p:sp>
        <p:nvSpPr>
          <p:cNvPr id="3" name="İçerik Yer Tutucusu 2"/>
          <p:cNvSpPr>
            <a:spLocks noGrp="1"/>
          </p:cNvSpPr>
          <p:nvPr>
            <p:ph idx="1"/>
          </p:nvPr>
        </p:nvSpPr>
        <p:spPr>
          <a:xfrm>
            <a:off x="457200" y="1600200"/>
            <a:ext cx="8229600" cy="4637112"/>
          </a:xfrm>
        </p:spPr>
        <p:txBody>
          <a:bodyPr>
            <a:normAutofit fontScale="85000" lnSpcReduction="20000"/>
          </a:bodyPr>
          <a:lstStyle/>
          <a:p>
            <a:r>
              <a:rPr lang="tr-TR"/>
              <a:t>Program kodunda yer alan değişkenleri, fonksiyonları, döngüleri, vs. ne için kullandığımızı açıkladığımız ilave satırlar yer alabilir. Bu satırları derleyicinin dikkate almaması için </a:t>
            </a:r>
            <a:r>
              <a:rPr lang="tr-TR" err="1"/>
              <a:t>Python’da</a:t>
            </a:r>
            <a:r>
              <a:rPr lang="tr-TR"/>
              <a:t> satırın başında </a:t>
            </a:r>
            <a:r>
              <a:rPr lang="tr-TR">
                <a:solidFill>
                  <a:srgbClr val="C00000"/>
                </a:solidFill>
              </a:rPr>
              <a:t>#</a:t>
            </a:r>
            <a:r>
              <a:rPr lang="tr-TR"/>
              <a:t> kullanırız.</a:t>
            </a:r>
          </a:p>
          <a:p>
            <a:pPr lvl="1"/>
            <a:r>
              <a:rPr lang="tr-TR"/>
              <a:t>Editörler genellikle açıklamaları farklı renkte gösterirler</a:t>
            </a:r>
          </a:p>
          <a:p>
            <a:r>
              <a:rPr lang="tr-TR"/>
              <a:t>Eğer açıklama kısa ise, farklı bir satırda yazmak yerine ilgili satırın sonuna # ilave ederek devamında açıklamayı yazmamız mümkündür:</a:t>
            </a:r>
          </a:p>
          <a:p>
            <a:pPr marL="357188" indent="0">
              <a:buNone/>
            </a:pPr>
            <a:r>
              <a:rPr lang="tr-TR" sz="2400">
                <a:solidFill>
                  <a:srgbClr val="0070C0"/>
                </a:solidFill>
                <a:highlight>
                  <a:srgbClr val="FFFFFF"/>
                </a:highlight>
                <a:latin typeface="Consolas" panose="020B0609020204030204" pitchFamily="49" charset="0"/>
              </a:rPr>
              <a:t>a = </a:t>
            </a:r>
            <a:r>
              <a:rPr lang="tr-TR" sz="2400" err="1">
                <a:solidFill>
                  <a:srgbClr val="0070C0"/>
                </a:solidFill>
                <a:highlight>
                  <a:srgbClr val="FFFFFF"/>
                </a:highlight>
                <a:latin typeface="Consolas" panose="020B0609020204030204" pitchFamily="49" charset="0"/>
              </a:rPr>
              <a:t>int</a:t>
            </a:r>
            <a:r>
              <a:rPr lang="tr-TR" sz="2400">
                <a:solidFill>
                  <a:srgbClr val="0070C0"/>
                </a:solidFill>
                <a:highlight>
                  <a:srgbClr val="FFFFFF"/>
                </a:highlight>
                <a:latin typeface="Consolas" panose="020B0609020204030204" pitchFamily="49" charset="0"/>
              </a:rPr>
              <a:t>(</a:t>
            </a:r>
            <a:r>
              <a:rPr lang="tr-TR" sz="2400" err="1">
                <a:solidFill>
                  <a:srgbClr val="0070C0"/>
                </a:solidFill>
                <a:highlight>
                  <a:srgbClr val="FFFFFF"/>
                </a:highlight>
                <a:latin typeface="Consolas" panose="020B0609020204030204" pitchFamily="49" charset="0"/>
              </a:rPr>
              <a:t>input</a:t>
            </a:r>
            <a:r>
              <a:rPr lang="tr-TR" sz="2400">
                <a:solidFill>
                  <a:srgbClr val="0070C0"/>
                </a:solidFill>
                <a:highlight>
                  <a:srgbClr val="FFFFFF"/>
                </a:highlight>
                <a:latin typeface="Consolas" panose="020B0609020204030204" pitchFamily="49" charset="0"/>
              </a:rPr>
              <a:t>("a : ")) </a:t>
            </a:r>
            <a:r>
              <a:rPr lang="tr-TR" sz="2400">
                <a:solidFill>
                  <a:srgbClr val="C00000"/>
                </a:solidFill>
                <a:highlight>
                  <a:srgbClr val="FFFFFF"/>
                </a:highlight>
                <a:latin typeface="Consolas" panose="020B0609020204030204" pitchFamily="49" charset="0"/>
              </a:rPr>
              <a:t># a değişkenine değer girişi</a:t>
            </a:r>
          </a:p>
          <a:p>
            <a:r>
              <a:rPr lang="tr-TR"/>
              <a:t>Eğer birkaç satır uzunluğunda açıklama yazılmak istenirse her satırın başına # koymak yerine ilk satırın başında ve son satırın sonunda </a:t>
            </a:r>
            <a:r>
              <a:rPr lang="tr-TR">
                <a:solidFill>
                  <a:srgbClr val="C00000"/>
                </a:solidFill>
              </a:rPr>
              <a:t>üç tane çift tırnak</a:t>
            </a:r>
            <a:r>
              <a:rPr lang="tr-TR"/>
              <a:t> kullanılabilir.</a:t>
            </a:r>
          </a:p>
        </p:txBody>
      </p:sp>
      <p:sp>
        <p:nvSpPr>
          <p:cNvPr id="4" name="Metin kutusu 3"/>
          <p:cNvSpPr txBox="1"/>
          <p:nvPr/>
        </p:nvSpPr>
        <p:spPr>
          <a:xfrm>
            <a:off x="11440" y="6234606"/>
            <a:ext cx="9132560" cy="61555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700" i="1" err="1">
                <a:solidFill>
                  <a:srgbClr val="C00000"/>
                </a:solidFill>
                <a:latin typeface="+mj-lt"/>
              </a:rPr>
              <a:t>IDLE’da</a:t>
            </a:r>
            <a:r>
              <a:rPr lang="tr-TR" sz="1700" i="1">
                <a:solidFill>
                  <a:srgbClr val="C00000"/>
                </a:solidFill>
                <a:latin typeface="+mj-lt"/>
              </a:rPr>
              <a:t> birçok satırı seçip, format menüsünde «</a:t>
            </a:r>
            <a:r>
              <a:rPr lang="tr-TR" sz="1700" i="1" err="1">
                <a:solidFill>
                  <a:srgbClr val="C00000"/>
                </a:solidFill>
                <a:latin typeface="+mj-lt"/>
              </a:rPr>
              <a:t>Comment</a:t>
            </a:r>
            <a:r>
              <a:rPr lang="tr-TR" sz="1700" i="1">
                <a:solidFill>
                  <a:srgbClr val="C00000"/>
                </a:solidFill>
                <a:latin typeface="+mj-lt"/>
              </a:rPr>
              <a:t> </a:t>
            </a:r>
            <a:r>
              <a:rPr lang="tr-TR" sz="1700" i="1" err="1">
                <a:solidFill>
                  <a:srgbClr val="C00000"/>
                </a:solidFill>
                <a:latin typeface="+mj-lt"/>
              </a:rPr>
              <a:t>Out</a:t>
            </a:r>
            <a:r>
              <a:rPr lang="tr-TR" sz="1700" i="1">
                <a:solidFill>
                  <a:srgbClr val="C00000"/>
                </a:solidFill>
                <a:latin typeface="+mj-lt"/>
              </a:rPr>
              <a:t> </a:t>
            </a:r>
            <a:r>
              <a:rPr lang="tr-TR" sz="1700" i="1" err="1">
                <a:solidFill>
                  <a:srgbClr val="C00000"/>
                </a:solidFill>
                <a:latin typeface="+mj-lt"/>
              </a:rPr>
              <a:t>Region</a:t>
            </a:r>
            <a:r>
              <a:rPr lang="tr-TR" sz="1700" i="1">
                <a:solidFill>
                  <a:srgbClr val="C00000"/>
                </a:solidFill>
                <a:latin typeface="+mj-lt"/>
              </a:rPr>
              <a:t>» tıklarsanız bu satırların başına 2 tane (nedense) # eklenir. Aynı menüdeki «</a:t>
            </a:r>
            <a:r>
              <a:rPr lang="tr-TR" sz="1700" i="1" err="1">
                <a:solidFill>
                  <a:srgbClr val="C00000"/>
                </a:solidFill>
                <a:latin typeface="+mj-lt"/>
              </a:rPr>
              <a:t>Uncomment</a:t>
            </a:r>
            <a:r>
              <a:rPr lang="tr-TR" sz="1700" i="1">
                <a:solidFill>
                  <a:srgbClr val="C00000"/>
                </a:solidFill>
                <a:latin typeface="+mj-lt"/>
              </a:rPr>
              <a:t> </a:t>
            </a:r>
            <a:r>
              <a:rPr lang="tr-TR" sz="1700" i="1" err="1">
                <a:solidFill>
                  <a:srgbClr val="C00000"/>
                </a:solidFill>
                <a:latin typeface="+mj-lt"/>
              </a:rPr>
              <a:t>Region</a:t>
            </a:r>
            <a:r>
              <a:rPr lang="tr-TR" sz="1700" i="1">
                <a:solidFill>
                  <a:srgbClr val="C00000"/>
                </a:solidFill>
                <a:latin typeface="+mj-lt"/>
              </a:rPr>
              <a:t>» tıklanınca da bunlar silinir.</a:t>
            </a:r>
          </a:p>
        </p:txBody>
      </p:sp>
    </p:spTree>
    <p:extLst>
      <p:ext uri="{BB962C8B-B14F-4D97-AF65-F5344CB8AC3E}">
        <p14:creationId xmlns:p14="http://schemas.microsoft.com/office/powerpoint/2010/main" val="296195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Vücut kitle indeksi programı</a:t>
            </a:r>
          </a:p>
        </p:txBody>
      </p:sp>
      <p:sp>
        <p:nvSpPr>
          <p:cNvPr id="3" name="İçerik Yer Tutucusu 2"/>
          <p:cNvSpPr>
            <a:spLocks noGrp="1"/>
          </p:cNvSpPr>
          <p:nvPr>
            <p:ph idx="1"/>
          </p:nvPr>
        </p:nvSpPr>
        <p:spPr>
          <a:xfrm>
            <a:off x="457200" y="1484784"/>
            <a:ext cx="8229600" cy="5069160"/>
          </a:xfrm>
        </p:spPr>
        <p:txBody>
          <a:bodyPr vert="horz" lIns="91440" tIns="45720" rIns="91440" bIns="45720" rtlCol="0" anchor="t">
            <a:noAutofit/>
          </a:bodyPr>
          <a:lstStyle/>
          <a:p>
            <a:pPr marL="0" indent="0">
              <a:buNone/>
            </a:pPr>
            <a:r>
              <a:rPr lang="tr-TR" sz="1600">
                <a:solidFill>
                  <a:srgbClr val="C00000"/>
                </a:solidFill>
                <a:highlight>
                  <a:srgbClr val="FFFFFF"/>
                </a:highlight>
                <a:latin typeface="Consolas" panose="020B0609020204030204" pitchFamily="49" charset="0"/>
              </a:rPr>
              <a:t># Vücut kitle indeksi (VKİ), vücut ağırlığının (kg), </a:t>
            </a:r>
          </a:p>
          <a:p>
            <a:pPr marL="0" indent="0">
              <a:buNone/>
            </a:pPr>
            <a:r>
              <a:rPr lang="tr-TR" sz="1600">
                <a:solidFill>
                  <a:srgbClr val="C00000"/>
                </a:solidFill>
                <a:highlight>
                  <a:srgbClr val="FFFFFF"/>
                </a:highlight>
                <a:latin typeface="Consolas" panose="020B0609020204030204" pitchFamily="49" charset="0"/>
              </a:rPr>
              <a:t># boy uzunluğunun (m) karesine bölünmesiyle hesaplanır</a:t>
            </a:r>
          </a:p>
          <a:p>
            <a:pPr marL="0" indent="0">
              <a:buNone/>
            </a:pPr>
            <a:endParaRPr lang="tr-TR" sz="1600">
              <a:solidFill>
                <a:srgbClr val="0070C0"/>
              </a:solidFill>
              <a:highlight>
                <a:srgbClr val="FFFFFF"/>
              </a:highlight>
              <a:latin typeface="Consolas" panose="020B0609020204030204" pitchFamily="49" charset="0"/>
            </a:endParaRPr>
          </a:p>
          <a:p>
            <a:pPr marL="0" indent="0">
              <a:buNone/>
            </a:pPr>
            <a:r>
              <a:rPr lang="tr-TR" sz="1600">
                <a:solidFill>
                  <a:srgbClr val="0070C0"/>
                </a:solidFill>
                <a:highlight>
                  <a:srgbClr val="FFFFFF"/>
                </a:highlight>
                <a:latin typeface="Consolas" panose="020B0609020204030204" pitchFamily="49" charset="0"/>
              </a:rPr>
              <a:t>boy  = </a:t>
            </a:r>
            <a:r>
              <a:rPr lang="tr-TR" sz="1600" err="1">
                <a:solidFill>
                  <a:srgbClr val="0070C0"/>
                </a:solidFill>
                <a:highlight>
                  <a:srgbClr val="FFFFFF"/>
                </a:highlight>
                <a:latin typeface="Consolas" panose="020B0609020204030204" pitchFamily="49" charset="0"/>
              </a:rPr>
              <a:t>float</a:t>
            </a:r>
            <a:r>
              <a:rPr lang="tr-TR" sz="1600">
                <a:solidFill>
                  <a:srgbClr val="0070C0"/>
                </a:solidFill>
                <a:highlight>
                  <a:srgbClr val="FFFFFF"/>
                </a:highlight>
                <a:latin typeface="Consolas" panose="020B0609020204030204" pitchFamily="49" charset="0"/>
              </a:rPr>
              <a:t>(</a:t>
            </a:r>
            <a:r>
              <a:rPr lang="tr-TR" sz="1600" err="1">
                <a:solidFill>
                  <a:srgbClr val="0070C0"/>
                </a:solidFill>
                <a:highlight>
                  <a:srgbClr val="FFFFFF"/>
                </a:highlight>
                <a:latin typeface="Consolas" panose="020B0609020204030204" pitchFamily="49" charset="0"/>
              </a:rPr>
              <a:t>input</a:t>
            </a:r>
            <a:r>
              <a:rPr lang="tr-TR" sz="1600">
                <a:solidFill>
                  <a:srgbClr val="0070C0"/>
                </a:solidFill>
                <a:highlight>
                  <a:srgbClr val="FFFFFF"/>
                </a:highlight>
                <a:latin typeface="Consolas" panose="020B0609020204030204" pitchFamily="49" charset="0"/>
              </a:rPr>
              <a:t>("Boyunuz (m)         : ")) </a:t>
            </a:r>
            <a:endParaRPr lang="tr-TR"/>
          </a:p>
          <a:p>
            <a:pPr marL="0" indent="0">
              <a:buNone/>
            </a:pPr>
            <a:r>
              <a:rPr lang="tr-TR" sz="1600">
                <a:solidFill>
                  <a:srgbClr val="0070C0"/>
                </a:solidFill>
                <a:highlight>
                  <a:srgbClr val="FFFFFF"/>
                </a:highlight>
                <a:latin typeface="Consolas" panose="020B0609020204030204" pitchFamily="49" charset="0"/>
              </a:rPr>
              <a:t>kilo = </a:t>
            </a:r>
            <a:r>
              <a:rPr lang="tr-TR" sz="1600" err="1">
                <a:solidFill>
                  <a:srgbClr val="0070C0"/>
                </a:solidFill>
                <a:highlight>
                  <a:srgbClr val="FFFFFF"/>
                </a:highlight>
                <a:latin typeface="Consolas" panose="020B0609020204030204" pitchFamily="49" charset="0"/>
              </a:rPr>
              <a:t>float</a:t>
            </a:r>
            <a:r>
              <a:rPr lang="tr-TR" sz="1600">
                <a:solidFill>
                  <a:srgbClr val="0070C0"/>
                </a:solidFill>
                <a:highlight>
                  <a:srgbClr val="FFFFFF"/>
                </a:highlight>
                <a:latin typeface="Consolas" panose="020B0609020204030204" pitchFamily="49" charset="0"/>
              </a:rPr>
              <a:t>(</a:t>
            </a:r>
            <a:r>
              <a:rPr lang="tr-TR" sz="1600" err="1">
                <a:solidFill>
                  <a:srgbClr val="0070C0"/>
                </a:solidFill>
                <a:highlight>
                  <a:srgbClr val="FFFFFF"/>
                </a:highlight>
                <a:latin typeface="Consolas" panose="020B0609020204030204" pitchFamily="49" charset="0"/>
              </a:rPr>
              <a:t>input</a:t>
            </a:r>
            <a:r>
              <a:rPr lang="tr-TR" sz="1600">
                <a:solidFill>
                  <a:srgbClr val="0070C0"/>
                </a:solidFill>
                <a:highlight>
                  <a:srgbClr val="FFFFFF"/>
                </a:highlight>
                <a:latin typeface="Consolas" panose="020B0609020204030204" pitchFamily="49" charset="0"/>
              </a:rPr>
              <a:t>("Ağırlığınız (kg)    : "))</a:t>
            </a:r>
            <a:endParaRPr lang="tr-TR"/>
          </a:p>
          <a:p>
            <a:pPr marL="0" indent="0">
              <a:buNone/>
            </a:pP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 kilo / boy**2</a:t>
            </a:r>
            <a:endParaRPr lang="tr-TR"/>
          </a:p>
          <a:p>
            <a:pPr marL="0" indent="0">
              <a:buNone/>
            </a:pPr>
            <a:r>
              <a:rPr lang="tr-TR" sz="1600" err="1">
                <a:solidFill>
                  <a:srgbClr val="0070C0"/>
                </a:solidFill>
                <a:highlight>
                  <a:srgbClr val="FFFFFF"/>
                </a:highlight>
                <a:latin typeface="Consolas" panose="020B0609020204030204" pitchFamily="49" charset="0"/>
              </a:rPr>
              <a:t>print</a:t>
            </a:r>
            <a:r>
              <a:rPr lang="tr-TR" sz="1600">
                <a:solidFill>
                  <a:srgbClr val="0070C0"/>
                </a:solidFill>
                <a:highlight>
                  <a:srgbClr val="FFFFFF"/>
                </a:highlight>
                <a:latin typeface="Consolas" panose="020B0609020204030204" pitchFamily="49" charset="0"/>
              </a:rPr>
              <a:t>("Vücut kitle indeksi :",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end</a:t>
            </a:r>
            <a:r>
              <a:rPr lang="tr-TR" sz="1600">
                <a:solidFill>
                  <a:srgbClr val="0070C0"/>
                </a:solidFill>
                <a:highlight>
                  <a:srgbClr val="FFFFFF"/>
                </a:highlight>
                <a:latin typeface="Consolas" panose="020B0609020204030204" pitchFamily="49" charset="0"/>
              </a:rPr>
              <a:t>=' ')</a:t>
            </a:r>
            <a:endParaRPr lang="tr-TR"/>
          </a:p>
          <a:p>
            <a:pPr marL="0" indent="0">
              <a:buNone/>
            </a:pPr>
            <a:r>
              <a:rPr lang="tr-TR" sz="1600" err="1">
                <a:solidFill>
                  <a:srgbClr val="0070C0"/>
                </a:solidFill>
                <a:highlight>
                  <a:srgbClr val="FFFFFF"/>
                </a:highlight>
                <a:latin typeface="Consolas" panose="020B0609020204030204" pitchFamily="49" charset="0"/>
              </a:rPr>
              <a:t>if</a:t>
            </a: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&lt; 20:</a:t>
            </a:r>
            <a:endParaRPr lang="tr-TR"/>
          </a:p>
          <a:p>
            <a:pPr marL="0" indent="0">
              <a:buNone/>
            </a:pP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print</a:t>
            </a:r>
            <a:r>
              <a:rPr lang="tr-TR" sz="1600">
                <a:solidFill>
                  <a:srgbClr val="0070C0"/>
                </a:solidFill>
                <a:highlight>
                  <a:srgbClr val="FFFFFF"/>
                </a:highlight>
                <a:latin typeface="Consolas" panose="020B0609020204030204" pitchFamily="49" charset="0"/>
              </a:rPr>
              <a:t>("(zayıf)")</a:t>
            </a:r>
            <a:endParaRPr lang="tr-TR"/>
          </a:p>
          <a:p>
            <a:pPr marL="0" indent="0">
              <a:buNone/>
            </a:pPr>
            <a:r>
              <a:rPr lang="tr-TR" sz="1600">
                <a:solidFill>
                  <a:srgbClr val="0070C0"/>
                </a:solidFill>
                <a:highlight>
                  <a:srgbClr val="FFFFFF"/>
                </a:highlight>
                <a:latin typeface="Consolas" panose="020B0609020204030204" pitchFamily="49" charset="0"/>
              </a:rPr>
              <a:t>elif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&gt;= 20 </a:t>
            </a:r>
            <a:r>
              <a:rPr lang="tr-TR" sz="1600" err="1">
                <a:solidFill>
                  <a:srgbClr val="0070C0"/>
                </a:solidFill>
                <a:highlight>
                  <a:srgbClr val="FFFFFF"/>
                </a:highlight>
                <a:latin typeface="Consolas" panose="020B0609020204030204" pitchFamily="49" charset="0"/>
              </a:rPr>
              <a:t>and</a:t>
            </a: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&lt; 25:</a:t>
            </a:r>
            <a:endParaRPr lang="tr-TR"/>
          </a:p>
          <a:p>
            <a:pPr marL="0" indent="0">
              <a:buNone/>
            </a:pP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print</a:t>
            </a:r>
            <a:r>
              <a:rPr lang="tr-TR" sz="1600">
                <a:solidFill>
                  <a:srgbClr val="0070C0"/>
                </a:solidFill>
                <a:highlight>
                  <a:srgbClr val="FFFFFF"/>
                </a:highlight>
                <a:latin typeface="Consolas" panose="020B0609020204030204" pitchFamily="49" charset="0"/>
              </a:rPr>
              <a:t>("(normal)")</a:t>
            </a:r>
            <a:endParaRPr lang="tr-TR"/>
          </a:p>
          <a:p>
            <a:pPr marL="0" indent="0">
              <a:buNone/>
            </a:pPr>
            <a:r>
              <a:rPr lang="tr-TR" sz="1600">
                <a:solidFill>
                  <a:srgbClr val="0070C0"/>
                </a:solidFill>
                <a:highlight>
                  <a:srgbClr val="FFFFFF"/>
                </a:highlight>
                <a:latin typeface="Consolas" panose="020B0609020204030204" pitchFamily="49" charset="0"/>
              </a:rPr>
              <a:t>elif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&gt;= 25 </a:t>
            </a:r>
            <a:r>
              <a:rPr lang="tr-TR" sz="1600" err="1">
                <a:solidFill>
                  <a:srgbClr val="0070C0"/>
                </a:solidFill>
                <a:highlight>
                  <a:srgbClr val="FFFFFF"/>
                </a:highlight>
                <a:latin typeface="Consolas" panose="020B0609020204030204" pitchFamily="49" charset="0"/>
              </a:rPr>
              <a:t>and</a:t>
            </a: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&lt; 30:</a:t>
            </a:r>
            <a:endParaRPr lang="tr-TR"/>
          </a:p>
          <a:p>
            <a:pPr marL="0" indent="0">
              <a:buNone/>
            </a:pP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print</a:t>
            </a:r>
            <a:r>
              <a:rPr lang="tr-TR" sz="1600">
                <a:solidFill>
                  <a:srgbClr val="0070C0"/>
                </a:solidFill>
                <a:highlight>
                  <a:srgbClr val="FFFFFF"/>
                </a:highlight>
                <a:latin typeface="Consolas" panose="020B0609020204030204" pitchFamily="49" charset="0"/>
              </a:rPr>
              <a:t>("(kilolu)")</a:t>
            </a:r>
            <a:endParaRPr lang="tr-TR"/>
          </a:p>
          <a:p>
            <a:pPr marL="0" indent="0">
              <a:buNone/>
            </a:pPr>
            <a:r>
              <a:rPr lang="tr-TR" sz="1600">
                <a:solidFill>
                  <a:srgbClr val="0070C0"/>
                </a:solidFill>
                <a:highlight>
                  <a:srgbClr val="FFFFFF"/>
                </a:highlight>
                <a:latin typeface="Consolas" panose="020B0609020204030204" pitchFamily="49" charset="0"/>
              </a:rPr>
              <a:t>elif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&gt;= 30 </a:t>
            </a:r>
            <a:r>
              <a:rPr lang="tr-TR" sz="1600" err="1">
                <a:solidFill>
                  <a:srgbClr val="0070C0"/>
                </a:solidFill>
                <a:highlight>
                  <a:srgbClr val="FFFFFF"/>
                </a:highlight>
                <a:latin typeface="Consolas" panose="020B0609020204030204" pitchFamily="49" charset="0"/>
              </a:rPr>
              <a:t>and</a:t>
            </a: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vki</a:t>
            </a:r>
            <a:r>
              <a:rPr lang="tr-TR" sz="1600">
                <a:solidFill>
                  <a:srgbClr val="0070C0"/>
                </a:solidFill>
                <a:highlight>
                  <a:srgbClr val="FFFFFF"/>
                </a:highlight>
                <a:latin typeface="Consolas" panose="020B0609020204030204" pitchFamily="49" charset="0"/>
              </a:rPr>
              <a:t> &lt; 35:</a:t>
            </a:r>
            <a:endParaRPr lang="tr-TR"/>
          </a:p>
          <a:p>
            <a:pPr marL="0" indent="0">
              <a:buNone/>
            </a:pP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print</a:t>
            </a:r>
            <a:r>
              <a:rPr lang="tr-TR" sz="1600">
                <a:solidFill>
                  <a:srgbClr val="0070C0"/>
                </a:solidFill>
                <a:highlight>
                  <a:srgbClr val="FFFFFF"/>
                </a:highlight>
                <a:latin typeface="Consolas" panose="020B0609020204030204" pitchFamily="49" charset="0"/>
              </a:rPr>
              <a:t>("(şişman)")</a:t>
            </a:r>
            <a:endParaRPr lang="tr-TR"/>
          </a:p>
          <a:p>
            <a:pPr marL="0" indent="0">
              <a:buNone/>
            </a:pPr>
            <a:r>
              <a:rPr lang="tr-TR" sz="1600">
                <a:solidFill>
                  <a:srgbClr val="0070C0"/>
                </a:solidFill>
                <a:highlight>
                  <a:srgbClr val="FFFFFF"/>
                </a:highlight>
                <a:latin typeface="Consolas" panose="020B0609020204030204" pitchFamily="49" charset="0"/>
              </a:rPr>
              <a:t>else:</a:t>
            </a:r>
            <a:endParaRPr lang="tr-TR"/>
          </a:p>
          <a:p>
            <a:pPr marL="0" indent="0">
              <a:buNone/>
            </a:pPr>
            <a:r>
              <a:rPr lang="tr-TR" sz="1600">
                <a:solidFill>
                  <a:srgbClr val="0070C0"/>
                </a:solidFill>
                <a:highlight>
                  <a:srgbClr val="FFFFFF"/>
                </a:highlight>
                <a:latin typeface="Consolas" panose="020B0609020204030204" pitchFamily="49" charset="0"/>
              </a:rPr>
              <a:t>    </a:t>
            </a:r>
            <a:r>
              <a:rPr lang="tr-TR" sz="1600" err="1">
                <a:solidFill>
                  <a:srgbClr val="0070C0"/>
                </a:solidFill>
                <a:highlight>
                  <a:srgbClr val="FFFFFF"/>
                </a:highlight>
                <a:latin typeface="Consolas" panose="020B0609020204030204" pitchFamily="49" charset="0"/>
              </a:rPr>
              <a:t>print</a:t>
            </a:r>
            <a:r>
              <a:rPr lang="tr-TR" sz="1600">
                <a:solidFill>
                  <a:srgbClr val="0070C0"/>
                </a:solidFill>
                <a:highlight>
                  <a:srgbClr val="FFFFFF"/>
                </a:highlight>
                <a:latin typeface="Consolas" panose="020B0609020204030204" pitchFamily="49" charset="0"/>
              </a:rPr>
              <a:t>("(</a:t>
            </a:r>
            <a:r>
              <a:rPr lang="tr-TR" sz="1600" err="1">
                <a:solidFill>
                  <a:srgbClr val="0070C0"/>
                </a:solidFill>
                <a:highlight>
                  <a:srgbClr val="FFFFFF"/>
                </a:highlight>
                <a:latin typeface="Consolas" panose="020B0609020204030204" pitchFamily="49" charset="0"/>
              </a:rPr>
              <a:t>obez</a:t>
            </a:r>
            <a:r>
              <a:rPr lang="tr-TR" sz="1600">
                <a:solidFill>
                  <a:srgbClr val="0070C0"/>
                </a:solidFill>
                <a:highlight>
                  <a:srgbClr val="FFFFFF"/>
                </a:highlight>
                <a:latin typeface="Consolas" panose="020B0609020204030204" pitchFamily="49" charset="0"/>
              </a:rPr>
              <a:t>)")</a:t>
            </a:r>
            <a:endParaRPr lang="tr-TR"/>
          </a:p>
        </p:txBody>
      </p:sp>
    </p:spTree>
    <p:extLst>
      <p:ext uri="{BB962C8B-B14F-4D97-AF65-F5344CB8AC3E}">
        <p14:creationId xmlns:p14="http://schemas.microsoft.com/office/powerpoint/2010/main" val="381993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a:t>Uygulama Sorusu:</a:t>
            </a:r>
            <a:br>
              <a:rPr lang="tr-TR"/>
            </a:br>
            <a:r>
              <a:rPr lang="tr-TR"/>
              <a:t>Otomobil vergisi hesaplama programı</a:t>
            </a:r>
          </a:p>
        </p:txBody>
      </p:sp>
      <p:sp>
        <p:nvSpPr>
          <p:cNvPr id="3" name="İçerik Yer Tutucusu 2"/>
          <p:cNvSpPr>
            <a:spLocks noGrp="1"/>
          </p:cNvSpPr>
          <p:nvPr>
            <p:ph idx="1"/>
          </p:nvPr>
        </p:nvSpPr>
        <p:spPr>
          <a:xfrm>
            <a:off x="457200" y="1600200"/>
            <a:ext cx="8229600" cy="5069160"/>
          </a:xfrm>
        </p:spPr>
        <p:txBody>
          <a:bodyPr>
            <a:normAutofit fontScale="77500" lnSpcReduction="20000"/>
          </a:bodyPr>
          <a:lstStyle/>
          <a:p>
            <a:r>
              <a:rPr lang="tr-TR"/>
              <a:t>Ülkemizde otomobillerin satış fiyatı belirlenirken, önce vergisiz fiyatına ÖTV ilave edilmekte, sonra çıkan fiyata bir de %18 KDV eklenmektedir. </a:t>
            </a:r>
          </a:p>
          <a:p>
            <a:r>
              <a:rPr lang="tr-TR"/>
              <a:t>ÖTV oranları aracın silindir hacmine ve vergisiz fiyatına göre değişmektedir:</a:t>
            </a:r>
          </a:p>
          <a:p>
            <a:endParaRPr lang="tr-TR"/>
          </a:p>
          <a:p>
            <a:endParaRPr lang="tr-TR"/>
          </a:p>
          <a:p>
            <a:endParaRPr lang="tr-TR"/>
          </a:p>
          <a:p>
            <a:endParaRPr lang="tr-TR"/>
          </a:p>
          <a:p>
            <a:endParaRPr lang="tr-TR"/>
          </a:p>
          <a:p>
            <a:endParaRPr lang="tr-TR"/>
          </a:p>
          <a:p>
            <a:endParaRPr lang="tr-TR"/>
          </a:p>
          <a:p>
            <a:r>
              <a:rPr lang="tr-TR"/>
              <a:t>Girdi olarak aracın </a:t>
            </a:r>
            <a:r>
              <a:rPr lang="tr-TR">
                <a:solidFill>
                  <a:srgbClr val="0070C0"/>
                </a:solidFill>
              </a:rPr>
              <a:t>silindir hacmini </a:t>
            </a:r>
            <a:r>
              <a:rPr lang="tr-TR"/>
              <a:t>ve </a:t>
            </a:r>
            <a:r>
              <a:rPr lang="tr-TR">
                <a:solidFill>
                  <a:srgbClr val="0070C0"/>
                </a:solidFill>
              </a:rPr>
              <a:t>vergisiz fiyatını </a:t>
            </a:r>
            <a:r>
              <a:rPr lang="tr-TR"/>
              <a:t>alıp çıktı olarak </a:t>
            </a:r>
            <a:r>
              <a:rPr lang="tr-TR">
                <a:solidFill>
                  <a:srgbClr val="0070C0"/>
                </a:solidFill>
              </a:rPr>
              <a:t>satış fiyatını </a:t>
            </a:r>
            <a:r>
              <a:rPr lang="tr-TR"/>
              <a:t>hesaplayan programı yazınız</a:t>
            </a:r>
          </a:p>
        </p:txBody>
      </p:sp>
      <p:graphicFrame>
        <p:nvGraphicFramePr>
          <p:cNvPr id="4" name="Tablo 3"/>
          <p:cNvGraphicFramePr>
            <a:graphicFrameLocks noGrp="1"/>
          </p:cNvGraphicFramePr>
          <p:nvPr>
            <p:extLst>
              <p:ext uri="{D42A27DB-BD31-4B8C-83A1-F6EECF244321}">
                <p14:modId xmlns:p14="http://schemas.microsoft.com/office/powerpoint/2010/main" val="1662653183"/>
              </p:ext>
            </p:extLst>
          </p:nvPr>
        </p:nvGraphicFramePr>
        <p:xfrm>
          <a:off x="899592" y="3284984"/>
          <a:ext cx="7200000" cy="256032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803475662"/>
                    </a:ext>
                  </a:extLst>
                </a:gridCol>
                <a:gridCol w="2592288">
                  <a:extLst>
                    <a:ext uri="{9D8B030D-6E8A-4147-A177-3AD203B41FA5}">
                      <a16:colId xmlns:a16="http://schemas.microsoft.com/office/drawing/2014/main" val="1173482886"/>
                    </a:ext>
                  </a:extLst>
                </a:gridCol>
                <a:gridCol w="1152128">
                  <a:extLst>
                    <a:ext uri="{9D8B030D-6E8A-4147-A177-3AD203B41FA5}">
                      <a16:colId xmlns:a16="http://schemas.microsoft.com/office/drawing/2014/main" val="1223690465"/>
                    </a:ext>
                  </a:extLst>
                </a:gridCol>
                <a:gridCol w="1223336">
                  <a:extLst>
                    <a:ext uri="{9D8B030D-6E8A-4147-A177-3AD203B41FA5}">
                      <a16:colId xmlns:a16="http://schemas.microsoft.com/office/drawing/2014/main" val="3507266110"/>
                    </a:ext>
                  </a:extLst>
                </a:gridCol>
              </a:tblGrid>
              <a:tr h="308606">
                <a:tc>
                  <a:txBody>
                    <a:bodyPr/>
                    <a:lstStyle/>
                    <a:p>
                      <a:pPr algn="ctr"/>
                      <a:r>
                        <a:rPr lang="tr-TR"/>
                        <a:t>Silindir Hacmi</a:t>
                      </a:r>
                    </a:p>
                  </a:txBody>
                  <a:tcPr/>
                </a:tc>
                <a:tc>
                  <a:txBody>
                    <a:bodyPr/>
                    <a:lstStyle/>
                    <a:p>
                      <a:pPr algn="ctr"/>
                      <a:r>
                        <a:rPr lang="tr-TR"/>
                        <a:t>Vergisiz Fiyat</a:t>
                      </a:r>
                    </a:p>
                  </a:txBody>
                  <a:tcPr/>
                </a:tc>
                <a:tc>
                  <a:txBody>
                    <a:bodyPr/>
                    <a:lstStyle/>
                    <a:p>
                      <a:pPr algn="ctr"/>
                      <a:r>
                        <a:rPr lang="tr-TR"/>
                        <a:t>ÖTV oranı</a:t>
                      </a:r>
                    </a:p>
                  </a:txBody>
                  <a:tcPr/>
                </a:tc>
                <a:tc>
                  <a:txBody>
                    <a:bodyPr/>
                    <a:lstStyle/>
                    <a:p>
                      <a:pPr algn="ctr"/>
                      <a:r>
                        <a:rPr lang="tr-TR"/>
                        <a:t>KDV Oranı</a:t>
                      </a:r>
                    </a:p>
                  </a:txBody>
                  <a:tcPr/>
                </a:tc>
                <a:extLst>
                  <a:ext uri="{0D108BD9-81ED-4DB2-BD59-A6C34878D82A}">
                    <a16:rowId xmlns:a16="http://schemas.microsoft.com/office/drawing/2014/main" val="1084576513"/>
                  </a:ext>
                </a:extLst>
              </a:tr>
              <a:tr h="308606">
                <a:tc>
                  <a:txBody>
                    <a:bodyPr/>
                    <a:lstStyle/>
                    <a:p>
                      <a:pPr algn="ctr"/>
                      <a:r>
                        <a:rPr lang="tr-TR"/>
                        <a:t>&lt; 1600 cc</a:t>
                      </a:r>
                    </a:p>
                  </a:txBody>
                  <a:tcPr/>
                </a:tc>
                <a:tc>
                  <a:txBody>
                    <a:bodyPr/>
                    <a:lstStyle/>
                    <a:p>
                      <a:pPr algn="ctr"/>
                      <a:r>
                        <a:rPr lang="tr-TR"/>
                        <a:t>&lt; 70000 TL</a:t>
                      </a:r>
                    </a:p>
                  </a:txBody>
                  <a:tcPr/>
                </a:tc>
                <a:tc>
                  <a:txBody>
                    <a:bodyPr/>
                    <a:lstStyle/>
                    <a:p>
                      <a:pPr algn="ctr"/>
                      <a:r>
                        <a:rPr lang="tr-TR"/>
                        <a:t>%45</a:t>
                      </a:r>
                    </a:p>
                  </a:txBody>
                  <a:tcPr/>
                </a:tc>
                <a:tc>
                  <a:txBody>
                    <a:bodyPr/>
                    <a:lstStyle/>
                    <a:p>
                      <a:pPr algn="ctr"/>
                      <a:r>
                        <a:rPr lang="tr-TR"/>
                        <a:t>%18</a:t>
                      </a:r>
                    </a:p>
                  </a:txBody>
                  <a:tcPr/>
                </a:tc>
                <a:extLst>
                  <a:ext uri="{0D108BD9-81ED-4DB2-BD59-A6C34878D82A}">
                    <a16:rowId xmlns:a16="http://schemas.microsoft.com/office/drawing/2014/main" val="3576430299"/>
                  </a:ext>
                </a:extLst>
              </a:tr>
              <a:tr h="308606">
                <a:tc>
                  <a:txBody>
                    <a:bodyPr/>
                    <a:lstStyle/>
                    <a:p>
                      <a:pPr algn="ctr"/>
                      <a:r>
                        <a:rPr lang="tr-TR"/>
                        <a:t>&lt; 1600 cc</a:t>
                      </a:r>
                    </a:p>
                  </a:txBody>
                  <a:tcPr/>
                </a:tc>
                <a:tc>
                  <a:txBody>
                    <a:bodyPr/>
                    <a:lstStyle/>
                    <a:p>
                      <a:pPr algn="ctr"/>
                      <a:r>
                        <a:rPr lang="tr-TR"/>
                        <a:t>&gt;= 70000 TL, &lt; 120000 TL</a:t>
                      </a:r>
                    </a:p>
                  </a:txBody>
                  <a:tcPr/>
                </a:tc>
                <a:tc>
                  <a:txBody>
                    <a:bodyPr/>
                    <a:lstStyle/>
                    <a:p>
                      <a:pPr algn="ctr"/>
                      <a:r>
                        <a:rPr lang="tr-TR"/>
                        <a:t>%50</a:t>
                      </a:r>
                    </a:p>
                  </a:txBody>
                  <a:tcPr/>
                </a:tc>
                <a:tc>
                  <a:txBody>
                    <a:bodyPr/>
                    <a:lstStyle/>
                    <a:p>
                      <a:pPr algn="ctr"/>
                      <a:r>
                        <a:rPr lang="tr-TR"/>
                        <a:t>%18</a:t>
                      </a:r>
                    </a:p>
                  </a:txBody>
                  <a:tcPr/>
                </a:tc>
                <a:extLst>
                  <a:ext uri="{0D108BD9-81ED-4DB2-BD59-A6C34878D82A}">
                    <a16:rowId xmlns:a16="http://schemas.microsoft.com/office/drawing/2014/main" val="3696086155"/>
                  </a:ext>
                </a:extLst>
              </a:tr>
              <a:tr h="308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a:t>&lt; 1600 cc</a:t>
                      </a:r>
                    </a:p>
                  </a:txBody>
                  <a:tcPr/>
                </a:tc>
                <a:tc>
                  <a:txBody>
                    <a:bodyPr/>
                    <a:lstStyle/>
                    <a:p>
                      <a:pPr algn="ctr"/>
                      <a:r>
                        <a:rPr lang="tr-TR"/>
                        <a:t>&gt;= 120000 TL</a:t>
                      </a:r>
                    </a:p>
                  </a:txBody>
                  <a:tcPr/>
                </a:tc>
                <a:tc>
                  <a:txBody>
                    <a:bodyPr/>
                    <a:lstStyle/>
                    <a:p>
                      <a:pPr algn="ctr"/>
                      <a:r>
                        <a:rPr lang="tr-TR"/>
                        <a:t>%60</a:t>
                      </a:r>
                    </a:p>
                  </a:txBody>
                  <a:tcPr/>
                </a:tc>
                <a:tc>
                  <a:txBody>
                    <a:bodyPr/>
                    <a:lstStyle/>
                    <a:p>
                      <a:pPr algn="ctr"/>
                      <a:r>
                        <a:rPr lang="tr-TR"/>
                        <a:t>%18</a:t>
                      </a:r>
                    </a:p>
                  </a:txBody>
                  <a:tcPr/>
                </a:tc>
                <a:extLst>
                  <a:ext uri="{0D108BD9-81ED-4DB2-BD59-A6C34878D82A}">
                    <a16:rowId xmlns:a16="http://schemas.microsoft.com/office/drawing/2014/main" val="1512877307"/>
                  </a:ext>
                </a:extLst>
              </a:tr>
              <a:tr h="308606">
                <a:tc>
                  <a:txBody>
                    <a:bodyPr/>
                    <a:lstStyle/>
                    <a:p>
                      <a:pPr algn="ctr"/>
                      <a:r>
                        <a:rPr lang="tr-TR"/>
                        <a:t>&gt;= 1600 cc, &lt; 2000 cc</a:t>
                      </a:r>
                    </a:p>
                  </a:txBody>
                  <a:tcPr/>
                </a:tc>
                <a:tc>
                  <a:txBody>
                    <a:bodyPr/>
                    <a:lstStyle/>
                    <a:p>
                      <a:pPr algn="ctr"/>
                      <a:r>
                        <a:rPr lang="tr-TR"/>
                        <a:t>&lt; 170000 TL</a:t>
                      </a:r>
                    </a:p>
                  </a:txBody>
                  <a:tcPr/>
                </a:tc>
                <a:tc>
                  <a:txBody>
                    <a:bodyPr/>
                    <a:lstStyle/>
                    <a:p>
                      <a:pPr algn="ctr"/>
                      <a:r>
                        <a:rPr lang="tr-TR"/>
                        <a:t>%100</a:t>
                      </a:r>
                    </a:p>
                  </a:txBody>
                  <a:tcPr/>
                </a:tc>
                <a:tc>
                  <a:txBody>
                    <a:bodyPr/>
                    <a:lstStyle/>
                    <a:p>
                      <a:pPr algn="ctr"/>
                      <a:r>
                        <a:rPr lang="tr-TR"/>
                        <a:t>%18</a:t>
                      </a:r>
                    </a:p>
                  </a:txBody>
                  <a:tcPr/>
                </a:tc>
                <a:extLst>
                  <a:ext uri="{0D108BD9-81ED-4DB2-BD59-A6C34878D82A}">
                    <a16:rowId xmlns:a16="http://schemas.microsoft.com/office/drawing/2014/main" val="2748254501"/>
                  </a:ext>
                </a:extLst>
              </a:tr>
              <a:tr h="308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a:t>&gt;= 1600 cc, &lt; 2000 cc</a:t>
                      </a:r>
                    </a:p>
                  </a:txBody>
                  <a:tcPr/>
                </a:tc>
                <a:tc>
                  <a:txBody>
                    <a:bodyPr/>
                    <a:lstStyle/>
                    <a:p>
                      <a:pPr algn="ctr"/>
                      <a:r>
                        <a:rPr lang="tr-TR"/>
                        <a:t>&gt;= 170000</a:t>
                      </a:r>
                      <a:r>
                        <a:rPr lang="tr-TR" baseline="0"/>
                        <a:t> TL</a:t>
                      </a:r>
                      <a:endParaRPr lang="tr-TR"/>
                    </a:p>
                  </a:txBody>
                  <a:tcPr/>
                </a:tc>
                <a:tc>
                  <a:txBody>
                    <a:bodyPr/>
                    <a:lstStyle/>
                    <a:p>
                      <a:pPr algn="ctr"/>
                      <a:r>
                        <a:rPr lang="tr-TR"/>
                        <a:t>%110</a:t>
                      </a:r>
                    </a:p>
                  </a:txBody>
                  <a:tcPr/>
                </a:tc>
                <a:tc>
                  <a:txBody>
                    <a:bodyPr/>
                    <a:lstStyle/>
                    <a:p>
                      <a:pPr algn="ctr"/>
                      <a:r>
                        <a:rPr lang="tr-TR"/>
                        <a:t>%18</a:t>
                      </a:r>
                    </a:p>
                  </a:txBody>
                  <a:tcPr/>
                </a:tc>
                <a:extLst>
                  <a:ext uri="{0D108BD9-81ED-4DB2-BD59-A6C34878D82A}">
                    <a16:rowId xmlns:a16="http://schemas.microsoft.com/office/drawing/2014/main" val="667308721"/>
                  </a:ext>
                </a:extLst>
              </a:tr>
              <a:tr h="308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a:t>&gt;= 2000 cc</a:t>
                      </a:r>
                    </a:p>
                  </a:txBody>
                  <a:tcPr/>
                </a:tc>
                <a:tc>
                  <a:txBody>
                    <a:bodyPr/>
                    <a:lstStyle/>
                    <a:p>
                      <a:pPr algn="ctr"/>
                      <a:endParaRPr lang="tr-TR"/>
                    </a:p>
                  </a:txBody>
                  <a:tcPr/>
                </a:tc>
                <a:tc>
                  <a:txBody>
                    <a:bodyPr/>
                    <a:lstStyle/>
                    <a:p>
                      <a:pPr algn="ctr"/>
                      <a:r>
                        <a:rPr lang="tr-TR"/>
                        <a:t>%160</a:t>
                      </a:r>
                    </a:p>
                  </a:txBody>
                  <a:tcPr/>
                </a:tc>
                <a:tc>
                  <a:txBody>
                    <a:bodyPr/>
                    <a:lstStyle/>
                    <a:p>
                      <a:pPr algn="ctr"/>
                      <a:r>
                        <a:rPr lang="tr-TR"/>
                        <a:t>%18</a:t>
                      </a:r>
                    </a:p>
                  </a:txBody>
                  <a:tcPr/>
                </a:tc>
                <a:extLst>
                  <a:ext uri="{0D108BD9-81ED-4DB2-BD59-A6C34878D82A}">
                    <a16:rowId xmlns:a16="http://schemas.microsoft.com/office/drawing/2014/main" val="2426358138"/>
                  </a:ext>
                </a:extLst>
              </a:tr>
            </a:tbl>
          </a:graphicData>
        </a:graphic>
      </p:graphicFrame>
    </p:spTree>
    <p:extLst>
      <p:ext uri="{BB962C8B-B14F-4D97-AF65-F5344CB8AC3E}">
        <p14:creationId xmlns:p14="http://schemas.microsoft.com/office/powerpoint/2010/main" val="418095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Boolean</a:t>
            </a:r>
            <a:r>
              <a:rPr lang="tr-TR"/>
              <a:t> değerler</a:t>
            </a:r>
          </a:p>
        </p:txBody>
      </p:sp>
      <p:sp>
        <p:nvSpPr>
          <p:cNvPr id="3" name="İçerik Yer Tutucusu 2"/>
          <p:cNvSpPr>
            <a:spLocks noGrp="1"/>
          </p:cNvSpPr>
          <p:nvPr>
            <p:ph idx="1"/>
          </p:nvPr>
        </p:nvSpPr>
        <p:spPr/>
        <p:txBody>
          <a:bodyPr>
            <a:normAutofit fontScale="92500" lnSpcReduction="10000"/>
          </a:bodyPr>
          <a:lstStyle/>
          <a:p>
            <a:r>
              <a:rPr lang="tr-TR" err="1"/>
              <a:t>Boole</a:t>
            </a:r>
            <a:r>
              <a:rPr lang="tr-TR"/>
              <a:t> </a:t>
            </a:r>
            <a:r>
              <a:rPr lang="tr-TR" err="1"/>
              <a:t>cebiri</a:t>
            </a:r>
            <a:r>
              <a:rPr lang="tr-TR"/>
              <a:t> sadece 0 (yanlış) ve 1 (doğru) değerleri üzerinde işlem yapmaktadır.</a:t>
            </a:r>
          </a:p>
          <a:p>
            <a:r>
              <a:rPr lang="tr-TR"/>
              <a:t>Programlama dillerinde de sadece doğru veya yanlış değerini saklayabilen </a:t>
            </a:r>
            <a:r>
              <a:rPr lang="tr-TR" err="1"/>
              <a:t>boolean</a:t>
            </a:r>
            <a:r>
              <a:rPr lang="tr-TR"/>
              <a:t> türü değişkenler vardır (doğal olarak bu değişkenler için 1 bit büyüklük yeterlidir).</a:t>
            </a:r>
          </a:p>
          <a:p>
            <a:r>
              <a:rPr lang="tr-TR" err="1"/>
              <a:t>Python’da</a:t>
            </a:r>
            <a:r>
              <a:rPr lang="tr-TR"/>
              <a:t> bir değişkene </a:t>
            </a:r>
            <a:r>
              <a:rPr lang="tr-TR">
                <a:solidFill>
                  <a:srgbClr val="0070C0"/>
                </a:solidFill>
              </a:rPr>
              <a:t>True</a:t>
            </a:r>
            <a:r>
              <a:rPr lang="tr-TR"/>
              <a:t> veya </a:t>
            </a:r>
            <a:r>
              <a:rPr lang="tr-TR" err="1">
                <a:solidFill>
                  <a:srgbClr val="0070C0"/>
                </a:solidFill>
              </a:rPr>
              <a:t>False</a:t>
            </a:r>
            <a:r>
              <a:rPr lang="tr-TR"/>
              <a:t> değer atadıktan sonra </a:t>
            </a:r>
            <a:r>
              <a:rPr lang="tr-TR" err="1">
                <a:solidFill>
                  <a:srgbClr val="0070C0"/>
                </a:solidFill>
              </a:rPr>
              <a:t>type</a:t>
            </a:r>
            <a:r>
              <a:rPr lang="tr-TR">
                <a:solidFill>
                  <a:srgbClr val="0070C0"/>
                </a:solidFill>
              </a:rPr>
              <a:t>()</a:t>
            </a:r>
            <a:r>
              <a:rPr lang="tr-TR"/>
              <a:t> fonksiyonu ile bu değişkenin türünü kontrol ederseniz </a:t>
            </a:r>
            <a:r>
              <a:rPr lang="tr-TR">
                <a:solidFill>
                  <a:srgbClr val="0070C0"/>
                </a:solidFill>
              </a:rPr>
              <a:t>&lt;</a:t>
            </a:r>
            <a:r>
              <a:rPr lang="tr-TR" err="1">
                <a:solidFill>
                  <a:srgbClr val="0070C0"/>
                </a:solidFill>
              </a:rPr>
              <a:t>class</a:t>
            </a:r>
            <a:r>
              <a:rPr lang="tr-TR">
                <a:solidFill>
                  <a:srgbClr val="0070C0"/>
                </a:solidFill>
              </a:rPr>
              <a:t> '</a:t>
            </a:r>
            <a:r>
              <a:rPr lang="tr-TR" err="1">
                <a:solidFill>
                  <a:srgbClr val="0070C0"/>
                </a:solidFill>
              </a:rPr>
              <a:t>bool</a:t>
            </a:r>
            <a:r>
              <a:rPr lang="tr-TR">
                <a:solidFill>
                  <a:srgbClr val="0070C0"/>
                </a:solidFill>
              </a:rPr>
              <a:t>'&gt; </a:t>
            </a:r>
            <a:r>
              <a:rPr lang="tr-TR"/>
              <a:t>yazdığını görebilirsiniz.</a:t>
            </a:r>
          </a:p>
          <a:p>
            <a:pPr marL="0" indent="0">
              <a:buNone/>
            </a:pPr>
            <a:endParaRPr lang="tr-TR"/>
          </a:p>
        </p:txBody>
      </p:sp>
    </p:spTree>
    <p:extLst>
      <p:ext uri="{BB962C8B-B14F-4D97-AF65-F5344CB8AC3E}">
        <p14:creationId xmlns:p14="http://schemas.microsoft.com/office/powerpoint/2010/main" val="31088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a:t>Ödev 1</a:t>
            </a:r>
          </a:p>
        </p:txBody>
      </p:sp>
      <p:sp>
        <p:nvSpPr>
          <p:cNvPr id="34819" name="Rectangle 3"/>
          <p:cNvSpPr>
            <a:spLocks noGrp="1" noChangeArrowheads="1"/>
          </p:cNvSpPr>
          <p:nvPr>
            <p:ph idx="1"/>
          </p:nvPr>
        </p:nvSpPr>
        <p:spPr/>
        <p:txBody>
          <a:bodyPr>
            <a:normAutofit/>
          </a:bodyPr>
          <a:lstStyle/>
          <a:p>
            <a:pPr eaLnBrk="1" hangingPunct="1">
              <a:lnSpc>
                <a:spcPct val="90000"/>
              </a:lnSpc>
            </a:pPr>
            <a:r>
              <a:rPr lang="tr-TR"/>
              <a:t>Not Hesaplama programını değiştirin:</a:t>
            </a:r>
          </a:p>
          <a:p>
            <a:pPr lvl="1">
              <a:lnSpc>
                <a:spcPct val="90000"/>
              </a:lnSpc>
            </a:pPr>
            <a:r>
              <a:rPr lang="tr-TR"/>
              <a:t>Öğrencinin başarı notu 60’tan az ise başarı notunun yanında sadece "Başarısız" değil, "Final sınavından en az … almalıydı" mesajı da görüntülenecek.</a:t>
            </a:r>
          </a:p>
          <a:p>
            <a:pPr lvl="1">
              <a:lnSpc>
                <a:spcPct val="90000"/>
              </a:lnSpc>
            </a:pPr>
            <a:r>
              <a:rPr lang="tr-TR"/>
              <a:t>Final sınavı sonunda başarısız olan öğrenci için Bütünleme notu da istenecek. Bütünleme notu da Final gibi %70 üzerinden değerlendirilip hesaplanan başarı notu gösterilecek.</a:t>
            </a:r>
          </a:p>
          <a:p>
            <a:pPr lvl="1">
              <a:lnSpc>
                <a:spcPct val="90000"/>
              </a:lnSpc>
            </a:pPr>
            <a:endParaRPr lang="tr-TR"/>
          </a:p>
        </p:txBody>
      </p:sp>
    </p:spTree>
    <p:extLst>
      <p:ext uri="{BB962C8B-B14F-4D97-AF65-F5344CB8AC3E}">
        <p14:creationId xmlns:p14="http://schemas.microsoft.com/office/powerpoint/2010/main" val="399345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Ödev 2</a:t>
            </a:r>
          </a:p>
        </p:txBody>
      </p:sp>
      <p:sp>
        <p:nvSpPr>
          <p:cNvPr id="3" name="2 İçerik Yer Tutucusu"/>
          <p:cNvSpPr>
            <a:spLocks noGrp="1"/>
          </p:cNvSpPr>
          <p:nvPr>
            <p:ph idx="1"/>
          </p:nvPr>
        </p:nvSpPr>
        <p:spPr/>
        <p:txBody>
          <a:bodyPr>
            <a:normAutofit/>
          </a:bodyPr>
          <a:lstStyle/>
          <a:p>
            <a:pPr>
              <a:lnSpc>
                <a:spcPct val="90000"/>
              </a:lnSpc>
            </a:pPr>
            <a:r>
              <a:rPr lang="tr-TR"/>
              <a:t>Dört işlem programını değiştirin:</a:t>
            </a:r>
          </a:p>
          <a:p>
            <a:pPr lvl="1">
              <a:lnSpc>
                <a:spcPct val="90000"/>
              </a:lnSpc>
            </a:pPr>
            <a:r>
              <a:rPr lang="tr-TR" err="1"/>
              <a:t>Ondalıklı</a:t>
            </a:r>
            <a:r>
              <a:rPr lang="tr-TR"/>
              <a:t> sayılar ile işlem yapılabilsin.</a:t>
            </a:r>
          </a:p>
          <a:p>
            <a:pPr lvl="1">
              <a:lnSpc>
                <a:spcPct val="90000"/>
              </a:lnSpc>
            </a:pPr>
            <a:r>
              <a:rPr lang="tr-TR"/>
              <a:t>Önce işlem seçimi yapılsın, sonra sayılar girilsin.</a:t>
            </a:r>
          </a:p>
          <a:p>
            <a:pPr lvl="1">
              <a:lnSpc>
                <a:spcPct val="90000"/>
              </a:lnSpc>
            </a:pPr>
            <a:r>
              <a:rPr lang="tr-TR"/>
              <a:t>Eğer işlem olarak bölme seçildi ise;</a:t>
            </a:r>
          </a:p>
          <a:p>
            <a:pPr lvl="2">
              <a:lnSpc>
                <a:spcPct val="90000"/>
              </a:lnSpc>
            </a:pPr>
            <a:r>
              <a:rPr lang="tr-TR">
                <a:solidFill>
                  <a:srgbClr val="0070C0"/>
                </a:solidFill>
              </a:rPr>
              <a:t>İlk sayı </a:t>
            </a:r>
            <a:r>
              <a:rPr lang="tr-TR"/>
              <a:t>yerine </a:t>
            </a:r>
            <a:r>
              <a:rPr lang="tr-TR">
                <a:solidFill>
                  <a:srgbClr val="0070C0"/>
                </a:solidFill>
              </a:rPr>
              <a:t>Bölünen</a:t>
            </a:r>
            <a:r>
              <a:rPr lang="tr-TR"/>
              <a:t>, </a:t>
            </a:r>
            <a:r>
              <a:rPr lang="tr-TR">
                <a:solidFill>
                  <a:srgbClr val="0070C0"/>
                </a:solidFill>
              </a:rPr>
              <a:t>İkinci sayı </a:t>
            </a:r>
            <a:r>
              <a:rPr lang="tr-TR"/>
              <a:t>yerine </a:t>
            </a:r>
            <a:r>
              <a:rPr lang="tr-TR">
                <a:solidFill>
                  <a:srgbClr val="0070C0"/>
                </a:solidFill>
              </a:rPr>
              <a:t>Bölen </a:t>
            </a:r>
            <a:r>
              <a:rPr lang="tr-TR"/>
              <a:t>ifadeleri kullanılsın.</a:t>
            </a:r>
          </a:p>
          <a:p>
            <a:pPr lvl="2">
              <a:lnSpc>
                <a:spcPct val="90000"/>
              </a:lnSpc>
            </a:pPr>
            <a:r>
              <a:rPr lang="tr-TR"/>
              <a:t>Çıktı olarak </a:t>
            </a:r>
            <a:r>
              <a:rPr lang="tr-TR">
                <a:solidFill>
                  <a:srgbClr val="0070C0"/>
                </a:solidFill>
              </a:rPr>
              <a:t>Bölüm</a:t>
            </a:r>
            <a:r>
              <a:rPr lang="tr-TR"/>
              <a:t> (tamsayı olarak) ve </a:t>
            </a:r>
            <a:r>
              <a:rPr lang="tr-TR">
                <a:solidFill>
                  <a:srgbClr val="0070C0"/>
                </a:solidFill>
              </a:rPr>
              <a:t>Kalan</a:t>
            </a:r>
            <a:r>
              <a:rPr lang="tr-TR"/>
              <a:t> gösterilsin.</a:t>
            </a:r>
          </a:p>
          <a:p>
            <a:pPr lvl="3">
              <a:lnSpc>
                <a:spcPct val="90000"/>
              </a:lnSpc>
            </a:pPr>
            <a:r>
              <a:rPr lang="tr-TR" err="1"/>
              <a:t>Örn</a:t>
            </a:r>
            <a:r>
              <a:rPr lang="tr-TR"/>
              <a:t>: 4.5 / 1.4 =&gt; </a:t>
            </a:r>
            <a:r>
              <a:rPr lang="tr-TR">
                <a:solidFill>
                  <a:srgbClr val="0070C0"/>
                </a:solidFill>
              </a:rPr>
              <a:t>Bölüm = 3</a:t>
            </a:r>
            <a:r>
              <a:rPr lang="tr-TR"/>
              <a:t>, </a:t>
            </a:r>
            <a:r>
              <a:rPr lang="tr-TR">
                <a:solidFill>
                  <a:srgbClr val="0070C0"/>
                </a:solidFill>
              </a:rPr>
              <a:t>Kalan = 0.3</a:t>
            </a:r>
          </a:p>
          <a:p>
            <a:pPr lvl="2">
              <a:lnSpc>
                <a:spcPct val="90000"/>
              </a:lnSpc>
            </a:pPr>
            <a:r>
              <a:rPr lang="tr-TR"/>
              <a:t>Sıfıra bölme yapılırsa </a:t>
            </a:r>
            <a:r>
              <a:rPr lang="tr-TR">
                <a:solidFill>
                  <a:srgbClr val="0070C0"/>
                </a:solidFill>
              </a:rPr>
              <a:t>Bölüm = sonsuz</a:t>
            </a:r>
            <a:r>
              <a:rPr lang="tr-TR"/>
              <a:t> çıktısını versin (şu hali ile «</a:t>
            </a:r>
            <a:r>
              <a:rPr lang="tr-TR" err="1"/>
              <a:t>division</a:t>
            </a:r>
            <a:r>
              <a:rPr lang="tr-TR"/>
              <a:t> </a:t>
            </a:r>
            <a:r>
              <a:rPr lang="tr-TR" err="1"/>
              <a:t>by</a:t>
            </a:r>
            <a:r>
              <a:rPr lang="tr-TR"/>
              <a:t> </a:t>
            </a:r>
            <a:r>
              <a:rPr lang="tr-TR" err="1"/>
              <a:t>zero</a:t>
            </a:r>
            <a:r>
              <a:rPr lang="tr-TR"/>
              <a:t>» hatası alıyoruz).</a:t>
            </a:r>
          </a:p>
        </p:txBody>
      </p:sp>
    </p:spTree>
    <p:extLst>
      <p:ext uri="{BB962C8B-B14F-4D97-AF65-F5344CB8AC3E}">
        <p14:creationId xmlns:p14="http://schemas.microsoft.com/office/powerpoint/2010/main" val="3707273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Ödev 3</a:t>
            </a:r>
          </a:p>
        </p:txBody>
      </p:sp>
      <p:sp>
        <p:nvSpPr>
          <p:cNvPr id="3" name="2 İçerik Yer Tutucusu"/>
          <p:cNvSpPr>
            <a:spLocks noGrp="1"/>
          </p:cNvSpPr>
          <p:nvPr>
            <p:ph idx="1"/>
          </p:nvPr>
        </p:nvSpPr>
        <p:spPr/>
        <p:txBody>
          <a:bodyPr>
            <a:normAutofit/>
          </a:bodyPr>
          <a:lstStyle/>
          <a:p>
            <a:pPr>
              <a:lnSpc>
                <a:spcPct val="90000"/>
              </a:lnSpc>
            </a:pPr>
            <a:r>
              <a:rPr lang="tr-TR"/>
              <a:t>Vücut kitle indeksi programını değiştirin:</a:t>
            </a:r>
          </a:p>
          <a:p>
            <a:pPr lvl="1">
              <a:lnSpc>
                <a:spcPct val="90000"/>
              </a:lnSpc>
            </a:pPr>
            <a:r>
              <a:rPr lang="tr-TR"/>
              <a:t>Eğer girilen boy ve ağırlığa göre "zayıf" sonucu çıktıysa </a:t>
            </a:r>
            <a:r>
              <a:rPr lang="tr-TR" err="1"/>
              <a:t>vki</a:t>
            </a:r>
            <a:r>
              <a:rPr lang="tr-TR"/>
              <a:t> = 20 olması için alınması gereken kilo miktarı da yazılsın.</a:t>
            </a:r>
          </a:p>
          <a:p>
            <a:pPr lvl="1">
              <a:lnSpc>
                <a:spcPct val="90000"/>
              </a:lnSpc>
            </a:pPr>
            <a:r>
              <a:rPr lang="tr-TR"/>
              <a:t>Eğer girilen boy ve ağırlığa göre normalin üzerinde bir sonuç çıktıysa </a:t>
            </a:r>
            <a:r>
              <a:rPr lang="tr-TR" err="1"/>
              <a:t>vki</a:t>
            </a:r>
            <a:r>
              <a:rPr lang="tr-TR"/>
              <a:t> = 24.9 olması için verilmesi gereken kilo miktarı da yazılsın.</a:t>
            </a:r>
          </a:p>
        </p:txBody>
      </p:sp>
    </p:spTree>
    <p:extLst>
      <p:ext uri="{BB962C8B-B14F-4D97-AF65-F5344CB8AC3E}">
        <p14:creationId xmlns:p14="http://schemas.microsoft.com/office/powerpoint/2010/main" val="423852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Ödev 4</a:t>
            </a:r>
          </a:p>
        </p:txBody>
      </p:sp>
      <p:sp>
        <p:nvSpPr>
          <p:cNvPr id="3" name="İçerik Yer Tutucusu 2"/>
          <p:cNvSpPr>
            <a:spLocks noGrp="1"/>
          </p:cNvSpPr>
          <p:nvPr>
            <p:ph idx="1"/>
          </p:nvPr>
        </p:nvSpPr>
        <p:spPr/>
        <p:txBody>
          <a:bodyPr>
            <a:normAutofit fontScale="92500"/>
          </a:bodyPr>
          <a:lstStyle/>
          <a:p>
            <a:r>
              <a:rPr lang="tr-TR"/>
              <a:t>Ülkemizde engelli vatandaşlar engellilik oranına göre otomobil alımında ÖTV ödemez veya ÖTV indirimi alırlar. Fakat %18 oranındaki KDV engelli vatandaştan da alınır.</a:t>
            </a:r>
          </a:p>
          <a:p>
            <a:r>
              <a:rPr lang="tr-TR"/>
              <a:t>Uygulama sorusunda verilen ÖTV oranları geçerli olmak üzere, girdi olarak aracın </a:t>
            </a:r>
            <a:r>
              <a:rPr lang="tr-TR">
                <a:solidFill>
                  <a:srgbClr val="0070C0"/>
                </a:solidFill>
              </a:rPr>
              <a:t>silindir hacmini</a:t>
            </a:r>
            <a:r>
              <a:rPr lang="tr-TR"/>
              <a:t> ve </a:t>
            </a:r>
            <a:r>
              <a:rPr lang="tr-TR">
                <a:solidFill>
                  <a:srgbClr val="0070C0"/>
                </a:solidFill>
              </a:rPr>
              <a:t>satış fiyatını</a:t>
            </a:r>
            <a:r>
              <a:rPr lang="tr-TR"/>
              <a:t> alıp, çıktı olarak </a:t>
            </a:r>
            <a:r>
              <a:rPr lang="tr-TR">
                <a:solidFill>
                  <a:srgbClr val="0070C0"/>
                </a:solidFill>
              </a:rPr>
              <a:t>engelliye satış fiyatını </a:t>
            </a:r>
            <a:r>
              <a:rPr lang="tr-TR"/>
              <a:t>hesaplayan, yani satış fiyatındaki ÖTV oranını sıfırlayan programı yazınız.</a:t>
            </a:r>
          </a:p>
          <a:p>
            <a:endParaRPr lang="tr-TR"/>
          </a:p>
          <a:p>
            <a:endParaRPr lang="tr-TR"/>
          </a:p>
        </p:txBody>
      </p:sp>
    </p:spTree>
    <p:extLst>
      <p:ext uri="{BB962C8B-B14F-4D97-AF65-F5344CB8AC3E}">
        <p14:creationId xmlns:p14="http://schemas.microsoft.com/office/powerpoint/2010/main" val="1023321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Ek bilgi 1</a:t>
            </a:r>
          </a:p>
        </p:txBody>
      </p:sp>
      <p:sp>
        <p:nvSpPr>
          <p:cNvPr id="3" name="İçerik Yer Tutucusu 2"/>
          <p:cNvSpPr>
            <a:spLocks noGrp="1"/>
          </p:cNvSpPr>
          <p:nvPr>
            <p:ph idx="1"/>
          </p:nvPr>
        </p:nvSpPr>
        <p:spPr>
          <a:xfrm>
            <a:off x="457200" y="1600200"/>
            <a:ext cx="8229600" cy="4925144"/>
          </a:xfrm>
        </p:spPr>
        <p:txBody>
          <a:bodyPr>
            <a:normAutofit fontScale="77500" lnSpcReduction="20000"/>
          </a:bodyPr>
          <a:lstStyle/>
          <a:p>
            <a:r>
              <a:rPr lang="tr-TR" err="1"/>
              <a:t>Python’da</a:t>
            </a:r>
            <a:r>
              <a:rPr lang="tr-TR"/>
              <a:t> </a:t>
            </a:r>
            <a:r>
              <a:rPr lang="tr-TR" err="1">
                <a:solidFill>
                  <a:srgbClr val="0070C0"/>
                </a:solidFill>
              </a:rPr>
              <a:t>round</a:t>
            </a:r>
            <a:r>
              <a:rPr lang="tr-TR"/>
              <a:t> fonksiyonu istikrarsız çalışmaktadır. Örneğin 4.5 için 4 sonucunu üretirken 5.5 için 6 sonucunu verir. Birçok dilde noktadan sonra 5 yukarı yuvarlanır.</a:t>
            </a:r>
          </a:p>
          <a:p>
            <a:r>
              <a:rPr lang="tr-TR"/>
              <a:t>C dilinde </a:t>
            </a:r>
            <a:r>
              <a:rPr lang="tr-TR" err="1"/>
              <a:t>printf</a:t>
            </a:r>
            <a:r>
              <a:rPr lang="tr-TR"/>
              <a:t> fonksiyonu içinde </a:t>
            </a:r>
            <a:r>
              <a:rPr lang="tr-TR" err="1"/>
              <a:t>float</a:t>
            </a:r>
            <a:r>
              <a:rPr lang="tr-TR"/>
              <a:t> değerlerin gösterilmesi için %f işareti kullanılır ve noktadan sonra 6 hane olarak gösterilir. </a:t>
            </a:r>
            <a:r>
              <a:rPr lang="tr-TR" err="1"/>
              <a:t>Python’da</a:t>
            </a:r>
            <a:r>
              <a:rPr lang="tr-TR"/>
              <a:t> ise noktadan sonra 16 hane gösterilir. Eğer noktadan sonra farklı sayıda hane görmek istersek, örneğin 16 hane için %.16f kullanabiliriz.</a:t>
            </a:r>
          </a:p>
          <a:p>
            <a:r>
              <a:rPr lang="tr-TR"/>
              <a:t>C’deki </a:t>
            </a:r>
            <a:r>
              <a:rPr lang="tr-TR" err="1"/>
              <a:t>printf’e</a:t>
            </a:r>
            <a:r>
              <a:rPr lang="tr-TR"/>
              <a:t> benzer bir kullanım </a:t>
            </a:r>
            <a:r>
              <a:rPr lang="tr-TR" err="1"/>
              <a:t>Python’da</a:t>
            </a:r>
            <a:r>
              <a:rPr lang="tr-TR"/>
              <a:t> da vardır:</a:t>
            </a:r>
          </a:p>
          <a:p>
            <a:pPr marL="400050" lvl="1" indent="0">
              <a:buNone/>
              <a:tabLst>
                <a:tab pos="1619250" algn="l"/>
                <a:tab pos="5021263" algn="l"/>
              </a:tabLst>
            </a:pPr>
            <a:r>
              <a:rPr lang="tr-TR" sz="2600">
                <a:solidFill>
                  <a:srgbClr val="C00000"/>
                </a:solidFill>
                <a:latin typeface="Consolas" panose="020B0609020204030204" pitchFamily="49" charset="0"/>
              </a:rPr>
              <a:t>C:      	</a:t>
            </a:r>
            <a:r>
              <a:rPr lang="tr-TR" sz="2600" err="1">
                <a:solidFill>
                  <a:srgbClr val="0070C0"/>
                </a:solidFill>
                <a:latin typeface="Consolas" panose="020B0609020204030204" pitchFamily="49" charset="0"/>
              </a:rPr>
              <a:t>printf</a:t>
            </a:r>
            <a:r>
              <a:rPr lang="tr-TR" sz="2600">
                <a:solidFill>
                  <a:srgbClr val="0070C0"/>
                </a:solidFill>
                <a:latin typeface="Consolas" panose="020B0609020204030204" pitchFamily="49" charset="0"/>
              </a:rPr>
              <a:t>("%.16f", 2.8);	</a:t>
            </a:r>
            <a:r>
              <a:rPr lang="tr-TR" sz="2600" err="1">
                <a:solidFill>
                  <a:srgbClr val="0070C0"/>
                </a:solidFill>
                <a:latin typeface="Consolas" panose="020B0609020204030204" pitchFamily="49" charset="0"/>
              </a:rPr>
              <a:t>printf</a:t>
            </a:r>
            <a:r>
              <a:rPr lang="tr-TR" sz="2600">
                <a:solidFill>
                  <a:srgbClr val="0070C0"/>
                </a:solidFill>
                <a:latin typeface="Consolas" panose="020B0609020204030204" pitchFamily="49" charset="0"/>
              </a:rPr>
              <a:t>("%.0f", 4.5);</a:t>
            </a:r>
          </a:p>
          <a:p>
            <a:pPr marL="400050" lvl="1" indent="0">
              <a:buNone/>
              <a:tabLst>
                <a:tab pos="1619250" algn="l"/>
                <a:tab pos="5021263" algn="l"/>
              </a:tabLst>
            </a:pPr>
            <a:r>
              <a:rPr lang="tr-TR" sz="2600">
                <a:solidFill>
                  <a:srgbClr val="C00000"/>
                </a:solidFill>
                <a:latin typeface="Consolas" panose="020B0609020204030204" pitchFamily="49" charset="0"/>
              </a:rPr>
              <a:t>Python: 	</a:t>
            </a:r>
            <a:r>
              <a:rPr lang="tr-TR" sz="2600" err="1">
                <a:solidFill>
                  <a:srgbClr val="0070C0"/>
                </a:solidFill>
                <a:latin typeface="Consolas" panose="020B0609020204030204" pitchFamily="49" charset="0"/>
              </a:rPr>
              <a:t>print</a:t>
            </a:r>
            <a:r>
              <a:rPr lang="tr-TR" sz="2600">
                <a:solidFill>
                  <a:srgbClr val="0070C0"/>
                </a:solidFill>
                <a:latin typeface="Consolas" panose="020B0609020204030204" pitchFamily="49" charset="0"/>
              </a:rPr>
              <a:t>("%.16f" % 2.8)	</a:t>
            </a:r>
            <a:r>
              <a:rPr lang="tr-TR" sz="2600" err="1">
                <a:solidFill>
                  <a:srgbClr val="0070C0"/>
                </a:solidFill>
                <a:latin typeface="Consolas" panose="020B0609020204030204" pitchFamily="49" charset="0"/>
              </a:rPr>
              <a:t>print</a:t>
            </a:r>
            <a:r>
              <a:rPr lang="tr-TR" sz="2600">
                <a:solidFill>
                  <a:srgbClr val="0070C0"/>
                </a:solidFill>
                <a:latin typeface="Consolas" panose="020B0609020204030204" pitchFamily="49" charset="0"/>
              </a:rPr>
              <a:t>("%.0f" % 4.5)</a:t>
            </a:r>
          </a:p>
          <a:p>
            <a:pPr marL="400050" lvl="1" indent="0">
              <a:buNone/>
              <a:tabLst>
                <a:tab pos="1619250" algn="l"/>
                <a:tab pos="5021263" algn="l"/>
              </a:tabLst>
            </a:pPr>
            <a:r>
              <a:rPr lang="tr-TR" sz="2600">
                <a:solidFill>
                  <a:srgbClr val="C00000"/>
                </a:solidFill>
                <a:latin typeface="Consolas" panose="020B0609020204030204" pitchFamily="49" charset="0"/>
              </a:rPr>
              <a:t>Sonuç:  	</a:t>
            </a:r>
            <a:r>
              <a:rPr lang="tr-TR" sz="2600">
                <a:solidFill>
                  <a:srgbClr val="0070C0"/>
                </a:solidFill>
                <a:latin typeface="Consolas" panose="020B0609020204030204" pitchFamily="49" charset="0"/>
              </a:rPr>
              <a:t>2.7999999999999998	4 </a:t>
            </a:r>
            <a:r>
              <a:rPr lang="tr-TR" sz="2600">
                <a:solidFill>
                  <a:srgbClr val="C00000"/>
                </a:solidFill>
                <a:latin typeface="Consolas" panose="020B0609020204030204" pitchFamily="49" charset="0"/>
              </a:rPr>
              <a:t>(Python)</a:t>
            </a:r>
            <a:r>
              <a:rPr lang="tr-TR" sz="2600">
                <a:solidFill>
                  <a:srgbClr val="0070C0"/>
                </a:solidFill>
                <a:latin typeface="Consolas" panose="020B0609020204030204" pitchFamily="49" charset="0"/>
              </a:rPr>
              <a:t>   5 </a:t>
            </a:r>
            <a:r>
              <a:rPr lang="tr-TR" sz="2600">
                <a:solidFill>
                  <a:srgbClr val="C00000"/>
                </a:solidFill>
                <a:latin typeface="Consolas" panose="020B0609020204030204" pitchFamily="49" charset="0"/>
              </a:rPr>
              <a:t>(C) </a:t>
            </a:r>
          </a:p>
          <a:p>
            <a:r>
              <a:rPr lang="tr-TR"/>
              <a:t>Görüldüğü gibi 2.8 için iki dil de aynı yuvarlama hatasını üretirken, 4.5’in tamsayı görüntülenmesinde Python yine </a:t>
            </a:r>
            <a:r>
              <a:rPr lang="tr-TR" err="1"/>
              <a:t>round</a:t>
            </a:r>
            <a:r>
              <a:rPr lang="tr-TR"/>
              <a:t>() gibi hatalı çıktı üretmektedir.</a:t>
            </a:r>
          </a:p>
        </p:txBody>
      </p:sp>
    </p:spTree>
    <p:extLst>
      <p:ext uri="{BB962C8B-B14F-4D97-AF65-F5344CB8AC3E}">
        <p14:creationId xmlns:p14="http://schemas.microsoft.com/office/powerpoint/2010/main" val="3726119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Ek bilgi 2</a:t>
            </a:r>
          </a:p>
        </p:txBody>
      </p:sp>
      <p:sp>
        <p:nvSpPr>
          <p:cNvPr id="3" name="İçerik Yer Tutucusu 2"/>
          <p:cNvSpPr>
            <a:spLocks noGrp="1"/>
          </p:cNvSpPr>
          <p:nvPr>
            <p:ph idx="1"/>
          </p:nvPr>
        </p:nvSpPr>
        <p:spPr>
          <a:xfrm>
            <a:off x="457200" y="1600200"/>
            <a:ext cx="8229600" cy="5069160"/>
          </a:xfrm>
        </p:spPr>
        <p:txBody>
          <a:bodyPr>
            <a:normAutofit fontScale="77500" lnSpcReduction="20000"/>
          </a:bodyPr>
          <a:lstStyle/>
          <a:p>
            <a:r>
              <a:rPr lang="tr-TR" err="1">
                <a:solidFill>
                  <a:srgbClr val="0070C0"/>
                </a:solidFill>
              </a:rPr>
              <a:t>print</a:t>
            </a:r>
            <a:r>
              <a:rPr lang="tr-TR"/>
              <a:t> fonksiyonunda </a:t>
            </a:r>
            <a:r>
              <a:rPr lang="tr-TR" err="1"/>
              <a:t>end</a:t>
            </a:r>
            <a:r>
              <a:rPr lang="tr-TR"/>
              <a:t>= dışında </a:t>
            </a:r>
            <a:r>
              <a:rPr lang="tr-TR" err="1">
                <a:solidFill>
                  <a:srgbClr val="0070C0"/>
                </a:solidFill>
              </a:rPr>
              <a:t>sep</a:t>
            </a:r>
            <a:r>
              <a:rPr lang="tr-TR">
                <a:solidFill>
                  <a:srgbClr val="0070C0"/>
                </a:solidFill>
              </a:rPr>
              <a:t>= </a:t>
            </a:r>
            <a:r>
              <a:rPr lang="tr-TR"/>
              <a:t>özel parametresi de vardır. Ayıraç (</a:t>
            </a:r>
            <a:r>
              <a:rPr lang="tr-TR" err="1"/>
              <a:t>Seperator</a:t>
            </a:r>
            <a:r>
              <a:rPr lang="tr-TR"/>
              <a:t>) anlamına gelir ve aralarına virgül konarak ayrılmış olan her değerin arasına konacak string belirlenir (verilmez ise boşluk karakteri konacağını geçen ders görmüştük).</a:t>
            </a:r>
          </a:p>
          <a:p>
            <a:pPr marL="400050" lvl="1" indent="0">
              <a:buNone/>
            </a:pPr>
            <a:r>
              <a:rPr lang="en-US">
                <a:solidFill>
                  <a:srgbClr val="0070C0"/>
                </a:solidFill>
                <a:latin typeface="Consolas" panose="020B0609020204030204" pitchFamily="49" charset="0"/>
              </a:rPr>
              <a:t>&gt;&gt;&gt; print("a","b","c",</a:t>
            </a:r>
            <a:r>
              <a:rPr lang="en-US" err="1">
                <a:solidFill>
                  <a:srgbClr val="0070C0"/>
                </a:solidFill>
                <a:latin typeface="Consolas" panose="020B0609020204030204" pitchFamily="49" charset="0"/>
              </a:rPr>
              <a:t>sep</a:t>
            </a:r>
            <a:r>
              <a:rPr lang="en-US">
                <a:solidFill>
                  <a:srgbClr val="0070C0"/>
                </a:solidFill>
                <a:latin typeface="Consolas" panose="020B0609020204030204" pitchFamily="49" charset="0"/>
              </a:rPr>
              <a:t>="123")</a:t>
            </a:r>
          </a:p>
          <a:p>
            <a:pPr marL="400050" lvl="1" indent="0">
              <a:buNone/>
            </a:pPr>
            <a:r>
              <a:rPr lang="en-US">
                <a:solidFill>
                  <a:srgbClr val="0070C0"/>
                </a:solidFill>
                <a:latin typeface="Consolas" panose="020B0609020204030204" pitchFamily="49" charset="0"/>
              </a:rPr>
              <a:t>a123b123c</a:t>
            </a:r>
          </a:p>
          <a:p>
            <a:pPr marL="400050" lvl="1" indent="0">
              <a:buNone/>
            </a:pPr>
            <a:r>
              <a:rPr lang="en-US">
                <a:solidFill>
                  <a:srgbClr val="0070C0"/>
                </a:solidFill>
                <a:latin typeface="Consolas" panose="020B0609020204030204" pitchFamily="49" charset="0"/>
              </a:rPr>
              <a:t>&gt;&gt;&gt; print("15","02","1998",sep="/")</a:t>
            </a:r>
          </a:p>
          <a:p>
            <a:pPr marL="400050" lvl="1" indent="0">
              <a:buNone/>
            </a:pPr>
            <a:r>
              <a:rPr lang="en-US">
                <a:solidFill>
                  <a:srgbClr val="0070C0"/>
                </a:solidFill>
                <a:latin typeface="Consolas" panose="020B0609020204030204" pitchFamily="49" charset="0"/>
              </a:rPr>
              <a:t>15/02/1998</a:t>
            </a:r>
            <a:endParaRPr lang="tr-TR">
              <a:solidFill>
                <a:srgbClr val="0070C0"/>
              </a:solidFill>
              <a:latin typeface="Consolas" panose="020B0609020204030204" pitchFamily="49" charset="0"/>
            </a:endParaRPr>
          </a:p>
          <a:p>
            <a:r>
              <a:rPr lang="tr-TR"/>
              <a:t>Bir string öncesi * kullanılması her karakterinin arasına bir boşluk ekler:</a:t>
            </a:r>
          </a:p>
          <a:p>
            <a:pPr marL="400050" lvl="1" indent="0">
              <a:buNone/>
            </a:pPr>
            <a:r>
              <a:rPr lang="pt-BR">
                <a:solidFill>
                  <a:srgbClr val="0070C0"/>
                </a:solidFill>
                <a:latin typeface="Consolas" panose="020B0609020204030204" pitchFamily="49" charset="0"/>
              </a:rPr>
              <a:t>&gt;&gt;&gt; print(*"Merhaba")</a:t>
            </a:r>
          </a:p>
          <a:p>
            <a:pPr marL="400050" lvl="1" indent="0">
              <a:buNone/>
            </a:pPr>
            <a:r>
              <a:rPr lang="pt-BR">
                <a:solidFill>
                  <a:srgbClr val="0070C0"/>
                </a:solidFill>
                <a:latin typeface="Consolas" panose="020B0609020204030204" pitchFamily="49" charset="0"/>
              </a:rPr>
              <a:t>M e r h a b a</a:t>
            </a:r>
            <a:r>
              <a:rPr lang="tr-TR">
                <a:solidFill>
                  <a:srgbClr val="0070C0"/>
                </a:solidFill>
                <a:latin typeface="Consolas" panose="020B0609020204030204" pitchFamily="49" charset="0"/>
              </a:rPr>
              <a:t> </a:t>
            </a:r>
          </a:p>
          <a:p>
            <a:pPr marL="400050" lvl="1" indent="0">
              <a:buNone/>
            </a:pPr>
            <a:r>
              <a:rPr lang="tr-TR" sz="2800">
                <a:solidFill>
                  <a:srgbClr val="0070C0"/>
                </a:solidFill>
                <a:latin typeface="Consolas" panose="020B0609020204030204" pitchFamily="49" charset="0"/>
              </a:rPr>
              <a:t>&gt;&gt;&gt; </a:t>
            </a:r>
            <a:r>
              <a:rPr lang="tr-TR" sz="2800" err="1">
                <a:solidFill>
                  <a:srgbClr val="0070C0"/>
                </a:solidFill>
                <a:latin typeface="Consolas" panose="020B0609020204030204" pitchFamily="49" charset="0"/>
              </a:rPr>
              <a:t>print</a:t>
            </a:r>
            <a:r>
              <a:rPr lang="tr-TR" sz="2800">
                <a:solidFill>
                  <a:srgbClr val="0070C0"/>
                </a:solidFill>
                <a:latin typeface="Consolas" panose="020B0609020204030204" pitchFamily="49" charset="0"/>
              </a:rPr>
              <a:t>(*"Merhaba", </a:t>
            </a:r>
            <a:r>
              <a:rPr lang="tr-TR" sz="2800" err="1">
                <a:solidFill>
                  <a:srgbClr val="0070C0"/>
                </a:solidFill>
                <a:latin typeface="Consolas" panose="020B0609020204030204" pitchFamily="49" charset="0"/>
              </a:rPr>
              <a:t>sep</a:t>
            </a:r>
            <a:r>
              <a:rPr lang="tr-TR" sz="2800">
                <a:solidFill>
                  <a:srgbClr val="0070C0"/>
                </a:solidFill>
                <a:latin typeface="Consolas" panose="020B0609020204030204" pitchFamily="49" charset="0"/>
              </a:rPr>
              <a:t>=".")</a:t>
            </a:r>
          </a:p>
          <a:p>
            <a:pPr marL="400050" lvl="1" indent="0">
              <a:buNone/>
            </a:pPr>
            <a:r>
              <a:rPr lang="tr-TR" sz="2800" err="1">
                <a:solidFill>
                  <a:srgbClr val="0070C0"/>
                </a:solidFill>
                <a:latin typeface="Consolas" panose="020B0609020204030204" pitchFamily="49" charset="0"/>
              </a:rPr>
              <a:t>M.e.r.h.a.b.a</a:t>
            </a:r>
            <a:endParaRPr lang="tr-TR" sz="2800">
              <a:solidFill>
                <a:srgbClr val="0070C0"/>
              </a:solidFill>
              <a:latin typeface="Consolas" panose="020B0609020204030204" pitchFamily="49" charset="0"/>
            </a:endParaRPr>
          </a:p>
          <a:p>
            <a:pPr marL="400050" lvl="1" indent="0">
              <a:buNone/>
            </a:pPr>
            <a:endParaRPr lang="tr-TR">
              <a:solidFill>
                <a:srgbClr val="0070C0"/>
              </a:solidFill>
              <a:latin typeface="Consolas" panose="020B0609020204030204" pitchFamily="49" charset="0"/>
            </a:endParaRPr>
          </a:p>
        </p:txBody>
      </p:sp>
    </p:spTree>
    <p:extLst>
      <p:ext uri="{BB962C8B-B14F-4D97-AF65-F5344CB8AC3E}">
        <p14:creationId xmlns:p14="http://schemas.microsoft.com/office/powerpoint/2010/main" val="105426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14541-4755-4079-B479-F899C567CC05}"/>
              </a:ext>
            </a:extLst>
          </p:cNvPr>
          <p:cNvSpPr>
            <a:spLocks noGrp="1"/>
          </p:cNvSpPr>
          <p:nvPr>
            <p:ph type="title"/>
          </p:nvPr>
        </p:nvSpPr>
        <p:spPr/>
        <p:txBody>
          <a:bodyPr/>
          <a:lstStyle/>
          <a:p>
            <a:r>
              <a:rPr lang="tr-TR"/>
              <a:t>KAYNAKLAR</a:t>
            </a:r>
          </a:p>
        </p:txBody>
      </p:sp>
      <p:sp>
        <p:nvSpPr>
          <p:cNvPr id="3" name="İçerik Yer Tutucusu 2">
            <a:extLst>
              <a:ext uri="{FF2B5EF4-FFF2-40B4-BE49-F238E27FC236}">
                <a16:creationId xmlns:a16="http://schemas.microsoft.com/office/drawing/2014/main" id="{C1ABDE3E-361A-4402-9556-3DA0BF2F33BB}"/>
              </a:ext>
            </a:extLst>
          </p:cNvPr>
          <p:cNvSpPr>
            <a:spLocks noGrp="1"/>
          </p:cNvSpPr>
          <p:nvPr>
            <p:ph idx="1"/>
          </p:nvPr>
        </p:nvSpPr>
        <p:spPr/>
        <p:txBody>
          <a:bodyPr/>
          <a:lstStyle/>
          <a:p>
            <a:r>
              <a:rPr lang="tr-TR"/>
              <a:t>Dr. </a:t>
            </a:r>
            <a:r>
              <a:rPr lang="tr-TR" err="1"/>
              <a:t>Öğr</a:t>
            </a:r>
            <a:r>
              <a:rPr lang="tr-TR"/>
              <a:t>. Üyesi Altan MESUT, Ders Notları</a:t>
            </a:r>
          </a:p>
          <a:p>
            <a:r>
              <a:rPr lang="tr-TR"/>
              <a:t>Arş. Gör. Dr. Emir ÖZTÜRK, Ders Notları</a:t>
            </a:r>
          </a:p>
        </p:txBody>
      </p:sp>
    </p:spTree>
    <p:extLst>
      <p:ext uri="{BB962C8B-B14F-4D97-AF65-F5344CB8AC3E}">
        <p14:creationId xmlns:p14="http://schemas.microsoft.com/office/powerpoint/2010/main" val="100328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Örnekler</a:t>
            </a:r>
          </a:p>
        </p:txBody>
      </p:sp>
      <p:sp>
        <p:nvSpPr>
          <p:cNvPr id="3" name="İçerik Yer Tutucusu 2"/>
          <p:cNvSpPr>
            <a:spLocks noGrp="1"/>
          </p:cNvSpPr>
          <p:nvPr>
            <p:ph idx="1"/>
          </p:nvPr>
        </p:nvSpPr>
        <p:spPr>
          <a:xfrm>
            <a:off x="457200" y="1600200"/>
            <a:ext cx="3898776" cy="4525963"/>
          </a:xfrm>
        </p:spPr>
        <p:txBody>
          <a:bodyPr>
            <a:noAutofit/>
          </a:bodyPr>
          <a:lstStyle/>
          <a:p>
            <a:pPr marL="0" indent="0">
              <a:lnSpc>
                <a:spcPct val="80000"/>
              </a:lnSpc>
              <a:buNone/>
            </a:pPr>
            <a:r>
              <a:rPr lang="en-US" sz="2800">
                <a:latin typeface="Consolas" panose="020B0609020204030204" pitchFamily="49" charset="0"/>
              </a:rPr>
              <a:t>&gt;&gt;&gt; a = True</a:t>
            </a:r>
          </a:p>
          <a:p>
            <a:pPr marL="0" indent="0">
              <a:lnSpc>
                <a:spcPct val="80000"/>
              </a:lnSpc>
              <a:buNone/>
            </a:pPr>
            <a:r>
              <a:rPr lang="en-US" sz="2800">
                <a:latin typeface="Consolas" panose="020B0609020204030204" pitchFamily="49" charset="0"/>
              </a:rPr>
              <a:t>&gt;&gt;&gt; type(a)</a:t>
            </a:r>
          </a:p>
          <a:p>
            <a:pPr marL="0" indent="0">
              <a:lnSpc>
                <a:spcPct val="80000"/>
              </a:lnSpc>
              <a:buNone/>
            </a:pPr>
            <a:r>
              <a:rPr lang="en-US" sz="2800">
                <a:solidFill>
                  <a:srgbClr val="0070C0"/>
                </a:solidFill>
                <a:latin typeface="Consolas" panose="020B0609020204030204" pitchFamily="49" charset="0"/>
              </a:rPr>
              <a:t>&lt;class 'bool'&gt;</a:t>
            </a:r>
          </a:p>
          <a:p>
            <a:pPr marL="0" indent="0">
              <a:lnSpc>
                <a:spcPct val="80000"/>
              </a:lnSpc>
              <a:buNone/>
            </a:pPr>
            <a:r>
              <a:rPr lang="en-US" sz="2800">
                <a:latin typeface="Consolas" panose="020B0609020204030204" pitchFamily="49" charset="0"/>
              </a:rPr>
              <a:t>&gt;&gt;&gt; b = False</a:t>
            </a:r>
          </a:p>
          <a:p>
            <a:pPr marL="0" indent="0">
              <a:lnSpc>
                <a:spcPct val="80000"/>
              </a:lnSpc>
              <a:buNone/>
            </a:pPr>
            <a:r>
              <a:rPr lang="en-US" sz="2800">
                <a:latin typeface="Consolas" panose="020B0609020204030204" pitchFamily="49" charset="0"/>
              </a:rPr>
              <a:t>&gt;&gt;&gt; a and b</a:t>
            </a:r>
          </a:p>
          <a:p>
            <a:pPr marL="0" indent="0">
              <a:lnSpc>
                <a:spcPct val="80000"/>
              </a:lnSpc>
              <a:buNone/>
            </a:pPr>
            <a:r>
              <a:rPr lang="en-US" sz="2800">
                <a:solidFill>
                  <a:srgbClr val="0070C0"/>
                </a:solidFill>
                <a:latin typeface="Consolas" panose="020B0609020204030204" pitchFamily="49" charset="0"/>
              </a:rPr>
              <a:t>False</a:t>
            </a:r>
          </a:p>
          <a:p>
            <a:pPr marL="0" indent="0">
              <a:lnSpc>
                <a:spcPct val="80000"/>
              </a:lnSpc>
              <a:buNone/>
            </a:pPr>
            <a:r>
              <a:rPr lang="en-US" sz="2800">
                <a:latin typeface="Consolas" panose="020B0609020204030204" pitchFamily="49" charset="0"/>
              </a:rPr>
              <a:t>&gt;&gt;&gt; a or b</a:t>
            </a:r>
          </a:p>
          <a:p>
            <a:pPr marL="0" indent="0">
              <a:lnSpc>
                <a:spcPct val="80000"/>
              </a:lnSpc>
              <a:buNone/>
            </a:pPr>
            <a:r>
              <a:rPr lang="en-US" sz="2800">
                <a:solidFill>
                  <a:srgbClr val="0070C0"/>
                </a:solidFill>
                <a:latin typeface="Consolas" panose="020B0609020204030204" pitchFamily="49" charset="0"/>
              </a:rPr>
              <a:t>True</a:t>
            </a:r>
            <a:endParaRPr lang="tr-TR" sz="2800">
              <a:solidFill>
                <a:srgbClr val="0070C0"/>
              </a:solidFill>
              <a:latin typeface="Consolas" panose="020B0609020204030204" pitchFamily="49" charset="0"/>
            </a:endParaRPr>
          </a:p>
          <a:p>
            <a:pPr marL="0" indent="0">
              <a:lnSpc>
                <a:spcPct val="80000"/>
              </a:lnSpc>
              <a:buNone/>
            </a:pPr>
            <a:r>
              <a:rPr lang="en-US" sz="2800">
                <a:latin typeface="Consolas" panose="020B0609020204030204" pitchFamily="49" charset="0"/>
              </a:rPr>
              <a:t>&gt;&gt;&gt; a </a:t>
            </a:r>
            <a:r>
              <a:rPr lang="tr-TR" sz="2800" err="1">
                <a:latin typeface="Consolas" panose="020B0609020204030204" pitchFamily="49" charset="0"/>
              </a:rPr>
              <a:t>and</a:t>
            </a:r>
            <a:r>
              <a:rPr lang="tr-TR" sz="2800">
                <a:latin typeface="Consolas" panose="020B0609020204030204" pitchFamily="49" charset="0"/>
              </a:rPr>
              <a:t> not b</a:t>
            </a:r>
            <a:endParaRPr lang="en-US" sz="2800">
              <a:latin typeface="Consolas" panose="020B0609020204030204" pitchFamily="49" charset="0"/>
            </a:endParaRPr>
          </a:p>
          <a:p>
            <a:pPr marL="0" indent="0">
              <a:lnSpc>
                <a:spcPct val="80000"/>
              </a:lnSpc>
              <a:buNone/>
            </a:pPr>
            <a:r>
              <a:rPr lang="en-US" sz="2800">
                <a:solidFill>
                  <a:srgbClr val="0070C0"/>
                </a:solidFill>
                <a:latin typeface="Consolas" panose="020B0609020204030204" pitchFamily="49" charset="0"/>
              </a:rPr>
              <a:t>True</a:t>
            </a:r>
            <a:endParaRPr lang="tr-TR" sz="2800">
              <a:solidFill>
                <a:srgbClr val="0070C0"/>
              </a:solidFill>
              <a:latin typeface="Consolas" panose="020B0609020204030204" pitchFamily="49" charset="0"/>
            </a:endParaRPr>
          </a:p>
        </p:txBody>
      </p:sp>
      <p:sp>
        <p:nvSpPr>
          <p:cNvPr id="4" name="İçerik Yer Tutucusu 2"/>
          <p:cNvSpPr txBox="1">
            <a:spLocks/>
          </p:cNvSpPr>
          <p:nvPr/>
        </p:nvSpPr>
        <p:spPr>
          <a:xfrm>
            <a:off x="4788024" y="1600200"/>
            <a:ext cx="389877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80000"/>
              </a:lnSpc>
              <a:spcAft>
                <a:spcPts val="0"/>
              </a:spcAft>
              <a:buFont typeface="Arial" pitchFamily="34" charset="0"/>
              <a:buNone/>
            </a:pPr>
            <a:r>
              <a:rPr lang="en-US" sz="2800">
                <a:latin typeface="Consolas" panose="020B0609020204030204" pitchFamily="49" charset="0"/>
              </a:rPr>
              <a:t>&gt;&gt;&gt; </a:t>
            </a:r>
            <a:r>
              <a:rPr lang="tr-TR" sz="2800" err="1">
                <a:latin typeface="Consolas" panose="020B0609020204030204" pitchFamily="49" charset="0"/>
              </a:rPr>
              <a:t>bool</a:t>
            </a:r>
            <a:r>
              <a:rPr lang="tr-TR" sz="2800">
                <a:latin typeface="Consolas" panose="020B0609020204030204" pitchFamily="49" charset="0"/>
              </a:rPr>
              <a:t>(1)</a:t>
            </a:r>
            <a:endParaRPr lang="en-US" sz="2800">
              <a:latin typeface="Consolas" panose="020B0609020204030204" pitchFamily="49" charset="0"/>
            </a:endParaRPr>
          </a:p>
          <a:p>
            <a:pPr marL="0" indent="0" fontAlgn="auto">
              <a:lnSpc>
                <a:spcPct val="80000"/>
              </a:lnSpc>
              <a:spcAft>
                <a:spcPts val="0"/>
              </a:spcAft>
              <a:buFont typeface="Arial" pitchFamily="34" charset="0"/>
              <a:buNone/>
            </a:pPr>
            <a:r>
              <a:rPr lang="en-US" sz="2800">
                <a:solidFill>
                  <a:srgbClr val="0070C0"/>
                </a:solidFill>
                <a:latin typeface="Consolas" panose="020B0609020204030204" pitchFamily="49" charset="0"/>
              </a:rPr>
              <a:t>True</a:t>
            </a:r>
            <a:endParaRPr lang="tr-TR" sz="2800">
              <a:solidFill>
                <a:srgbClr val="0070C0"/>
              </a:solidFill>
              <a:latin typeface="Consolas" panose="020B0609020204030204" pitchFamily="49" charset="0"/>
            </a:endParaRPr>
          </a:p>
          <a:p>
            <a:pPr marL="0" indent="0" fontAlgn="auto">
              <a:lnSpc>
                <a:spcPct val="80000"/>
              </a:lnSpc>
              <a:spcAft>
                <a:spcPts val="0"/>
              </a:spcAft>
              <a:buNone/>
            </a:pPr>
            <a:r>
              <a:rPr lang="tr-TR" sz="2800">
                <a:latin typeface="Consolas" panose="020B0609020204030204" pitchFamily="49" charset="0"/>
              </a:rPr>
              <a:t>&gt;&gt;&gt; a = 10</a:t>
            </a:r>
          </a:p>
          <a:p>
            <a:pPr marL="0" indent="0" fontAlgn="auto">
              <a:lnSpc>
                <a:spcPct val="80000"/>
              </a:lnSpc>
              <a:spcAft>
                <a:spcPts val="0"/>
              </a:spcAft>
              <a:buNone/>
            </a:pPr>
            <a:r>
              <a:rPr lang="tr-TR" sz="2800">
                <a:latin typeface="Consolas" panose="020B0609020204030204" pitchFamily="49" charset="0"/>
              </a:rPr>
              <a:t>&gt;&gt;&gt; a == 5</a:t>
            </a:r>
          </a:p>
          <a:p>
            <a:pPr marL="0" indent="0" fontAlgn="auto">
              <a:lnSpc>
                <a:spcPct val="80000"/>
              </a:lnSpc>
              <a:spcAft>
                <a:spcPts val="0"/>
              </a:spcAft>
              <a:buNone/>
            </a:pPr>
            <a:r>
              <a:rPr lang="tr-TR" sz="2800" err="1">
                <a:solidFill>
                  <a:srgbClr val="0070C0"/>
                </a:solidFill>
                <a:latin typeface="Consolas" panose="020B0609020204030204" pitchFamily="49" charset="0"/>
              </a:rPr>
              <a:t>False</a:t>
            </a:r>
            <a:endParaRPr lang="tr-TR" sz="2800">
              <a:solidFill>
                <a:srgbClr val="0070C0"/>
              </a:solidFill>
              <a:latin typeface="Consolas" panose="020B0609020204030204" pitchFamily="49" charset="0"/>
            </a:endParaRPr>
          </a:p>
          <a:p>
            <a:pPr marL="0" indent="0" fontAlgn="auto">
              <a:lnSpc>
                <a:spcPct val="80000"/>
              </a:lnSpc>
              <a:spcAft>
                <a:spcPts val="0"/>
              </a:spcAft>
              <a:buNone/>
            </a:pPr>
            <a:r>
              <a:rPr lang="tr-TR" sz="2800">
                <a:latin typeface="Consolas" panose="020B0609020204030204" pitchFamily="49" charset="0"/>
              </a:rPr>
              <a:t>&gt;&gt;&gt; a == 10</a:t>
            </a:r>
          </a:p>
          <a:p>
            <a:pPr marL="0" indent="0" fontAlgn="auto">
              <a:lnSpc>
                <a:spcPct val="80000"/>
              </a:lnSpc>
              <a:spcAft>
                <a:spcPts val="0"/>
              </a:spcAft>
              <a:buNone/>
            </a:pPr>
            <a:r>
              <a:rPr lang="tr-TR" sz="2800">
                <a:solidFill>
                  <a:srgbClr val="0070C0"/>
                </a:solidFill>
                <a:latin typeface="Consolas" panose="020B0609020204030204" pitchFamily="49" charset="0"/>
              </a:rPr>
              <a:t>True</a:t>
            </a:r>
          </a:p>
          <a:p>
            <a:pPr marL="0" indent="0" fontAlgn="auto">
              <a:lnSpc>
                <a:spcPct val="80000"/>
              </a:lnSpc>
              <a:spcAft>
                <a:spcPts val="0"/>
              </a:spcAft>
              <a:buNone/>
            </a:pPr>
            <a:r>
              <a:rPr lang="tr-TR" sz="2800">
                <a:latin typeface="Consolas" panose="020B0609020204030204" pitchFamily="49" charset="0"/>
              </a:rPr>
              <a:t>&gt;&gt;&gt; a != 5</a:t>
            </a:r>
          </a:p>
          <a:p>
            <a:pPr marL="0" indent="0" fontAlgn="auto">
              <a:lnSpc>
                <a:spcPct val="80000"/>
              </a:lnSpc>
              <a:spcAft>
                <a:spcPts val="0"/>
              </a:spcAft>
              <a:buNone/>
            </a:pPr>
            <a:r>
              <a:rPr lang="tr-TR" sz="2800">
                <a:solidFill>
                  <a:srgbClr val="0070C0"/>
                </a:solidFill>
                <a:latin typeface="Consolas" panose="020B0609020204030204" pitchFamily="49" charset="0"/>
              </a:rPr>
              <a:t>True</a:t>
            </a:r>
          </a:p>
        </p:txBody>
      </p:sp>
      <p:sp>
        <p:nvSpPr>
          <p:cNvPr id="5" name="6 Metin kutusu"/>
          <p:cNvSpPr txBox="1"/>
          <p:nvPr/>
        </p:nvSpPr>
        <p:spPr>
          <a:xfrm>
            <a:off x="3995936" y="5929439"/>
            <a:ext cx="422366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Görüldüğü gibi karşılaştırma operatörleri ile işlem yapmak </a:t>
            </a:r>
            <a:r>
              <a:rPr lang="tr-TR" i="1" err="1">
                <a:solidFill>
                  <a:srgbClr val="C00000"/>
                </a:solidFill>
                <a:latin typeface="+mj-lt"/>
              </a:rPr>
              <a:t>boolean</a:t>
            </a:r>
            <a:r>
              <a:rPr lang="tr-TR" i="1">
                <a:solidFill>
                  <a:srgbClr val="C00000"/>
                </a:solidFill>
                <a:latin typeface="+mj-lt"/>
              </a:rPr>
              <a:t> sonuç döndürür</a:t>
            </a:r>
          </a:p>
        </p:txBody>
      </p:sp>
      <p:cxnSp>
        <p:nvCxnSpPr>
          <p:cNvPr id="6" name="5 Düz Ok Bağlayıcısı"/>
          <p:cNvCxnSpPr/>
          <p:nvPr/>
        </p:nvCxnSpPr>
        <p:spPr>
          <a:xfrm>
            <a:off x="7740352" y="3392976"/>
            <a:ext cx="0" cy="24842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5 Düz Ok Bağlayıcısı"/>
          <p:cNvCxnSpPr/>
          <p:nvPr/>
        </p:nvCxnSpPr>
        <p:spPr>
          <a:xfrm flipH="1">
            <a:off x="6300192" y="3392976"/>
            <a:ext cx="1440160" cy="0"/>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 name="5 Düz Ok Bağlayıcısı"/>
          <p:cNvCxnSpPr/>
          <p:nvPr/>
        </p:nvCxnSpPr>
        <p:spPr>
          <a:xfrm flipH="1">
            <a:off x="6314724" y="4905184"/>
            <a:ext cx="0" cy="180000"/>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5 Düz Ok Bağlayıcısı"/>
          <p:cNvCxnSpPr/>
          <p:nvPr/>
        </p:nvCxnSpPr>
        <p:spPr>
          <a:xfrm flipH="1">
            <a:off x="6300192" y="3212976"/>
            <a:ext cx="0" cy="180000"/>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 name="5 Düz Ok Bağlayıcısı"/>
          <p:cNvCxnSpPr/>
          <p:nvPr/>
        </p:nvCxnSpPr>
        <p:spPr>
          <a:xfrm flipH="1">
            <a:off x="6300192" y="4077072"/>
            <a:ext cx="0" cy="180000"/>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 name="5 Düz Ok Bağlayıcısı"/>
          <p:cNvCxnSpPr/>
          <p:nvPr/>
        </p:nvCxnSpPr>
        <p:spPr>
          <a:xfrm flipH="1">
            <a:off x="6314724" y="4244435"/>
            <a:ext cx="1440000" cy="0"/>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5 Düz Ok Bağlayıcısı"/>
          <p:cNvCxnSpPr/>
          <p:nvPr/>
        </p:nvCxnSpPr>
        <p:spPr>
          <a:xfrm flipH="1">
            <a:off x="6300192" y="5085184"/>
            <a:ext cx="1440160" cy="0"/>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4383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a:bodyPr>
          <a:lstStyle/>
          <a:p>
            <a:pPr eaLnBrk="1" hangingPunct="1">
              <a:lnSpc>
                <a:spcPct val="90000"/>
              </a:lnSpc>
            </a:pPr>
            <a:r>
              <a:rPr lang="tr-TR"/>
              <a:t>Bir koşula göre işlem yapılması istendiğinde en çok kullanılan komut kümesi </a:t>
            </a:r>
            <a:r>
              <a:rPr lang="tr-TR" err="1"/>
              <a:t>if</a:t>
            </a:r>
            <a:r>
              <a:rPr lang="tr-TR"/>
              <a:t> &amp; else yapısıdır:</a:t>
            </a:r>
          </a:p>
          <a:p>
            <a:pPr marL="714375" indent="0" eaLnBrk="1" hangingPunct="1">
              <a:lnSpc>
                <a:spcPct val="90000"/>
              </a:lnSpc>
              <a:buNone/>
            </a:pPr>
            <a:r>
              <a:rPr lang="tr-TR" err="1">
                <a:solidFill>
                  <a:srgbClr val="0070C0"/>
                </a:solidFill>
              </a:rPr>
              <a:t>if</a:t>
            </a:r>
            <a:r>
              <a:rPr lang="tr-TR">
                <a:solidFill>
                  <a:srgbClr val="0070C0"/>
                </a:solidFill>
              </a:rPr>
              <a:t> </a:t>
            </a:r>
            <a:r>
              <a:rPr lang="tr-TR"/>
              <a:t>koşul: </a:t>
            </a:r>
            <a:r>
              <a:rPr lang="tr-TR" i="1">
                <a:solidFill>
                  <a:srgbClr val="C00000"/>
                </a:solidFill>
              </a:rPr>
              <a:t>koşul doğru ise yapılacak işlem</a:t>
            </a:r>
          </a:p>
          <a:p>
            <a:pPr marL="714375" indent="0" eaLnBrk="1" hangingPunct="1">
              <a:lnSpc>
                <a:spcPct val="90000"/>
              </a:lnSpc>
              <a:buFontTx/>
              <a:buNone/>
            </a:pPr>
            <a:r>
              <a:rPr lang="tr-TR">
                <a:solidFill>
                  <a:srgbClr val="0070C0"/>
                </a:solidFill>
              </a:rPr>
              <a:t>else:</a:t>
            </a:r>
            <a:r>
              <a:rPr lang="tr-TR"/>
              <a:t> </a:t>
            </a:r>
            <a:r>
              <a:rPr lang="tr-TR" i="1">
                <a:solidFill>
                  <a:srgbClr val="C00000"/>
                </a:solidFill>
              </a:rPr>
              <a:t>koşul yanlış ise yapılacak işlem</a:t>
            </a:r>
          </a:p>
          <a:p>
            <a:pPr eaLnBrk="1" hangingPunct="1">
              <a:lnSpc>
                <a:spcPct val="90000"/>
              </a:lnSpc>
            </a:pPr>
            <a:r>
              <a:rPr lang="tr-TR"/>
              <a:t>Koşulun yanlış olması durumunda yapılacak bir işlem yok ise </a:t>
            </a:r>
            <a:r>
              <a:rPr lang="tr-TR">
                <a:solidFill>
                  <a:srgbClr val="0070C0"/>
                </a:solidFill>
              </a:rPr>
              <a:t>else: </a:t>
            </a:r>
            <a:r>
              <a:rPr lang="tr-TR"/>
              <a:t>satırı yazılmaz.</a:t>
            </a:r>
          </a:p>
          <a:p>
            <a:pPr eaLnBrk="1" hangingPunct="1">
              <a:lnSpc>
                <a:spcPct val="90000"/>
              </a:lnSpc>
            </a:pPr>
            <a:r>
              <a:rPr lang="tr-TR"/>
              <a:t>Koşul verilirken </a:t>
            </a:r>
            <a:r>
              <a:rPr lang="tr-TR" err="1"/>
              <a:t>Boole</a:t>
            </a:r>
            <a:r>
              <a:rPr lang="tr-TR"/>
              <a:t> </a:t>
            </a:r>
            <a:r>
              <a:rPr lang="tr-TR" err="1"/>
              <a:t>cebiri</a:t>
            </a:r>
            <a:r>
              <a:rPr lang="tr-TR"/>
              <a:t> kuralları geçerlidir. Yani mantıksal (</a:t>
            </a:r>
            <a:r>
              <a:rPr lang="tr-TR" err="1"/>
              <a:t>and</a:t>
            </a:r>
            <a:r>
              <a:rPr lang="tr-TR"/>
              <a:t>, </a:t>
            </a:r>
            <a:r>
              <a:rPr lang="tr-TR" err="1"/>
              <a:t>or</a:t>
            </a:r>
            <a:r>
              <a:rPr lang="tr-TR"/>
              <a:t>, not) ve karşılaştırma (&gt;, &lt;, &gt;=, &lt;=, ==, !=) operatörleri kullanılabilir.</a:t>
            </a:r>
          </a:p>
          <a:p>
            <a:pPr eaLnBrk="1" hangingPunct="1">
              <a:lnSpc>
                <a:spcPct val="90000"/>
              </a:lnSpc>
            </a:pPr>
            <a:endParaRPr lang="tr-TR"/>
          </a:p>
        </p:txBody>
      </p:sp>
      <p:sp>
        <p:nvSpPr>
          <p:cNvPr id="7" name="Rectangle 2"/>
          <p:cNvSpPr>
            <a:spLocks noGrp="1" noChangeArrowheads="1"/>
          </p:cNvSpPr>
          <p:nvPr>
            <p:ph type="title"/>
          </p:nvPr>
        </p:nvSpPr>
        <p:spPr>
          <a:xfrm>
            <a:off x="457200" y="274638"/>
            <a:ext cx="8229600" cy="1143000"/>
          </a:xfrm>
        </p:spPr>
        <p:txBody>
          <a:bodyPr/>
          <a:lstStyle/>
          <a:p>
            <a:pPr eaLnBrk="1" hangingPunct="1"/>
            <a:r>
              <a:rPr lang="tr-TR" err="1">
                <a:solidFill>
                  <a:srgbClr val="0070C0"/>
                </a:solidFill>
                <a:latin typeface="Consolas" panose="020B0609020204030204" pitchFamily="49" charset="0"/>
                <a:cs typeface="Consolas" panose="020B0609020204030204" pitchFamily="49" charset="0"/>
              </a:rPr>
              <a:t>if</a:t>
            </a:r>
            <a:r>
              <a:rPr lang="tr-TR">
                <a:solidFill>
                  <a:srgbClr val="0070C0"/>
                </a:solidFill>
                <a:latin typeface="Consolas" panose="020B0609020204030204" pitchFamily="49" charset="0"/>
                <a:cs typeface="Consolas" panose="020B0609020204030204" pitchFamily="49" charset="0"/>
              </a:rPr>
              <a:t> &amp; else</a:t>
            </a:r>
          </a:p>
        </p:txBody>
      </p:sp>
      <p:sp>
        <p:nvSpPr>
          <p:cNvPr id="4" name="6 Metin kutusu"/>
          <p:cNvSpPr txBox="1"/>
          <p:nvPr/>
        </p:nvSpPr>
        <p:spPr>
          <a:xfrm>
            <a:off x="457200" y="6095037"/>
            <a:ext cx="8229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NOT: ‘Büyük eşit’ ve ‘küçük eşit’ gibi söylenirken eşit kelimesi sonra söylendiği için yazılırken de sonra yazılmalıdır (=&gt; ve =&lt; şeklinde yazım yanlıştır)</a:t>
            </a:r>
          </a:p>
        </p:txBody>
      </p:sp>
    </p:spTree>
    <p:extLst>
      <p:ext uri="{BB962C8B-B14F-4D97-AF65-F5344CB8AC3E}">
        <p14:creationId xmlns:p14="http://schemas.microsoft.com/office/powerpoint/2010/main" val="211991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p:spPr>
        <p:txBody>
          <a:bodyPr/>
          <a:lstStyle/>
          <a:p>
            <a:pPr eaLnBrk="1" hangingPunct="1"/>
            <a:r>
              <a:rPr lang="tr-TR">
                <a:latin typeface="+mn-lt"/>
              </a:rPr>
              <a:t>Akış Şeması Elemanları</a:t>
            </a:r>
          </a:p>
        </p:txBody>
      </p:sp>
      <p:sp>
        <p:nvSpPr>
          <p:cNvPr id="3075" name="AutoShape 4"/>
          <p:cNvSpPr>
            <a:spLocks noChangeArrowheads="1"/>
          </p:cNvSpPr>
          <p:nvPr/>
        </p:nvSpPr>
        <p:spPr bwMode="auto">
          <a:xfrm>
            <a:off x="685800" y="5410200"/>
            <a:ext cx="2057400" cy="838200"/>
          </a:xfrm>
          <a:prstGeom prst="flowChartProcess">
            <a:avLst/>
          </a:prstGeom>
          <a:noFill/>
          <a:ln w="9525">
            <a:solidFill>
              <a:schemeClr val="tx1"/>
            </a:solidFill>
            <a:miter lim="800000"/>
            <a:headEnd/>
            <a:tailEnd/>
          </a:ln>
        </p:spPr>
        <p:txBody>
          <a:bodyPr wrap="none" anchor="ctr"/>
          <a:lstStyle/>
          <a:p>
            <a:pPr algn="ctr"/>
            <a:r>
              <a:rPr lang="tr-TR" sz="2400">
                <a:latin typeface="+mn-lt"/>
              </a:rPr>
              <a:t>İşlem</a:t>
            </a:r>
          </a:p>
        </p:txBody>
      </p:sp>
      <p:sp>
        <p:nvSpPr>
          <p:cNvPr id="3076" name="AutoShape 5"/>
          <p:cNvSpPr>
            <a:spLocks noChangeArrowheads="1"/>
          </p:cNvSpPr>
          <p:nvPr/>
        </p:nvSpPr>
        <p:spPr bwMode="auto">
          <a:xfrm flipV="1">
            <a:off x="685800" y="1676400"/>
            <a:ext cx="2057400" cy="838200"/>
          </a:xfrm>
          <a:prstGeom prst="flowChartTerminator">
            <a:avLst/>
          </a:prstGeom>
          <a:noFill/>
          <a:ln w="9525">
            <a:solidFill>
              <a:schemeClr val="tx1"/>
            </a:solidFill>
            <a:miter lim="800000"/>
            <a:headEnd/>
            <a:tailEnd/>
          </a:ln>
        </p:spPr>
        <p:txBody>
          <a:bodyPr rot="10800000" wrap="none" anchor="ctr"/>
          <a:lstStyle/>
          <a:p>
            <a:pPr algn="ctr"/>
            <a:r>
              <a:rPr lang="tr-TR" sz="2400">
                <a:latin typeface="+mn-lt"/>
              </a:rPr>
              <a:t>Başla / Bitir</a:t>
            </a:r>
          </a:p>
        </p:txBody>
      </p:sp>
      <p:sp>
        <p:nvSpPr>
          <p:cNvPr id="3077" name="AutoShape 6"/>
          <p:cNvSpPr>
            <a:spLocks noChangeArrowheads="1"/>
          </p:cNvSpPr>
          <p:nvPr/>
        </p:nvSpPr>
        <p:spPr bwMode="auto">
          <a:xfrm>
            <a:off x="3581400" y="2819400"/>
            <a:ext cx="2057400" cy="1066800"/>
          </a:xfrm>
          <a:prstGeom prst="flowChartDecision">
            <a:avLst/>
          </a:prstGeom>
          <a:noFill/>
          <a:ln w="9525">
            <a:solidFill>
              <a:schemeClr val="tx1"/>
            </a:solidFill>
            <a:miter lim="800000"/>
            <a:headEnd/>
            <a:tailEnd/>
          </a:ln>
        </p:spPr>
        <p:txBody>
          <a:bodyPr wrap="none" anchor="ctr"/>
          <a:lstStyle/>
          <a:p>
            <a:pPr algn="ctr"/>
            <a:r>
              <a:rPr lang="tr-TR" sz="2400">
                <a:latin typeface="+mn-lt"/>
              </a:rPr>
              <a:t>Koşul</a:t>
            </a:r>
          </a:p>
        </p:txBody>
      </p:sp>
      <p:sp>
        <p:nvSpPr>
          <p:cNvPr id="3078" name="AutoShape 7"/>
          <p:cNvSpPr>
            <a:spLocks noChangeArrowheads="1"/>
          </p:cNvSpPr>
          <p:nvPr/>
        </p:nvSpPr>
        <p:spPr bwMode="auto">
          <a:xfrm>
            <a:off x="685800" y="2895600"/>
            <a:ext cx="2057400" cy="838200"/>
          </a:xfrm>
          <a:prstGeom prst="flowChartInputOutput">
            <a:avLst/>
          </a:prstGeom>
          <a:noFill/>
          <a:ln w="9525">
            <a:solidFill>
              <a:schemeClr val="tx1"/>
            </a:solidFill>
            <a:miter lim="800000"/>
            <a:headEnd/>
            <a:tailEnd/>
          </a:ln>
        </p:spPr>
        <p:txBody>
          <a:bodyPr wrap="none" anchor="ctr"/>
          <a:lstStyle/>
          <a:p>
            <a:pPr algn="ctr"/>
            <a:r>
              <a:rPr lang="tr-TR" sz="2400">
                <a:latin typeface="+mn-lt"/>
              </a:rPr>
              <a:t>Veri Girişi</a:t>
            </a:r>
          </a:p>
        </p:txBody>
      </p:sp>
      <p:sp>
        <p:nvSpPr>
          <p:cNvPr id="3079" name="AutoShape 8"/>
          <p:cNvSpPr>
            <a:spLocks noChangeArrowheads="1"/>
          </p:cNvSpPr>
          <p:nvPr/>
        </p:nvSpPr>
        <p:spPr bwMode="auto">
          <a:xfrm>
            <a:off x="3581400" y="1600200"/>
            <a:ext cx="2057400" cy="990600"/>
          </a:xfrm>
          <a:prstGeom prst="flowChartDisplay">
            <a:avLst/>
          </a:prstGeom>
          <a:noFill/>
          <a:ln w="9525">
            <a:solidFill>
              <a:schemeClr val="tx1"/>
            </a:solidFill>
            <a:miter lim="800000"/>
            <a:headEnd/>
            <a:tailEnd/>
          </a:ln>
        </p:spPr>
        <p:txBody>
          <a:bodyPr wrap="none" anchor="ctr"/>
          <a:lstStyle/>
          <a:p>
            <a:pPr algn="ctr"/>
            <a:r>
              <a:rPr lang="tr-TR" sz="2400">
                <a:latin typeface="+mn-lt"/>
              </a:rPr>
              <a:t>Ekrana</a:t>
            </a:r>
          </a:p>
          <a:p>
            <a:pPr algn="ctr"/>
            <a:r>
              <a:rPr lang="tr-TR" sz="2400">
                <a:latin typeface="+mn-lt"/>
              </a:rPr>
              <a:t>Gösterme</a:t>
            </a:r>
          </a:p>
        </p:txBody>
      </p:sp>
      <p:sp>
        <p:nvSpPr>
          <p:cNvPr id="3080" name="AutoShape 9"/>
          <p:cNvSpPr>
            <a:spLocks noChangeArrowheads="1"/>
          </p:cNvSpPr>
          <p:nvPr/>
        </p:nvSpPr>
        <p:spPr bwMode="auto">
          <a:xfrm>
            <a:off x="685800" y="4038600"/>
            <a:ext cx="2057400" cy="1066800"/>
          </a:xfrm>
          <a:prstGeom prst="flowChartManualInput">
            <a:avLst/>
          </a:prstGeom>
          <a:noFill/>
          <a:ln w="9525">
            <a:solidFill>
              <a:schemeClr val="tx1"/>
            </a:solidFill>
            <a:miter lim="800000"/>
            <a:headEnd/>
            <a:tailEnd/>
          </a:ln>
        </p:spPr>
        <p:txBody>
          <a:bodyPr wrap="none" anchor="ctr"/>
          <a:lstStyle/>
          <a:p>
            <a:pPr algn="ctr"/>
            <a:r>
              <a:rPr lang="tr-TR" sz="2400">
                <a:latin typeface="+mn-lt"/>
              </a:rPr>
              <a:t>Klavyeden</a:t>
            </a:r>
          </a:p>
          <a:p>
            <a:pPr algn="ctr"/>
            <a:r>
              <a:rPr lang="tr-TR" sz="2400">
                <a:latin typeface="+mn-lt"/>
              </a:rPr>
              <a:t>Veri Girişi</a:t>
            </a:r>
          </a:p>
        </p:txBody>
      </p:sp>
      <p:sp>
        <p:nvSpPr>
          <p:cNvPr id="3081" name="AutoShape 11"/>
          <p:cNvSpPr>
            <a:spLocks noChangeArrowheads="1"/>
          </p:cNvSpPr>
          <p:nvPr/>
        </p:nvSpPr>
        <p:spPr bwMode="auto">
          <a:xfrm>
            <a:off x="3581400" y="4114800"/>
            <a:ext cx="2057400" cy="990600"/>
          </a:xfrm>
          <a:prstGeom prst="flowChartPreparation">
            <a:avLst/>
          </a:prstGeom>
          <a:noFill/>
          <a:ln w="9525">
            <a:solidFill>
              <a:schemeClr val="tx1"/>
            </a:solidFill>
            <a:miter lim="800000"/>
            <a:headEnd/>
            <a:tailEnd/>
          </a:ln>
        </p:spPr>
        <p:txBody>
          <a:bodyPr wrap="none" anchor="ctr"/>
          <a:lstStyle/>
          <a:p>
            <a:pPr algn="ctr"/>
            <a:r>
              <a:rPr lang="tr-TR" sz="2400">
                <a:latin typeface="+mn-lt"/>
              </a:rPr>
              <a:t>Döngü</a:t>
            </a:r>
          </a:p>
        </p:txBody>
      </p:sp>
      <p:sp>
        <p:nvSpPr>
          <p:cNvPr id="3082" name="AutoShape 12"/>
          <p:cNvSpPr>
            <a:spLocks noChangeArrowheads="1"/>
          </p:cNvSpPr>
          <p:nvPr/>
        </p:nvSpPr>
        <p:spPr bwMode="auto">
          <a:xfrm>
            <a:off x="3581400" y="5410200"/>
            <a:ext cx="2057400" cy="990600"/>
          </a:xfrm>
          <a:prstGeom prst="flowChartPredefinedProcess">
            <a:avLst/>
          </a:prstGeom>
          <a:noFill/>
          <a:ln w="9525">
            <a:solidFill>
              <a:schemeClr val="tx1"/>
            </a:solidFill>
            <a:miter lim="800000"/>
            <a:headEnd/>
            <a:tailEnd/>
          </a:ln>
        </p:spPr>
        <p:txBody>
          <a:bodyPr wrap="none" anchor="ctr"/>
          <a:lstStyle/>
          <a:p>
            <a:pPr algn="ctr"/>
            <a:r>
              <a:rPr lang="tr-TR" sz="2400">
                <a:latin typeface="+mn-lt"/>
              </a:rPr>
              <a:t>Fonksiyon</a:t>
            </a:r>
          </a:p>
          <a:p>
            <a:pPr algn="ctr"/>
            <a:r>
              <a:rPr lang="tr-TR" sz="2400">
                <a:latin typeface="+mn-lt"/>
              </a:rPr>
              <a:t>Çağırma</a:t>
            </a:r>
          </a:p>
        </p:txBody>
      </p:sp>
      <p:sp>
        <p:nvSpPr>
          <p:cNvPr id="3083" name="AutoShape 13"/>
          <p:cNvSpPr>
            <a:spLocks noChangeArrowheads="1"/>
          </p:cNvSpPr>
          <p:nvPr/>
        </p:nvSpPr>
        <p:spPr bwMode="auto">
          <a:xfrm>
            <a:off x="6400800" y="1600200"/>
            <a:ext cx="2057400" cy="1066800"/>
          </a:xfrm>
          <a:prstGeom prst="flowChartDocument">
            <a:avLst/>
          </a:prstGeom>
          <a:noFill/>
          <a:ln w="9525">
            <a:solidFill>
              <a:schemeClr val="tx1"/>
            </a:solidFill>
            <a:miter lim="800000"/>
            <a:headEnd/>
            <a:tailEnd/>
          </a:ln>
        </p:spPr>
        <p:txBody>
          <a:bodyPr wrap="none" anchor="ctr"/>
          <a:lstStyle/>
          <a:p>
            <a:pPr algn="ctr"/>
            <a:r>
              <a:rPr lang="tr-TR" sz="2400">
                <a:latin typeface="+mn-lt"/>
              </a:rPr>
              <a:t>Yazıcıdan</a:t>
            </a:r>
          </a:p>
          <a:p>
            <a:pPr algn="ctr"/>
            <a:r>
              <a:rPr lang="tr-TR" sz="2400">
                <a:latin typeface="+mn-lt"/>
              </a:rPr>
              <a:t>Çıktı</a:t>
            </a:r>
          </a:p>
        </p:txBody>
      </p:sp>
      <p:sp>
        <p:nvSpPr>
          <p:cNvPr id="3084" name="AutoShape 14"/>
          <p:cNvSpPr>
            <a:spLocks noChangeArrowheads="1"/>
          </p:cNvSpPr>
          <p:nvPr/>
        </p:nvSpPr>
        <p:spPr bwMode="auto">
          <a:xfrm>
            <a:off x="6400800" y="2895600"/>
            <a:ext cx="2057400" cy="1143000"/>
          </a:xfrm>
          <a:prstGeom prst="flowChartMagneticDrum">
            <a:avLst/>
          </a:prstGeom>
          <a:noFill/>
          <a:ln w="9525">
            <a:solidFill>
              <a:schemeClr val="tx1"/>
            </a:solidFill>
            <a:round/>
            <a:headEnd/>
            <a:tailEnd/>
          </a:ln>
        </p:spPr>
        <p:txBody>
          <a:bodyPr wrap="none" anchor="ctr"/>
          <a:lstStyle/>
          <a:p>
            <a:pPr algn="ctr"/>
            <a:r>
              <a:rPr lang="tr-TR" sz="2400">
                <a:latin typeface="+mn-lt"/>
              </a:rPr>
              <a:t>Doğrudan</a:t>
            </a:r>
          </a:p>
          <a:p>
            <a:pPr algn="ctr"/>
            <a:r>
              <a:rPr lang="tr-TR" sz="2400">
                <a:latin typeface="+mn-lt"/>
              </a:rPr>
              <a:t>Erişimli</a:t>
            </a:r>
          </a:p>
          <a:p>
            <a:pPr algn="ctr"/>
            <a:r>
              <a:rPr lang="tr-TR" sz="2400">
                <a:latin typeface="+mn-lt"/>
              </a:rPr>
              <a:t>Dosya</a:t>
            </a:r>
          </a:p>
        </p:txBody>
      </p:sp>
      <p:sp>
        <p:nvSpPr>
          <p:cNvPr id="3085" name="AutoShape 15"/>
          <p:cNvSpPr>
            <a:spLocks noChangeArrowheads="1"/>
          </p:cNvSpPr>
          <p:nvPr/>
        </p:nvSpPr>
        <p:spPr bwMode="auto">
          <a:xfrm>
            <a:off x="6400800" y="4267200"/>
            <a:ext cx="2057400" cy="1295400"/>
          </a:xfrm>
          <a:prstGeom prst="flowChartMagneticTape">
            <a:avLst/>
          </a:prstGeom>
          <a:noFill/>
          <a:ln w="9525">
            <a:solidFill>
              <a:schemeClr val="tx1"/>
            </a:solidFill>
            <a:miter lim="800000"/>
            <a:headEnd/>
            <a:tailEnd/>
          </a:ln>
        </p:spPr>
        <p:txBody>
          <a:bodyPr wrap="none" anchor="ctr"/>
          <a:lstStyle/>
          <a:p>
            <a:pPr algn="ctr"/>
            <a:r>
              <a:rPr lang="tr-TR" sz="2400">
                <a:latin typeface="+mn-lt"/>
              </a:rPr>
              <a:t>Sıralı</a:t>
            </a:r>
          </a:p>
          <a:p>
            <a:pPr algn="ctr"/>
            <a:r>
              <a:rPr lang="tr-TR" sz="2400">
                <a:latin typeface="+mn-lt"/>
              </a:rPr>
              <a:t>Erişimli</a:t>
            </a:r>
          </a:p>
          <a:p>
            <a:pPr algn="ctr"/>
            <a:r>
              <a:rPr lang="tr-TR" sz="2400">
                <a:latin typeface="+mn-lt"/>
              </a:rPr>
              <a:t>Dosya</a:t>
            </a:r>
          </a:p>
        </p:txBody>
      </p:sp>
      <p:sp>
        <p:nvSpPr>
          <p:cNvPr id="3086" name="Line 16"/>
          <p:cNvSpPr>
            <a:spLocks noChangeShapeType="1"/>
          </p:cNvSpPr>
          <p:nvPr/>
        </p:nvSpPr>
        <p:spPr bwMode="auto">
          <a:xfrm>
            <a:off x="6934200" y="5867400"/>
            <a:ext cx="1066800" cy="0"/>
          </a:xfrm>
          <a:prstGeom prst="line">
            <a:avLst/>
          </a:prstGeom>
          <a:noFill/>
          <a:ln w="9525">
            <a:solidFill>
              <a:schemeClr val="tx1"/>
            </a:solidFill>
            <a:round/>
            <a:headEnd/>
            <a:tailEnd type="triangle" w="med" len="med"/>
          </a:ln>
        </p:spPr>
        <p:txBody>
          <a:bodyPr/>
          <a:lstStyle/>
          <a:p>
            <a:endParaRPr lang="tr-TR">
              <a:latin typeface="+mn-lt"/>
            </a:endParaRPr>
          </a:p>
        </p:txBody>
      </p:sp>
      <p:sp>
        <p:nvSpPr>
          <p:cNvPr id="3087" name="Line 17"/>
          <p:cNvSpPr>
            <a:spLocks noChangeShapeType="1"/>
          </p:cNvSpPr>
          <p:nvPr/>
        </p:nvSpPr>
        <p:spPr bwMode="auto">
          <a:xfrm flipH="1">
            <a:off x="6934200" y="6400800"/>
            <a:ext cx="1066800" cy="0"/>
          </a:xfrm>
          <a:prstGeom prst="line">
            <a:avLst/>
          </a:prstGeom>
          <a:noFill/>
          <a:ln w="9525">
            <a:solidFill>
              <a:schemeClr val="tx1"/>
            </a:solidFill>
            <a:round/>
            <a:headEnd/>
            <a:tailEnd type="triangle" w="med" len="med"/>
          </a:ln>
        </p:spPr>
        <p:txBody>
          <a:bodyPr/>
          <a:lstStyle/>
          <a:p>
            <a:endParaRPr lang="tr-TR">
              <a:latin typeface="+mn-lt"/>
            </a:endParaRPr>
          </a:p>
        </p:txBody>
      </p:sp>
      <p:sp>
        <p:nvSpPr>
          <p:cNvPr id="3088" name="Line 18"/>
          <p:cNvSpPr>
            <a:spLocks noChangeShapeType="1"/>
          </p:cNvSpPr>
          <p:nvPr/>
        </p:nvSpPr>
        <p:spPr bwMode="auto">
          <a:xfrm>
            <a:off x="6629400" y="5867400"/>
            <a:ext cx="0" cy="533400"/>
          </a:xfrm>
          <a:prstGeom prst="line">
            <a:avLst/>
          </a:prstGeom>
          <a:noFill/>
          <a:ln w="9525">
            <a:solidFill>
              <a:schemeClr val="tx1"/>
            </a:solidFill>
            <a:round/>
            <a:headEnd/>
            <a:tailEnd type="triangle" w="med" len="med"/>
          </a:ln>
        </p:spPr>
        <p:txBody>
          <a:bodyPr/>
          <a:lstStyle/>
          <a:p>
            <a:endParaRPr lang="tr-TR">
              <a:latin typeface="+mn-lt"/>
            </a:endParaRPr>
          </a:p>
        </p:txBody>
      </p:sp>
      <p:sp>
        <p:nvSpPr>
          <p:cNvPr id="3089" name="Line 19"/>
          <p:cNvSpPr>
            <a:spLocks noChangeShapeType="1"/>
          </p:cNvSpPr>
          <p:nvPr/>
        </p:nvSpPr>
        <p:spPr bwMode="auto">
          <a:xfrm flipH="1" flipV="1">
            <a:off x="8305800" y="5867400"/>
            <a:ext cx="0" cy="533400"/>
          </a:xfrm>
          <a:prstGeom prst="line">
            <a:avLst/>
          </a:prstGeom>
          <a:noFill/>
          <a:ln w="9525">
            <a:solidFill>
              <a:schemeClr val="tx1"/>
            </a:solidFill>
            <a:round/>
            <a:headEnd/>
            <a:tailEnd type="triangle" w="med" len="med"/>
          </a:ln>
        </p:spPr>
        <p:txBody>
          <a:bodyPr/>
          <a:lstStyle/>
          <a:p>
            <a:endParaRPr lang="tr-TR">
              <a:latin typeface="+mn-lt"/>
            </a:endParaRPr>
          </a:p>
        </p:txBody>
      </p:sp>
      <p:sp>
        <p:nvSpPr>
          <p:cNvPr id="3090" name="Text Box 20"/>
          <p:cNvSpPr txBox="1">
            <a:spLocks noChangeArrowheads="1"/>
          </p:cNvSpPr>
          <p:nvPr/>
        </p:nvSpPr>
        <p:spPr bwMode="auto">
          <a:xfrm>
            <a:off x="6400800" y="5867400"/>
            <a:ext cx="2057400" cy="457200"/>
          </a:xfrm>
          <a:prstGeom prst="rect">
            <a:avLst/>
          </a:prstGeom>
          <a:noFill/>
          <a:ln w="9525">
            <a:noFill/>
            <a:miter lim="800000"/>
            <a:headEnd/>
            <a:tailEnd/>
          </a:ln>
        </p:spPr>
        <p:txBody>
          <a:bodyPr>
            <a:spAutoFit/>
          </a:bodyPr>
          <a:lstStyle/>
          <a:p>
            <a:pPr algn="ctr">
              <a:spcBef>
                <a:spcPct val="50000"/>
              </a:spcBef>
            </a:pPr>
            <a:r>
              <a:rPr lang="tr-TR" sz="2400">
                <a:latin typeface="+mn-lt"/>
              </a:rPr>
              <a:t>Akış Yönü</a:t>
            </a:r>
          </a:p>
        </p:txBody>
      </p:sp>
    </p:spTree>
    <p:extLst>
      <p:ext uri="{BB962C8B-B14F-4D97-AF65-F5344CB8AC3E}">
        <p14:creationId xmlns:p14="http://schemas.microsoft.com/office/powerpoint/2010/main" val="52977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3077"/>
                                        </p:tgtEl>
                                        <p:attrNameLst>
                                          <p:attrName>fillcolor</p:attrName>
                                        </p:attrNameLst>
                                      </p:cBhvr>
                                      <p:to>
                                        <a:srgbClr val="FFC000"/>
                                      </p:to>
                                    </p:animClr>
                                    <p:set>
                                      <p:cBhvr>
                                        <p:cTn id="7" dur="2000" fill="hold"/>
                                        <p:tgtEl>
                                          <p:spTgt spid="3077"/>
                                        </p:tgtEl>
                                        <p:attrNameLst>
                                          <p:attrName>fill.type</p:attrName>
                                        </p:attrNameLst>
                                      </p:cBhvr>
                                      <p:to>
                                        <p:strVal val="solid"/>
                                      </p:to>
                                    </p:set>
                                    <p:set>
                                      <p:cBhvr>
                                        <p:cTn id="8" dur="2000" fill="hold"/>
                                        <p:tgtEl>
                                          <p:spTgt spid="307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Başarı Notu Hesabı Programı</a:t>
            </a:r>
          </a:p>
        </p:txBody>
      </p:sp>
      <p:sp>
        <p:nvSpPr>
          <p:cNvPr id="3" name="İçerik Yer Tutucusu 2"/>
          <p:cNvSpPr>
            <a:spLocks noGrp="1"/>
          </p:cNvSpPr>
          <p:nvPr>
            <p:ph idx="1"/>
          </p:nvPr>
        </p:nvSpPr>
        <p:spPr>
          <a:xfrm>
            <a:off x="2919803" y="1687959"/>
            <a:ext cx="5766997" cy="4765377"/>
          </a:xfrm>
        </p:spPr>
        <p:txBody>
          <a:bodyPr>
            <a:noAutofit/>
          </a:bodyPr>
          <a:lstStyle/>
          <a:p>
            <a:pPr marL="0" indent="0">
              <a:buNone/>
            </a:pPr>
            <a:r>
              <a:rPr lang="tr-TR" sz="2200">
                <a:solidFill>
                  <a:srgbClr val="0070C0"/>
                </a:solidFill>
                <a:highlight>
                  <a:srgbClr val="FFFFFF"/>
                </a:highlight>
                <a:latin typeface="Consolas" panose="020B0609020204030204" pitchFamily="49" charset="0"/>
              </a:rPr>
              <a:t>v = </a:t>
            </a:r>
            <a:r>
              <a:rPr lang="tr-TR" sz="2200" err="1">
                <a:solidFill>
                  <a:srgbClr val="0070C0"/>
                </a:solidFill>
                <a:highlight>
                  <a:srgbClr val="FFFFFF"/>
                </a:highlight>
                <a:latin typeface="Consolas" panose="020B0609020204030204" pitchFamily="49" charset="0"/>
              </a:rPr>
              <a:t>int</a:t>
            </a:r>
            <a:r>
              <a:rPr lang="tr-TR" sz="2200">
                <a:solidFill>
                  <a:srgbClr val="0070C0"/>
                </a:solidFill>
                <a:highlight>
                  <a:srgbClr val="FFFFFF"/>
                </a:highlight>
                <a:latin typeface="Consolas" panose="020B0609020204030204" pitchFamily="49" charset="0"/>
              </a:rPr>
              <a:t>(</a:t>
            </a:r>
            <a:r>
              <a:rPr lang="tr-TR" sz="2200" err="1">
                <a:solidFill>
                  <a:srgbClr val="0070C0"/>
                </a:solidFill>
                <a:highlight>
                  <a:srgbClr val="FFFFFF"/>
                </a:highlight>
                <a:latin typeface="Consolas" panose="020B0609020204030204" pitchFamily="49" charset="0"/>
              </a:rPr>
              <a:t>input</a:t>
            </a:r>
            <a:r>
              <a:rPr lang="tr-TR" sz="2200">
                <a:solidFill>
                  <a:srgbClr val="0070C0"/>
                </a:solidFill>
                <a:highlight>
                  <a:srgbClr val="FFFFFF"/>
                </a:highlight>
                <a:latin typeface="Consolas" panose="020B0609020204030204" pitchFamily="49" charset="0"/>
              </a:rPr>
              <a:t>("Vize Notu  : "))</a:t>
            </a:r>
          </a:p>
          <a:p>
            <a:pPr marL="0" indent="0">
              <a:buNone/>
            </a:pPr>
            <a:r>
              <a:rPr lang="tr-TR" sz="2200">
                <a:solidFill>
                  <a:srgbClr val="0070C0"/>
                </a:solidFill>
                <a:highlight>
                  <a:srgbClr val="FFFFFF"/>
                </a:highlight>
                <a:latin typeface="Consolas" panose="020B0609020204030204" pitchFamily="49" charset="0"/>
              </a:rPr>
              <a:t>f = </a:t>
            </a:r>
            <a:r>
              <a:rPr lang="tr-TR" sz="2200" err="1">
                <a:solidFill>
                  <a:srgbClr val="0070C0"/>
                </a:solidFill>
                <a:highlight>
                  <a:srgbClr val="FFFFFF"/>
                </a:highlight>
                <a:latin typeface="Consolas" panose="020B0609020204030204" pitchFamily="49" charset="0"/>
              </a:rPr>
              <a:t>int</a:t>
            </a:r>
            <a:r>
              <a:rPr lang="tr-TR" sz="2200">
                <a:solidFill>
                  <a:srgbClr val="0070C0"/>
                </a:solidFill>
                <a:highlight>
                  <a:srgbClr val="FFFFFF"/>
                </a:highlight>
                <a:latin typeface="Consolas" panose="020B0609020204030204" pitchFamily="49" charset="0"/>
              </a:rPr>
              <a:t>(</a:t>
            </a:r>
            <a:r>
              <a:rPr lang="tr-TR" sz="2200" err="1">
                <a:solidFill>
                  <a:srgbClr val="0070C0"/>
                </a:solidFill>
                <a:highlight>
                  <a:srgbClr val="FFFFFF"/>
                </a:highlight>
                <a:latin typeface="Consolas" panose="020B0609020204030204" pitchFamily="49" charset="0"/>
              </a:rPr>
              <a:t>input</a:t>
            </a:r>
            <a:r>
              <a:rPr lang="tr-TR" sz="2200">
                <a:solidFill>
                  <a:srgbClr val="0070C0"/>
                </a:solidFill>
                <a:highlight>
                  <a:srgbClr val="FFFFFF"/>
                </a:highlight>
                <a:latin typeface="Consolas" panose="020B0609020204030204" pitchFamily="49" charset="0"/>
              </a:rPr>
              <a:t>("Final Notu : "))</a:t>
            </a:r>
          </a:p>
          <a:p>
            <a:pPr marL="0" indent="0">
              <a:buNone/>
            </a:pPr>
            <a:r>
              <a:rPr lang="tr-TR" sz="2200" err="1">
                <a:solidFill>
                  <a:srgbClr val="0070C0"/>
                </a:solidFill>
                <a:highlight>
                  <a:srgbClr val="FFFFFF"/>
                </a:highlight>
                <a:latin typeface="Consolas" panose="020B0609020204030204" pitchFamily="49" charset="0"/>
              </a:rPr>
              <a:t>bn</a:t>
            </a:r>
            <a:r>
              <a:rPr lang="tr-TR" sz="2200">
                <a:solidFill>
                  <a:srgbClr val="0070C0"/>
                </a:solidFill>
                <a:highlight>
                  <a:srgbClr val="FFFFFF"/>
                </a:highlight>
                <a:latin typeface="Consolas" panose="020B0609020204030204" pitchFamily="49" charset="0"/>
              </a:rPr>
              <a:t> = </a:t>
            </a:r>
            <a:r>
              <a:rPr lang="tr-TR" sz="2200" err="1">
                <a:solidFill>
                  <a:srgbClr val="0070C0"/>
                </a:solidFill>
                <a:highlight>
                  <a:srgbClr val="FFFFFF"/>
                </a:highlight>
                <a:latin typeface="Consolas" panose="020B0609020204030204" pitchFamily="49" charset="0"/>
              </a:rPr>
              <a:t>int</a:t>
            </a:r>
            <a:r>
              <a:rPr lang="tr-TR" sz="2200">
                <a:solidFill>
                  <a:srgbClr val="0070C0"/>
                </a:solidFill>
                <a:highlight>
                  <a:srgbClr val="FFFFFF"/>
                </a:highlight>
                <a:latin typeface="Consolas" panose="020B0609020204030204" pitchFamily="49" charset="0"/>
              </a:rPr>
              <a:t>(v * 0.3 + f * 0.7 + 0.5)</a:t>
            </a:r>
          </a:p>
          <a:p>
            <a:pPr marL="0" indent="0">
              <a:buNone/>
            </a:pPr>
            <a:r>
              <a:rPr lang="tr-TR" sz="2200" err="1">
                <a:solidFill>
                  <a:srgbClr val="0070C0"/>
                </a:solidFill>
                <a:highlight>
                  <a:srgbClr val="FFFFFF"/>
                </a:highlight>
                <a:latin typeface="Consolas" panose="020B0609020204030204" pitchFamily="49" charset="0"/>
              </a:rPr>
              <a:t>print</a:t>
            </a:r>
            <a:r>
              <a:rPr lang="tr-TR" sz="2200">
                <a:solidFill>
                  <a:srgbClr val="0070C0"/>
                </a:solidFill>
                <a:highlight>
                  <a:srgbClr val="FFFFFF"/>
                </a:highlight>
                <a:latin typeface="Consolas" panose="020B0609020204030204" pitchFamily="49" charset="0"/>
              </a:rPr>
              <a:t>("Başarı Notu =", </a:t>
            </a:r>
            <a:r>
              <a:rPr lang="tr-TR" sz="2200" err="1">
                <a:solidFill>
                  <a:srgbClr val="0070C0"/>
                </a:solidFill>
                <a:highlight>
                  <a:srgbClr val="FFFFFF"/>
                </a:highlight>
                <a:latin typeface="Consolas" panose="020B0609020204030204" pitchFamily="49" charset="0"/>
              </a:rPr>
              <a:t>bn</a:t>
            </a:r>
            <a:r>
              <a:rPr lang="tr-TR" sz="2200">
                <a:solidFill>
                  <a:srgbClr val="0070C0"/>
                </a:solidFill>
                <a:highlight>
                  <a:srgbClr val="FFFFFF"/>
                </a:highlight>
                <a:latin typeface="Consolas" panose="020B0609020204030204" pitchFamily="49" charset="0"/>
              </a:rPr>
              <a:t>, </a:t>
            </a:r>
            <a:r>
              <a:rPr lang="tr-TR" sz="2200" err="1">
                <a:solidFill>
                  <a:srgbClr val="0070C0"/>
                </a:solidFill>
                <a:highlight>
                  <a:srgbClr val="FFFFFF"/>
                </a:highlight>
                <a:latin typeface="Consolas" panose="020B0609020204030204" pitchFamily="49" charset="0"/>
              </a:rPr>
              <a:t>end</a:t>
            </a:r>
            <a:r>
              <a:rPr lang="tr-TR" sz="2200">
                <a:solidFill>
                  <a:srgbClr val="0070C0"/>
                </a:solidFill>
                <a:highlight>
                  <a:srgbClr val="FFFFFF"/>
                </a:highlight>
                <a:latin typeface="Consolas" panose="020B0609020204030204" pitchFamily="49" charset="0"/>
              </a:rPr>
              <a:t>=' ')</a:t>
            </a:r>
          </a:p>
          <a:p>
            <a:pPr marL="0" indent="0">
              <a:buNone/>
            </a:pPr>
            <a:r>
              <a:rPr lang="tr-TR" sz="2200" err="1">
                <a:solidFill>
                  <a:srgbClr val="0070C0"/>
                </a:solidFill>
                <a:highlight>
                  <a:srgbClr val="FFFFFF"/>
                </a:highlight>
                <a:latin typeface="Consolas" panose="020B0609020204030204" pitchFamily="49" charset="0"/>
              </a:rPr>
              <a:t>if</a:t>
            </a:r>
            <a:r>
              <a:rPr lang="tr-TR" sz="2200">
                <a:solidFill>
                  <a:srgbClr val="0070C0"/>
                </a:solidFill>
                <a:highlight>
                  <a:srgbClr val="FFFFFF"/>
                </a:highlight>
                <a:latin typeface="Consolas" panose="020B0609020204030204" pitchFamily="49" charset="0"/>
              </a:rPr>
              <a:t> </a:t>
            </a:r>
            <a:r>
              <a:rPr lang="tr-TR" sz="2200" err="1">
                <a:solidFill>
                  <a:srgbClr val="0070C0"/>
                </a:solidFill>
                <a:highlight>
                  <a:srgbClr val="FFFFFF"/>
                </a:highlight>
                <a:latin typeface="Consolas" panose="020B0609020204030204" pitchFamily="49" charset="0"/>
              </a:rPr>
              <a:t>bn</a:t>
            </a:r>
            <a:r>
              <a:rPr lang="tr-TR" sz="2200">
                <a:solidFill>
                  <a:srgbClr val="0070C0"/>
                </a:solidFill>
                <a:highlight>
                  <a:srgbClr val="FFFFFF"/>
                </a:highlight>
                <a:latin typeface="Consolas" panose="020B0609020204030204" pitchFamily="49" charset="0"/>
              </a:rPr>
              <a:t> &gt;= 60:</a:t>
            </a:r>
          </a:p>
          <a:p>
            <a:pPr marL="0" indent="0">
              <a:buNone/>
            </a:pPr>
            <a:r>
              <a:rPr lang="tr-TR" sz="2200">
                <a:solidFill>
                  <a:srgbClr val="0070C0"/>
                </a:solidFill>
                <a:highlight>
                  <a:srgbClr val="FFFFFF"/>
                </a:highlight>
                <a:latin typeface="Consolas" panose="020B0609020204030204" pitchFamily="49" charset="0"/>
              </a:rPr>
              <a:t>    </a:t>
            </a:r>
            <a:r>
              <a:rPr lang="tr-TR" sz="2200" err="1">
                <a:solidFill>
                  <a:srgbClr val="0070C0"/>
                </a:solidFill>
                <a:highlight>
                  <a:srgbClr val="FFFFFF"/>
                </a:highlight>
                <a:latin typeface="Consolas" panose="020B0609020204030204" pitchFamily="49" charset="0"/>
              </a:rPr>
              <a:t>print</a:t>
            </a:r>
            <a:r>
              <a:rPr lang="tr-TR" sz="2200">
                <a:solidFill>
                  <a:srgbClr val="0070C0"/>
                </a:solidFill>
                <a:highlight>
                  <a:srgbClr val="FFFFFF"/>
                </a:highlight>
                <a:latin typeface="Consolas" panose="020B0609020204030204" pitchFamily="49" charset="0"/>
              </a:rPr>
              <a:t>("(başarılı)")</a:t>
            </a:r>
          </a:p>
          <a:p>
            <a:pPr marL="0" indent="0">
              <a:buNone/>
            </a:pPr>
            <a:r>
              <a:rPr lang="tr-TR" sz="2200">
                <a:solidFill>
                  <a:srgbClr val="0070C0"/>
                </a:solidFill>
                <a:highlight>
                  <a:srgbClr val="FFFFFF"/>
                </a:highlight>
                <a:latin typeface="Consolas" panose="020B0609020204030204" pitchFamily="49" charset="0"/>
              </a:rPr>
              <a:t>else:</a:t>
            </a:r>
          </a:p>
          <a:p>
            <a:pPr marL="0" indent="0">
              <a:buNone/>
            </a:pPr>
            <a:r>
              <a:rPr lang="tr-TR" sz="2200">
                <a:solidFill>
                  <a:srgbClr val="0070C0"/>
                </a:solidFill>
                <a:highlight>
                  <a:srgbClr val="FFFFFF"/>
                </a:highlight>
                <a:latin typeface="Consolas" panose="020B0609020204030204" pitchFamily="49" charset="0"/>
              </a:rPr>
              <a:t>    </a:t>
            </a:r>
            <a:r>
              <a:rPr lang="tr-TR" sz="2200" err="1">
                <a:solidFill>
                  <a:srgbClr val="0070C0"/>
                </a:solidFill>
                <a:highlight>
                  <a:srgbClr val="FFFFFF"/>
                </a:highlight>
                <a:latin typeface="Consolas" panose="020B0609020204030204" pitchFamily="49" charset="0"/>
              </a:rPr>
              <a:t>print</a:t>
            </a:r>
            <a:r>
              <a:rPr lang="tr-TR" sz="2200">
                <a:solidFill>
                  <a:srgbClr val="0070C0"/>
                </a:solidFill>
                <a:highlight>
                  <a:srgbClr val="FFFFFF"/>
                </a:highlight>
                <a:latin typeface="Consolas" panose="020B0609020204030204" pitchFamily="49" charset="0"/>
              </a:rPr>
              <a:t>("(başarısız)")</a:t>
            </a:r>
          </a:p>
        </p:txBody>
      </p:sp>
      <p:sp>
        <p:nvSpPr>
          <p:cNvPr id="4" name="Akış Çizelgesi: Sonlandırıcı 3"/>
          <p:cNvSpPr/>
          <p:nvPr/>
        </p:nvSpPr>
        <p:spPr>
          <a:xfrm>
            <a:off x="508373" y="1917030"/>
            <a:ext cx="1295400" cy="35877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ln w="0"/>
                <a:solidFill>
                  <a:schemeClr val="tx1"/>
                </a:solidFill>
              </a:rPr>
              <a:t>Başla</a:t>
            </a:r>
          </a:p>
        </p:txBody>
      </p:sp>
      <p:sp>
        <p:nvSpPr>
          <p:cNvPr id="5" name="Akış Çizelgesi: Görüntüleme 4"/>
          <p:cNvSpPr/>
          <p:nvPr/>
        </p:nvSpPr>
        <p:spPr>
          <a:xfrm>
            <a:off x="266716" y="5588719"/>
            <a:ext cx="1800075" cy="360363"/>
          </a:xfrm>
          <a:prstGeom prst="flowChartDisplay">
            <a:avLst/>
          </a:prstGeom>
          <a:noFill/>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ln w="0"/>
                <a:solidFill>
                  <a:schemeClr val="tx1"/>
                </a:solidFill>
              </a:rPr>
              <a:t>"başarısız"</a:t>
            </a:r>
          </a:p>
        </p:txBody>
      </p:sp>
      <p:sp>
        <p:nvSpPr>
          <p:cNvPr id="6" name="Akış Çizelgesi: Sonlandırıcı 5"/>
          <p:cNvSpPr/>
          <p:nvPr/>
        </p:nvSpPr>
        <p:spPr>
          <a:xfrm>
            <a:off x="508373" y="6164982"/>
            <a:ext cx="1295400" cy="36036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b="1">
                <a:ln w="0"/>
                <a:solidFill>
                  <a:schemeClr val="tx1"/>
                </a:solidFill>
              </a:rPr>
              <a:t>Dur</a:t>
            </a:r>
          </a:p>
        </p:txBody>
      </p:sp>
      <p:sp>
        <p:nvSpPr>
          <p:cNvPr id="7" name="Paralelkenar 6"/>
          <p:cNvSpPr/>
          <p:nvPr/>
        </p:nvSpPr>
        <p:spPr>
          <a:xfrm>
            <a:off x="508373" y="2491705"/>
            <a:ext cx="1295400" cy="360363"/>
          </a:xfrm>
          <a:prstGeom prst="parallelogram">
            <a:avLst/>
          </a:prstGeom>
          <a:noFill/>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ln w="0"/>
                <a:solidFill>
                  <a:schemeClr val="tx1"/>
                </a:solidFill>
              </a:rPr>
              <a:t>v</a:t>
            </a:r>
          </a:p>
        </p:txBody>
      </p:sp>
      <p:sp>
        <p:nvSpPr>
          <p:cNvPr id="8" name="Paralelkenar 7"/>
          <p:cNvSpPr/>
          <p:nvPr/>
        </p:nvSpPr>
        <p:spPr>
          <a:xfrm>
            <a:off x="508373" y="3067968"/>
            <a:ext cx="1296987" cy="360362"/>
          </a:xfrm>
          <a:prstGeom prst="parallelogram">
            <a:avLst/>
          </a:prstGeom>
          <a:noFill/>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ln w="0"/>
                <a:solidFill>
                  <a:schemeClr val="tx1"/>
                </a:solidFill>
              </a:rPr>
              <a:t>f</a:t>
            </a:r>
          </a:p>
        </p:txBody>
      </p:sp>
      <p:sp>
        <p:nvSpPr>
          <p:cNvPr id="9" name="Akış Çizelgesi: İşlem 8"/>
          <p:cNvSpPr/>
          <p:nvPr/>
        </p:nvSpPr>
        <p:spPr>
          <a:xfrm>
            <a:off x="281794" y="3689520"/>
            <a:ext cx="2098787" cy="360362"/>
          </a:xfrm>
          <a:prstGeom prst="flowChartProcess">
            <a:avLst/>
          </a:prstGeom>
          <a:noFill/>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err="1">
                <a:ln w="0"/>
                <a:solidFill>
                  <a:schemeClr val="tx1"/>
                </a:solidFill>
              </a:rPr>
              <a:t>bn</a:t>
            </a:r>
            <a:r>
              <a:rPr lang="tr-TR" b="1">
                <a:ln w="0"/>
                <a:solidFill>
                  <a:schemeClr val="tx1"/>
                </a:solidFill>
              </a:rPr>
              <a:t>=v*0.3+f*0.7+0.5</a:t>
            </a:r>
          </a:p>
        </p:txBody>
      </p:sp>
      <p:cxnSp>
        <p:nvCxnSpPr>
          <p:cNvPr id="10" name="Düz Ok Bağlayıcısı 9"/>
          <p:cNvCxnSpPr/>
          <p:nvPr/>
        </p:nvCxnSpPr>
        <p:spPr>
          <a:xfrm>
            <a:off x="1156073" y="2275805"/>
            <a:ext cx="0" cy="241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1156073" y="2852068"/>
            <a:ext cx="0" cy="241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Akış Çizelgesi: Karar 11"/>
          <p:cNvSpPr/>
          <p:nvPr/>
        </p:nvSpPr>
        <p:spPr>
          <a:xfrm>
            <a:off x="220341" y="4865138"/>
            <a:ext cx="1881946" cy="507682"/>
          </a:xfrm>
          <a:prstGeom prst="flowChartDecision">
            <a:avLst/>
          </a:prstGeom>
          <a:noFill/>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ln w="0"/>
                <a:solidFill>
                  <a:schemeClr val="tx1"/>
                </a:solidFill>
              </a:rPr>
              <a:t>bn&gt;=60</a:t>
            </a:r>
          </a:p>
        </p:txBody>
      </p:sp>
      <p:cxnSp>
        <p:nvCxnSpPr>
          <p:cNvPr id="13" name="Düz Ok Bağlayıcısı 12"/>
          <p:cNvCxnSpPr/>
          <p:nvPr/>
        </p:nvCxnSpPr>
        <p:spPr>
          <a:xfrm>
            <a:off x="1156073" y="3428330"/>
            <a:ext cx="0" cy="23971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1156073" y="5349528"/>
            <a:ext cx="0" cy="2397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Metin kutusu 27"/>
          <p:cNvSpPr txBox="1">
            <a:spLocks noChangeArrowheads="1"/>
          </p:cNvSpPr>
          <p:nvPr/>
        </p:nvSpPr>
        <p:spPr bwMode="auto">
          <a:xfrm>
            <a:off x="1156040" y="5314344"/>
            <a:ext cx="553562" cy="461665"/>
          </a:xfrm>
          <a:prstGeom prst="rect">
            <a:avLst/>
          </a:prstGeom>
          <a:noFill/>
          <a:ln w="9525">
            <a:no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ln w="0"/>
              </a:rPr>
              <a:t>Hayır</a:t>
            </a:r>
          </a:p>
        </p:txBody>
      </p:sp>
      <p:sp>
        <p:nvSpPr>
          <p:cNvPr id="17" name="Metin kutusu 30"/>
          <p:cNvSpPr txBox="1">
            <a:spLocks noChangeArrowheads="1"/>
          </p:cNvSpPr>
          <p:nvPr/>
        </p:nvSpPr>
        <p:spPr bwMode="auto">
          <a:xfrm>
            <a:off x="2146231" y="4869160"/>
            <a:ext cx="553561" cy="276999"/>
          </a:xfrm>
          <a:prstGeom prst="rect">
            <a:avLst/>
          </a:prstGeom>
          <a:noFill/>
          <a:ln w="9525">
            <a:no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200" b="1">
                <a:ln w="0"/>
              </a:rPr>
              <a:t>Evet</a:t>
            </a:r>
          </a:p>
        </p:txBody>
      </p:sp>
      <p:cxnSp>
        <p:nvCxnSpPr>
          <p:cNvPr id="19" name="Düz Ok Bağlayıcısı 18"/>
          <p:cNvCxnSpPr/>
          <p:nvPr/>
        </p:nvCxnSpPr>
        <p:spPr>
          <a:xfrm>
            <a:off x="1156120" y="4040310"/>
            <a:ext cx="0" cy="23971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Düz Ok Bağlayıcısı 19"/>
          <p:cNvCxnSpPr/>
          <p:nvPr/>
        </p:nvCxnSpPr>
        <p:spPr>
          <a:xfrm>
            <a:off x="1156073" y="5949082"/>
            <a:ext cx="0" cy="2397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Dirsek Bağlayıcısı 20"/>
          <p:cNvCxnSpPr>
            <a:stCxn id="23" idx="2"/>
          </p:cNvCxnSpPr>
          <p:nvPr/>
        </p:nvCxnSpPr>
        <p:spPr>
          <a:xfrm rot="5400000">
            <a:off x="1943440" y="4988518"/>
            <a:ext cx="318741" cy="1777852"/>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Akış Çizelgesi: Görüntüleme 22"/>
          <p:cNvSpPr/>
          <p:nvPr/>
        </p:nvSpPr>
        <p:spPr>
          <a:xfrm>
            <a:off x="2124743" y="5357711"/>
            <a:ext cx="1733986" cy="360363"/>
          </a:xfrm>
          <a:prstGeom prst="flowChartDisplay">
            <a:avLst/>
          </a:prstGeom>
          <a:noFill/>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a:ln w="0"/>
                <a:solidFill>
                  <a:schemeClr val="tx1"/>
                </a:solidFill>
              </a:rPr>
              <a:t>"başarılı"</a:t>
            </a:r>
          </a:p>
        </p:txBody>
      </p:sp>
      <p:sp>
        <p:nvSpPr>
          <p:cNvPr id="24" name="Akış Çizelgesi: Görüntüleme 23"/>
          <p:cNvSpPr/>
          <p:nvPr/>
        </p:nvSpPr>
        <p:spPr>
          <a:xfrm>
            <a:off x="516346" y="4288875"/>
            <a:ext cx="1295400" cy="360363"/>
          </a:xfrm>
          <a:prstGeom prst="flowChartDisplay">
            <a:avLst/>
          </a:prstGeom>
          <a:noFill/>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b="1" err="1">
                <a:ln w="0"/>
                <a:solidFill>
                  <a:schemeClr val="tx1"/>
                </a:solidFill>
              </a:rPr>
              <a:t>bn</a:t>
            </a:r>
            <a:endParaRPr lang="tr-TR" b="1">
              <a:ln w="0"/>
              <a:solidFill>
                <a:schemeClr val="tx1"/>
              </a:solidFill>
            </a:endParaRPr>
          </a:p>
        </p:txBody>
      </p:sp>
      <p:cxnSp>
        <p:nvCxnSpPr>
          <p:cNvPr id="25" name="Düz Ok Bağlayıcısı 24"/>
          <p:cNvCxnSpPr/>
          <p:nvPr/>
        </p:nvCxnSpPr>
        <p:spPr>
          <a:xfrm>
            <a:off x="1164046" y="4649238"/>
            <a:ext cx="0" cy="23971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Dirsek Bağlayıcısı 25"/>
          <p:cNvCxnSpPr>
            <a:stCxn id="12" idx="3"/>
            <a:endCxn id="23" idx="0"/>
          </p:cNvCxnSpPr>
          <p:nvPr/>
        </p:nvCxnSpPr>
        <p:spPr>
          <a:xfrm>
            <a:off x="2102287" y="5118979"/>
            <a:ext cx="889449" cy="238732"/>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6 Metin kutusu"/>
          <p:cNvSpPr txBox="1"/>
          <p:nvPr/>
        </p:nvSpPr>
        <p:spPr>
          <a:xfrm>
            <a:off x="3948737" y="5041023"/>
            <a:ext cx="5122329"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err="1">
                <a:solidFill>
                  <a:srgbClr val="C00000"/>
                </a:solidFill>
                <a:latin typeface="+mj-lt"/>
              </a:rPr>
              <a:t>print</a:t>
            </a:r>
            <a:r>
              <a:rPr lang="tr-TR" i="1">
                <a:solidFill>
                  <a:srgbClr val="C00000"/>
                </a:solidFill>
                <a:latin typeface="+mj-lt"/>
              </a:rPr>
              <a:t> fonksiyonu ekrana yazdırdıktan sonra alt satıra geçer. </a:t>
            </a:r>
            <a:r>
              <a:rPr lang="tr-TR" i="1" err="1">
                <a:solidFill>
                  <a:srgbClr val="C00000"/>
                </a:solidFill>
                <a:latin typeface="+mj-lt"/>
              </a:rPr>
              <a:t>end</a:t>
            </a:r>
            <a:r>
              <a:rPr lang="tr-TR" i="1">
                <a:solidFill>
                  <a:srgbClr val="C00000"/>
                </a:solidFill>
                <a:latin typeface="+mj-lt"/>
              </a:rPr>
              <a:t>= ifadesi sonrası verilen string varsayılan olarak kullanılan ENTER tuşunun yerini alır. Burada alt satıra inilmesi yerine bir boşluk verilmesini istedik. Böylece daha sonra yazdırılacak olan (başarılı) veya (başarısız) notun sağında belirecek. (bak. </a:t>
            </a:r>
            <a:r>
              <a:rPr lang="tr-TR" i="1">
                <a:solidFill>
                  <a:srgbClr val="C00000"/>
                </a:solidFill>
                <a:latin typeface="+mj-lt"/>
                <a:hlinkClick r:id="rId3" action="ppaction://hlinksldjump"/>
              </a:rPr>
              <a:t>Ek bilgi 2</a:t>
            </a:r>
            <a:r>
              <a:rPr lang="tr-TR" i="1">
                <a:solidFill>
                  <a:srgbClr val="C00000"/>
                </a:solidFill>
                <a:latin typeface="+mj-lt"/>
              </a:rPr>
              <a:t>)</a:t>
            </a:r>
          </a:p>
        </p:txBody>
      </p:sp>
      <p:cxnSp>
        <p:nvCxnSpPr>
          <p:cNvPr id="29" name="5 Düz Ok Bağlayıcısı"/>
          <p:cNvCxnSpPr/>
          <p:nvPr/>
        </p:nvCxnSpPr>
        <p:spPr>
          <a:xfrm>
            <a:off x="8028384" y="3241023"/>
            <a:ext cx="0" cy="1800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5 Düz Ok Bağlayıcısı"/>
          <p:cNvCxnSpPr/>
          <p:nvPr/>
        </p:nvCxnSpPr>
        <p:spPr>
          <a:xfrm flipV="1">
            <a:off x="7812360" y="1600057"/>
            <a:ext cx="432048" cy="9449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6 Metin kutusu"/>
          <p:cNvSpPr txBox="1"/>
          <p:nvPr/>
        </p:nvSpPr>
        <p:spPr>
          <a:xfrm>
            <a:off x="457200" y="1235220"/>
            <a:ext cx="8229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Neden </a:t>
            </a:r>
            <a:r>
              <a:rPr lang="tr-TR" i="1" err="1">
                <a:solidFill>
                  <a:srgbClr val="C00000"/>
                </a:solidFill>
                <a:latin typeface="+mj-lt"/>
              </a:rPr>
              <a:t>round</a:t>
            </a:r>
            <a:r>
              <a:rPr lang="tr-TR" i="1">
                <a:solidFill>
                  <a:srgbClr val="C00000"/>
                </a:solidFill>
                <a:latin typeface="+mj-lt"/>
              </a:rPr>
              <a:t>() kullanmayıp 0.5 puan ekleme yaparak </a:t>
            </a:r>
            <a:r>
              <a:rPr lang="tr-TR" i="1" err="1">
                <a:solidFill>
                  <a:srgbClr val="C00000"/>
                </a:solidFill>
                <a:latin typeface="+mj-lt"/>
              </a:rPr>
              <a:t>int</a:t>
            </a:r>
            <a:r>
              <a:rPr lang="tr-TR" i="1">
                <a:solidFill>
                  <a:srgbClr val="C00000"/>
                </a:solidFill>
                <a:latin typeface="+mj-lt"/>
              </a:rPr>
              <a:t>() kullandık? (bak: </a:t>
            </a:r>
            <a:r>
              <a:rPr lang="tr-TR" i="1">
                <a:solidFill>
                  <a:srgbClr val="C00000"/>
                </a:solidFill>
                <a:latin typeface="+mj-lt"/>
                <a:hlinkClick r:id="rId4" action="ppaction://hlinksldjump"/>
              </a:rPr>
              <a:t>Ek bilgi 1</a:t>
            </a:r>
            <a:r>
              <a:rPr lang="tr-TR" i="1">
                <a:solidFill>
                  <a:srgbClr val="C00000"/>
                </a:solidFill>
                <a:latin typeface="+mj-lt"/>
              </a:rPr>
              <a:t>)</a:t>
            </a:r>
          </a:p>
        </p:txBody>
      </p:sp>
      <p:cxnSp>
        <p:nvCxnSpPr>
          <p:cNvPr id="33" name="5 Düz Ok Bağlayıcısı"/>
          <p:cNvCxnSpPr/>
          <p:nvPr/>
        </p:nvCxnSpPr>
        <p:spPr>
          <a:xfrm flipV="1">
            <a:off x="2140666" y="1600057"/>
            <a:ext cx="406345" cy="20968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0887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Koşul içinde mantıksal operatörler</a:t>
            </a:r>
          </a:p>
        </p:txBody>
      </p:sp>
      <p:sp>
        <p:nvSpPr>
          <p:cNvPr id="3" name="İçerik Yer Tutucusu 2"/>
          <p:cNvSpPr>
            <a:spLocks noGrp="1"/>
          </p:cNvSpPr>
          <p:nvPr>
            <p:ph idx="1"/>
          </p:nvPr>
        </p:nvSpPr>
        <p:spPr>
          <a:xfrm>
            <a:off x="457200" y="1600200"/>
            <a:ext cx="8229600" cy="4709120"/>
          </a:xfrm>
        </p:spPr>
        <p:txBody>
          <a:bodyPr>
            <a:normAutofit fontScale="77500" lnSpcReduction="20000"/>
          </a:bodyPr>
          <a:lstStyle/>
          <a:p>
            <a:r>
              <a:rPr lang="tr-TR"/>
              <a:t>Koşul bazen </a:t>
            </a:r>
            <a:r>
              <a:rPr lang="tr-TR" err="1">
                <a:solidFill>
                  <a:srgbClr val="C00000"/>
                </a:solidFill>
              </a:rPr>
              <a:t>and</a:t>
            </a:r>
            <a:r>
              <a:rPr lang="tr-TR"/>
              <a:t> (ve), </a:t>
            </a:r>
            <a:r>
              <a:rPr lang="tr-TR" err="1">
                <a:solidFill>
                  <a:srgbClr val="C00000"/>
                </a:solidFill>
              </a:rPr>
              <a:t>or</a:t>
            </a:r>
            <a:r>
              <a:rPr lang="tr-TR"/>
              <a:t> (veya), </a:t>
            </a:r>
            <a:r>
              <a:rPr lang="tr-TR">
                <a:solidFill>
                  <a:srgbClr val="C00000"/>
                </a:solidFill>
              </a:rPr>
              <a:t>not</a:t>
            </a:r>
            <a:r>
              <a:rPr lang="tr-TR"/>
              <a:t> (değil) gibi mantıksal operatörleri içeren birleşik bir mantıksal ifade olabilir:</a:t>
            </a:r>
          </a:p>
          <a:p>
            <a:pPr marL="542925" indent="-542925">
              <a:buNone/>
            </a:pP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if</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&gt;= 60 </a:t>
            </a:r>
            <a:r>
              <a:rPr lang="tr-TR" sz="3100" err="1">
                <a:solidFill>
                  <a:srgbClr val="0070C0"/>
                </a:solidFill>
                <a:latin typeface="Consolas" panose="020B0609020204030204" pitchFamily="49" charset="0"/>
                <a:cs typeface="Consolas" panose="020B0609020204030204" pitchFamily="49" charset="0"/>
              </a:rPr>
              <a:t>and</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&lt; 70: </a:t>
            </a:r>
            <a:r>
              <a:rPr lang="tr-TR" sz="3100" err="1">
                <a:solidFill>
                  <a:srgbClr val="0070C0"/>
                </a:solidFill>
                <a:latin typeface="Consolas" panose="020B0609020204030204" pitchFamily="49" charset="0"/>
                <a:cs typeface="Consolas" panose="020B0609020204030204" pitchFamily="49" charset="0"/>
              </a:rPr>
              <a:t>print</a:t>
            </a:r>
            <a:r>
              <a:rPr lang="tr-TR" sz="3100">
                <a:solidFill>
                  <a:srgbClr val="0070C0"/>
                </a:solidFill>
                <a:latin typeface="Consolas" panose="020B0609020204030204" pitchFamily="49" charset="0"/>
                <a:cs typeface="Consolas" panose="020B0609020204030204" pitchFamily="49" charset="0"/>
              </a:rPr>
              <a:t>("(CC)")</a:t>
            </a:r>
          </a:p>
          <a:p>
            <a:pPr marL="542925" indent="-542925">
              <a:buNone/>
            </a:pP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if</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&gt;= 70 </a:t>
            </a:r>
            <a:r>
              <a:rPr lang="tr-TR" sz="3100" err="1">
                <a:solidFill>
                  <a:srgbClr val="0070C0"/>
                </a:solidFill>
                <a:latin typeface="Consolas" panose="020B0609020204030204" pitchFamily="49" charset="0"/>
                <a:cs typeface="Consolas" panose="020B0609020204030204" pitchFamily="49" charset="0"/>
              </a:rPr>
              <a:t>and</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&lt; 80: </a:t>
            </a:r>
            <a:r>
              <a:rPr lang="tr-TR" sz="3100" err="1">
                <a:solidFill>
                  <a:srgbClr val="0070C0"/>
                </a:solidFill>
                <a:latin typeface="Consolas" panose="020B0609020204030204" pitchFamily="49" charset="0"/>
                <a:cs typeface="Consolas" panose="020B0609020204030204" pitchFamily="49" charset="0"/>
              </a:rPr>
              <a:t>print</a:t>
            </a:r>
            <a:r>
              <a:rPr lang="tr-TR" sz="3100">
                <a:solidFill>
                  <a:srgbClr val="0070C0"/>
                </a:solidFill>
                <a:latin typeface="Consolas" panose="020B0609020204030204" pitchFamily="49" charset="0"/>
                <a:cs typeface="Consolas" panose="020B0609020204030204" pitchFamily="49" charset="0"/>
              </a:rPr>
              <a:t>("(CB)")</a:t>
            </a:r>
          </a:p>
          <a:p>
            <a:pPr marL="542925" indent="-542925">
              <a:buNone/>
            </a:pP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if</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&gt;= 80 </a:t>
            </a:r>
            <a:r>
              <a:rPr lang="tr-TR" sz="3100" err="1">
                <a:solidFill>
                  <a:srgbClr val="0070C0"/>
                </a:solidFill>
                <a:latin typeface="Consolas" panose="020B0609020204030204" pitchFamily="49" charset="0"/>
                <a:cs typeface="Consolas" panose="020B0609020204030204" pitchFamily="49" charset="0"/>
              </a:rPr>
              <a:t>and</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&lt; 90: </a:t>
            </a:r>
            <a:r>
              <a:rPr lang="tr-TR" sz="3100" err="1">
                <a:solidFill>
                  <a:srgbClr val="0070C0"/>
                </a:solidFill>
                <a:latin typeface="Consolas" panose="020B0609020204030204" pitchFamily="49" charset="0"/>
                <a:cs typeface="Consolas" panose="020B0609020204030204" pitchFamily="49" charset="0"/>
              </a:rPr>
              <a:t>print</a:t>
            </a:r>
            <a:r>
              <a:rPr lang="tr-TR" sz="3100">
                <a:solidFill>
                  <a:srgbClr val="0070C0"/>
                </a:solidFill>
                <a:latin typeface="Consolas" panose="020B0609020204030204" pitchFamily="49" charset="0"/>
                <a:cs typeface="Consolas" panose="020B0609020204030204" pitchFamily="49" charset="0"/>
              </a:rPr>
              <a:t>("(BB)")</a:t>
            </a:r>
          </a:p>
          <a:p>
            <a:pPr marL="542925" indent="-542925">
              <a:buNone/>
            </a:pP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if</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&gt;= 90 </a:t>
            </a:r>
            <a:r>
              <a:rPr lang="tr-TR" sz="3100" err="1">
                <a:solidFill>
                  <a:srgbClr val="0070C0"/>
                </a:solidFill>
                <a:latin typeface="Consolas" panose="020B0609020204030204" pitchFamily="49" charset="0"/>
                <a:cs typeface="Consolas" panose="020B0609020204030204" pitchFamily="49" charset="0"/>
              </a:rPr>
              <a:t>and</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&lt; 95: </a:t>
            </a:r>
            <a:r>
              <a:rPr lang="tr-TR" sz="3100" err="1">
                <a:solidFill>
                  <a:srgbClr val="0070C0"/>
                </a:solidFill>
                <a:latin typeface="Consolas" panose="020B0609020204030204" pitchFamily="49" charset="0"/>
                <a:cs typeface="Consolas" panose="020B0609020204030204" pitchFamily="49" charset="0"/>
              </a:rPr>
              <a:t>print</a:t>
            </a:r>
            <a:r>
              <a:rPr lang="tr-TR" sz="3100">
                <a:solidFill>
                  <a:srgbClr val="0070C0"/>
                </a:solidFill>
                <a:latin typeface="Consolas" panose="020B0609020204030204" pitchFamily="49" charset="0"/>
                <a:cs typeface="Consolas" panose="020B0609020204030204" pitchFamily="49" charset="0"/>
              </a:rPr>
              <a:t>("(BA)")</a:t>
            </a:r>
          </a:p>
          <a:p>
            <a:pPr marL="542925" indent="-542925">
              <a:buNone/>
            </a:pP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if</a:t>
            </a:r>
            <a:r>
              <a:rPr lang="tr-TR" sz="3100">
                <a:solidFill>
                  <a:srgbClr val="0070C0"/>
                </a:solidFill>
                <a:latin typeface="Consolas" panose="020B0609020204030204" pitchFamily="49" charset="0"/>
                <a:cs typeface="Consolas" panose="020B0609020204030204" pitchFamily="49" charset="0"/>
              </a:rPr>
              <a:t> </a:t>
            </a:r>
            <a:r>
              <a:rPr lang="tr-TR" sz="3100" err="1">
                <a:solidFill>
                  <a:srgbClr val="0070C0"/>
                </a:solidFill>
                <a:latin typeface="Consolas" panose="020B0609020204030204" pitchFamily="49" charset="0"/>
                <a:cs typeface="Consolas" panose="020B0609020204030204" pitchFamily="49" charset="0"/>
              </a:rPr>
              <a:t>bn</a:t>
            </a:r>
            <a:r>
              <a:rPr lang="tr-TR" sz="3100">
                <a:solidFill>
                  <a:srgbClr val="0070C0"/>
                </a:solidFill>
                <a:latin typeface="Consolas" panose="020B0609020204030204" pitchFamily="49" charset="0"/>
                <a:cs typeface="Consolas" panose="020B0609020204030204" pitchFamily="49" charset="0"/>
              </a:rPr>
              <a:t> &gt;= 95: </a:t>
            </a:r>
            <a:r>
              <a:rPr lang="tr-TR" sz="3100" err="1">
                <a:solidFill>
                  <a:srgbClr val="0070C0"/>
                </a:solidFill>
                <a:latin typeface="Consolas" panose="020B0609020204030204" pitchFamily="49" charset="0"/>
                <a:cs typeface="Consolas" panose="020B0609020204030204" pitchFamily="49" charset="0"/>
              </a:rPr>
              <a:t>print</a:t>
            </a:r>
            <a:r>
              <a:rPr lang="tr-TR" sz="3100">
                <a:solidFill>
                  <a:srgbClr val="0070C0"/>
                </a:solidFill>
                <a:latin typeface="Consolas" panose="020B0609020204030204" pitchFamily="49" charset="0"/>
                <a:cs typeface="Consolas" panose="020B0609020204030204" pitchFamily="49" charset="0"/>
              </a:rPr>
              <a:t>("(AA)")</a:t>
            </a:r>
          </a:p>
          <a:p>
            <a:r>
              <a:rPr lang="tr-TR"/>
              <a:t>VE yerine VEYA :</a:t>
            </a:r>
            <a:r>
              <a:rPr lang="tr-TR">
                <a:solidFill>
                  <a:srgbClr val="C00000"/>
                </a:solidFill>
              </a:rPr>
              <a:t> </a:t>
            </a:r>
            <a:r>
              <a:rPr lang="tr-TR" err="1">
                <a:solidFill>
                  <a:srgbClr val="C00000"/>
                </a:solidFill>
              </a:rPr>
              <a:t>if</a:t>
            </a:r>
            <a:r>
              <a:rPr lang="tr-TR">
                <a:solidFill>
                  <a:srgbClr val="C00000"/>
                </a:solidFill>
              </a:rPr>
              <a:t> </a:t>
            </a:r>
            <a:r>
              <a:rPr lang="tr-TR" err="1">
                <a:solidFill>
                  <a:srgbClr val="C00000"/>
                </a:solidFill>
              </a:rPr>
              <a:t>bn</a:t>
            </a:r>
            <a:r>
              <a:rPr lang="tr-TR">
                <a:solidFill>
                  <a:srgbClr val="C00000"/>
                </a:solidFill>
              </a:rPr>
              <a:t> &gt;= 60 </a:t>
            </a:r>
            <a:r>
              <a:rPr lang="tr-TR" err="1">
                <a:solidFill>
                  <a:srgbClr val="C00000"/>
                </a:solidFill>
              </a:rPr>
              <a:t>or</a:t>
            </a:r>
            <a:r>
              <a:rPr lang="tr-TR">
                <a:solidFill>
                  <a:srgbClr val="C00000"/>
                </a:solidFill>
              </a:rPr>
              <a:t> </a:t>
            </a:r>
            <a:r>
              <a:rPr lang="tr-TR" err="1">
                <a:solidFill>
                  <a:srgbClr val="C00000"/>
                </a:solidFill>
              </a:rPr>
              <a:t>bn</a:t>
            </a:r>
            <a:r>
              <a:rPr lang="tr-TR">
                <a:solidFill>
                  <a:srgbClr val="C00000"/>
                </a:solidFill>
              </a:rPr>
              <a:t> &lt; 70: … </a:t>
            </a:r>
            <a:r>
              <a:rPr lang="tr-TR"/>
              <a:t>olsaydı ??? </a:t>
            </a:r>
          </a:p>
          <a:p>
            <a:pPr lvl="1"/>
            <a:r>
              <a:rPr lang="tr-TR">
                <a:solidFill>
                  <a:srgbClr val="C00000"/>
                </a:solidFill>
              </a:rPr>
              <a:t>60'tan büyük sayılar ile 70'ten küçük sayıların </a:t>
            </a:r>
            <a:r>
              <a:rPr lang="tr-TR">
                <a:solidFill>
                  <a:srgbClr val="0070C0"/>
                </a:solidFill>
              </a:rPr>
              <a:t>kesişim</a:t>
            </a:r>
            <a:r>
              <a:rPr lang="tr-TR">
                <a:solidFill>
                  <a:srgbClr val="C00000"/>
                </a:solidFill>
              </a:rPr>
              <a:t> değil </a:t>
            </a:r>
            <a:r>
              <a:rPr lang="tr-TR">
                <a:solidFill>
                  <a:srgbClr val="0070C0"/>
                </a:solidFill>
              </a:rPr>
              <a:t>birleşim</a:t>
            </a:r>
            <a:r>
              <a:rPr lang="tr-TR">
                <a:solidFill>
                  <a:srgbClr val="C00000"/>
                </a:solidFill>
              </a:rPr>
              <a:t> kümesi </a:t>
            </a:r>
            <a:r>
              <a:rPr lang="tr-TR"/>
              <a:t>ele alınacağı için birleşik mantıksal ifade her zaman </a:t>
            </a:r>
            <a:r>
              <a:rPr lang="tr-TR" err="1">
                <a:solidFill>
                  <a:srgbClr val="C00000"/>
                </a:solidFill>
              </a:rPr>
              <a:t>true</a:t>
            </a:r>
            <a:r>
              <a:rPr lang="tr-TR"/>
              <a:t> olacaktı. Her zaman </a:t>
            </a:r>
            <a:r>
              <a:rPr lang="tr-TR" err="1"/>
              <a:t>true</a:t>
            </a:r>
            <a:r>
              <a:rPr lang="tr-TR"/>
              <a:t> üreten ifadeyi içeren bir koşulun kontrolünü yapmak mantıksız olacağı için bu </a:t>
            </a:r>
            <a:r>
              <a:rPr lang="tr-TR" err="1"/>
              <a:t>if'in</a:t>
            </a:r>
            <a:r>
              <a:rPr lang="tr-TR"/>
              <a:t> yazılması ile yazılmaması arasında fark yoktur. </a:t>
            </a:r>
          </a:p>
        </p:txBody>
      </p:sp>
      <p:sp>
        <p:nvSpPr>
          <p:cNvPr id="4" name="6 Metin kutusu"/>
          <p:cNvSpPr txBox="1"/>
          <p:nvPr/>
        </p:nvSpPr>
        <p:spPr>
          <a:xfrm>
            <a:off x="457200" y="5908600"/>
            <a:ext cx="8229599"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Burada görüldüğü gibi </a:t>
            </a:r>
            <a:r>
              <a:rPr lang="tr-TR" i="1" err="1">
                <a:solidFill>
                  <a:srgbClr val="C00000"/>
                </a:solidFill>
                <a:latin typeface="+mj-lt"/>
              </a:rPr>
              <a:t>if</a:t>
            </a:r>
            <a:r>
              <a:rPr lang="tr-TR" i="1">
                <a:solidFill>
                  <a:srgbClr val="C00000"/>
                </a:solidFill>
                <a:latin typeface="+mj-lt"/>
              </a:rPr>
              <a:t> sonrası verilen koşuldan sonra : kullanılmış ama </a:t>
            </a:r>
            <a:r>
              <a:rPr lang="tr-TR" i="1" err="1">
                <a:solidFill>
                  <a:srgbClr val="C00000"/>
                </a:solidFill>
                <a:latin typeface="+mj-lt"/>
              </a:rPr>
              <a:t>print</a:t>
            </a:r>
            <a:r>
              <a:rPr lang="tr-TR" i="1">
                <a:solidFill>
                  <a:srgbClr val="C00000"/>
                </a:solidFill>
                <a:latin typeface="+mj-lt"/>
              </a:rPr>
              <a:t> bir alt satırda değil, hemen yanında yazılmıştır. Tek bir işlem yapılacak ise bu kullanım hata vermese de, işlemlerin alt satırda yazılması daha okunaklı olur (bak: </a:t>
            </a:r>
            <a:r>
              <a:rPr lang="tr-TR" i="1">
                <a:solidFill>
                  <a:srgbClr val="C00000"/>
                </a:solidFill>
                <a:latin typeface="+mj-lt"/>
                <a:hlinkClick r:id="rId3" action="ppaction://hlinksldjump"/>
              </a:rPr>
              <a:t>Kod Bloğu</a:t>
            </a:r>
            <a:r>
              <a:rPr lang="tr-TR" i="1">
                <a:solidFill>
                  <a:srgbClr val="C00000"/>
                </a:solidFill>
                <a:latin typeface="+mj-lt"/>
              </a:rPr>
              <a:t>).</a:t>
            </a:r>
          </a:p>
        </p:txBody>
      </p:sp>
    </p:spTree>
    <p:extLst>
      <p:ext uri="{BB962C8B-B14F-4D97-AF65-F5344CB8AC3E}">
        <p14:creationId xmlns:p14="http://schemas.microsoft.com/office/powerpoint/2010/main" val="285375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tr-TR">
                <a:solidFill>
                  <a:srgbClr val="0070C0"/>
                </a:solidFill>
                <a:latin typeface="Consolas" panose="020B0609020204030204" pitchFamily="49" charset="0"/>
                <a:cs typeface="Consolas" panose="020B0609020204030204" pitchFamily="49" charset="0"/>
              </a:rPr>
              <a:t>Elif </a:t>
            </a:r>
          </a:p>
        </p:txBody>
      </p:sp>
      <p:sp>
        <p:nvSpPr>
          <p:cNvPr id="23555" name="Rectangle 3"/>
          <p:cNvSpPr>
            <a:spLocks noGrp="1" noChangeArrowheads="1"/>
          </p:cNvSpPr>
          <p:nvPr>
            <p:ph idx="1"/>
          </p:nvPr>
        </p:nvSpPr>
        <p:spPr>
          <a:xfrm>
            <a:off x="457200" y="1556792"/>
            <a:ext cx="8229600" cy="4525963"/>
          </a:xfrm>
        </p:spPr>
        <p:txBody>
          <a:bodyPr>
            <a:normAutofit fontScale="92500" lnSpcReduction="20000"/>
          </a:bodyPr>
          <a:lstStyle/>
          <a:p>
            <a:pPr>
              <a:lnSpc>
                <a:spcPct val="90000"/>
              </a:lnSpc>
            </a:pPr>
            <a:r>
              <a:rPr lang="tr-TR" sz="2800">
                <a:cs typeface="Consolas" panose="020B0609020204030204" pitchFamily="49" charset="0"/>
              </a:rPr>
              <a:t>Önceki slaytta olduğu gibi koşul yanlış olduğunda yapılacak herhangi bir işlem yoksa, </a:t>
            </a:r>
            <a:r>
              <a:rPr lang="tr-TR" sz="2800">
                <a:solidFill>
                  <a:srgbClr val="C00000"/>
                </a:solidFill>
                <a:cs typeface="Consolas" panose="020B0609020204030204" pitchFamily="49" charset="0"/>
              </a:rPr>
              <a:t>else</a:t>
            </a:r>
            <a:r>
              <a:rPr lang="tr-TR" sz="2800">
                <a:cs typeface="Consolas" panose="020B0609020204030204" pitchFamily="49" charset="0"/>
              </a:rPr>
              <a:t> ifadesini kullanmayabiliriz. Peki aşağıdaki gibi yazarsak ne olur: </a:t>
            </a:r>
            <a:r>
              <a:rPr lang="tr-TR" sz="2800" err="1">
                <a:solidFill>
                  <a:srgbClr val="FF0000"/>
                </a:solidFill>
                <a:cs typeface="Consolas" panose="020B0609020204030204" pitchFamily="49" charset="0"/>
              </a:rPr>
              <a:t>bn</a:t>
            </a:r>
            <a:r>
              <a:rPr lang="tr-TR" sz="2800">
                <a:solidFill>
                  <a:srgbClr val="FF0000"/>
                </a:solidFill>
                <a:cs typeface="Consolas" panose="020B0609020204030204" pitchFamily="49" charset="0"/>
              </a:rPr>
              <a:t>=72</a:t>
            </a:r>
          </a:p>
          <a:p>
            <a:pPr marL="542925" indent="-542925">
              <a:buNone/>
            </a:pPr>
            <a:r>
              <a:rPr lang="tr-TR" sz="2600">
                <a:solidFill>
                  <a:srgbClr val="0070C0"/>
                </a:solidFill>
                <a:latin typeface="Consolas" panose="020B0609020204030204" pitchFamily="49" charset="0"/>
                <a:cs typeface="Consolas" panose="020B0609020204030204" pitchFamily="49" charset="0"/>
              </a:rPr>
              <a:t>	</a:t>
            </a:r>
            <a:r>
              <a:rPr lang="tr-TR" sz="2600" err="1">
                <a:solidFill>
                  <a:srgbClr val="0070C0"/>
                </a:solidFill>
                <a:latin typeface="Consolas" panose="020B0609020204030204" pitchFamily="49" charset="0"/>
                <a:cs typeface="Consolas" panose="020B0609020204030204" pitchFamily="49" charset="0"/>
              </a:rPr>
              <a:t>if</a:t>
            </a:r>
            <a:r>
              <a:rPr lang="tr-TR" sz="2600">
                <a:solidFill>
                  <a:srgbClr val="0070C0"/>
                </a:solidFill>
                <a:latin typeface="Consolas" panose="020B0609020204030204" pitchFamily="49" charset="0"/>
                <a:cs typeface="Consolas" panose="020B0609020204030204" pitchFamily="49" charset="0"/>
              </a:rPr>
              <a:t>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&gt;= 60 </a:t>
            </a:r>
            <a:r>
              <a:rPr lang="tr-TR" sz="2600" err="1">
                <a:solidFill>
                  <a:srgbClr val="0070C0"/>
                </a:solidFill>
                <a:latin typeface="Consolas" panose="020B0609020204030204" pitchFamily="49" charset="0"/>
                <a:cs typeface="Consolas" panose="020B0609020204030204" pitchFamily="49" charset="0"/>
              </a:rPr>
              <a:t>and</a:t>
            </a:r>
            <a:r>
              <a:rPr lang="tr-TR" sz="2600">
                <a:solidFill>
                  <a:srgbClr val="0070C0"/>
                </a:solidFill>
                <a:latin typeface="Consolas" panose="020B0609020204030204" pitchFamily="49" charset="0"/>
                <a:cs typeface="Consolas" panose="020B0609020204030204" pitchFamily="49" charset="0"/>
              </a:rPr>
              <a:t>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&lt; 70: </a:t>
            </a:r>
            <a:r>
              <a:rPr lang="tr-TR" sz="2600" err="1">
                <a:solidFill>
                  <a:srgbClr val="0070C0"/>
                </a:solidFill>
                <a:latin typeface="Consolas" panose="020B0609020204030204" pitchFamily="49" charset="0"/>
                <a:cs typeface="Consolas" panose="020B0609020204030204" pitchFamily="49" charset="0"/>
              </a:rPr>
              <a:t>print</a:t>
            </a:r>
            <a:r>
              <a:rPr lang="tr-TR" sz="2600">
                <a:solidFill>
                  <a:srgbClr val="0070C0"/>
                </a:solidFill>
                <a:latin typeface="Consolas" panose="020B0609020204030204" pitchFamily="49" charset="0"/>
                <a:cs typeface="Consolas" panose="020B0609020204030204" pitchFamily="49" charset="0"/>
              </a:rPr>
              <a:t>("(CC)")</a:t>
            </a:r>
          </a:p>
          <a:p>
            <a:pPr marL="542925" indent="-542925">
              <a:buNone/>
            </a:pPr>
            <a:r>
              <a:rPr lang="tr-TR" sz="2600">
                <a:solidFill>
                  <a:srgbClr val="0070C0"/>
                </a:solidFill>
                <a:latin typeface="Consolas" panose="020B0609020204030204" pitchFamily="49" charset="0"/>
                <a:cs typeface="Consolas" panose="020B0609020204030204" pitchFamily="49" charset="0"/>
              </a:rPr>
              <a:t>	elif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&gt;= 70 </a:t>
            </a:r>
            <a:r>
              <a:rPr lang="tr-TR" sz="2600" err="1">
                <a:solidFill>
                  <a:srgbClr val="0070C0"/>
                </a:solidFill>
                <a:latin typeface="Consolas" panose="020B0609020204030204" pitchFamily="49" charset="0"/>
                <a:cs typeface="Consolas" panose="020B0609020204030204" pitchFamily="49" charset="0"/>
              </a:rPr>
              <a:t>and</a:t>
            </a:r>
            <a:r>
              <a:rPr lang="tr-TR" sz="2600">
                <a:solidFill>
                  <a:srgbClr val="0070C0"/>
                </a:solidFill>
                <a:latin typeface="Consolas" panose="020B0609020204030204" pitchFamily="49" charset="0"/>
                <a:cs typeface="Consolas" panose="020B0609020204030204" pitchFamily="49" charset="0"/>
              </a:rPr>
              <a:t>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&lt; 80: </a:t>
            </a:r>
            <a:r>
              <a:rPr lang="tr-TR" sz="2600" err="1">
                <a:solidFill>
                  <a:srgbClr val="0070C0"/>
                </a:solidFill>
                <a:latin typeface="Consolas" panose="020B0609020204030204" pitchFamily="49" charset="0"/>
                <a:cs typeface="Consolas" panose="020B0609020204030204" pitchFamily="49" charset="0"/>
              </a:rPr>
              <a:t>print</a:t>
            </a:r>
            <a:r>
              <a:rPr lang="tr-TR" sz="2600">
                <a:solidFill>
                  <a:srgbClr val="0070C0"/>
                </a:solidFill>
                <a:latin typeface="Consolas" panose="020B0609020204030204" pitchFamily="49" charset="0"/>
                <a:cs typeface="Consolas" panose="020B0609020204030204" pitchFamily="49" charset="0"/>
              </a:rPr>
              <a:t>("(CB)")</a:t>
            </a:r>
          </a:p>
          <a:p>
            <a:pPr marL="542925" indent="-542925">
              <a:buNone/>
            </a:pPr>
            <a:r>
              <a:rPr lang="tr-TR" sz="2600">
                <a:solidFill>
                  <a:srgbClr val="0070C0"/>
                </a:solidFill>
                <a:latin typeface="Consolas" panose="020B0609020204030204" pitchFamily="49" charset="0"/>
                <a:cs typeface="Consolas" panose="020B0609020204030204" pitchFamily="49" charset="0"/>
              </a:rPr>
              <a:t>	elif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&gt;= 80 </a:t>
            </a:r>
            <a:r>
              <a:rPr lang="tr-TR" sz="2600" err="1">
                <a:solidFill>
                  <a:srgbClr val="0070C0"/>
                </a:solidFill>
                <a:latin typeface="Consolas" panose="020B0609020204030204" pitchFamily="49" charset="0"/>
                <a:cs typeface="Consolas" panose="020B0609020204030204" pitchFamily="49" charset="0"/>
              </a:rPr>
              <a:t>and</a:t>
            </a:r>
            <a:r>
              <a:rPr lang="tr-TR" sz="2600">
                <a:solidFill>
                  <a:srgbClr val="0070C0"/>
                </a:solidFill>
                <a:latin typeface="Consolas" panose="020B0609020204030204" pitchFamily="49" charset="0"/>
                <a:cs typeface="Consolas" panose="020B0609020204030204" pitchFamily="49" charset="0"/>
              </a:rPr>
              <a:t>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&lt; 90: </a:t>
            </a:r>
            <a:r>
              <a:rPr lang="tr-TR" sz="2600" err="1">
                <a:solidFill>
                  <a:srgbClr val="0070C0"/>
                </a:solidFill>
                <a:latin typeface="Consolas" panose="020B0609020204030204" pitchFamily="49" charset="0"/>
                <a:cs typeface="Consolas" panose="020B0609020204030204" pitchFamily="49" charset="0"/>
              </a:rPr>
              <a:t>print</a:t>
            </a:r>
            <a:r>
              <a:rPr lang="tr-TR" sz="2600">
                <a:solidFill>
                  <a:srgbClr val="0070C0"/>
                </a:solidFill>
                <a:latin typeface="Consolas" panose="020B0609020204030204" pitchFamily="49" charset="0"/>
                <a:cs typeface="Consolas" panose="020B0609020204030204" pitchFamily="49" charset="0"/>
              </a:rPr>
              <a:t>("(BB)")</a:t>
            </a:r>
          </a:p>
          <a:p>
            <a:pPr marL="542925" indent="-542925">
              <a:buNone/>
            </a:pPr>
            <a:r>
              <a:rPr lang="tr-TR" sz="2600">
                <a:solidFill>
                  <a:srgbClr val="0070C0"/>
                </a:solidFill>
                <a:latin typeface="Consolas" panose="020B0609020204030204" pitchFamily="49" charset="0"/>
                <a:cs typeface="Consolas" panose="020B0609020204030204" pitchFamily="49" charset="0"/>
              </a:rPr>
              <a:t>	elif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&gt;= 90 </a:t>
            </a:r>
            <a:r>
              <a:rPr lang="tr-TR" sz="2600" err="1">
                <a:solidFill>
                  <a:srgbClr val="0070C0"/>
                </a:solidFill>
                <a:latin typeface="Consolas" panose="020B0609020204030204" pitchFamily="49" charset="0"/>
                <a:cs typeface="Consolas" panose="020B0609020204030204" pitchFamily="49" charset="0"/>
              </a:rPr>
              <a:t>and</a:t>
            </a:r>
            <a:r>
              <a:rPr lang="tr-TR" sz="2600">
                <a:solidFill>
                  <a:srgbClr val="0070C0"/>
                </a:solidFill>
                <a:latin typeface="Consolas" panose="020B0609020204030204" pitchFamily="49" charset="0"/>
                <a:cs typeface="Consolas" panose="020B0609020204030204" pitchFamily="49" charset="0"/>
              </a:rPr>
              <a:t>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&lt; 95: </a:t>
            </a:r>
            <a:r>
              <a:rPr lang="tr-TR" sz="2600" err="1">
                <a:solidFill>
                  <a:srgbClr val="0070C0"/>
                </a:solidFill>
                <a:latin typeface="Consolas" panose="020B0609020204030204" pitchFamily="49" charset="0"/>
                <a:cs typeface="Consolas" panose="020B0609020204030204" pitchFamily="49" charset="0"/>
              </a:rPr>
              <a:t>print</a:t>
            </a:r>
            <a:r>
              <a:rPr lang="tr-TR" sz="2600">
                <a:solidFill>
                  <a:srgbClr val="0070C0"/>
                </a:solidFill>
                <a:latin typeface="Consolas" panose="020B0609020204030204" pitchFamily="49" charset="0"/>
                <a:cs typeface="Consolas" panose="020B0609020204030204" pitchFamily="49" charset="0"/>
              </a:rPr>
              <a:t>("(BA)")</a:t>
            </a:r>
          </a:p>
          <a:p>
            <a:pPr marL="542925" indent="-542925">
              <a:buNone/>
            </a:pPr>
            <a:r>
              <a:rPr lang="tr-TR" sz="2600">
                <a:solidFill>
                  <a:srgbClr val="0070C0"/>
                </a:solidFill>
                <a:latin typeface="Consolas" panose="020B0609020204030204" pitchFamily="49" charset="0"/>
                <a:cs typeface="Consolas" panose="020B0609020204030204" pitchFamily="49" charset="0"/>
              </a:rPr>
              <a:t>	elif </a:t>
            </a:r>
            <a:r>
              <a:rPr lang="tr-TR" sz="2600" err="1">
                <a:solidFill>
                  <a:srgbClr val="0070C0"/>
                </a:solidFill>
                <a:latin typeface="Consolas" panose="020B0609020204030204" pitchFamily="49" charset="0"/>
                <a:cs typeface="Consolas" panose="020B0609020204030204" pitchFamily="49" charset="0"/>
              </a:rPr>
              <a:t>bn</a:t>
            </a:r>
            <a:r>
              <a:rPr lang="tr-TR" sz="2600">
                <a:solidFill>
                  <a:srgbClr val="0070C0"/>
                </a:solidFill>
                <a:latin typeface="Consolas" panose="020B0609020204030204" pitchFamily="49" charset="0"/>
                <a:cs typeface="Consolas" panose="020B0609020204030204" pitchFamily="49" charset="0"/>
              </a:rPr>
              <a:t> &gt;= 95: </a:t>
            </a:r>
            <a:r>
              <a:rPr lang="tr-TR" sz="2600" err="1">
                <a:solidFill>
                  <a:srgbClr val="0070C0"/>
                </a:solidFill>
                <a:latin typeface="Consolas" panose="020B0609020204030204" pitchFamily="49" charset="0"/>
                <a:cs typeface="Consolas" panose="020B0609020204030204" pitchFamily="49" charset="0"/>
              </a:rPr>
              <a:t>print</a:t>
            </a:r>
            <a:r>
              <a:rPr lang="tr-TR" sz="2600">
                <a:solidFill>
                  <a:srgbClr val="0070C0"/>
                </a:solidFill>
                <a:latin typeface="Consolas" panose="020B0609020204030204" pitchFamily="49" charset="0"/>
                <a:cs typeface="Consolas" panose="020B0609020204030204" pitchFamily="49" charset="0"/>
              </a:rPr>
              <a:t>("(AA)")</a:t>
            </a:r>
          </a:p>
          <a:p>
            <a:pPr eaLnBrk="1" hangingPunct="1">
              <a:lnSpc>
                <a:spcPct val="90000"/>
              </a:lnSpc>
            </a:pPr>
            <a:r>
              <a:rPr lang="tr-TR" sz="2800">
                <a:latin typeface="+mj-lt"/>
                <a:cs typeface="Consolas" panose="020B0609020204030204" pitchFamily="49" charset="0"/>
              </a:rPr>
              <a:t>Bu şekilde yazıldığında ilk koşul doğru ise diğer 4 koşulu kontrol etmez, ikinci koşul doğru ise altındaki 3 koşulu kontrol etmez, … Bu sayede program daha hızlı çalışır.</a:t>
            </a:r>
          </a:p>
          <a:p>
            <a:pPr lvl="1">
              <a:lnSpc>
                <a:spcPct val="90000"/>
              </a:lnSpc>
            </a:pPr>
            <a:r>
              <a:rPr lang="tr-TR" sz="2400">
                <a:latin typeface="+mj-lt"/>
                <a:cs typeface="Consolas" panose="020B0609020204030204" pitchFamily="49" charset="0"/>
              </a:rPr>
              <a:t>C, C++, C# ve JAVA dilinde </a:t>
            </a:r>
            <a:r>
              <a:rPr lang="tr-TR" sz="2400">
                <a:solidFill>
                  <a:srgbClr val="C00000"/>
                </a:solidFill>
                <a:latin typeface="+mj-lt"/>
                <a:cs typeface="Consolas" panose="020B0609020204030204" pitchFamily="49" charset="0"/>
              </a:rPr>
              <a:t>else </a:t>
            </a:r>
            <a:r>
              <a:rPr lang="tr-TR" sz="2400" err="1">
                <a:solidFill>
                  <a:srgbClr val="C00000"/>
                </a:solidFill>
                <a:latin typeface="+mj-lt"/>
                <a:cs typeface="Consolas" panose="020B0609020204030204" pitchFamily="49" charset="0"/>
              </a:rPr>
              <a:t>if</a:t>
            </a:r>
            <a:r>
              <a:rPr lang="tr-TR" sz="2400">
                <a:latin typeface="+mj-lt"/>
                <a:cs typeface="Consolas" panose="020B0609020204030204" pitchFamily="49" charset="0"/>
              </a:rPr>
              <a:t> şeklinde yazılır</a:t>
            </a:r>
          </a:p>
          <a:p>
            <a:pPr lvl="1">
              <a:lnSpc>
                <a:spcPct val="90000"/>
              </a:lnSpc>
            </a:pPr>
            <a:endParaRPr lang="tr-TR" sz="2400">
              <a:latin typeface="+mj-lt"/>
              <a:cs typeface="Consolas" panose="020B0609020204030204" pitchFamily="49" charset="0"/>
            </a:endParaRPr>
          </a:p>
        </p:txBody>
      </p:sp>
    </p:spTree>
    <p:extLst>
      <p:ext uri="{BB962C8B-B14F-4D97-AF65-F5344CB8AC3E}">
        <p14:creationId xmlns:p14="http://schemas.microsoft.com/office/powerpoint/2010/main" val="365904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a:t>Dört İşlem Programı</a:t>
            </a:r>
          </a:p>
        </p:txBody>
      </p:sp>
      <p:sp>
        <p:nvSpPr>
          <p:cNvPr id="19459" name="Rectangle 3"/>
          <p:cNvSpPr>
            <a:spLocks noGrp="1" noChangeArrowheads="1"/>
          </p:cNvSpPr>
          <p:nvPr>
            <p:ph idx="1"/>
          </p:nvPr>
        </p:nvSpPr>
        <p:spPr/>
        <p:txBody>
          <a:bodyPr>
            <a:noAutofit/>
          </a:bodyPr>
          <a:lstStyle/>
          <a:p>
            <a:pPr marL="0" indent="0">
              <a:buNone/>
            </a:pPr>
            <a:r>
              <a:rPr lang="tr-TR" sz="2000">
                <a:solidFill>
                  <a:srgbClr val="0070C0"/>
                </a:solidFill>
                <a:highlight>
                  <a:srgbClr val="FFFFFF"/>
                </a:highlight>
                <a:latin typeface="Consolas" panose="020B0609020204030204" pitchFamily="49" charset="0"/>
              </a:rPr>
              <a:t>a = </a:t>
            </a:r>
            <a:r>
              <a:rPr lang="tr-TR" sz="2000" err="1">
                <a:solidFill>
                  <a:srgbClr val="0070C0"/>
                </a:solidFill>
                <a:highlight>
                  <a:srgbClr val="FFFFFF"/>
                </a:highlight>
                <a:latin typeface="Consolas" panose="020B0609020204030204" pitchFamily="49" charset="0"/>
              </a:rPr>
              <a:t>int</a:t>
            </a:r>
            <a:r>
              <a:rPr lang="tr-TR" sz="2000">
                <a:solidFill>
                  <a:srgbClr val="0070C0"/>
                </a:solidFill>
                <a:highlight>
                  <a:srgbClr val="FFFFFF"/>
                </a:highlight>
                <a:latin typeface="Consolas" panose="020B0609020204030204" pitchFamily="49" charset="0"/>
              </a:rPr>
              <a:t>(</a:t>
            </a:r>
            <a:r>
              <a:rPr lang="tr-TR" sz="2000" err="1">
                <a:solidFill>
                  <a:srgbClr val="0070C0"/>
                </a:solidFill>
                <a:highlight>
                  <a:srgbClr val="FFFFFF"/>
                </a:highlight>
                <a:latin typeface="Consolas" panose="020B0609020204030204" pitchFamily="49" charset="0"/>
              </a:rPr>
              <a:t>input</a:t>
            </a:r>
            <a:r>
              <a:rPr lang="tr-TR" sz="2000">
                <a:solidFill>
                  <a:srgbClr val="0070C0"/>
                </a:solidFill>
                <a:highlight>
                  <a:srgbClr val="FFFFFF"/>
                </a:highlight>
                <a:latin typeface="Consolas" panose="020B0609020204030204" pitchFamily="49" charset="0"/>
              </a:rPr>
              <a:t>("İlk sayıyı girin    : "))</a:t>
            </a:r>
          </a:p>
          <a:p>
            <a:pPr marL="0" indent="0">
              <a:buNone/>
            </a:pPr>
            <a:r>
              <a:rPr lang="tr-TR" sz="2000">
                <a:solidFill>
                  <a:srgbClr val="0070C0"/>
                </a:solidFill>
                <a:highlight>
                  <a:srgbClr val="FFFFFF"/>
                </a:highlight>
                <a:latin typeface="Consolas" panose="020B0609020204030204" pitchFamily="49" charset="0"/>
              </a:rPr>
              <a:t>b = </a:t>
            </a:r>
            <a:r>
              <a:rPr lang="tr-TR" sz="2000" err="1">
                <a:solidFill>
                  <a:srgbClr val="0070C0"/>
                </a:solidFill>
                <a:highlight>
                  <a:srgbClr val="FFFFFF"/>
                </a:highlight>
                <a:latin typeface="Consolas" panose="020B0609020204030204" pitchFamily="49" charset="0"/>
              </a:rPr>
              <a:t>int</a:t>
            </a:r>
            <a:r>
              <a:rPr lang="tr-TR" sz="2000">
                <a:solidFill>
                  <a:srgbClr val="0070C0"/>
                </a:solidFill>
                <a:highlight>
                  <a:srgbClr val="FFFFFF"/>
                </a:highlight>
                <a:latin typeface="Consolas" panose="020B0609020204030204" pitchFamily="49" charset="0"/>
              </a:rPr>
              <a:t>(</a:t>
            </a:r>
            <a:r>
              <a:rPr lang="tr-TR" sz="2000" err="1">
                <a:solidFill>
                  <a:srgbClr val="0070C0"/>
                </a:solidFill>
                <a:highlight>
                  <a:srgbClr val="FFFFFF"/>
                </a:highlight>
                <a:latin typeface="Consolas" panose="020B0609020204030204" pitchFamily="49" charset="0"/>
              </a:rPr>
              <a:t>input</a:t>
            </a:r>
            <a:r>
              <a:rPr lang="tr-TR" sz="2000">
                <a:solidFill>
                  <a:srgbClr val="0070C0"/>
                </a:solidFill>
                <a:highlight>
                  <a:srgbClr val="FFFFFF"/>
                </a:highlight>
                <a:latin typeface="Consolas" panose="020B0609020204030204" pitchFamily="49" charset="0"/>
              </a:rPr>
              <a:t>("İkinci sayıyı girin : "))</a:t>
            </a:r>
          </a:p>
          <a:p>
            <a:pPr marL="0" indent="0">
              <a:buNone/>
            </a:pP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("1) Toplama, 2) Çıkarma, 3) Çarpma, 4) Bölme")</a:t>
            </a:r>
          </a:p>
          <a:p>
            <a:pPr marL="0" indent="0">
              <a:buNone/>
            </a:pPr>
            <a:r>
              <a:rPr lang="tr-TR" sz="2000">
                <a:solidFill>
                  <a:srgbClr val="0070C0"/>
                </a:solidFill>
                <a:highlight>
                  <a:srgbClr val="FFFFFF"/>
                </a:highlight>
                <a:latin typeface="Consolas" panose="020B0609020204030204" pitchFamily="49" charset="0"/>
              </a:rPr>
              <a:t>i = </a:t>
            </a:r>
            <a:r>
              <a:rPr lang="tr-TR" sz="2000" err="1">
                <a:solidFill>
                  <a:srgbClr val="0070C0"/>
                </a:solidFill>
                <a:highlight>
                  <a:srgbClr val="FFFFFF"/>
                </a:highlight>
                <a:latin typeface="Consolas" panose="020B0609020204030204" pitchFamily="49" charset="0"/>
              </a:rPr>
              <a:t>int</a:t>
            </a:r>
            <a:r>
              <a:rPr lang="tr-TR" sz="2000">
                <a:solidFill>
                  <a:srgbClr val="0070C0"/>
                </a:solidFill>
                <a:highlight>
                  <a:srgbClr val="FFFFFF"/>
                </a:highlight>
                <a:latin typeface="Consolas" panose="020B0609020204030204" pitchFamily="49" charset="0"/>
              </a:rPr>
              <a:t>(</a:t>
            </a:r>
            <a:r>
              <a:rPr lang="tr-TR" sz="2000" err="1">
                <a:solidFill>
                  <a:srgbClr val="0070C0"/>
                </a:solidFill>
                <a:highlight>
                  <a:srgbClr val="FFFFFF"/>
                </a:highlight>
                <a:latin typeface="Consolas" panose="020B0609020204030204" pitchFamily="49" charset="0"/>
              </a:rPr>
              <a:t>input</a:t>
            </a:r>
            <a:r>
              <a:rPr lang="tr-TR" sz="2000">
                <a:solidFill>
                  <a:srgbClr val="0070C0"/>
                </a:solidFill>
                <a:highlight>
                  <a:srgbClr val="FFFFFF"/>
                </a:highlight>
                <a:latin typeface="Consolas" panose="020B0609020204030204" pitchFamily="49" charset="0"/>
              </a:rPr>
              <a:t>("İşlemi Seçin: "))</a:t>
            </a:r>
          </a:p>
          <a:p>
            <a:pPr marL="0" indent="0">
              <a:buNone/>
            </a:pPr>
            <a:r>
              <a:rPr lang="tr-TR" sz="2000" err="1">
                <a:solidFill>
                  <a:srgbClr val="0070C0"/>
                </a:solidFill>
                <a:highlight>
                  <a:srgbClr val="FFFFFF"/>
                </a:highlight>
                <a:latin typeface="Consolas" panose="020B0609020204030204" pitchFamily="49" charset="0"/>
              </a:rPr>
              <a:t>if</a:t>
            </a:r>
            <a:r>
              <a:rPr lang="tr-TR" sz="2000">
                <a:solidFill>
                  <a:srgbClr val="0070C0"/>
                </a:solidFill>
                <a:highlight>
                  <a:srgbClr val="FFFFFF"/>
                </a:highlight>
                <a:latin typeface="Consolas" panose="020B0609020204030204" pitchFamily="49" charset="0"/>
              </a:rPr>
              <a:t> i == 1:</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("Toplam : ", a + b)</a:t>
            </a:r>
          </a:p>
          <a:p>
            <a:pPr marL="0" indent="0">
              <a:buNone/>
            </a:pPr>
            <a:r>
              <a:rPr lang="tr-TR" sz="2000">
                <a:solidFill>
                  <a:srgbClr val="0070C0"/>
                </a:solidFill>
                <a:highlight>
                  <a:srgbClr val="FFFFFF"/>
                </a:highlight>
                <a:latin typeface="Consolas" panose="020B0609020204030204" pitchFamily="49" charset="0"/>
              </a:rPr>
              <a:t>elif i == 2:</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("Fark   : ", a - b)</a:t>
            </a:r>
          </a:p>
          <a:p>
            <a:pPr marL="0" indent="0">
              <a:buNone/>
            </a:pPr>
            <a:r>
              <a:rPr lang="tr-TR" sz="2000">
                <a:solidFill>
                  <a:srgbClr val="0070C0"/>
                </a:solidFill>
                <a:highlight>
                  <a:srgbClr val="FFFFFF"/>
                </a:highlight>
                <a:latin typeface="Consolas" panose="020B0609020204030204" pitchFamily="49" charset="0"/>
              </a:rPr>
              <a:t>elif i == 3:</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("Çarpım : ", a * b)</a:t>
            </a:r>
          </a:p>
          <a:p>
            <a:pPr marL="0" indent="0">
              <a:buNone/>
            </a:pPr>
            <a:r>
              <a:rPr lang="tr-TR" sz="2000">
                <a:solidFill>
                  <a:srgbClr val="0070C0"/>
                </a:solidFill>
                <a:highlight>
                  <a:srgbClr val="FFFFFF"/>
                </a:highlight>
                <a:latin typeface="Consolas" panose="020B0609020204030204" pitchFamily="49" charset="0"/>
              </a:rPr>
              <a:t>elif i == 4:</a:t>
            </a:r>
          </a:p>
          <a:p>
            <a:pPr marL="0" indent="0">
              <a:buNone/>
            </a:pPr>
            <a:r>
              <a:rPr lang="tr-TR" sz="2000">
                <a:solidFill>
                  <a:srgbClr val="0070C0"/>
                </a:solidFill>
                <a:highlight>
                  <a:srgbClr val="FFFFFF"/>
                </a:highlight>
                <a:latin typeface="Consolas" panose="020B0609020204030204" pitchFamily="49" charset="0"/>
              </a:rPr>
              <a:t>    </a:t>
            </a:r>
            <a:r>
              <a:rPr lang="tr-TR" sz="2000" err="1">
                <a:solidFill>
                  <a:srgbClr val="0070C0"/>
                </a:solidFill>
                <a:highlight>
                  <a:srgbClr val="FFFFFF"/>
                </a:highlight>
                <a:latin typeface="Consolas" panose="020B0609020204030204" pitchFamily="49" charset="0"/>
              </a:rPr>
              <a:t>print</a:t>
            </a:r>
            <a:r>
              <a:rPr lang="tr-TR" sz="2000">
                <a:solidFill>
                  <a:srgbClr val="0070C0"/>
                </a:solidFill>
                <a:highlight>
                  <a:srgbClr val="FFFFFF"/>
                </a:highlight>
                <a:latin typeface="Consolas" panose="020B0609020204030204" pitchFamily="49" charset="0"/>
              </a:rPr>
              <a:t>("Bölüm  : ", a / b)</a:t>
            </a:r>
          </a:p>
        </p:txBody>
      </p:sp>
      <p:sp>
        <p:nvSpPr>
          <p:cNvPr id="7" name="6 Metin kutusu"/>
          <p:cNvSpPr txBox="1"/>
          <p:nvPr/>
        </p:nvSpPr>
        <p:spPr>
          <a:xfrm>
            <a:off x="5561484" y="3645024"/>
            <a:ext cx="3125316"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i="1">
                <a:solidFill>
                  <a:srgbClr val="C00000"/>
                </a:solidFill>
                <a:latin typeface="+mj-lt"/>
              </a:rPr>
              <a:t>Geçen hafta yazılan dört işlem programında işlem seçimi yoktu, iki sayı girildikten sonra tüm işlemler gösteriliyordu. Bu programda işlem seçilerek sadece o işlemin sonucu gösteriliyor.</a:t>
            </a:r>
          </a:p>
        </p:txBody>
      </p:sp>
    </p:spTree>
    <p:extLst>
      <p:ext uri="{BB962C8B-B14F-4D97-AF65-F5344CB8AC3E}">
        <p14:creationId xmlns:p14="http://schemas.microsoft.com/office/powerpoint/2010/main" val="3994637493"/>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4" ma:contentTypeDescription="Create a new document." ma:contentTypeScope="" ma:versionID="6dcbdca441ce1ed0bba0f57ad8b83801">
  <xsd:schema xmlns:xsd="http://www.w3.org/2001/XMLSchema" xmlns:xs="http://www.w3.org/2001/XMLSchema" xmlns:p="http://schemas.microsoft.com/office/2006/metadata/properties" xmlns:ns2="f5058889-0039-4d9f-afb9-621a9cc8b208" targetNamespace="http://schemas.microsoft.com/office/2006/metadata/properties" ma:root="true" ma:fieldsID="4f8f74bae5f5fd3c507a56c1cd27b6ec"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AB22DD-6CB4-4850-89EA-73CDFC36DAEA}">
  <ds:schemaRefs>
    <ds:schemaRef ds:uri="f5058889-0039-4d9f-afb9-621a9cc8b2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DC0D18F-CC57-4B1A-99FD-73728E27D67D}">
  <ds:schemaRefs>
    <ds:schemaRef ds:uri="http://schemas.microsoft.com/sharepoint/v3/contenttype/forms"/>
  </ds:schemaRefs>
</ds:datastoreItem>
</file>

<file path=customXml/itemProps3.xml><?xml version="1.0" encoding="utf-8"?>
<ds:datastoreItem xmlns:ds="http://schemas.openxmlformats.org/officeDocument/2006/customXml" ds:itemID="{FCA46D11-6930-4BC2-B133-53EE1E0D425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Ekran Gösterisi (4:3)</PresentationFormat>
  <Slides>26</Slides>
  <Notes>7</Notes>
  <HiddenSlides>0</HiddenSlide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Ofis Teması</vt:lpstr>
      <vt:lpstr>PYTHON PROGRAMLAMA  Ders 2: Koşullu İfadeler</vt:lpstr>
      <vt:lpstr>Boolean değerler</vt:lpstr>
      <vt:lpstr>Örnekler</vt:lpstr>
      <vt:lpstr>if &amp; else</vt:lpstr>
      <vt:lpstr>Akış Şeması Elemanları</vt:lpstr>
      <vt:lpstr>Başarı Notu Hesabı Programı</vt:lpstr>
      <vt:lpstr>Koşul içinde mantıksal operatörler</vt:lpstr>
      <vt:lpstr>Elif </vt:lpstr>
      <vt:lpstr>Dört İşlem Programı</vt:lpstr>
      <vt:lpstr>Dört İşlem Programının Akış Şeması</vt:lpstr>
      <vt:lpstr>Dört İşlem Programı (Farklı Çözüm)</vt:lpstr>
      <vt:lpstr>Klavyeden girilen 2 sayıdan birincisi büyük ise ikisini çarpan, değilse ikisini toplayan ve sonucu ekranda gösteren program</vt:lpstr>
      <vt:lpstr>Kod Bloğu</vt:lpstr>
      <vt:lpstr>if-else ile blok kullanımı</vt:lpstr>
      <vt:lpstr>Önceki Program (Farklı Çözüm)</vt:lpstr>
      <vt:lpstr>Girilen 3 sayıdan en büyük olanı bulma</vt:lpstr>
      <vt:lpstr>Programa Açıklama Satırı Ekleme</vt:lpstr>
      <vt:lpstr>Vücut kitle indeksi programı</vt:lpstr>
      <vt:lpstr>Uygulama Sorusu: Otomobil vergisi hesaplama programı</vt:lpstr>
      <vt:lpstr>Ödev 1</vt:lpstr>
      <vt:lpstr>Ödev 2</vt:lpstr>
      <vt:lpstr>Ödev 3</vt:lpstr>
      <vt:lpstr>Ödev 4</vt:lpstr>
      <vt:lpstr>Ek bilgi 1</vt:lpstr>
      <vt:lpstr>Ek bilgi 2</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DİLLERİNE GİRİŞ  Ders 2: Koşullu İfadeler</dc:title>
  <cp:revision>2</cp:revision>
  <dcterms:created xsi:type="dcterms:W3CDTF">2010-02-15T08:30:06Z</dcterms:created>
  <dcterms:modified xsi:type="dcterms:W3CDTF">2021-11-12T08:55:37Z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