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25"/>
  </p:notesMasterIdLst>
  <p:sldIdLst>
    <p:sldId id="286" r:id="rId5"/>
    <p:sldId id="262" r:id="rId6"/>
    <p:sldId id="257" r:id="rId7"/>
    <p:sldId id="300" r:id="rId8"/>
    <p:sldId id="288" r:id="rId9"/>
    <p:sldId id="312" r:id="rId10"/>
    <p:sldId id="289" r:id="rId11"/>
    <p:sldId id="310" r:id="rId12"/>
    <p:sldId id="311" r:id="rId13"/>
    <p:sldId id="316" r:id="rId14"/>
    <p:sldId id="302" r:id="rId15"/>
    <p:sldId id="297" r:id="rId16"/>
    <p:sldId id="298" r:id="rId17"/>
    <p:sldId id="303" r:id="rId18"/>
    <p:sldId id="306" r:id="rId19"/>
    <p:sldId id="314" r:id="rId20"/>
    <p:sldId id="313" r:id="rId21"/>
    <p:sldId id="283" r:id="rId22"/>
    <p:sldId id="279" r:id="rId23"/>
    <p:sldId id="377" r:id="rId2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tan MESUT" initials="" lastIdx="0" clrIdx="0"/>
  <p:cmAuthor id="1" name="Altan Mesut" initials="A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4F0F6-CDED-4A5E-BFCC-DA7B048D5144}" v="1" dt="2021-10-15T19:51:25.755"/>
    <p1510:client id="{444450D4-0741-4B2C-A8B4-C49E7071CD9D}" v="2" dt="2021-10-21T16:40:54.920"/>
    <p1510:client id="{606B4C45-A324-4233-8D5A-65B587A28027}" v="2" dt="2021-11-12T01:07:19.452"/>
    <p1510:client id="{7E0E020D-A7D4-4D82-A11D-719DF6975C8C}" v="4" dt="2021-10-15T03:40:46.691"/>
    <p1510:client id="{83A0315E-770A-4A85-B287-BC51DF480A2A}" v="2" dt="2021-10-21T09:48:44.918"/>
    <p1510:client id="{A7AC9177-AB37-4E91-A9DA-2502891A15A4}" v="1" dt="2021-11-22T20:26:44.367"/>
    <p1510:client id="{CE577039-87B6-4DE1-9C19-701AC84886FE}" v="1" dt="2022-01-07T09:15:55.776"/>
    <p1510:client id="{F8D0EA86-FB27-4967-A6DD-9D66F735A269}" v="1" dt="2022-01-07T01:17:54.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434" autoAdjust="0"/>
  </p:normalViewPr>
  <p:slideViewPr>
    <p:cSldViewPr>
      <p:cViewPr varScale="1">
        <p:scale>
          <a:sx n="86" d="100"/>
          <a:sy n="86" d="100"/>
        </p:scale>
        <p:origin x="124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RKAN KARA" userId="S::1206706009@ogr.klu.edu.tr::7df31bb4-24be-4381-b500-df5f3e0718c1" providerId="AD" clId="Web-{606B4C45-A324-4233-8D5A-65B587A28027}"/>
    <pc:docChg chg="modSld">
      <pc:chgData name="FURKAN KARA" userId="S::1206706009@ogr.klu.edu.tr::7df31bb4-24be-4381-b500-df5f3e0718c1" providerId="AD" clId="Web-{606B4C45-A324-4233-8D5A-65B587A28027}" dt="2021-11-12T01:07:19.452" v="1" actId="1076"/>
      <pc:docMkLst>
        <pc:docMk/>
      </pc:docMkLst>
      <pc:sldChg chg="modSp">
        <pc:chgData name="FURKAN KARA" userId="S::1206706009@ogr.klu.edu.tr::7df31bb4-24be-4381-b500-df5f3e0718c1" providerId="AD" clId="Web-{606B4C45-A324-4233-8D5A-65B587A28027}" dt="2021-11-12T00:42:54.782" v="0" actId="1076"/>
        <pc:sldMkLst>
          <pc:docMk/>
          <pc:sldMk cId="0" sldId="288"/>
        </pc:sldMkLst>
        <pc:spChg chg="mod">
          <ac:chgData name="FURKAN KARA" userId="S::1206706009@ogr.klu.edu.tr::7df31bb4-24be-4381-b500-df5f3e0718c1" providerId="AD" clId="Web-{606B4C45-A324-4233-8D5A-65B587A28027}" dt="2021-11-12T00:42:54.782" v="0" actId="1076"/>
          <ac:spMkLst>
            <pc:docMk/>
            <pc:sldMk cId="0" sldId="288"/>
            <ac:spMk id="6" creationId="{00000000-0000-0000-0000-000000000000}"/>
          </ac:spMkLst>
        </pc:spChg>
      </pc:sldChg>
      <pc:sldChg chg="modSp">
        <pc:chgData name="FURKAN KARA" userId="S::1206706009@ogr.klu.edu.tr::7df31bb4-24be-4381-b500-df5f3e0718c1" providerId="AD" clId="Web-{606B4C45-A324-4233-8D5A-65B587A28027}" dt="2021-11-12T01:07:19.452" v="1" actId="1076"/>
        <pc:sldMkLst>
          <pc:docMk/>
          <pc:sldMk cId="841265913" sldId="316"/>
        </pc:sldMkLst>
        <pc:spChg chg="mod">
          <ac:chgData name="FURKAN KARA" userId="S::1206706009@ogr.klu.edu.tr::7df31bb4-24be-4381-b500-df5f3e0718c1" providerId="AD" clId="Web-{606B4C45-A324-4233-8D5A-65B587A28027}" dt="2021-11-12T01:07:19.452" v="1" actId="1076"/>
          <ac:spMkLst>
            <pc:docMk/>
            <pc:sldMk cId="841265913" sldId="316"/>
            <ac:spMk id="4" creationId="{00000000-0000-0000-0000-000000000000}"/>
          </ac:spMkLst>
        </pc:spChg>
      </pc:sldChg>
    </pc:docChg>
  </pc:docChgLst>
  <pc:docChgLst>
    <pc:chgData name="FETHİ CAN ÇOBAN" userId="S::1206706014@ogr.klu.edu.tr::865231b1-2475-43ae-8c0d-a98b13b4f675" providerId="AD" clId="Web-{CE577039-87B6-4DE1-9C19-701AC84886FE}"/>
    <pc:docChg chg="delSld">
      <pc:chgData name="FETHİ CAN ÇOBAN" userId="S::1206706014@ogr.klu.edu.tr::865231b1-2475-43ae-8c0d-a98b13b4f675" providerId="AD" clId="Web-{CE577039-87B6-4DE1-9C19-701AC84886FE}" dt="2022-01-07T09:15:55.776" v="0"/>
      <pc:docMkLst>
        <pc:docMk/>
      </pc:docMkLst>
      <pc:sldChg chg="del">
        <pc:chgData name="FETHİ CAN ÇOBAN" userId="S::1206706014@ogr.klu.edu.tr::865231b1-2475-43ae-8c0d-a98b13b4f675" providerId="AD" clId="Web-{CE577039-87B6-4DE1-9C19-701AC84886FE}" dt="2022-01-07T09:15:55.776" v="0"/>
        <pc:sldMkLst>
          <pc:docMk/>
          <pc:sldMk cId="3457209290" sldId="308"/>
        </pc:sldMkLst>
      </pc:sldChg>
    </pc:docChg>
  </pc:docChgLst>
  <pc:docChgLst>
    <pc:chgData name="EMİN CAN LAPACI" userId="S::1206706021@ogr.klu.edu.tr::c6187460-2fce-4a7d-89f5-442886ee281f" providerId="AD" clId="Web-{7E0E020D-A7D4-4D82-A11D-719DF6975C8C}"/>
    <pc:docChg chg="modSld">
      <pc:chgData name="EMİN CAN LAPACI" userId="S::1206706021@ogr.klu.edu.tr::c6187460-2fce-4a7d-89f5-442886ee281f" providerId="AD" clId="Web-{7E0E020D-A7D4-4D82-A11D-719DF6975C8C}" dt="2021-10-15T03:40:46.691" v="3" actId="20577"/>
      <pc:docMkLst>
        <pc:docMk/>
      </pc:docMkLst>
      <pc:sldChg chg="modSp">
        <pc:chgData name="EMİN CAN LAPACI" userId="S::1206706021@ogr.klu.edu.tr::c6187460-2fce-4a7d-89f5-442886ee281f" providerId="AD" clId="Web-{7E0E020D-A7D4-4D82-A11D-719DF6975C8C}" dt="2021-10-15T03:40:46.691" v="3" actId="20577"/>
        <pc:sldMkLst>
          <pc:docMk/>
          <pc:sldMk cId="1147984021" sldId="312"/>
        </pc:sldMkLst>
        <pc:spChg chg="mod">
          <ac:chgData name="EMİN CAN LAPACI" userId="S::1206706021@ogr.klu.edu.tr::c6187460-2fce-4a7d-89f5-442886ee281f" providerId="AD" clId="Web-{7E0E020D-A7D4-4D82-A11D-719DF6975C8C}" dt="2021-10-15T03:40:46.691" v="3" actId="20577"/>
          <ac:spMkLst>
            <pc:docMk/>
            <pc:sldMk cId="1147984021" sldId="312"/>
            <ac:spMk id="3" creationId="{00000000-0000-0000-0000-000000000000}"/>
          </ac:spMkLst>
        </pc:spChg>
      </pc:sldChg>
    </pc:docChg>
  </pc:docChgLst>
  <pc:docChgLst>
    <pc:chgData name="ÖZGE ORAL" userId="S::1206706042@ogr.klu.edu.tr::a331aea2-fc28-4163-9707-98d58739e03e" providerId="AD" clId="Web-{83A0315E-770A-4A85-B287-BC51DF480A2A}"/>
    <pc:docChg chg="addSld delSld">
      <pc:chgData name="ÖZGE ORAL" userId="S::1206706042@ogr.klu.edu.tr::a331aea2-fc28-4163-9707-98d58739e03e" providerId="AD" clId="Web-{83A0315E-770A-4A85-B287-BC51DF480A2A}" dt="2021-10-21T09:48:44.902" v="1"/>
      <pc:docMkLst>
        <pc:docMk/>
      </pc:docMkLst>
      <pc:sldChg chg="add del">
        <pc:chgData name="ÖZGE ORAL" userId="S::1206706042@ogr.klu.edu.tr::a331aea2-fc28-4163-9707-98d58739e03e" providerId="AD" clId="Web-{83A0315E-770A-4A85-B287-BC51DF480A2A}" dt="2021-10-21T09:48:44.902" v="1"/>
        <pc:sldMkLst>
          <pc:docMk/>
          <pc:sldMk cId="1003285619" sldId="377"/>
        </pc:sldMkLst>
      </pc:sldChg>
    </pc:docChg>
  </pc:docChgLst>
  <pc:docChgLst>
    <pc:chgData name="ÖZGE ORAL" userId="S::1206706042@ogr.klu.edu.tr::a331aea2-fc28-4163-9707-98d58739e03e" providerId="AD" clId="Web-{444450D4-0741-4B2C-A8B4-C49E7071CD9D}"/>
    <pc:docChg chg="addSld delSld">
      <pc:chgData name="ÖZGE ORAL" userId="S::1206706042@ogr.klu.edu.tr::a331aea2-fc28-4163-9707-98d58739e03e" providerId="AD" clId="Web-{444450D4-0741-4B2C-A8B4-C49E7071CD9D}" dt="2021-10-21T16:40:54.920" v="1"/>
      <pc:docMkLst>
        <pc:docMk/>
      </pc:docMkLst>
      <pc:sldChg chg="new del">
        <pc:chgData name="ÖZGE ORAL" userId="S::1206706042@ogr.klu.edu.tr::a331aea2-fc28-4163-9707-98d58739e03e" providerId="AD" clId="Web-{444450D4-0741-4B2C-A8B4-C49E7071CD9D}" dt="2021-10-21T16:40:54.920" v="1"/>
        <pc:sldMkLst>
          <pc:docMk/>
          <pc:sldMk cId="309091444" sldId="378"/>
        </pc:sldMkLst>
      </pc:sldChg>
    </pc:docChg>
  </pc:docChgLst>
  <pc:docChgLst>
    <pc:chgData name="EREN ÇATAK" userId="S::1206706041@ogr.klu.edu.tr::7bcabe42-420d-44dd-a76c-2df5a2bec059" providerId="AD" clId="Web-{A7AC9177-AB37-4E91-A9DA-2502891A15A4}"/>
    <pc:docChg chg="modSld">
      <pc:chgData name="EREN ÇATAK" userId="S::1206706041@ogr.klu.edu.tr::7bcabe42-420d-44dd-a76c-2df5a2bec059" providerId="AD" clId="Web-{A7AC9177-AB37-4E91-A9DA-2502891A15A4}" dt="2021-11-22T20:26:44.367" v="0" actId="1076"/>
      <pc:docMkLst>
        <pc:docMk/>
      </pc:docMkLst>
      <pc:sldChg chg="modSp">
        <pc:chgData name="EREN ÇATAK" userId="S::1206706041@ogr.klu.edu.tr::7bcabe42-420d-44dd-a76c-2df5a2bec059" providerId="AD" clId="Web-{A7AC9177-AB37-4E91-A9DA-2502891A15A4}" dt="2021-11-22T20:26:44.367" v="0" actId="1076"/>
        <pc:sldMkLst>
          <pc:docMk/>
          <pc:sldMk cId="1147984021" sldId="312"/>
        </pc:sldMkLst>
        <pc:spChg chg="mod">
          <ac:chgData name="EREN ÇATAK" userId="S::1206706041@ogr.klu.edu.tr::7bcabe42-420d-44dd-a76c-2df5a2bec059" providerId="AD" clId="Web-{A7AC9177-AB37-4E91-A9DA-2502891A15A4}" dt="2021-11-22T20:26:44.367" v="0" actId="1076"/>
          <ac:spMkLst>
            <pc:docMk/>
            <pc:sldMk cId="1147984021" sldId="312"/>
            <ac:spMk id="7" creationId="{00000000-0000-0000-0000-000000000000}"/>
          </ac:spMkLst>
        </pc:spChg>
      </pc:sldChg>
    </pc:docChg>
  </pc:docChgLst>
  <pc:docChgLst>
    <pc:chgData name="EMİN CAN LAPACI" userId="S::1206706021@ogr.klu.edu.tr::c6187460-2fce-4a7d-89f5-442886ee281f" providerId="AD" clId="Web-{22B4F0F6-CDED-4A5E-BFCC-DA7B048D5144}"/>
    <pc:docChg chg="modSld">
      <pc:chgData name="EMİN CAN LAPACI" userId="S::1206706021@ogr.klu.edu.tr::c6187460-2fce-4a7d-89f5-442886ee281f" providerId="AD" clId="Web-{22B4F0F6-CDED-4A5E-BFCC-DA7B048D5144}" dt="2021-10-15T19:51:25.755" v="0" actId="1076"/>
      <pc:docMkLst>
        <pc:docMk/>
      </pc:docMkLst>
      <pc:sldChg chg="modSp">
        <pc:chgData name="EMİN CAN LAPACI" userId="S::1206706021@ogr.klu.edu.tr::c6187460-2fce-4a7d-89f5-442886ee281f" providerId="AD" clId="Web-{22B4F0F6-CDED-4A5E-BFCC-DA7B048D5144}" dt="2021-10-15T19:51:25.755" v="0" actId="1076"/>
        <pc:sldMkLst>
          <pc:docMk/>
          <pc:sldMk cId="256060843" sldId="298"/>
        </pc:sldMkLst>
        <pc:spChg chg="mod">
          <ac:chgData name="EMİN CAN LAPACI" userId="S::1206706021@ogr.klu.edu.tr::c6187460-2fce-4a7d-89f5-442886ee281f" providerId="AD" clId="Web-{22B4F0F6-CDED-4A5E-BFCC-DA7B048D5144}" dt="2021-10-15T19:51:25.755" v="0" actId="1076"/>
          <ac:spMkLst>
            <pc:docMk/>
            <pc:sldMk cId="256060843" sldId="298"/>
            <ac:spMk id="63490" creationId="{00000000-0000-0000-0000-000000000000}"/>
          </ac:spMkLst>
        </pc:spChg>
      </pc:sldChg>
    </pc:docChg>
  </pc:docChgLst>
  <pc:docChgLst>
    <pc:chgData name="EMİN CAN LAPACI" userId="S::1206706021@ogr.klu.edu.tr::c6187460-2fce-4a7d-89f5-442886ee281f" providerId="AD" clId="Web-{F8D0EA86-FB27-4967-A6DD-9D66F735A269}"/>
    <pc:docChg chg="modSld">
      <pc:chgData name="EMİN CAN LAPACI" userId="S::1206706021@ogr.klu.edu.tr::c6187460-2fce-4a7d-89f5-442886ee281f" providerId="AD" clId="Web-{F8D0EA86-FB27-4967-A6DD-9D66F735A269}" dt="2022-01-07T01:17:54.048" v="0"/>
      <pc:docMkLst>
        <pc:docMk/>
      </pc:docMkLst>
      <pc:sldChg chg="addSp">
        <pc:chgData name="EMİN CAN LAPACI" userId="S::1206706021@ogr.klu.edu.tr::c6187460-2fce-4a7d-89f5-442886ee281f" providerId="AD" clId="Web-{F8D0EA86-FB27-4967-A6DD-9D66F735A269}" dt="2022-01-07T01:17:54.048" v="0"/>
        <pc:sldMkLst>
          <pc:docMk/>
          <pc:sldMk cId="664650347" sldId="297"/>
        </pc:sldMkLst>
        <pc:spChg chg="add">
          <ac:chgData name="EMİN CAN LAPACI" userId="S::1206706021@ogr.klu.edu.tr::c6187460-2fce-4a7d-89f5-442886ee281f" providerId="AD" clId="Web-{F8D0EA86-FB27-4967-A6DD-9D66F735A269}" dt="2022-01-07T01:17:54.048" v="0"/>
          <ac:spMkLst>
            <pc:docMk/>
            <pc:sldMk cId="664650347" sldId="297"/>
            <ac:spMk id="2" creationId="{95908ADD-7682-476E-8F01-8DE49E5960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7AE2E41-8B05-498C-A58F-1936704C7B24}" type="slidenum">
              <a:rPr lang="tr-TR"/>
              <a:pPr/>
              <a:t>‹#›</a:t>
            </a:fld>
            <a:endParaRPr lang="tr-TR"/>
          </a:p>
        </p:txBody>
      </p:sp>
    </p:spTree>
    <p:extLst>
      <p:ext uri="{BB962C8B-B14F-4D97-AF65-F5344CB8AC3E}">
        <p14:creationId xmlns:p14="http://schemas.microsoft.com/office/powerpoint/2010/main" val="2947916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890FA2-E106-4F31-B729-45382C9AC932}" type="slidenum">
              <a:rPr lang="tr-TR" smtClean="0"/>
              <a:pPr/>
              <a:t>1</a:t>
            </a:fld>
            <a:endParaRPr lang="tr-T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17604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tr-TR"/>
              <a:t>1) sayi-1 yerine sayi/2’ye kadar kontrol edilebilir (2 kat daha hızlı)</a:t>
            </a:r>
          </a:p>
          <a:p>
            <a:r>
              <a:rPr lang="tr-TR"/>
              <a:t>2) Sayının kareköküne kadar kontrol edilmesi de yeterli olur (</a:t>
            </a:r>
            <a:r>
              <a:rPr lang="tr-TR">
                <a:solidFill>
                  <a:srgbClr val="FF0000"/>
                </a:solidFill>
              </a:rPr>
              <a:t>bir sayı </a:t>
            </a:r>
            <a:r>
              <a:rPr lang="tr-TR"/>
              <a:t>karekökünden büyük bir sayıya tam bölünebilir, ama o bölümün sonucu karekökünden küçük olacağı için, kareköke kadar bölen olup olmadığını kontrol etmek yeterlidir)</a:t>
            </a:r>
          </a:p>
        </p:txBody>
      </p:sp>
      <p:sp>
        <p:nvSpPr>
          <p:cNvPr id="3584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C47D1EE2-8762-48BA-A4E6-8AF84B8E3C1F}" type="slidenum">
              <a:rPr lang="tr-TR" sz="1200"/>
              <a:pPr/>
              <a:t>11</a:t>
            </a:fld>
            <a:endParaRPr lang="tr-TR" sz="1200"/>
          </a:p>
        </p:txBody>
      </p:sp>
    </p:spTree>
    <p:extLst>
      <p:ext uri="{BB962C8B-B14F-4D97-AF65-F5344CB8AC3E}">
        <p14:creationId xmlns:p14="http://schemas.microsoft.com/office/powerpoint/2010/main" val="160401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8605D4B-6693-4FB4-AF74-E301C68FC247}"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4574434-E94C-45F0-9870-FB9B9D0A737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5195699-30FD-4917-B12D-41EC7762C0E2}"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505BCCA3-414B-485F-85DB-C33DC91C20DD}"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563614B-8AB7-4AEB-914F-4DC0696E2965}"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252B0963-9BD8-453F-A310-8D2276E22C0A}"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25A13A07-0B33-44B9-A8B7-0D44E817D137}"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333CBB9B-3F2C-4703-8E32-CBF9E1C699D4}"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4F0064E9-2088-4C6F-8400-48A133F81354}"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1803DDAB-6C21-4E35-8AD1-9DCE197467B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18EE4CA-942C-4FE2-AFDB-8A97DFC42B2A}"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3EA2E-19B5-4604-94B4-5C423320535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8"/>
          <p:cNvSpPr>
            <a:spLocks noGrp="1" noChangeArrowheads="1"/>
          </p:cNvSpPr>
          <p:nvPr>
            <p:ph type="ctrTitle"/>
          </p:nvPr>
        </p:nvSpPr>
        <p:spPr>
          <a:xfrm>
            <a:off x="685800" y="620713"/>
            <a:ext cx="7772400" cy="2979737"/>
          </a:xfrm>
          <a:prstGeom prst="roundRect">
            <a:avLst>
              <a:gd name="adj" fmla="val 50000"/>
            </a:avLst>
          </a:prstGeom>
        </p:spPr>
        <p:txBody>
          <a:bodyPr rtlCol="0">
            <a:normAutofit/>
          </a:bodyPr>
          <a:lstStyle/>
          <a:p>
            <a:pPr eaLnBrk="1" fontAlgn="auto" hangingPunct="1">
              <a:spcAft>
                <a:spcPts val="0"/>
              </a:spcAft>
              <a:defRPr/>
            </a:pPr>
            <a:r>
              <a:rPr lang="tr-TR" sz="4900"/>
              <a:t>PYTHON PROGRAMLAMA</a:t>
            </a:r>
            <a:br>
              <a:rPr lang="tr-TR" sz="4900" dirty="0"/>
            </a:br>
            <a:br>
              <a:rPr lang="tr-TR" sz="4000" dirty="0"/>
            </a:br>
            <a:r>
              <a:rPr lang="tr-TR" sz="3600" dirty="0"/>
              <a:t>Ders 3: Döngüler</a:t>
            </a:r>
            <a:endParaRPr lang="tr-TR" sz="4000" dirty="0"/>
          </a:p>
        </p:txBody>
      </p:sp>
      <p:sp>
        <p:nvSpPr>
          <p:cNvPr id="6147" name="Rectangle 9"/>
          <p:cNvSpPr>
            <a:spLocks noGrp="1" noChangeArrowheads="1"/>
          </p:cNvSpPr>
          <p:nvPr>
            <p:ph type="subTitle" idx="1"/>
          </p:nvPr>
        </p:nvSpPr>
        <p:spPr>
          <a:xfrm>
            <a:off x="1371600" y="3886200"/>
            <a:ext cx="6400800" cy="2279650"/>
          </a:xfrm>
        </p:spPr>
        <p:txBody>
          <a:bodyPr rtlCol="0" anchor="ctr">
            <a:normAutofit lnSpcReduction="10000"/>
          </a:bodyPr>
          <a:lstStyle/>
          <a:p>
            <a:pPr>
              <a:defRPr/>
            </a:pPr>
            <a:r>
              <a:rPr lang="tr-TR" dirty="0" err="1"/>
              <a:t>Öğr</a:t>
            </a:r>
            <a:r>
              <a:rPr lang="tr-TR" dirty="0"/>
              <a:t>. Gör. Dr. Murat ASLANYÜREK</a:t>
            </a:r>
          </a:p>
          <a:p>
            <a:pPr>
              <a:defRPr/>
            </a:pPr>
            <a:endParaRPr lang="tr-TR" dirty="0"/>
          </a:p>
          <a:p>
            <a:pPr>
              <a:defRPr/>
            </a:pPr>
            <a:r>
              <a:rPr lang="tr-TR" dirty="0"/>
              <a:t>Kırklareli Üniversitesi</a:t>
            </a:r>
          </a:p>
          <a:p>
            <a:pPr>
              <a:defRPr/>
            </a:pPr>
            <a:r>
              <a:rPr lang="tr-TR" dirty="0"/>
              <a:t>Pınarhisar MYO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Programın başa dönmesi</a:t>
            </a:r>
          </a:p>
        </p:txBody>
      </p:sp>
      <p:sp>
        <p:nvSpPr>
          <p:cNvPr id="3" name="İçerik Yer Tutucusu 2"/>
          <p:cNvSpPr>
            <a:spLocks noGrp="1"/>
          </p:cNvSpPr>
          <p:nvPr>
            <p:ph idx="1"/>
          </p:nvPr>
        </p:nvSpPr>
        <p:spPr/>
        <p:txBody>
          <a:bodyPr>
            <a:noAutofit/>
          </a:bodyPr>
          <a:lstStyle/>
          <a:p>
            <a:r>
              <a:rPr lang="tr-TR" sz="2400" dirty="0">
                <a:cs typeface="Consolas" pitchFamily="49" charset="0"/>
              </a:rPr>
              <a:t>Bir programın başa dönmesini de, ilk satırına </a:t>
            </a:r>
            <a:r>
              <a:rPr lang="tr-TR" sz="2400" dirty="0" err="1">
                <a:solidFill>
                  <a:srgbClr val="C00000"/>
                </a:solidFill>
                <a:cs typeface="Consolas" pitchFamily="49" charset="0"/>
              </a:rPr>
              <a:t>while</a:t>
            </a:r>
            <a:r>
              <a:rPr lang="tr-TR" sz="2400" dirty="0">
                <a:solidFill>
                  <a:srgbClr val="C00000"/>
                </a:solidFill>
                <a:cs typeface="Consolas" pitchFamily="49" charset="0"/>
              </a:rPr>
              <a:t> True </a:t>
            </a:r>
            <a:r>
              <a:rPr lang="tr-TR" sz="2400" dirty="0">
                <a:cs typeface="Consolas" pitchFamily="49" charset="0"/>
              </a:rPr>
              <a:t>ekleyerek ve ilgili seçenekte </a:t>
            </a:r>
            <a:r>
              <a:rPr lang="tr-TR" sz="2400" dirty="0">
                <a:solidFill>
                  <a:srgbClr val="C00000"/>
                </a:solidFill>
                <a:cs typeface="Consolas" pitchFamily="49" charset="0"/>
              </a:rPr>
              <a:t>break</a:t>
            </a:r>
            <a:r>
              <a:rPr lang="tr-TR" sz="2400" dirty="0">
                <a:cs typeface="Consolas" pitchFamily="49" charset="0"/>
              </a:rPr>
              <a:t> kullanarak </a:t>
            </a:r>
            <a:r>
              <a:rPr lang="tr-TR" sz="2400" dirty="0"/>
              <a:t>sağlayabilirsiniz. Geçen haftaki 4 işlem programına </a:t>
            </a:r>
            <a:r>
              <a:rPr lang="tr-TR" sz="2400" dirty="0">
                <a:solidFill>
                  <a:srgbClr val="C00000"/>
                </a:solidFill>
                <a:cs typeface="Consolas" pitchFamily="49" charset="0"/>
              </a:rPr>
              <a:t>Çıkış</a:t>
            </a:r>
            <a:r>
              <a:rPr lang="tr-TR" sz="2400" dirty="0">
                <a:cs typeface="Consolas" pitchFamily="49" charset="0"/>
              </a:rPr>
              <a:t> seçeneği ekleme:</a:t>
            </a:r>
            <a:r>
              <a:rPr lang="tr-TR" sz="2400" dirty="0"/>
              <a:t> </a:t>
            </a:r>
          </a:p>
          <a:p>
            <a:pPr marL="355600" indent="0">
              <a:buNone/>
            </a:pPr>
            <a:r>
              <a:rPr lang="tr-TR" sz="2400" dirty="0" err="1">
                <a:solidFill>
                  <a:srgbClr val="C00000"/>
                </a:solidFill>
                <a:latin typeface="Consolas" panose="020B0609020204030204" pitchFamily="49" charset="0"/>
              </a:rPr>
              <a:t>while</a:t>
            </a:r>
            <a:r>
              <a:rPr lang="tr-TR" sz="2400" dirty="0">
                <a:solidFill>
                  <a:srgbClr val="C00000"/>
                </a:solidFill>
                <a:latin typeface="Consolas" panose="020B0609020204030204" pitchFamily="49" charset="0"/>
              </a:rPr>
              <a:t> True:</a:t>
            </a:r>
          </a:p>
          <a:p>
            <a:pPr marL="0" indent="0">
              <a:buNone/>
            </a:pPr>
            <a:r>
              <a:rPr lang="tr-TR" sz="2400" dirty="0">
                <a:solidFill>
                  <a:srgbClr val="0070C0"/>
                </a:solidFill>
                <a:latin typeface="Consolas" panose="020B0609020204030204" pitchFamily="49" charset="0"/>
              </a:rPr>
              <a:t>    </a:t>
            </a:r>
            <a:r>
              <a:rPr lang="tr-TR" sz="2400" dirty="0" err="1">
                <a:solidFill>
                  <a:srgbClr val="0070C0"/>
                </a:solidFill>
                <a:latin typeface="Consolas" panose="020B0609020204030204" pitchFamily="49" charset="0"/>
              </a:rPr>
              <a:t>print</a:t>
            </a:r>
            <a:r>
              <a:rPr lang="tr-TR" sz="2400" dirty="0">
                <a:solidFill>
                  <a:srgbClr val="0070C0"/>
                </a:solidFill>
                <a:latin typeface="Consolas" panose="020B0609020204030204" pitchFamily="49" charset="0"/>
              </a:rPr>
              <a:t>("1) Toplama, 2) Çıkarma, " +</a:t>
            </a:r>
          </a:p>
          <a:p>
            <a:pPr marL="0" indent="0">
              <a:buNone/>
            </a:pPr>
            <a:r>
              <a:rPr lang="tr-TR" sz="2400" dirty="0">
                <a:solidFill>
                  <a:srgbClr val="0070C0"/>
                </a:solidFill>
                <a:latin typeface="Consolas" panose="020B0609020204030204" pitchFamily="49" charset="0"/>
              </a:rPr>
              <a:t>          "3) Çarpma, 4) Bölme, 5) Çıkış")</a:t>
            </a:r>
          </a:p>
          <a:p>
            <a:pPr marL="0" indent="0">
              <a:buNone/>
            </a:pPr>
            <a:r>
              <a:rPr lang="tr-TR" sz="2400" dirty="0">
                <a:solidFill>
                  <a:srgbClr val="0070C0"/>
                </a:solidFill>
                <a:latin typeface="Consolas" panose="020B0609020204030204" pitchFamily="49" charset="0"/>
              </a:rPr>
              <a:t>    i = </a:t>
            </a:r>
            <a:r>
              <a:rPr lang="tr-TR" sz="2400" dirty="0" err="1">
                <a:solidFill>
                  <a:srgbClr val="0070C0"/>
                </a:solidFill>
                <a:latin typeface="Consolas" panose="020B0609020204030204" pitchFamily="49" charset="0"/>
              </a:rPr>
              <a:t>int</a:t>
            </a:r>
            <a:r>
              <a:rPr lang="tr-TR" sz="2400" dirty="0">
                <a:solidFill>
                  <a:srgbClr val="0070C0"/>
                </a:solidFill>
                <a:latin typeface="Consolas" panose="020B0609020204030204" pitchFamily="49" charset="0"/>
              </a:rPr>
              <a:t>(</a:t>
            </a:r>
            <a:r>
              <a:rPr lang="tr-TR" sz="2400" dirty="0" err="1">
                <a:solidFill>
                  <a:srgbClr val="0070C0"/>
                </a:solidFill>
                <a:latin typeface="Consolas" panose="020B0609020204030204" pitchFamily="49" charset="0"/>
              </a:rPr>
              <a:t>input</a:t>
            </a:r>
            <a:r>
              <a:rPr lang="tr-TR" sz="2400" dirty="0">
                <a:solidFill>
                  <a:srgbClr val="0070C0"/>
                </a:solidFill>
                <a:latin typeface="Consolas" panose="020B0609020204030204" pitchFamily="49" charset="0"/>
              </a:rPr>
              <a:t>("İşlemi Seçin: "))</a:t>
            </a:r>
          </a:p>
          <a:p>
            <a:pPr marL="0" indent="0">
              <a:buNone/>
            </a:pPr>
            <a:r>
              <a:rPr lang="tr-TR" sz="2400" dirty="0">
                <a:solidFill>
                  <a:srgbClr val="0070C0"/>
                </a:solidFill>
                <a:latin typeface="Consolas" panose="020B0609020204030204" pitchFamily="49" charset="0"/>
              </a:rPr>
              <a:t>    </a:t>
            </a:r>
            <a:r>
              <a:rPr lang="tr-TR" sz="2400" dirty="0" err="1">
                <a:solidFill>
                  <a:srgbClr val="0070C0"/>
                </a:solidFill>
                <a:latin typeface="Consolas" panose="020B0609020204030204" pitchFamily="49" charset="0"/>
              </a:rPr>
              <a:t>if</a:t>
            </a:r>
            <a:r>
              <a:rPr lang="tr-TR" sz="2400" dirty="0">
                <a:solidFill>
                  <a:srgbClr val="0070C0"/>
                </a:solidFill>
                <a:latin typeface="Consolas" panose="020B0609020204030204" pitchFamily="49" charset="0"/>
              </a:rPr>
              <a:t> i == 5: </a:t>
            </a:r>
            <a:r>
              <a:rPr lang="tr-TR" sz="2400" dirty="0">
                <a:solidFill>
                  <a:srgbClr val="C00000"/>
                </a:solidFill>
                <a:latin typeface="Consolas" panose="020B0609020204030204" pitchFamily="49" charset="0"/>
              </a:rPr>
              <a:t>break</a:t>
            </a:r>
          </a:p>
          <a:p>
            <a:pPr marL="0" indent="0">
              <a:buNone/>
            </a:pPr>
            <a:r>
              <a:rPr lang="tr-TR" sz="2400" dirty="0">
                <a:solidFill>
                  <a:srgbClr val="0070C0"/>
                </a:solidFill>
                <a:latin typeface="Consolas" panose="020B0609020204030204" pitchFamily="49" charset="0"/>
              </a:rPr>
              <a:t>    a = </a:t>
            </a:r>
            <a:r>
              <a:rPr lang="tr-TR" sz="2400" dirty="0" err="1">
                <a:solidFill>
                  <a:srgbClr val="0070C0"/>
                </a:solidFill>
                <a:latin typeface="Consolas" panose="020B0609020204030204" pitchFamily="49" charset="0"/>
              </a:rPr>
              <a:t>int</a:t>
            </a:r>
            <a:r>
              <a:rPr lang="tr-TR" sz="2400" dirty="0">
                <a:solidFill>
                  <a:srgbClr val="0070C0"/>
                </a:solidFill>
                <a:latin typeface="Consolas" panose="020B0609020204030204" pitchFamily="49" charset="0"/>
              </a:rPr>
              <a:t>(</a:t>
            </a:r>
            <a:r>
              <a:rPr lang="tr-TR" sz="2400" dirty="0" err="1">
                <a:solidFill>
                  <a:srgbClr val="0070C0"/>
                </a:solidFill>
                <a:latin typeface="Consolas" panose="020B0609020204030204" pitchFamily="49" charset="0"/>
              </a:rPr>
              <a:t>input</a:t>
            </a:r>
            <a:r>
              <a:rPr lang="tr-TR" sz="2400" dirty="0">
                <a:solidFill>
                  <a:srgbClr val="0070C0"/>
                </a:solidFill>
                <a:latin typeface="Consolas" panose="020B0609020204030204" pitchFamily="49" charset="0"/>
              </a:rPr>
              <a:t>("İlk sayıyı girin    : "))</a:t>
            </a:r>
          </a:p>
          <a:p>
            <a:pPr marL="0" indent="0">
              <a:buNone/>
            </a:pPr>
            <a:r>
              <a:rPr lang="tr-TR" sz="2400" dirty="0">
                <a:solidFill>
                  <a:srgbClr val="0070C0"/>
                </a:solidFill>
                <a:latin typeface="Consolas" panose="020B0609020204030204" pitchFamily="49" charset="0"/>
              </a:rPr>
              <a:t>    b = </a:t>
            </a:r>
            <a:r>
              <a:rPr lang="tr-TR" sz="2400" dirty="0" err="1">
                <a:solidFill>
                  <a:srgbClr val="0070C0"/>
                </a:solidFill>
                <a:latin typeface="Consolas" panose="020B0609020204030204" pitchFamily="49" charset="0"/>
              </a:rPr>
              <a:t>int</a:t>
            </a:r>
            <a:r>
              <a:rPr lang="tr-TR" sz="2400" dirty="0">
                <a:solidFill>
                  <a:srgbClr val="0070C0"/>
                </a:solidFill>
                <a:latin typeface="Consolas" panose="020B0609020204030204" pitchFamily="49" charset="0"/>
              </a:rPr>
              <a:t>(</a:t>
            </a:r>
            <a:r>
              <a:rPr lang="tr-TR" sz="2400" dirty="0" err="1">
                <a:solidFill>
                  <a:srgbClr val="0070C0"/>
                </a:solidFill>
                <a:latin typeface="Consolas" panose="020B0609020204030204" pitchFamily="49" charset="0"/>
              </a:rPr>
              <a:t>input</a:t>
            </a:r>
            <a:r>
              <a:rPr lang="tr-TR" sz="2400" dirty="0">
                <a:solidFill>
                  <a:srgbClr val="0070C0"/>
                </a:solidFill>
                <a:latin typeface="Consolas" panose="020B0609020204030204" pitchFamily="49" charset="0"/>
              </a:rPr>
              <a:t>("İkinci sayıyı girin : "))</a:t>
            </a:r>
          </a:p>
          <a:p>
            <a:pPr marL="0" indent="0">
              <a:buNone/>
            </a:pPr>
            <a:r>
              <a:rPr lang="tr-TR" sz="2400" dirty="0">
                <a:solidFill>
                  <a:srgbClr val="0070C0"/>
                </a:solidFill>
                <a:latin typeface="Consolas" panose="020B0609020204030204" pitchFamily="49" charset="0"/>
              </a:rPr>
              <a:t>    </a:t>
            </a:r>
            <a:r>
              <a:rPr lang="tr-TR" sz="2400" dirty="0" err="1">
                <a:solidFill>
                  <a:srgbClr val="0070C0"/>
                </a:solidFill>
                <a:latin typeface="Consolas" panose="020B0609020204030204" pitchFamily="49" charset="0"/>
              </a:rPr>
              <a:t>if</a:t>
            </a:r>
            <a:r>
              <a:rPr lang="tr-TR" sz="2400" dirty="0">
                <a:solidFill>
                  <a:srgbClr val="0070C0"/>
                </a:solidFill>
                <a:latin typeface="Consolas" panose="020B0609020204030204" pitchFamily="49" charset="0"/>
              </a:rPr>
              <a:t> i == 1:    ...</a:t>
            </a:r>
          </a:p>
        </p:txBody>
      </p:sp>
      <p:sp>
        <p:nvSpPr>
          <p:cNvPr id="4" name="Rectangle 7"/>
          <p:cNvSpPr>
            <a:spLocks noChangeArrowheads="1"/>
          </p:cNvSpPr>
          <p:nvPr/>
        </p:nvSpPr>
        <p:spPr bwMode="auto">
          <a:xfrm>
            <a:off x="4285122" y="4988901"/>
            <a:ext cx="4514902" cy="36004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çıkış işlemi iki sayı istenmeden önce yapılmalı</a:t>
            </a:r>
          </a:p>
        </p:txBody>
      </p:sp>
    </p:spTree>
    <p:extLst>
      <p:ext uri="{BB962C8B-B14F-4D97-AF65-F5344CB8AC3E}">
        <p14:creationId xmlns:p14="http://schemas.microsoft.com/office/powerpoint/2010/main" val="84126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kış Çizelgesi: Hazırlık 8"/>
          <p:cNvSpPr/>
          <p:nvPr/>
        </p:nvSpPr>
        <p:spPr>
          <a:xfrm>
            <a:off x="523279" y="2478435"/>
            <a:ext cx="1938338" cy="360362"/>
          </a:xfrm>
          <a:prstGeom prst="flowChartPreparat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sz="1600"/>
              <a:t>i,2,sayı-1,1</a:t>
            </a:r>
            <a:endParaRPr lang="tr-TR" sz="1600" dirty="0"/>
          </a:p>
        </p:txBody>
      </p:sp>
      <p:sp>
        <p:nvSpPr>
          <p:cNvPr id="10" name="Akış Çizelgesi: Bağlayıcı 9"/>
          <p:cNvSpPr>
            <a:spLocks noChangeAspect="1"/>
          </p:cNvSpPr>
          <p:nvPr/>
        </p:nvSpPr>
        <p:spPr>
          <a:xfrm>
            <a:off x="1259086" y="4061172"/>
            <a:ext cx="431800" cy="431800"/>
          </a:xfrm>
          <a:prstGeom prst="flowChartConnector">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sz="1600" dirty="0"/>
              <a:t>i</a:t>
            </a:r>
          </a:p>
        </p:txBody>
      </p:sp>
      <p:cxnSp>
        <p:nvCxnSpPr>
          <p:cNvPr id="11" name="Dirsek Bağlayıcısı 10"/>
          <p:cNvCxnSpPr>
            <a:stCxn id="10" idx="2"/>
            <a:endCxn id="9" idx="1"/>
          </p:cNvCxnSpPr>
          <p:nvPr/>
        </p:nvCxnSpPr>
        <p:spPr>
          <a:xfrm rot="10800000">
            <a:off x="523280" y="2658616"/>
            <a:ext cx="735807" cy="1618456"/>
          </a:xfrm>
          <a:prstGeom prst="bentConnector3">
            <a:avLst>
              <a:gd name="adj1" fmla="val 131068"/>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a:stCxn id="9" idx="2"/>
          </p:cNvCxnSpPr>
          <p:nvPr/>
        </p:nvCxnSpPr>
        <p:spPr>
          <a:xfrm flipH="1">
            <a:off x="1474986" y="2838797"/>
            <a:ext cx="17462" cy="25082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kış Çizelgesi: Sonlandırıcı 13"/>
          <p:cNvSpPr/>
          <p:nvPr/>
        </p:nvSpPr>
        <p:spPr>
          <a:xfrm>
            <a:off x="876498" y="1268760"/>
            <a:ext cx="1295400" cy="358775"/>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1600" dirty="0">
                <a:solidFill>
                  <a:schemeClr val="tx1"/>
                </a:solidFill>
              </a:rPr>
              <a:t>Başla</a:t>
            </a:r>
          </a:p>
        </p:txBody>
      </p:sp>
      <p:cxnSp>
        <p:nvCxnSpPr>
          <p:cNvPr id="15" name="Düz Ok Bağlayıcısı 14"/>
          <p:cNvCxnSpPr>
            <a:stCxn id="14" idx="2"/>
            <a:endCxn id="16" idx="0"/>
          </p:cNvCxnSpPr>
          <p:nvPr/>
        </p:nvCxnSpPr>
        <p:spPr>
          <a:xfrm flipH="1">
            <a:off x="1519436" y="1627535"/>
            <a:ext cx="4762" cy="25241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Paralelkenar 15"/>
          <p:cNvSpPr/>
          <p:nvPr/>
        </p:nvSpPr>
        <p:spPr>
          <a:xfrm>
            <a:off x="871736" y="1879947"/>
            <a:ext cx="1295400" cy="360363"/>
          </a:xfrm>
          <a:prstGeom prst="parallelogram">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sz="1600" dirty="0"/>
              <a:t>sayı</a:t>
            </a:r>
          </a:p>
        </p:txBody>
      </p:sp>
      <p:cxnSp>
        <p:nvCxnSpPr>
          <p:cNvPr id="18" name="Düz Ok Bağlayıcısı 17"/>
          <p:cNvCxnSpPr>
            <a:stCxn id="16" idx="3"/>
            <a:endCxn id="9" idx="0"/>
          </p:cNvCxnSpPr>
          <p:nvPr/>
        </p:nvCxnSpPr>
        <p:spPr>
          <a:xfrm>
            <a:off x="1474391" y="2240310"/>
            <a:ext cx="18057" cy="23812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Düz Ok Bağlayıcısı 21"/>
          <p:cNvCxnSpPr>
            <a:stCxn id="23" idx="2"/>
            <a:endCxn id="10" idx="0"/>
          </p:cNvCxnSpPr>
          <p:nvPr/>
        </p:nvCxnSpPr>
        <p:spPr>
          <a:xfrm flipH="1">
            <a:off x="1474986" y="3889722"/>
            <a:ext cx="4762" cy="17145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Akış Çizelgesi: Karar 22"/>
          <p:cNvSpPr>
            <a:spLocks noChangeAspect="1"/>
          </p:cNvSpPr>
          <p:nvPr/>
        </p:nvSpPr>
        <p:spPr>
          <a:xfrm>
            <a:off x="539948" y="3053110"/>
            <a:ext cx="1879600" cy="836612"/>
          </a:xfrm>
          <a:prstGeom prst="flowChartDecis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sz="1600"/>
              <a:t>sayi%i=0</a:t>
            </a:r>
            <a:endParaRPr lang="tr-TR" sz="1600" dirty="0"/>
          </a:p>
        </p:txBody>
      </p:sp>
      <p:sp>
        <p:nvSpPr>
          <p:cNvPr id="34828" name="Metin kutusu 30"/>
          <p:cNvSpPr txBox="1">
            <a:spLocks noChangeArrowheads="1"/>
          </p:cNvSpPr>
          <p:nvPr/>
        </p:nvSpPr>
        <p:spPr bwMode="auto">
          <a:xfrm>
            <a:off x="2267148" y="3197572"/>
            <a:ext cx="5032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000" b="1"/>
              <a:t>Evet</a:t>
            </a:r>
          </a:p>
        </p:txBody>
      </p:sp>
      <p:sp>
        <p:nvSpPr>
          <p:cNvPr id="34829" name="Metin kutusu 27"/>
          <p:cNvSpPr txBox="1">
            <a:spLocks noChangeArrowheads="1"/>
          </p:cNvSpPr>
          <p:nvPr/>
        </p:nvSpPr>
        <p:spPr bwMode="auto">
          <a:xfrm>
            <a:off x="1475308" y="3845272"/>
            <a:ext cx="5032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000" b="1"/>
              <a:t>Hayır</a:t>
            </a:r>
          </a:p>
        </p:txBody>
      </p:sp>
      <p:cxnSp>
        <p:nvCxnSpPr>
          <p:cNvPr id="26" name="Dirsek Bağlayıcısı 25"/>
          <p:cNvCxnSpPr>
            <a:stCxn id="23" idx="3"/>
          </p:cNvCxnSpPr>
          <p:nvPr/>
        </p:nvCxnSpPr>
        <p:spPr>
          <a:xfrm flipH="1">
            <a:off x="1519436" y="3472210"/>
            <a:ext cx="900112" cy="1101725"/>
          </a:xfrm>
          <a:prstGeom prst="bentConnector4">
            <a:avLst>
              <a:gd name="adj1" fmla="val -25397"/>
              <a:gd name="adj2" fmla="val 99935"/>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Akış Çizelgesi: Sonlandırıcı 26"/>
          <p:cNvSpPr/>
          <p:nvPr/>
        </p:nvSpPr>
        <p:spPr>
          <a:xfrm>
            <a:off x="871736" y="6066185"/>
            <a:ext cx="1295400" cy="360362"/>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tr-TR" sz="1600" dirty="0">
                <a:solidFill>
                  <a:schemeClr val="tx1"/>
                </a:solidFill>
              </a:rPr>
              <a:t>Dur</a:t>
            </a:r>
          </a:p>
        </p:txBody>
      </p:sp>
      <p:cxnSp>
        <p:nvCxnSpPr>
          <p:cNvPr id="28" name="Düz Ok Bağlayıcısı 27"/>
          <p:cNvCxnSpPr/>
          <p:nvPr/>
        </p:nvCxnSpPr>
        <p:spPr>
          <a:xfrm>
            <a:off x="1528961" y="5285135"/>
            <a:ext cx="0" cy="1809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Akış Çizelgesi: Karar 28"/>
          <p:cNvSpPr>
            <a:spLocks noChangeAspect="1"/>
          </p:cNvSpPr>
          <p:nvPr/>
        </p:nvSpPr>
        <p:spPr>
          <a:xfrm>
            <a:off x="814586" y="4680297"/>
            <a:ext cx="1363662" cy="604838"/>
          </a:xfrm>
          <a:prstGeom prst="flowChartDecision">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sz="1600"/>
              <a:t>sayi=i</a:t>
            </a:r>
            <a:endParaRPr lang="tr-TR" sz="1600" dirty="0"/>
          </a:p>
        </p:txBody>
      </p:sp>
      <p:cxnSp>
        <p:nvCxnSpPr>
          <p:cNvPr id="30" name="Düz Ok Bağlayıcısı 29"/>
          <p:cNvCxnSpPr/>
          <p:nvPr/>
        </p:nvCxnSpPr>
        <p:spPr>
          <a:xfrm>
            <a:off x="2176661" y="4997797"/>
            <a:ext cx="268287"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35" name="Metin kutusu 30"/>
          <p:cNvSpPr txBox="1">
            <a:spLocks noChangeArrowheads="1"/>
          </p:cNvSpPr>
          <p:nvPr/>
        </p:nvSpPr>
        <p:spPr bwMode="auto">
          <a:xfrm>
            <a:off x="2052190" y="4752568"/>
            <a:ext cx="5032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000" b="1"/>
              <a:t>Evet</a:t>
            </a:r>
          </a:p>
        </p:txBody>
      </p:sp>
      <p:sp>
        <p:nvSpPr>
          <p:cNvPr id="32" name="Akış Çizelgesi: Görüntüleme 31"/>
          <p:cNvSpPr/>
          <p:nvPr/>
        </p:nvSpPr>
        <p:spPr>
          <a:xfrm>
            <a:off x="2402086" y="4827935"/>
            <a:ext cx="1593850" cy="360362"/>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sz="1600" dirty="0"/>
              <a:t>Sayı asal</a:t>
            </a:r>
          </a:p>
        </p:txBody>
      </p:sp>
      <p:sp>
        <p:nvSpPr>
          <p:cNvPr id="33" name="Akış Çizelgesi: Görüntüleme 32"/>
          <p:cNvSpPr/>
          <p:nvPr/>
        </p:nvSpPr>
        <p:spPr>
          <a:xfrm>
            <a:off x="727273" y="5429597"/>
            <a:ext cx="1593850" cy="465138"/>
          </a:xfrm>
          <a:prstGeom prst="flowChartDisplay">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tr-TR" sz="1600" dirty="0"/>
              <a:t>Sayı asal değil</a:t>
            </a:r>
          </a:p>
        </p:txBody>
      </p:sp>
      <p:sp>
        <p:nvSpPr>
          <p:cNvPr id="34838" name="Metin kutusu 27"/>
          <p:cNvSpPr txBox="1">
            <a:spLocks noChangeArrowheads="1"/>
          </p:cNvSpPr>
          <p:nvPr/>
        </p:nvSpPr>
        <p:spPr bwMode="auto">
          <a:xfrm>
            <a:off x="1548134" y="5213697"/>
            <a:ext cx="5032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tr-TR" sz="1000" b="1"/>
              <a:t>Hayır</a:t>
            </a:r>
          </a:p>
        </p:txBody>
      </p:sp>
      <p:cxnSp>
        <p:nvCxnSpPr>
          <p:cNvPr id="35" name="Düz Ok Bağlayıcısı 34"/>
          <p:cNvCxnSpPr/>
          <p:nvPr/>
        </p:nvCxnSpPr>
        <p:spPr>
          <a:xfrm>
            <a:off x="1601986" y="5894735"/>
            <a:ext cx="0" cy="1793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Dirsek Bağlayıcısı 35"/>
          <p:cNvCxnSpPr>
            <a:stCxn id="32" idx="3"/>
          </p:cNvCxnSpPr>
          <p:nvPr/>
        </p:nvCxnSpPr>
        <p:spPr>
          <a:xfrm flipH="1">
            <a:off x="1624211" y="5008910"/>
            <a:ext cx="2371725" cy="976312"/>
          </a:xfrm>
          <a:prstGeom prst="bentConnector3">
            <a:avLst>
              <a:gd name="adj1" fmla="val -9638"/>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p:nvPr/>
        </p:nvCxnSpPr>
        <p:spPr>
          <a:xfrm>
            <a:off x="1486098" y="4492972"/>
            <a:ext cx="0" cy="18097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Başlık 1"/>
          <p:cNvSpPr txBox="1">
            <a:spLocks/>
          </p:cNvSpPr>
          <p:nvPr/>
        </p:nvSpPr>
        <p:spPr bwMode="auto">
          <a:xfrm>
            <a:off x="0" y="3175"/>
            <a:ext cx="91440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tr-TR" altLang="tr-TR" sz="3200" kern="0">
                <a:solidFill>
                  <a:srgbClr val="C00000"/>
                </a:solidFill>
              </a:rPr>
              <a:t>Girilen sayının asal olup olmadığını bulan akış şeması</a:t>
            </a:r>
          </a:p>
        </p:txBody>
      </p:sp>
      <p:sp>
        <p:nvSpPr>
          <p:cNvPr id="62" name="Metin kutusu 61"/>
          <p:cNvSpPr txBox="1">
            <a:spLocks noChangeArrowheads="1"/>
          </p:cNvSpPr>
          <p:nvPr/>
        </p:nvSpPr>
        <p:spPr bwMode="auto">
          <a:xfrm>
            <a:off x="3793032" y="2084655"/>
            <a:ext cx="50274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tr-TR" sz="1800">
                <a:latin typeface="+mj-lt"/>
              </a:rPr>
              <a:t>Döngü içinde verdiğimiz </a:t>
            </a:r>
            <a:r>
              <a:rPr lang="tr-TR" sz="1800">
                <a:solidFill>
                  <a:srgbClr val="FF0000"/>
                </a:solidFill>
                <a:latin typeface="+mj-lt"/>
              </a:rPr>
              <a:t>sayi%i=0</a:t>
            </a:r>
            <a:r>
              <a:rPr lang="tr-TR" sz="1800">
                <a:latin typeface="+mj-lt"/>
              </a:rPr>
              <a:t> </a:t>
            </a:r>
            <a:r>
              <a:rPr lang="tr-TR" sz="1800">
                <a:solidFill>
                  <a:srgbClr val="0070C0"/>
                </a:solidFill>
                <a:latin typeface="+mj-lt"/>
              </a:rPr>
              <a:t>(sayi mod i = 0)</a:t>
            </a:r>
            <a:r>
              <a:rPr lang="tr-TR" sz="1800">
                <a:latin typeface="+mj-lt"/>
              </a:rPr>
              <a:t> koşulu sağlandı ise asal olmadığı kesinleştiğinden, diğer sayılar için kontrol yapılmadan döngüden çıkılır.</a:t>
            </a:r>
          </a:p>
        </p:txBody>
      </p:sp>
      <p:sp>
        <p:nvSpPr>
          <p:cNvPr id="64" name="Metin kutusu 63"/>
          <p:cNvSpPr txBox="1">
            <a:spLocks noChangeArrowheads="1"/>
          </p:cNvSpPr>
          <p:nvPr/>
        </p:nvSpPr>
        <p:spPr bwMode="auto">
          <a:xfrm>
            <a:off x="4703075" y="4451985"/>
            <a:ext cx="39265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2400">
                <a:solidFill>
                  <a:srgbClr val="0070C0"/>
                </a:solidFill>
                <a:latin typeface="+mj-lt"/>
              </a:rPr>
              <a:t>Bu döngünün daha az adımda çalışması sağlanabilir mi?</a:t>
            </a:r>
          </a:p>
        </p:txBody>
      </p:sp>
      <p:sp>
        <p:nvSpPr>
          <p:cNvPr id="31" name="Metin kutusu 30"/>
          <p:cNvSpPr txBox="1">
            <a:spLocks noChangeArrowheads="1"/>
          </p:cNvSpPr>
          <p:nvPr/>
        </p:nvSpPr>
        <p:spPr bwMode="auto">
          <a:xfrm>
            <a:off x="4512256" y="5404652"/>
            <a:ext cx="43082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800" dirty="0">
                <a:solidFill>
                  <a:srgbClr val="FF0000"/>
                </a:solidFill>
                <a:latin typeface="+mj-lt"/>
              </a:rPr>
              <a:t>Bir sayı yarısından büyük bir sayıya tam bölünemeyeceği için </a:t>
            </a:r>
            <a:r>
              <a:rPr lang="tr-TR" sz="1800" dirty="0">
                <a:solidFill>
                  <a:srgbClr val="0070C0"/>
                </a:solidFill>
                <a:latin typeface="+mj-lt"/>
              </a:rPr>
              <a:t>sayi-1</a:t>
            </a:r>
            <a:r>
              <a:rPr lang="tr-TR" sz="1800" dirty="0">
                <a:solidFill>
                  <a:srgbClr val="FF0000"/>
                </a:solidFill>
                <a:latin typeface="+mj-lt"/>
              </a:rPr>
              <a:t> yerine </a:t>
            </a:r>
            <a:r>
              <a:rPr lang="tr-TR" sz="1800" dirty="0" err="1">
                <a:solidFill>
                  <a:srgbClr val="0070C0"/>
                </a:solidFill>
                <a:latin typeface="+mj-lt"/>
              </a:rPr>
              <a:t>sayi</a:t>
            </a:r>
            <a:r>
              <a:rPr lang="tr-TR" sz="1800" dirty="0">
                <a:solidFill>
                  <a:srgbClr val="0070C0"/>
                </a:solidFill>
                <a:latin typeface="+mj-lt"/>
              </a:rPr>
              <a:t>/2</a:t>
            </a:r>
            <a:r>
              <a:rPr lang="tr-TR" sz="1800" dirty="0">
                <a:solidFill>
                  <a:srgbClr val="FF0000"/>
                </a:solidFill>
                <a:latin typeface="+mj-lt"/>
              </a:rPr>
              <a:t> ye kadar döngü daha mantıklı olacaktır.</a:t>
            </a:r>
          </a:p>
        </p:txBody>
      </p:sp>
      <p:sp>
        <p:nvSpPr>
          <p:cNvPr id="2" name="Dikdörtgen 1"/>
          <p:cNvSpPr/>
          <p:nvPr/>
        </p:nvSpPr>
        <p:spPr>
          <a:xfrm>
            <a:off x="3793032" y="1145188"/>
            <a:ext cx="5027440" cy="923330"/>
          </a:xfrm>
          <a:prstGeom prst="rect">
            <a:avLst/>
          </a:prstGeom>
        </p:spPr>
        <p:txBody>
          <a:bodyPr wrap="square">
            <a:spAutoFit/>
          </a:bodyPr>
          <a:lstStyle/>
          <a:p>
            <a:r>
              <a:rPr lang="tr-TR" dirty="0">
                <a:latin typeface="+mj-lt"/>
              </a:rPr>
              <a:t>Kullanıcının girdiği sayının 2’den büyük ve sayı-1’den küçük olan tüm sayılara tam bölünüp bölünmediği kontrol edilir. </a:t>
            </a:r>
          </a:p>
        </p:txBody>
      </p:sp>
      <p:sp>
        <p:nvSpPr>
          <p:cNvPr id="3" name="Dikdörtgen 2"/>
          <p:cNvSpPr/>
          <p:nvPr/>
        </p:nvSpPr>
        <p:spPr>
          <a:xfrm>
            <a:off x="3793032" y="3284984"/>
            <a:ext cx="5027440" cy="923330"/>
          </a:xfrm>
          <a:prstGeom prst="rect">
            <a:avLst/>
          </a:prstGeom>
        </p:spPr>
        <p:txBody>
          <a:bodyPr wrap="square">
            <a:spAutoFit/>
          </a:bodyPr>
          <a:lstStyle/>
          <a:p>
            <a:pPr eaLnBrk="1" hangingPunct="1"/>
            <a:r>
              <a:rPr lang="tr-TR">
                <a:latin typeface="+mj-lt"/>
              </a:rPr>
              <a:t>Eğer i değişkeni sayi-1'i geçip sayi değerine ulaştıysa döngü sonuna kadar gidilmiş ve hiç bölen bulunamamış, yani sayı asal anlamına gelir.</a:t>
            </a:r>
          </a:p>
        </p:txBody>
      </p:sp>
    </p:spTree>
    <p:extLst>
      <p:ext uri="{BB962C8B-B14F-4D97-AF65-F5344CB8AC3E}">
        <p14:creationId xmlns:p14="http://schemas.microsoft.com/office/powerpoint/2010/main" val="45911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P spid="31"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88640"/>
            <a:ext cx="8229600" cy="1143000"/>
          </a:xfrm>
        </p:spPr>
        <p:txBody>
          <a:bodyPr/>
          <a:lstStyle/>
          <a:p>
            <a:r>
              <a:rPr lang="tr-TR" b="1" dirty="0" err="1">
                <a:solidFill>
                  <a:srgbClr val="0070C0"/>
                </a:solidFill>
                <a:latin typeface="Consolas" pitchFamily="49" charset="0"/>
                <a:cs typeface="Consolas" pitchFamily="49" charset="0"/>
              </a:rPr>
              <a:t>while</a:t>
            </a:r>
            <a:r>
              <a:rPr lang="tr-TR" dirty="0"/>
              <a:t> ile Asal Sayı Bulma</a:t>
            </a:r>
          </a:p>
        </p:txBody>
      </p:sp>
      <p:sp>
        <p:nvSpPr>
          <p:cNvPr id="63504" name="Rectangle 16"/>
          <p:cNvSpPr>
            <a:spLocks noGrp="1" noChangeArrowheads="1"/>
          </p:cNvSpPr>
          <p:nvPr>
            <p:ph idx="1"/>
          </p:nvPr>
        </p:nvSpPr>
        <p:spPr>
          <a:xfrm>
            <a:off x="457200" y="1384176"/>
            <a:ext cx="8229600" cy="4997152"/>
          </a:xfrm>
        </p:spPr>
        <p:txBody>
          <a:bodyPr>
            <a:noAutofit/>
          </a:bodyPr>
          <a:lstStyle/>
          <a:p>
            <a:pPr>
              <a:buNone/>
            </a:pPr>
            <a:r>
              <a:rPr lang="tr-TR" sz="2800" dirty="0">
                <a:latin typeface="Consolas"/>
              </a:rPr>
              <a:t>i = 2</a:t>
            </a:r>
          </a:p>
          <a:p>
            <a:pPr>
              <a:buNone/>
            </a:pPr>
            <a:r>
              <a:rPr lang="tr-TR" sz="2800" dirty="0">
                <a:latin typeface="Consolas"/>
              </a:rPr>
              <a:t>sayı = </a:t>
            </a:r>
            <a:r>
              <a:rPr lang="tr-TR" sz="2800" dirty="0" err="1">
                <a:latin typeface="Consolas"/>
              </a:rPr>
              <a:t>int</a:t>
            </a:r>
            <a:r>
              <a:rPr lang="tr-TR" sz="2800" dirty="0">
                <a:latin typeface="Consolas"/>
              </a:rPr>
              <a:t>(</a:t>
            </a:r>
            <a:r>
              <a:rPr lang="tr-TR" sz="2800" dirty="0" err="1">
                <a:latin typeface="Consolas"/>
              </a:rPr>
              <a:t>input</a:t>
            </a:r>
            <a:r>
              <a:rPr lang="tr-TR" sz="2800" dirty="0">
                <a:latin typeface="Consolas"/>
              </a:rPr>
              <a:t>("Sayıyı giriniz : "))</a:t>
            </a:r>
          </a:p>
          <a:p>
            <a:pPr>
              <a:buNone/>
            </a:pPr>
            <a:r>
              <a:rPr lang="tr-TR" sz="2800" dirty="0" err="1">
                <a:latin typeface="Consolas"/>
              </a:rPr>
              <a:t>while</a:t>
            </a:r>
            <a:r>
              <a:rPr lang="tr-TR" sz="2800" dirty="0">
                <a:latin typeface="Consolas"/>
              </a:rPr>
              <a:t> i &lt;= sayı/2:</a:t>
            </a:r>
          </a:p>
          <a:p>
            <a:pPr>
              <a:buNone/>
            </a:pPr>
            <a:r>
              <a:rPr lang="tr-TR" sz="2800" dirty="0">
                <a:latin typeface="Consolas"/>
              </a:rPr>
              <a:t>    </a:t>
            </a:r>
            <a:r>
              <a:rPr lang="tr-TR" sz="2800" dirty="0" err="1">
                <a:latin typeface="Consolas"/>
              </a:rPr>
              <a:t>if</a:t>
            </a:r>
            <a:r>
              <a:rPr lang="tr-TR" sz="2800" dirty="0">
                <a:latin typeface="Consolas"/>
              </a:rPr>
              <a:t> sayı % i == 0: break</a:t>
            </a:r>
          </a:p>
          <a:p>
            <a:pPr>
              <a:buNone/>
            </a:pPr>
            <a:r>
              <a:rPr lang="tr-TR" sz="2800" dirty="0">
                <a:latin typeface="Consolas"/>
              </a:rPr>
              <a:t>    i += 1</a:t>
            </a:r>
          </a:p>
          <a:p>
            <a:pPr>
              <a:buNone/>
            </a:pPr>
            <a:r>
              <a:rPr lang="tr-TR" sz="2800" dirty="0" err="1">
                <a:latin typeface="Consolas"/>
              </a:rPr>
              <a:t>if</a:t>
            </a:r>
            <a:r>
              <a:rPr lang="tr-TR" sz="2800" dirty="0">
                <a:latin typeface="Consolas"/>
              </a:rPr>
              <a:t> i &gt; sayı/2:</a:t>
            </a:r>
          </a:p>
          <a:p>
            <a:pPr>
              <a:buNone/>
            </a:pPr>
            <a:r>
              <a:rPr lang="tr-TR" sz="2800" dirty="0">
                <a:latin typeface="Consolas"/>
              </a:rPr>
              <a:t>    </a:t>
            </a:r>
            <a:r>
              <a:rPr lang="tr-TR" sz="2800" dirty="0" err="1">
                <a:latin typeface="Consolas"/>
              </a:rPr>
              <a:t>print</a:t>
            </a:r>
            <a:r>
              <a:rPr lang="tr-TR" sz="2800" dirty="0">
                <a:latin typeface="Consolas"/>
              </a:rPr>
              <a:t>("Sayı asal")</a:t>
            </a:r>
          </a:p>
          <a:p>
            <a:pPr>
              <a:buNone/>
            </a:pPr>
            <a:r>
              <a:rPr lang="tr-TR" sz="2800" dirty="0">
                <a:latin typeface="Consolas"/>
              </a:rPr>
              <a:t>else:</a:t>
            </a:r>
          </a:p>
          <a:p>
            <a:pPr>
              <a:buNone/>
            </a:pPr>
            <a:r>
              <a:rPr lang="tr-TR" sz="2800" dirty="0">
                <a:latin typeface="Consolas"/>
              </a:rPr>
              <a:t>    </a:t>
            </a:r>
            <a:r>
              <a:rPr lang="tr-TR" sz="2800" dirty="0" err="1">
                <a:latin typeface="Consolas"/>
              </a:rPr>
              <a:t>print</a:t>
            </a:r>
            <a:r>
              <a:rPr lang="tr-TR" sz="2800" dirty="0">
                <a:latin typeface="Consolas"/>
              </a:rPr>
              <a:t>("Sayı asal değil")</a:t>
            </a:r>
          </a:p>
        </p:txBody>
      </p:sp>
      <p:sp>
        <p:nvSpPr>
          <p:cNvPr id="8" name="Rectangle 7"/>
          <p:cNvSpPr>
            <a:spLocks noChangeArrowheads="1"/>
          </p:cNvSpPr>
          <p:nvPr/>
        </p:nvSpPr>
        <p:spPr bwMode="auto">
          <a:xfrm>
            <a:off x="6228184" y="3212976"/>
            <a:ext cx="2458616" cy="2304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t>Döngü sayısı belli olduğuna göre </a:t>
            </a:r>
            <a:r>
              <a:rPr lang="tr-TR" i="1" dirty="0" err="1">
                <a:solidFill>
                  <a:srgbClr val="C00000"/>
                </a:solidFill>
              </a:rPr>
              <a:t>for</a:t>
            </a:r>
            <a:r>
              <a:rPr lang="tr-TR" i="1" dirty="0"/>
              <a:t> döngüsünü kullanmak daha mantıklı olacaktır. Bu durumda ilk satır olan </a:t>
            </a:r>
            <a:r>
              <a:rPr lang="tr-TR" i="1" dirty="0">
                <a:solidFill>
                  <a:srgbClr val="C00000"/>
                </a:solidFill>
              </a:rPr>
              <a:t>i = 2</a:t>
            </a:r>
            <a:r>
              <a:rPr lang="tr-TR" i="1" dirty="0"/>
              <a:t> ve döngüdeki ikinci satır olan </a:t>
            </a:r>
            <a:r>
              <a:rPr lang="tr-TR" i="1" dirty="0">
                <a:solidFill>
                  <a:srgbClr val="C00000"/>
                </a:solidFill>
              </a:rPr>
              <a:t>i += 1</a:t>
            </a:r>
            <a:r>
              <a:rPr lang="tr-TR" i="1" dirty="0"/>
              <a:t> gereksiz olacaktır. </a:t>
            </a:r>
          </a:p>
        </p:txBody>
      </p:sp>
      <p:sp>
        <p:nvSpPr>
          <p:cNvPr id="2" name="Metin kutusu 1">
            <a:extLst>
              <a:ext uri="{FF2B5EF4-FFF2-40B4-BE49-F238E27FC236}">
                <a16:creationId xmlns:a16="http://schemas.microsoft.com/office/drawing/2014/main" id="{95908ADD-7682-476E-8F01-8DE49E596086}"/>
              </a:ext>
            </a:extLst>
          </p:cNvPr>
          <p:cNvSpPr txBox="1"/>
          <p:nvPr/>
        </p:nvSpPr>
        <p:spPr>
          <a:xfrm>
            <a:off x="3200399" y="320039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Metin eklemek için tıklayın</a:t>
            </a:r>
          </a:p>
        </p:txBody>
      </p:sp>
    </p:spTree>
    <p:extLst>
      <p:ext uri="{BB962C8B-B14F-4D97-AF65-F5344CB8AC3E}">
        <p14:creationId xmlns:p14="http://schemas.microsoft.com/office/powerpoint/2010/main" val="66465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15023" y="62109"/>
            <a:ext cx="8229600" cy="1143000"/>
          </a:xfrm>
        </p:spPr>
        <p:txBody>
          <a:bodyPr/>
          <a:lstStyle/>
          <a:p>
            <a:r>
              <a:rPr lang="nn-NO" b="1" dirty="0">
                <a:solidFill>
                  <a:srgbClr val="0070C0"/>
                </a:solidFill>
                <a:highlight>
                  <a:srgbClr val="FFFFFF"/>
                </a:highlight>
                <a:latin typeface="Consolas" panose="020B0609020204030204" pitchFamily="49" charset="0"/>
              </a:rPr>
              <a:t>for</a:t>
            </a:r>
            <a:r>
              <a:rPr lang="tr-TR" dirty="0"/>
              <a:t> ile Asal Sayı Bulma</a:t>
            </a:r>
          </a:p>
        </p:txBody>
      </p:sp>
      <p:sp>
        <p:nvSpPr>
          <p:cNvPr id="63504" name="Rectangle 16"/>
          <p:cNvSpPr>
            <a:spLocks noGrp="1" noChangeArrowheads="1"/>
          </p:cNvSpPr>
          <p:nvPr>
            <p:ph idx="1"/>
          </p:nvPr>
        </p:nvSpPr>
        <p:spPr>
          <a:xfrm>
            <a:off x="457200" y="1384176"/>
            <a:ext cx="8229600" cy="3773016"/>
          </a:xfrm>
        </p:spPr>
        <p:txBody>
          <a:bodyPr>
            <a:normAutofit/>
          </a:bodyPr>
          <a:lstStyle/>
          <a:p>
            <a:pPr>
              <a:buNone/>
            </a:pPr>
            <a:r>
              <a:rPr lang="tr-TR" sz="2800" dirty="0">
                <a:latin typeface="Consolas"/>
              </a:rPr>
              <a:t>sayı = </a:t>
            </a:r>
            <a:r>
              <a:rPr lang="tr-TR" sz="2800" dirty="0" err="1">
                <a:latin typeface="Consolas"/>
              </a:rPr>
              <a:t>int</a:t>
            </a:r>
            <a:r>
              <a:rPr lang="tr-TR" sz="2800" dirty="0">
                <a:latin typeface="Consolas"/>
              </a:rPr>
              <a:t>(</a:t>
            </a:r>
            <a:r>
              <a:rPr lang="tr-TR" sz="2800" dirty="0" err="1">
                <a:latin typeface="Consolas"/>
              </a:rPr>
              <a:t>input</a:t>
            </a:r>
            <a:r>
              <a:rPr lang="tr-TR" sz="2800" dirty="0">
                <a:latin typeface="Consolas"/>
              </a:rPr>
              <a:t>("Sayıyı giriniz : "))</a:t>
            </a:r>
          </a:p>
          <a:p>
            <a:pPr>
              <a:buNone/>
            </a:pPr>
            <a:r>
              <a:rPr lang="tr-TR" sz="2800" dirty="0" err="1">
                <a:latin typeface="Consolas"/>
              </a:rPr>
              <a:t>for</a:t>
            </a:r>
            <a:r>
              <a:rPr lang="tr-TR" sz="2800" dirty="0">
                <a:latin typeface="Consolas"/>
              </a:rPr>
              <a:t> i in </a:t>
            </a:r>
            <a:r>
              <a:rPr lang="tr-TR" sz="2800" dirty="0" err="1">
                <a:latin typeface="Consolas"/>
              </a:rPr>
              <a:t>range</a:t>
            </a:r>
            <a:r>
              <a:rPr lang="tr-TR" sz="2800" dirty="0">
                <a:latin typeface="Consolas"/>
              </a:rPr>
              <a:t>(2, sayı//2 + 2):</a:t>
            </a:r>
          </a:p>
          <a:p>
            <a:pPr>
              <a:buNone/>
            </a:pPr>
            <a:r>
              <a:rPr lang="tr-TR" sz="2800" dirty="0">
                <a:latin typeface="Consolas"/>
              </a:rPr>
              <a:t>    </a:t>
            </a:r>
            <a:r>
              <a:rPr lang="tr-TR" sz="2800" dirty="0" err="1">
                <a:latin typeface="Consolas"/>
              </a:rPr>
              <a:t>if</a:t>
            </a:r>
            <a:r>
              <a:rPr lang="tr-TR" sz="2800" dirty="0">
                <a:latin typeface="Consolas"/>
              </a:rPr>
              <a:t> sayı % i == 0: break</a:t>
            </a:r>
          </a:p>
          <a:p>
            <a:pPr>
              <a:buNone/>
            </a:pPr>
            <a:r>
              <a:rPr lang="tr-TR" sz="2800" dirty="0" err="1">
                <a:latin typeface="Consolas"/>
              </a:rPr>
              <a:t>if</a:t>
            </a:r>
            <a:r>
              <a:rPr lang="tr-TR" sz="2800" dirty="0">
                <a:latin typeface="Consolas"/>
              </a:rPr>
              <a:t> i &gt; sayı//2:</a:t>
            </a:r>
          </a:p>
          <a:p>
            <a:pPr>
              <a:buNone/>
            </a:pPr>
            <a:r>
              <a:rPr lang="tr-TR" sz="2800" dirty="0">
                <a:latin typeface="Consolas"/>
              </a:rPr>
              <a:t>    </a:t>
            </a:r>
            <a:r>
              <a:rPr lang="tr-TR" sz="2800" dirty="0" err="1">
                <a:latin typeface="Consolas"/>
              </a:rPr>
              <a:t>print</a:t>
            </a:r>
            <a:r>
              <a:rPr lang="tr-TR" sz="2800" dirty="0">
                <a:latin typeface="Consolas"/>
              </a:rPr>
              <a:t>("Sayı asal")</a:t>
            </a:r>
          </a:p>
          <a:p>
            <a:pPr>
              <a:buNone/>
            </a:pPr>
            <a:r>
              <a:rPr lang="tr-TR" sz="2800" dirty="0">
                <a:latin typeface="Consolas"/>
              </a:rPr>
              <a:t>else:</a:t>
            </a:r>
          </a:p>
          <a:p>
            <a:pPr>
              <a:buNone/>
            </a:pPr>
            <a:r>
              <a:rPr lang="tr-TR" sz="2800" dirty="0">
                <a:latin typeface="Consolas"/>
              </a:rPr>
              <a:t>    </a:t>
            </a:r>
            <a:r>
              <a:rPr lang="tr-TR" sz="2800" dirty="0" err="1">
                <a:latin typeface="Consolas"/>
              </a:rPr>
              <a:t>print</a:t>
            </a:r>
            <a:r>
              <a:rPr lang="tr-TR" sz="2800" dirty="0">
                <a:latin typeface="Consolas"/>
              </a:rPr>
              <a:t>("Sayı asal değil")</a:t>
            </a:r>
          </a:p>
        </p:txBody>
      </p:sp>
      <p:sp>
        <p:nvSpPr>
          <p:cNvPr id="4" name="Rectangle 7"/>
          <p:cNvSpPr>
            <a:spLocks noChangeArrowheads="1"/>
          </p:cNvSpPr>
          <p:nvPr/>
        </p:nvSpPr>
        <p:spPr bwMode="auto">
          <a:xfrm>
            <a:off x="457200" y="5209728"/>
            <a:ext cx="8229600" cy="122413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t>Bu programda </a:t>
            </a:r>
            <a:r>
              <a:rPr lang="tr-TR" i="1" dirty="0">
                <a:solidFill>
                  <a:srgbClr val="C00000"/>
                </a:solidFill>
              </a:rPr>
              <a:t>sayı / 2 </a:t>
            </a:r>
            <a:r>
              <a:rPr lang="tr-TR" i="1" dirty="0"/>
              <a:t>değil de </a:t>
            </a:r>
            <a:r>
              <a:rPr lang="tr-TR" i="1" dirty="0">
                <a:solidFill>
                  <a:srgbClr val="C00000"/>
                </a:solidFill>
              </a:rPr>
              <a:t>sayı // 2 </a:t>
            </a:r>
            <a:r>
              <a:rPr lang="tr-TR" i="1" dirty="0"/>
              <a:t>kullanmamızın nedeni </a:t>
            </a:r>
            <a:r>
              <a:rPr lang="tr-TR" i="1" dirty="0" err="1">
                <a:solidFill>
                  <a:srgbClr val="C00000"/>
                </a:solidFill>
              </a:rPr>
              <a:t>range</a:t>
            </a:r>
            <a:r>
              <a:rPr lang="tr-TR" i="1" dirty="0"/>
              <a:t> içinde sadece tamsayı argüman kabul edilmesidir. </a:t>
            </a:r>
            <a:r>
              <a:rPr lang="tr-TR" i="1" dirty="0">
                <a:solidFill>
                  <a:schemeClr val="tx1"/>
                </a:solidFill>
              </a:rPr>
              <a:t>Faktöriyel programındaki gibi +1 değil </a:t>
            </a:r>
            <a:r>
              <a:rPr lang="tr-TR" i="1" dirty="0">
                <a:solidFill>
                  <a:srgbClr val="C00000"/>
                </a:solidFill>
              </a:rPr>
              <a:t>+2</a:t>
            </a:r>
            <a:r>
              <a:rPr lang="tr-TR" i="1" dirty="0"/>
              <a:t> ilave etmemizin </a:t>
            </a:r>
            <a:r>
              <a:rPr lang="tr-TR" i="1" dirty="0">
                <a:solidFill>
                  <a:schemeClr val="tx1"/>
                </a:solidFill>
              </a:rPr>
              <a:t>nedeni ise 2 ve 3 sayılarının da döngüye dahil olmasını sağlamaktır (+1 olursa </a:t>
            </a:r>
            <a:r>
              <a:rPr lang="tr-TR" i="1" dirty="0" err="1">
                <a:solidFill>
                  <a:schemeClr val="tx1"/>
                </a:solidFill>
              </a:rPr>
              <a:t>range</a:t>
            </a:r>
            <a:r>
              <a:rPr lang="tr-TR" i="1" dirty="0">
                <a:solidFill>
                  <a:schemeClr val="tx1"/>
                </a:solidFill>
              </a:rPr>
              <a:t>(2, 2) olur ve döngüye girilmeyeceği için i değişkeni de tanımlanamaz).</a:t>
            </a:r>
          </a:p>
        </p:txBody>
      </p:sp>
    </p:spTree>
    <p:extLst>
      <p:ext uri="{BB962C8B-B14F-4D97-AF65-F5344CB8AC3E}">
        <p14:creationId xmlns:p14="http://schemas.microsoft.com/office/powerpoint/2010/main" val="25606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Autofit/>
          </a:bodyPr>
          <a:lstStyle/>
          <a:p>
            <a:r>
              <a:rPr lang="tr-TR" altLang="tr-TR" sz="3600" dirty="0"/>
              <a:t>Girilen 15 sayıdan pozitif olanların adedini bulup görüntüleyen program</a:t>
            </a:r>
            <a:endParaRPr lang="tr-TR" sz="3600" dirty="0"/>
          </a:p>
        </p:txBody>
      </p:sp>
      <p:sp>
        <p:nvSpPr>
          <p:cNvPr id="4" name="Content Placeholder 2"/>
          <p:cNvSpPr txBox="1">
            <a:spLocks/>
          </p:cNvSpPr>
          <p:nvPr/>
        </p:nvSpPr>
        <p:spPr>
          <a:xfrm>
            <a:off x="457201" y="1561654"/>
            <a:ext cx="8229600" cy="27314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tr-TR" sz="2400" dirty="0">
                <a:highlight>
                  <a:srgbClr val="FFFFFF"/>
                </a:highlight>
                <a:latin typeface="Consolas" panose="020B0609020204030204" pitchFamily="49" charset="0"/>
              </a:rPr>
              <a:t>adet = 0</a:t>
            </a:r>
          </a:p>
          <a:p>
            <a:pPr marL="0" indent="0" algn="just">
              <a:buNone/>
            </a:pPr>
            <a:r>
              <a:rPr lang="tr-TR" sz="2400" dirty="0" err="1">
                <a:highlight>
                  <a:srgbClr val="FFFFFF"/>
                </a:highlight>
                <a:latin typeface="Consolas" panose="020B0609020204030204" pitchFamily="49" charset="0"/>
              </a:rPr>
              <a:t>for</a:t>
            </a:r>
            <a:r>
              <a:rPr lang="tr-TR" sz="2400" dirty="0">
                <a:highlight>
                  <a:srgbClr val="FFFFFF"/>
                </a:highlight>
                <a:latin typeface="Consolas" panose="020B0609020204030204" pitchFamily="49" charset="0"/>
              </a:rPr>
              <a:t> i in </a:t>
            </a:r>
            <a:r>
              <a:rPr lang="tr-TR" sz="2400" dirty="0" err="1">
                <a:highlight>
                  <a:srgbClr val="FFFFFF"/>
                </a:highlight>
                <a:latin typeface="Consolas" panose="020B0609020204030204" pitchFamily="49" charset="0"/>
              </a:rPr>
              <a:t>range</a:t>
            </a:r>
            <a:r>
              <a:rPr lang="tr-TR" sz="2400" dirty="0">
                <a:highlight>
                  <a:srgbClr val="FFFFFF"/>
                </a:highlight>
                <a:latin typeface="Consolas" panose="020B0609020204030204" pitchFamily="49" charset="0"/>
              </a:rPr>
              <a:t>(15): </a:t>
            </a:r>
          </a:p>
          <a:p>
            <a:pPr marL="0" indent="0" algn="just">
              <a:buNone/>
            </a:pPr>
            <a:r>
              <a:rPr lang="tr-TR" sz="2400" dirty="0">
                <a:highlight>
                  <a:srgbClr val="FFFFFF"/>
                </a:highlight>
                <a:latin typeface="Consolas" panose="020B0609020204030204" pitchFamily="49" charset="0"/>
              </a:rPr>
              <a:t>    sayı = </a:t>
            </a:r>
            <a:r>
              <a:rPr lang="tr-TR" sz="2400" dirty="0" err="1">
                <a:highlight>
                  <a:srgbClr val="FFFFFF"/>
                </a:highlight>
                <a:latin typeface="Consolas" panose="020B0609020204030204" pitchFamily="49" charset="0"/>
              </a:rPr>
              <a:t>int</a:t>
            </a:r>
            <a:r>
              <a:rPr lang="tr-TR" sz="2400" dirty="0">
                <a:highlight>
                  <a:srgbClr val="FFFFFF"/>
                </a:highlight>
                <a:latin typeface="Consolas" panose="020B0609020204030204" pitchFamily="49" charset="0"/>
              </a:rPr>
              <a:t>(</a:t>
            </a:r>
            <a:r>
              <a:rPr lang="tr-TR" sz="2400" dirty="0" err="1">
                <a:highlight>
                  <a:srgbClr val="FFFFFF"/>
                </a:highlight>
                <a:latin typeface="Consolas" panose="020B0609020204030204" pitchFamily="49" charset="0"/>
              </a:rPr>
              <a:t>input</a:t>
            </a:r>
            <a:r>
              <a:rPr lang="tr-TR" sz="2400" dirty="0">
                <a:highlight>
                  <a:srgbClr val="FFFFFF"/>
                </a:highlight>
                <a:latin typeface="Consolas" panose="020B0609020204030204" pitchFamily="49" charset="0"/>
              </a:rPr>
              <a:t>(</a:t>
            </a:r>
            <a:r>
              <a:rPr lang="tr-TR" sz="2400" dirty="0" err="1">
                <a:highlight>
                  <a:srgbClr val="FFFFFF"/>
                </a:highlight>
                <a:latin typeface="Consolas" panose="020B0609020204030204" pitchFamily="49" charset="0"/>
              </a:rPr>
              <a:t>str</a:t>
            </a:r>
            <a:r>
              <a:rPr lang="tr-TR" sz="2400" dirty="0">
                <a:highlight>
                  <a:srgbClr val="FFFFFF"/>
                </a:highlight>
                <a:latin typeface="Consolas" panose="020B0609020204030204" pitchFamily="49" charset="0"/>
              </a:rPr>
              <a:t>(i+1) + ". sayı : "))</a:t>
            </a:r>
          </a:p>
          <a:p>
            <a:pPr marL="0" indent="0" algn="just">
              <a:buNone/>
            </a:pPr>
            <a:r>
              <a:rPr lang="tr-TR" sz="2400" dirty="0">
                <a:highlight>
                  <a:srgbClr val="FFFFFF"/>
                </a:highlight>
                <a:latin typeface="Consolas" panose="020B0609020204030204" pitchFamily="49" charset="0"/>
              </a:rPr>
              <a:t>    </a:t>
            </a:r>
            <a:r>
              <a:rPr lang="tr-TR" sz="2400" dirty="0" err="1">
                <a:highlight>
                  <a:srgbClr val="FFFFFF"/>
                </a:highlight>
                <a:latin typeface="Consolas" panose="020B0609020204030204" pitchFamily="49" charset="0"/>
              </a:rPr>
              <a:t>if</a:t>
            </a:r>
            <a:r>
              <a:rPr lang="tr-TR" sz="2400" dirty="0">
                <a:highlight>
                  <a:srgbClr val="FFFFFF"/>
                </a:highlight>
                <a:latin typeface="Consolas" panose="020B0609020204030204" pitchFamily="49" charset="0"/>
              </a:rPr>
              <a:t> (sayı &gt;= 0):</a:t>
            </a:r>
          </a:p>
          <a:p>
            <a:pPr marL="0" indent="0" algn="just">
              <a:buNone/>
            </a:pPr>
            <a:r>
              <a:rPr lang="tr-TR" sz="2400" dirty="0">
                <a:highlight>
                  <a:srgbClr val="FFFFFF"/>
                </a:highlight>
                <a:latin typeface="Consolas" panose="020B0609020204030204" pitchFamily="49" charset="0"/>
              </a:rPr>
              <a:t>        adet += 1</a:t>
            </a:r>
          </a:p>
          <a:p>
            <a:pPr marL="0" indent="0" algn="just">
              <a:buNone/>
            </a:pPr>
            <a:r>
              <a:rPr lang="tr-TR" sz="2400" dirty="0" err="1">
                <a:highlight>
                  <a:srgbClr val="FFFFFF"/>
                </a:highlight>
                <a:latin typeface="Consolas" panose="020B0609020204030204" pitchFamily="49" charset="0"/>
              </a:rPr>
              <a:t>print</a:t>
            </a:r>
            <a:r>
              <a:rPr lang="tr-TR" sz="2400" dirty="0">
                <a:highlight>
                  <a:srgbClr val="FFFFFF"/>
                </a:highlight>
                <a:latin typeface="Consolas" panose="020B0609020204030204" pitchFamily="49" charset="0"/>
              </a:rPr>
              <a:t>("Pozitif adedi =", adet)</a:t>
            </a:r>
          </a:p>
        </p:txBody>
      </p:sp>
      <p:sp>
        <p:nvSpPr>
          <p:cNvPr id="27" name="Rectangle 7"/>
          <p:cNvSpPr>
            <a:spLocks noChangeArrowheads="1"/>
          </p:cNvSpPr>
          <p:nvPr/>
        </p:nvSpPr>
        <p:spPr bwMode="auto">
          <a:xfrm>
            <a:off x="457200" y="4365104"/>
            <a:ext cx="8229600" cy="20687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t>Bu programda diğer programlardan farklı olarak döngü içinde </a:t>
            </a:r>
            <a:r>
              <a:rPr lang="tr-TR" dirty="0" err="1">
                <a:solidFill>
                  <a:srgbClr val="C00000"/>
                </a:solidFill>
                <a:latin typeface="Consolas" panose="020B0609020204030204" pitchFamily="49" charset="0"/>
              </a:rPr>
              <a:t>input</a:t>
            </a:r>
            <a:r>
              <a:rPr lang="tr-TR" i="1" dirty="0">
                <a:solidFill>
                  <a:srgbClr val="C00000"/>
                </a:solidFill>
              </a:rPr>
              <a:t> </a:t>
            </a:r>
            <a:r>
              <a:rPr lang="tr-TR" i="1" dirty="0"/>
              <a:t>kullanılmış, böylece döngü sayısı kadar sayı girişi yapılmıştır. </a:t>
            </a:r>
            <a:r>
              <a:rPr lang="tr-TR" dirty="0" err="1">
                <a:solidFill>
                  <a:srgbClr val="C00000"/>
                </a:solidFill>
                <a:latin typeface="Consolas" panose="020B0609020204030204" pitchFamily="49" charset="0"/>
              </a:rPr>
              <a:t>range</a:t>
            </a:r>
            <a:r>
              <a:rPr lang="tr-TR" i="1" dirty="0">
                <a:solidFill>
                  <a:srgbClr val="C00000"/>
                </a:solidFill>
              </a:rPr>
              <a:t> </a:t>
            </a:r>
            <a:r>
              <a:rPr lang="tr-TR" i="1" dirty="0"/>
              <a:t>içinde sadece 15 yazılarak 0-14 arasında (15’in dahil olmadığı ama 15 elemanlı olan) bir döngü kurulmuştur. </a:t>
            </a:r>
            <a:r>
              <a:rPr lang="tr-TR" dirty="0" err="1">
                <a:solidFill>
                  <a:srgbClr val="C00000"/>
                </a:solidFill>
                <a:latin typeface="Consolas" panose="020B0609020204030204" pitchFamily="49" charset="0"/>
              </a:rPr>
              <a:t>input</a:t>
            </a:r>
            <a:r>
              <a:rPr lang="tr-TR" i="1" dirty="0"/>
              <a:t> fonksiyonu içinde </a:t>
            </a:r>
            <a:r>
              <a:rPr lang="tr-TR" dirty="0" err="1">
                <a:solidFill>
                  <a:srgbClr val="C00000"/>
                </a:solidFill>
                <a:highlight>
                  <a:srgbClr val="FFFFFF"/>
                </a:highlight>
                <a:latin typeface="Consolas" panose="020B0609020204030204" pitchFamily="49" charset="0"/>
              </a:rPr>
              <a:t>str</a:t>
            </a:r>
            <a:r>
              <a:rPr lang="tr-TR" dirty="0">
                <a:solidFill>
                  <a:srgbClr val="C00000"/>
                </a:solidFill>
                <a:highlight>
                  <a:srgbClr val="FFFFFF"/>
                </a:highlight>
                <a:latin typeface="Consolas" panose="020B0609020204030204" pitchFamily="49" charset="0"/>
              </a:rPr>
              <a:t>(i+1)</a:t>
            </a:r>
            <a:r>
              <a:rPr lang="tr-TR" dirty="0">
                <a:highlight>
                  <a:srgbClr val="FFFFFF"/>
                </a:highlight>
                <a:latin typeface="+mj-lt"/>
              </a:rPr>
              <a:t> </a:t>
            </a:r>
            <a:r>
              <a:rPr lang="tr-TR" i="1" dirty="0"/>
              <a:t>yazmasının nedeni bu fonksiyonun sadece 1 adet </a:t>
            </a:r>
            <a:r>
              <a:rPr lang="tr-TR" i="1" dirty="0">
                <a:solidFill>
                  <a:srgbClr val="C00000"/>
                </a:solidFill>
              </a:rPr>
              <a:t>string</a:t>
            </a:r>
            <a:r>
              <a:rPr lang="tr-TR" i="1" dirty="0"/>
              <a:t> argüman almasıdır. Eğer </a:t>
            </a:r>
            <a:r>
              <a:rPr lang="tr-TR" dirty="0" err="1">
                <a:solidFill>
                  <a:srgbClr val="C00000"/>
                </a:solidFill>
                <a:highlight>
                  <a:srgbClr val="FFFFFF"/>
                </a:highlight>
                <a:latin typeface="Consolas" panose="020B0609020204030204" pitchFamily="49" charset="0"/>
              </a:rPr>
              <a:t>input</a:t>
            </a:r>
            <a:r>
              <a:rPr lang="tr-TR" dirty="0">
                <a:solidFill>
                  <a:srgbClr val="C00000"/>
                </a:solidFill>
                <a:highlight>
                  <a:srgbClr val="FFFFFF"/>
                </a:highlight>
                <a:latin typeface="Consolas" panose="020B0609020204030204" pitchFamily="49" charset="0"/>
              </a:rPr>
              <a:t>(i+1, ". sayı : ")</a:t>
            </a:r>
            <a:r>
              <a:rPr lang="tr-TR" i="1" dirty="0">
                <a:solidFill>
                  <a:srgbClr val="C00000"/>
                </a:solidFill>
              </a:rPr>
              <a:t> </a:t>
            </a:r>
            <a:r>
              <a:rPr lang="tr-TR" i="1" dirty="0">
                <a:solidFill>
                  <a:schemeClr val="tx1"/>
                </a:solidFill>
              </a:rPr>
              <a:t>şeklinde yazarsanız 2 argüman olduğu için, ‘,’ yerine ‘+’ kullanırsanız da </a:t>
            </a:r>
            <a:r>
              <a:rPr lang="tr-TR" i="1" dirty="0">
                <a:solidFill>
                  <a:srgbClr val="C00000"/>
                </a:solidFill>
              </a:rPr>
              <a:t>string</a:t>
            </a:r>
            <a:r>
              <a:rPr lang="tr-TR" i="1" dirty="0">
                <a:solidFill>
                  <a:schemeClr val="tx1"/>
                </a:solidFill>
              </a:rPr>
              <a:t> türünde olmadığı için hata verir. </a:t>
            </a:r>
            <a:r>
              <a:rPr lang="tr-TR" i="1" dirty="0"/>
              <a:t>Ekranda 0-14 değil 1-15 arasında görünmesi istendiği için </a:t>
            </a:r>
            <a:r>
              <a:rPr lang="tr-TR" dirty="0" err="1">
                <a:solidFill>
                  <a:srgbClr val="C00000"/>
                </a:solidFill>
                <a:latin typeface="Consolas" panose="020B0609020204030204" pitchFamily="49" charset="0"/>
              </a:rPr>
              <a:t>str</a:t>
            </a:r>
            <a:r>
              <a:rPr lang="tr-TR" dirty="0">
                <a:solidFill>
                  <a:srgbClr val="C00000"/>
                </a:solidFill>
                <a:latin typeface="Consolas" panose="020B0609020204030204" pitchFamily="49" charset="0"/>
              </a:rPr>
              <a:t>(i)</a:t>
            </a:r>
            <a:r>
              <a:rPr lang="tr-TR" i="1" dirty="0"/>
              <a:t> yazılmamıştır.</a:t>
            </a:r>
            <a:endParaRPr lang="tr-TR" i="1" dirty="0">
              <a:solidFill>
                <a:schemeClr val="tx1"/>
              </a:solidFill>
            </a:endParaRPr>
          </a:p>
        </p:txBody>
      </p:sp>
    </p:spTree>
    <p:extLst>
      <p:ext uri="{BB962C8B-B14F-4D97-AF65-F5344CB8AC3E}">
        <p14:creationId xmlns:p14="http://schemas.microsoft.com/office/powerpoint/2010/main" val="22629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altLang="tr-TR" sz="3600" dirty="0"/>
              <a:t>Girilen 10 sayıdan en büyüğünü bulan ve görüntüleyen program</a:t>
            </a:r>
            <a:endParaRPr lang="tr-TR" sz="3600" dirty="0"/>
          </a:p>
        </p:txBody>
      </p:sp>
      <p:sp>
        <p:nvSpPr>
          <p:cNvPr id="3" name="İçerik Yer Tutucusu 2"/>
          <p:cNvSpPr>
            <a:spLocks noGrp="1"/>
          </p:cNvSpPr>
          <p:nvPr>
            <p:ph idx="1"/>
          </p:nvPr>
        </p:nvSpPr>
        <p:spPr>
          <a:xfrm>
            <a:off x="457200" y="1562548"/>
            <a:ext cx="8229600" cy="4917682"/>
          </a:xfrm>
        </p:spPr>
        <p:txBody>
          <a:bodyPr>
            <a:noAutofit/>
          </a:bodyPr>
          <a:lstStyle/>
          <a:p>
            <a:pPr marL="0" indent="0">
              <a:buNone/>
            </a:pPr>
            <a:r>
              <a:rPr lang="tr-TR" sz="2400" dirty="0" err="1">
                <a:highlight>
                  <a:srgbClr val="FFFFFF"/>
                </a:highlight>
                <a:latin typeface="Consolas" panose="020B0609020204030204" pitchFamily="49" charset="0"/>
              </a:rPr>
              <a:t>eb</a:t>
            </a:r>
            <a:r>
              <a:rPr lang="tr-TR" sz="2400" dirty="0">
                <a:highlight>
                  <a:srgbClr val="FFFFFF"/>
                </a:highlight>
                <a:latin typeface="Consolas" panose="020B0609020204030204" pitchFamily="49" charset="0"/>
              </a:rPr>
              <a:t> = 0</a:t>
            </a:r>
          </a:p>
          <a:p>
            <a:pPr marL="0" indent="0">
              <a:buNone/>
            </a:pPr>
            <a:r>
              <a:rPr lang="tr-TR" sz="2400" dirty="0" err="1">
                <a:highlight>
                  <a:srgbClr val="FFFFFF"/>
                </a:highlight>
                <a:latin typeface="Consolas" panose="020B0609020204030204" pitchFamily="49" charset="0"/>
              </a:rPr>
              <a:t>for</a:t>
            </a:r>
            <a:r>
              <a:rPr lang="tr-TR" sz="2400" dirty="0">
                <a:highlight>
                  <a:srgbClr val="FFFFFF"/>
                </a:highlight>
                <a:latin typeface="Consolas" panose="020B0609020204030204" pitchFamily="49" charset="0"/>
              </a:rPr>
              <a:t> i in </a:t>
            </a:r>
            <a:r>
              <a:rPr lang="tr-TR" sz="2400" dirty="0" err="1">
                <a:highlight>
                  <a:srgbClr val="FFFFFF"/>
                </a:highlight>
                <a:latin typeface="Consolas" panose="020B0609020204030204" pitchFamily="49" charset="0"/>
              </a:rPr>
              <a:t>range</a:t>
            </a:r>
            <a:r>
              <a:rPr lang="tr-TR" sz="2400" dirty="0">
                <a:highlight>
                  <a:srgbClr val="FFFFFF"/>
                </a:highlight>
                <a:latin typeface="Consolas" panose="020B0609020204030204" pitchFamily="49" charset="0"/>
              </a:rPr>
              <a:t>(10):</a:t>
            </a:r>
          </a:p>
          <a:p>
            <a:pPr marL="0" indent="0">
              <a:buNone/>
            </a:pPr>
            <a:r>
              <a:rPr lang="tr-TR" sz="2400" dirty="0">
                <a:highlight>
                  <a:srgbClr val="FFFFFF"/>
                </a:highlight>
                <a:latin typeface="Consolas" panose="020B0609020204030204" pitchFamily="49" charset="0"/>
              </a:rPr>
              <a:t>    sayı = </a:t>
            </a:r>
            <a:r>
              <a:rPr lang="tr-TR" sz="2400" dirty="0" err="1">
                <a:highlight>
                  <a:srgbClr val="FFFFFF"/>
                </a:highlight>
                <a:latin typeface="Consolas" panose="020B0609020204030204" pitchFamily="49" charset="0"/>
              </a:rPr>
              <a:t>int</a:t>
            </a:r>
            <a:r>
              <a:rPr lang="tr-TR" sz="2400" dirty="0">
                <a:highlight>
                  <a:srgbClr val="FFFFFF"/>
                </a:highlight>
                <a:latin typeface="Consolas" panose="020B0609020204030204" pitchFamily="49" charset="0"/>
              </a:rPr>
              <a:t>(</a:t>
            </a:r>
            <a:r>
              <a:rPr lang="tr-TR" sz="2400" dirty="0" err="1">
                <a:highlight>
                  <a:srgbClr val="FFFFFF"/>
                </a:highlight>
                <a:latin typeface="Consolas" panose="020B0609020204030204" pitchFamily="49" charset="0"/>
              </a:rPr>
              <a:t>input</a:t>
            </a:r>
            <a:r>
              <a:rPr lang="tr-TR" sz="2400" dirty="0">
                <a:highlight>
                  <a:srgbClr val="FFFFFF"/>
                </a:highlight>
                <a:latin typeface="Consolas" panose="020B0609020204030204" pitchFamily="49" charset="0"/>
              </a:rPr>
              <a:t>(</a:t>
            </a:r>
            <a:r>
              <a:rPr lang="tr-TR" sz="2400" dirty="0" err="1">
                <a:highlight>
                  <a:srgbClr val="FFFFFF"/>
                </a:highlight>
                <a:latin typeface="Consolas" panose="020B0609020204030204" pitchFamily="49" charset="0"/>
              </a:rPr>
              <a:t>str</a:t>
            </a:r>
            <a:r>
              <a:rPr lang="tr-TR" sz="2400" dirty="0">
                <a:highlight>
                  <a:srgbClr val="FFFFFF"/>
                </a:highlight>
                <a:latin typeface="Consolas" panose="020B0609020204030204" pitchFamily="49" charset="0"/>
              </a:rPr>
              <a:t>(i+1) + ". sayı : "))</a:t>
            </a:r>
          </a:p>
          <a:p>
            <a:pPr marL="0" indent="0">
              <a:buNone/>
            </a:pPr>
            <a:r>
              <a:rPr lang="tr-TR" sz="2400" dirty="0">
                <a:highlight>
                  <a:srgbClr val="FFFFFF"/>
                </a:highlight>
                <a:latin typeface="Consolas" panose="020B0609020204030204" pitchFamily="49" charset="0"/>
              </a:rPr>
              <a:t>    </a:t>
            </a:r>
            <a:r>
              <a:rPr lang="tr-TR" sz="2400" dirty="0" err="1">
                <a:highlight>
                  <a:srgbClr val="FFFFFF"/>
                </a:highlight>
                <a:latin typeface="Consolas" panose="020B0609020204030204" pitchFamily="49" charset="0"/>
              </a:rPr>
              <a:t>if</a:t>
            </a:r>
            <a:r>
              <a:rPr lang="tr-TR" sz="2400" dirty="0">
                <a:highlight>
                  <a:srgbClr val="FFFFFF"/>
                </a:highlight>
                <a:latin typeface="Consolas" panose="020B0609020204030204" pitchFamily="49" charset="0"/>
              </a:rPr>
              <a:t> sayı &gt; </a:t>
            </a:r>
            <a:r>
              <a:rPr lang="tr-TR" sz="2400" dirty="0" err="1">
                <a:highlight>
                  <a:srgbClr val="FFFFFF"/>
                </a:highlight>
                <a:latin typeface="Consolas" panose="020B0609020204030204" pitchFamily="49" charset="0"/>
              </a:rPr>
              <a:t>eb</a:t>
            </a:r>
            <a:r>
              <a:rPr lang="tr-TR" sz="2400" dirty="0">
                <a:highlight>
                  <a:srgbClr val="FFFFFF"/>
                </a:highlight>
                <a:latin typeface="Consolas" panose="020B0609020204030204" pitchFamily="49" charset="0"/>
              </a:rPr>
              <a:t>:</a:t>
            </a:r>
          </a:p>
          <a:p>
            <a:pPr marL="0" indent="0">
              <a:buNone/>
            </a:pPr>
            <a:r>
              <a:rPr lang="tr-TR" sz="2400" dirty="0">
                <a:highlight>
                  <a:srgbClr val="FFFFFF"/>
                </a:highlight>
                <a:latin typeface="Consolas" panose="020B0609020204030204" pitchFamily="49" charset="0"/>
              </a:rPr>
              <a:t>        </a:t>
            </a:r>
            <a:r>
              <a:rPr lang="tr-TR" sz="2400" dirty="0" err="1">
                <a:highlight>
                  <a:srgbClr val="FFFFFF"/>
                </a:highlight>
                <a:latin typeface="Consolas" panose="020B0609020204030204" pitchFamily="49" charset="0"/>
              </a:rPr>
              <a:t>eb</a:t>
            </a:r>
            <a:r>
              <a:rPr lang="tr-TR" sz="2400" dirty="0">
                <a:highlight>
                  <a:srgbClr val="FFFFFF"/>
                </a:highlight>
                <a:latin typeface="Consolas" panose="020B0609020204030204" pitchFamily="49" charset="0"/>
              </a:rPr>
              <a:t> = sayı</a:t>
            </a:r>
          </a:p>
          <a:p>
            <a:pPr marL="0" indent="0">
              <a:buNone/>
            </a:pPr>
            <a:r>
              <a:rPr lang="tr-TR" sz="2400" dirty="0" err="1">
                <a:highlight>
                  <a:srgbClr val="FFFFFF"/>
                </a:highlight>
                <a:latin typeface="Consolas" panose="020B0609020204030204" pitchFamily="49" charset="0"/>
              </a:rPr>
              <a:t>print</a:t>
            </a:r>
            <a:r>
              <a:rPr lang="tr-TR" sz="2400" dirty="0">
                <a:highlight>
                  <a:srgbClr val="FFFFFF"/>
                </a:highlight>
                <a:latin typeface="Consolas" panose="020B0609020204030204" pitchFamily="49" charset="0"/>
              </a:rPr>
              <a:t>("En büyük sayı =", </a:t>
            </a:r>
            <a:r>
              <a:rPr lang="tr-TR" sz="2400" dirty="0" err="1">
                <a:highlight>
                  <a:srgbClr val="FFFFFF"/>
                </a:highlight>
                <a:latin typeface="Consolas" panose="020B0609020204030204" pitchFamily="49" charset="0"/>
              </a:rPr>
              <a:t>eb</a:t>
            </a:r>
            <a:r>
              <a:rPr lang="tr-TR" sz="2400" dirty="0">
                <a:highlight>
                  <a:srgbClr val="FFFFFF"/>
                </a:highlight>
                <a:latin typeface="Consolas" panose="020B0609020204030204" pitchFamily="49" charset="0"/>
              </a:rPr>
              <a:t>)</a:t>
            </a:r>
            <a:endParaRPr lang="tr-TR" sz="2400" dirty="0"/>
          </a:p>
        </p:txBody>
      </p:sp>
      <p:sp>
        <p:nvSpPr>
          <p:cNvPr id="4" name="Rectangle 7"/>
          <p:cNvSpPr>
            <a:spLocks noChangeArrowheads="1"/>
          </p:cNvSpPr>
          <p:nvPr/>
        </p:nvSpPr>
        <p:spPr bwMode="auto">
          <a:xfrm>
            <a:off x="457200" y="4725144"/>
            <a:ext cx="8229600" cy="122413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Kullanıcı tüm sayıları negatif girerse ne olur?</a:t>
            </a:r>
          </a:p>
          <a:p>
            <a:pPr algn="ctr"/>
            <a:r>
              <a:rPr lang="tr-TR" i="1" dirty="0" err="1">
                <a:solidFill>
                  <a:srgbClr val="C00000"/>
                </a:solidFill>
              </a:rPr>
              <a:t>eb</a:t>
            </a:r>
            <a:r>
              <a:rPr lang="tr-TR" i="1" dirty="0">
                <a:solidFill>
                  <a:schemeClr val="tx1"/>
                </a:solidFill>
              </a:rPr>
              <a:t> değişkeninin değeri ilk atanan 0 ile kalır. Bunu engellemek için ya </a:t>
            </a:r>
            <a:r>
              <a:rPr lang="tr-TR" i="1" dirty="0" err="1">
                <a:solidFill>
                  <a:srgbClr val="C00000"/>
                </a:solidFill>
              </a:rPr>
              <a:t>eb</a:t>
            </a:r>
            <a:r>
              <a:rPr lang="tr-TR" i="1" dirty="0">
                <a:solidFill>
                  <a:schemeClr val="tx1"/>
                </a:solidFill>
              </a:rPr>
              <a:t> programın başında çok küçük bir negatif değer kabul edilir (-999999 gibi), ya da kullanıcıdan alınan ilk değer </a:t>
            </a:r>
            <a:r>
              <a:rPr lang="tr-TR" i="1" dirty="0" err="1">
                <a:solidFill>
                  <a:srgbClr val="C00000"/>
                </a:solidFill>
              </a:rPr>
              <a:t>eb</a:t>
            </a:r>
            <a:r>
              <a:rPr lang="tr-TR" i="1" dirty="0">
                <a:solidFill>
                  <a:schemeClr val="tx1"/>
                </a:solidFill>
              </a:rPr>
              <a:t> değişkenine atanır (döngü diğer 9 eleman için çalıştırılır).</a:t>
            </a:r>
          </a:p>
        </p:txBody>
      </p:sp>
    </p:spTree>
    <p:extLst>
      <p:ext uri="{BB962C8B-B14F-4D97-AF65-F5344CB8AC3E}">
        <p14:creationId xmlns:p14="http://schemas.microsoft.com/office/powerpoint/2010/main" val="201238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Uygulama Sorusu</a:t>
            </a:r>
          </a:p>
        </p:txBody>
      </p:sp>
      <p:sp>
        <p:nvSpPr>
          <p:cNvPr id="3" name="İçerik Yer Tutucusu 2"/>
          <p:cNvSpPr>
            <a:spLocks noGrp="1"/>
          </p:cNvSpPr>
          <p:nvPr>
            <p:ph idx="1"/>
          </p:nvPr>
        </p:nvSpPr>
        <p:spPr/>
        <p:txBody>
          <a:bodyPr/>
          <a:lstStyle/>
          <a:p>
            <a:pPr>
              <a:lnSpc>
                <a:spcPct val="90000"/>
              </a:lnSpc>
            </a:pPr>
            <a:r>
              <a:rPr lang="tr-TR" dirty="0"/>
              <a:t>Kullanıcıdan iki sayı alıp bu sayıların </a:t>
            </a:r>
            <a:r>
              <a:rPr lang="tr-TR" dirty="0">
                <a:solidFill>
                  <a:srgbClr val="C00000"/>
                </a:solidFill>
              </a:rPr>
              <a:t>en büyük ortak bölenini</a:t>
            </a:r>
            <a:r>
              <a:rPr lang="tr-TR" dirty="0"/>
              <a:t> ve </a:t>
            </a:r>
            <a:r>
              <a:rPr lang="tr-TR" dirty="0">
                <a:solidFill>
                  <a:srgbClr val="C00000"/>
                </a:solidFill>
              </a:rPr>
              <a:t>en küçük ortak katını</a:t>
            </a:r>
            <a:r>
              <a:rPr lang="tr-TR" dirty="0"/>
              <a:t> bulan programı yazın.</a:t>
            </a:r>
          </a:p>
          <a:p>
            <a:pPr lvl="1">
              <a:lnSpc>
                <a:spcPct val="90000"/>
              </a:lnSpc>
            </a:pPr>
            <a:r>
              <a:rPr lang="tr-TR" dirty="0"/>
              <a:t>Küçük olan sayıdan başlayarak her adımda döngü değişkeninin -1 azaldığı </a:t>
            </a:r>
            <a:r>
              <a:rPr lang="tr-TR" dirty="0" err="1"/>
              <a:t>for</a:t>
            </a:r>
            <a:r>
              <a:rPr lang="tr-TR" dirty="0"/>
              <a:t> döngüsünde, her iki sayının da döngü değişkenine tam bölünüp bölünmediğini kontrol edebiliriz.</a:t>
            </a:r>
          </a:p>
          <a:p>
            <a:pPr marL="457200" lvl="1" indent="0">
              <a:lnSpc>
                <a:spcPct val="90000"/>
              </a:lnSpc>
              <a:buNone/>
            </a:pPr>
            <a:r>
              <a:rPr lang="tr-TR" dirty="0"/>
              <a:t>	</a:t>
            </a:r>
            <a:r>
              <a:rPr lang="tr-TR" dirty="0" err="1">
                <a:solidFill>
                  <a:srgbClr val="0070C0"/>
                </a:solidFill>
                <a:latin typeface="Consolas" panose="020B0609020204030204" pitchFamily="49" charset="0"/>
              </a:rPr>
              <a:t>for</a:t>
            </a:r>
            <a:r>
              <a:rPr lang="tr-TR" dirty="0">
                <a:solidFill>
                  <a:srgbClr val="0070C0"/>
                </a:solidFill>
                <a:latin typeface="Consolas" panose="020B0609020204030204" pitchFamily="49" charset="0"/>
              </a:rPr>
              <a:t> i in </a:t>
            </a:r>
            <a:r>
              <a:rPr lang="tr-TR" dirty="0" err="1">
                <a:solidFill>
                  <a:srgbClr val="0070C0"/>
                </a:solidFill>
                <a:latin typeface="Consolas" panose="020B0609020204030204" pitchFamily="49" charset="0"/>
              </a:rPr>
              <a:t>range</a:t>
            </a:r>
            <a:r>
              <a:rPr lang="tr-TR" dirty="0">
                <a:solidFill>
                  <a:srgbClr val="0070C0"/>
                </a:solidFill>
                <a:latin typeface="Consolas" panose="020B0609020204030204" pitchFamily="49" charset="0"/>
              </a:rPr>
              <a:t>(</a:t>
            </a:r>
            <a:r>
              <a:rPr lang="tr-TR" dirty="0" err="1">
                <a:solidFill>
                  <a:srgbClr val="0070C0"/>
                </a:solidFill>
                <a:latin typeface="Consolas" panose="020B0609020204030204" pitchFamily="49" charset="0"/>
              </a:rPr>
              <a:t>sayi</a:t>
            </a:r>
            <a:r>
              <a:rPr lang="tr-TR" dirty="0">
                <a:solidFill>
                  <a:srgbClr val="0070C0"/>
                </a:solidFill>
                <a:latin typeface="Consolas" panose="020B0609020204030204" pitchFamily="49" charset="0"/>
              </a:rPr>
              <a:t>, 0, -1)</a:t>
            </a:r>
          </a:p>
        </p:txBody>
      </p:sp>
      <p:sp>
        <p:nvSpPr>
          <p:cNvPr id="4" name="Rectangle 15"/>
          <p:cNvSpPr>
            <a:spLocks noChangeArrowheads="1"/>
          </p:cNvSpPr>
          <p:nvPr/>
        </p:nvSpPr>
        <p:spPr bwMode="auto">
          <a:xfrm>
            <a:off x="3936329" y="5373216"/>
            <a:ext cx="1152128" cy="100811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Küçük sayıdan başla</a:t>
            </a:r>
          </a:p>
        </p:txBody>
      </p:sp>
      <p:sp>
        <p:nvSpPr>
          <p:cNvPr id="5" name="Rectangle 15"/>
          <p:cNvSpPr>
            <a:spLocks noChangeArrowheads="1"/>
          </p:cNvSpPr>
          <p:nvPr/>
        </p:nvSpPr>
        <p:spPr bwMode="auto">
          <a:xfrm>
            <a:off x="5148064" y="5373215"/>
            <a:ext cx="987549" cy="100811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1’e gelene kadar</a:t>
            </a:r>
          </a:p>
        </p:txBody>
      </p:sp>
      <p:sp>
        <p:nvSpPr>
          <p:cNvPr id="6" name="Rectangle 15"/>
          <p:cNvSpPr>
            <a:spLocks noChangeArrowheads="1"/>
          </p:cNvSpPr>
          <p:nvPr/>
        </p:nvSpPr>
        <p:spPr bwMode="auto">
          <a:xfrm>
            <a:off x="6189556" y="5373673"/>
            <a:ext cx="927720" cy="100765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Her adımda 1 azalt</a:t>
            </a:r>
          </a:p>
        </p:txBody>
      </p:sp>
      <p:cxnSp>
        <p:nvCxnSpPr>
          <p:cNvPr id="7" name="Straight Arrow Connector 10"/>
          <p:cNvCxnSpPr/>
          <p:nvPr/>
        </p:nvCxnSpPr>
        <p:spPr>
          <a:xfrm flipH="1">
            <a:off x="4727930" y="5101935"/>
            <a:ext cx="132102" cy="3381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2"/>
          <p:cNvCxnSpPr/>
          <p:nvPr/>
        </p:nvCxnSpPr>
        <p:spPr>
          <a:xfrm>
            <a:off x="5641838" y="5080062"/>
            <a:ext cx="0"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13"/>
          <p:cNvCxnSpPr/>
          <p:nvPr/>
        </p:nvCxnSpPr>
        <p:spPr>
          <a:xfrm>
            <a:off x="6408240" y="5080062"/>
            <a:ext cx="186711" cy="3530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4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Ödev 1</a:t>
            </a:r>
          </a:p>
        </p:txBody>
      </p:sp>
      <p:sp>
        <p:nvSpPr>
          <p:cNvPr id="3" name="İçerik Yer Tutucusu 2"/>
          <p:cNvSpPr>
            <a:spLocks noGrp="1"/>
          </p:cNvSpPr>
          <p:nvPr>
            <p:ph idx="1"/>
          </p:nvPr>
        </p:nvSpPr>
        <p:spPr/>
        <p:txBody>
          <a:bodyPr/>
          <a:lstStyle/>
          <a:p>
            <a:r>
              <a:rPr lang="tr-TR" dirty="0" err="1"/>
              <a:t>For</a:t>
            </a:r>
            <a:r>
              <a:rPr lang="tr-TR" dirty="0"/>
              <a:t> döngüsü yardımı ile aşağıdaki şekilleri çizdirin:</a:t>
            </a:r>
          </a:p>
        </p:txBody>
      </p:sp>
      <p:sp>
        <p:nvSpPr>
          <p:cNvPr id="5" name="Dikdörtgen 4"/>
          <p:cNvSpPr/>
          <p:nvPr/>
        </p:nvSpPr>
        <p:spPr>
          <a:xfrm>
            <a:off x="1925960" y="3140968"/>
            <a:ext cx="264604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p:txBody>
      </p:sp>
      <p:sp>
        <p:nvSpPr>
          <p:cNvPr id="6" name="Dikdörtgen 5"/>
          <p:cNvSpPr/>
          <p:nvPr/>
        </p:nvSpPr>
        <p:spPr>
          <a:xfrm>
            <a:off x="4734272" y="3149733"/>
            <a:ext cx="264604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a:p>
            <a:r>
              <a:rPr lang="tr-TR" dirty="0">
                <a:latin typeface="Consolas" panose="020B0609020204030204" pitchFamily="49" charset="0"/>
              </a:rPr>
              <a:t>         **</a:t>
            </a:r>
          </a:p>
        </p:txBody>
      </p:sp>
    </p:spTree>
    <p:extLst>
      <p:ext uri="{BB962C8B-B14F-4D97-AF65-F5344CB8AC3E}">
        <p14:creationId xmlns:p14="http://schemas.microsoft.com/office/powerpoint/2010/main" val="349172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tr-TR" dirty="0"/>
              <a:t>Ödev 2 ve 3</a:t>
            </a:r>
          </a:p>
        </p:txBody>
      </p:sp>
      <p:sp>
        <p:nvSpPr>
          <p:cNvPr id="4" name="3 İçerik Yer Tutucusu"/>
          <p:cNvSpPr>
            <a:spLocks noGrp="1"/>
          </p:cNvSpPr>
          <p:nvPr>
            <p:ph idx="1"/>
          </p:nvPr>
        </p:nvSpPr>
        <p:spPr/>
        <p:txBody>
          <a:bodyPr/>
          <a:lstStyle/>
          <a:p>
            <a:pPr>
              <a:lnSpc>
                <a:spcPct val="90000"/>
              </a:lnSpc>
            </a:pPr>
            <a:r>
              <a:rPr lang="tr-TR" dirty="0"/>
              <a:t>Sayının yarısına kadar değil, daha da az sayıda döngü adımı ile asal sayı bulabilen bir yöntem bularak kodunu yazın.</a:t>
            </a:r>
            <a:endParaRPr lang="tr-TR" sz="2800" dirty="0"/>
          </a:p>
          <a:p>
            <a:pPr>
              <a:lnSpc>
                <a:spcPct val="90000"/>
              </a:lnSpc>
            </a:pPr>
            <a:r>
              <a:rPr lang="tr-TR" dirty="0"/>
              <a:t>1 ile 1000 arasındaki </a:t>
            </a:r>
            <a:r>
              <a:rPr lang="tr-TR" dirty="0">
                <a:solidFill>
                  <a:srgbClr val="C00000"/>
                </a:solidFill>
              </a:rPr>
              <a:t>asal</a:t>
            </a:r>
            <a:r>
              <a:rPr lang="tr-TR" dirty="0"/>
              <a:t> ve </a:t>
            </a:r>
            <a:r>
              <a:rPr lang="tr-TR" dirty="0">
                <a:solidFill>
                  <a:srgbClr val="C00000"/>
                </a:solidFill>
              </a:rPr>
              <a:t>mükemmel</a:t>
            </a:r>
            <a:r>
              <a:rPr lang="tr-TR" dirty="0"/>
              <a:t> sayıları bulan ve ekranda görüntüleyen programı yazın.</a:t>
            </a:r>
          </a:p>
          <a:p>
            <a:pPr lvl="1">
              <a:lnSpc>
                <a:spcPct val="90000"/>
              </a:lnSpc>
            </a:pPr>
            <a:r>
              <a:rPr lang="tr-TR" dirty="0"/>
              <a:t>Bölenlerinin toplamı kendisine eşit olan sayılar mükemmel sayıdır. </a:t>
            </a:r>
            <a:r>
              <a:rPr lang="tr-TR" dirty="0" err="1"/>
              <a:t>Örn</a:t>
            </a:r>
            <a:r>
              <a:rPr lang="tr-TR" dirty="0"/>
              <a:t>: 28 = 1+2+4+7+14.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İçerik Yer Tutucusu"/>
          <p:cNvSpPr>
            <a:spLocks noGrp="1"/>
          </p:cNvSpPr>
          <p:nvPr>
            <p:ph idx="1"/>
          </p:nvPr>
        </p:nvSpPr>
        <p:spPr/>
        <p:txBody>
          <a:bodyPr>
            <a:normAutofit/>
          </a:bodyPr>
          <a:lstStyle/>
          <a:p>
            <a:pPr>
              <a:lnSpc>
                <a:spcPct val="90000"/>
              </a:lnSpc>
            </a:pPr>
            <a:r>
              <a:rPr lang="tr-TR" dirty="0"/>
              <a:t>Kullanıcının klavyeden girdiği sayıda </a:t>
            </a:r>
            <a:r>
              <a:rPr lang="tr-TR" dirty="0" err="1"/>
              <a:t>Fibonacci</a:t>
            </a:r>
            <a:r>
              <a:rPr lang="tr-TR" dirty="0"/>
              <a:t> serisi elemanını gösteren programı yazın.</a:t>
            </a:r>
          </a:p>
          <a:p>
            <a:pPr>
              <a:lnSpc>
                <a:spcPct val="90000"/>
              </a:lnSpc>
            </a:pPr>
            <a:r>
              <a:rPr lang="tr-TR" dirty="0" err="1"/>
              <a:t>Fibonacci</a:t>
            </a:r>
            <a:r>
              <a:rPr lang="tr-TR" dirty="0"/>
              <a:t> serisi 0 ve 1 ile başlayıp, bir elemanın değerinin kendisinden önceki iki elemanın toplanması ile oluşturulduğu bir seridir:</a:t>
            </a:r>
          </a:p>
          <a:p>
            <a:pPr marL="0" indent="0">
              <a:lnSpc>
                <a:spcPct val="90000"/>
              </a:lnSpc>
              <a:buNone/>
            </a:pPr>
            <a:endParaRPr lang="tr-TR" dirty="0"/>
          </a:p>
        </p:txBody>
      </p:sp>
      <p:sp>
        <p:nvSpPr>
          <p:cNvPr id="88066" name="Rectangle 2"/>
          <p:cNvSpPr>
            <a:spLocks noGrp="1" noChangeArrowheads="1"/>
          </p:cNvSpPr>
          <p:nvPr>
            <p:ph type="title"/>
          </p:nvPr>
        </p:nvSpPr>
        <p:spPr/>
        <p:txBody>
          <a:bodyPr/>
          <a:lstStyle/>
          <a:p>
            <a:r>
              <a:rPr lang="tr-TR" dirty="0"/>
              <a:t>Ödev 4</a:t>
            </a:r>
          </a:p>
        </p:txBody>
      </p:sp>
      <p:pic>
        <p:nvPicPr>
          <p:cNvPr id="88068" name="Resim 1" descr="F_n = F_{n-1} + F_{n-2},\!\,"/>
          <p:cNvPicPr>
            <a:picLocks noChangeAspect="1" noChangeArrowheads="1"/>
          </p:cNvPicPr>
          <p:nvPr/>
        </p:nvPicPr>
        <p:blipFill>
          <a:blip r:embed="rId2" cstate="print"/>
          <a:srcRect/>
          <a:stretch>
            <a:fillRect/>
          </a:stretch>
        </p:blipFill>
        <p:spPr bwMode="auto">
          <a:xfrm>
            <a:off x="899592" y="4797399"/>
            <a:ext cx="2971800" cy="342900"/>
          </a:xfrm>
          <a:prstGeom prst="rect">
            <a:avLst/>
          </a:prstGeom>
          <a:noFill/>
          <a:ln w="9525">
            <a:noFill/>
            <a:miter lim="800000"/>
            <a:headEnd/>
            <a:tailEnd/>
          </a:ln>
        </p:spPr>
      </p:pic>
      <p:pic>
        <p:nvPicPr>
          <p:cNvPr id="88069" name="Resim 7" descr="0,\;1,\;1,\;2,\;3,\;5,\;8,\;13,\;21,\;34,\;55,\;89,\;144,\; \ldots."/>
          <p:cNvPicPr>
            <a:picLocks noChangeAspect="1" noChangeArrowheads="1"/>
          </p:cNvPicPr>
          <p:nvPr/>
        </p:nvPicPr>
        <p:blipFill>
          <a:blip r:embed="rId3" cstate="print"/>
          <a:srcRect/>
          <a:stretch>
            <a:fillRect/>
          </a:stretch>
        </p:blipFill>
        <p:spPr bwMode="auto">
          <a:xfrm>
            <a:off x="899592" y="5517232"/>
            <a:ext cx="7829550" cy="342900"/>
          </a:xfrm>
          <a:prstGeom prst="rect">
            <a:avLst/>
          </a:prstGeom>
          <a:noFill/>
          <a:ln w="9525">
            <a:noFill/>
            <a:miter lim="800000"/>
            <a:headEnd/>
            <a:tailEnd/>
          </a:ln>
        </p:spPr>
      </p:pic>
      <p:pic>
        <p:nvPicPr>
          <p:cNvPr id="88070" name="Resim 4" descr="F_0 = 0 \quad\text{and}\quad F_1 = 1."/>
          <p:cNvPicPr>
            <a:picLocks noChangeAspect="1" noChangeArrowheads="1"/>
          </p:cNvPicPr>
          <p:nvPr/>
        </p:nvPicPr>
        <p:blipFill>
          <a:blip r:embed="rId4" cstate="print"/>
          <a:srcRect/>
          <a:stretch>
            <a:fillRect/>
          </a:stretch>
        </p:blipFill>
        <p:spPr bwMode="auto">
          <a:xfrm>
            <a:off x="4524356" y="4775968"/>
            <a:ext cx="3581400" cy="361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tr-TR" dirty="0"/>
              <a:t>Döngüler</a:t>
            </a:r>
          </a:p>
        </p:txBody>
      </p:sp>
      <p:sp>
        <p:nvSpPr>
          <p:cNvPr id="67587" name="Rectangle 3"/>
          <p:cNvSpPr>
            <a:spLocks noGrp="1" noChangeArrowheads="1"/>
          </p:cNvSpPr>
          <p:nvPr>
            <p:ph idx="1"/>
          </p:nvPr>
        </p:nvSpPr>
        <p:spPr/>
        <p:txBody>
          <a:bodyPr>
            <a:normAutofit lnSpcReduction="10000"/>
          </a:bodyPr>
          <a:lstStyle/>
          <a:p>
            <a:pPr>
              <a:lnSpc>
                <a:spcPct val="90000"/>
              </a:lnSpc>
            </a:pPr>
            <a:r>
              <a:rPr lang="tr-TR" dirty="0"/>
              <a:t>Belirli bir sayıda ya da belirli bir koşul sağlanana kadar arka arkaya yapılması gereken işlemler için döngüler kullanılır. </a:t>
            </a:r>
          </a:p>
          <a:p>
            <a:pPr>
              <a:lnSpc>
                <a:spcPct val="90000"/>
              </a:lnSpc>
            </a:pPr>
            <a:r>
              <a:rPr lang="tr-TR" dirty="0"/>
              <a:t>Böylece bilgisayarın sürekli yapacağı işlemler için aynı komutları tekrar tekrar yazmak zorunda kalmayız.</a:t>
            </a:r>
          </a:p>
          <a:p>
            <a:pPr>
              <a:lnSpc>
                <a:spcPct val="90000"/>
              </a:lnSpc>
            </a:pPr>
            <a:r>
              <a:rPr lang="tr-TR" dirty="0"/>
              <a:t>Bir işlemi veya işlem bloğunu belirli bir sayıda yapmak için </a:t>
            </a:r>
            <a:r>
              <a:rPr lang="tr-TR" b="1" dirty="0" err="1">
                <a:solidFill>
                  <a:srgbClr val="0070C0"/>
                </a:solidFill>
                <a:latin typeface="Consolas" panose="020B0609020204030204" pitchFamily="49" charset="0"/>
              </a:rPr>
              <a:t>for</a:t>
            </a:r>
            <a:r>
              <a:rPr lang="tr-TR" dirty="0"/>
              <a:t>, belirli bir koşul sağlandığı sürece yapmak için ise </a:t>
            </a:r>
            <a:r>
              <a:rPr lang="tr-TR" b="1" dirty="0" err="1">
                <a:solidFill>
                  <a:srgbClr val="0070C0"/>
                </a:solidFill>
                <a:latin typeface="Consolas" panose="020B0609020204030204" pitchFamily="49" charset="0"/>
              </a:rPr>
              <a:t>while</a:t>
            </a:r>
            <a:r>
              <a:rPr lang="tr-TR" b="1" dirty="0"/>
              <a:t> </a:t>
            </a:r>
            <a:r>
              <a:rPr lang="tr-TR" dirty="0"/>
              <a:t>döngülerini kullanırız.</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14541-4755-4079-B479-F899C567CC05}"/>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C1ABDE3E-361A-4402-9556-3DA0BF2F33BB}"/>
              </a:ext>
            </a:extLst>
          </p:cNvPr>
          <p:cNvSpPr>
            <a:spLocks noGrp="1"/>
          </p:cNvSpPr>
          <p:nvPr>
            <p:ph idx="1"/>
          </p:nvPr>
        </p:nvSpPr>
        <p:spPr/>
        <p:txBody>
          <a:bodyPr/>
          <a:lstStyle/>
          <a:p>
            <a:r>
              <a:rPr lang="tr-TR" dirty="0"/>
              <a:t>Dr. </a:t>
            </a:r>
            <a:r>
              <a:rPr lang="tr-TR" dirty="0" err="1"/>
              <a:t>Öğr</a:t>
            </a:r>
            <a:r>
              <a:rPr lang="tr-TR" dirty="0"/>
              <a:t>. Üyesi Altan MESUT, Ders Notları</a:t>
            </a:r>
          </a:p>
          <a:p>
            <a:r>
              <a:rPr lang="tr-TR" dirty="0"/>
              <a:t>Arş. Gör. Dr. Emir ÖZTÜRK, Ders Notları</a:t>
            </a:r>
          </a:p>
        </p:txBody>
      </p:sp>
    </p:spTree>
    <p:extLst>
      <p:ext uri="{BB962C8B-B14F-4D97-AF65-F5344CB8AC3E}">
        <p14:creationId xmlns:p14="http://schemas.microsoft.com/office/powerpoint/2010/main" val="100328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tr-TR" b="1" dirty="0" err="1">
                <a:solidFill>
                  <a:srgbClr val="0070C0"/>
                </a:solidFill>
                <a:latin typeface="Consolas" panose="020B0609020204030204" pitchFamily="49" charset="0"/>
              </a:rPr>
              <a:t>for</a:t>
            </a:r>
            <a:r>
              <a:rPr lang="tr-TR" dirty="0"/>
              <a:t> Döngüsü</a:t>
            </a:r>
          </a:p>
        </p:txBody>
      </p:sp>
      <p:sp>
        <p:nvSpPr>
          <p:cNvPr id="62467" name="Rectangle 3"/>
          <p:cNvSpPr>
            <a:spLocks noGrp="1" noChangeArrowheads="1"/>
          </p:cNvSpPr>
          <p:nvPr>
            <p:ph idx="1"/>
          </p:nvPr>
        </p:nvSpPr>
        <p:spPr/>
        <p:txBody>
          <a:bodyPr>
            <a:noAutofit/>
          </a:bodyPr>
          <a:lstStyle/>
          <a:p>
            <a:pPr marL="82550" lvl="1" indent="0">
              <a:buFontTx/>
              <a:buNone/>
              <a:tabLst>
                <a:tab pos="82550" algn="l"/>
              </a:tabLst>
            </a:pPr>
            <a:endParaRPr lang="tr-TR" dirty="0">
              <a:latin typeface="Consolas" pitchFamily="49" charset="0"/>
              <a:cs typeface="Consolas" pitchFamily="49" charset="0"/>
            </a:endParaRPr>
          </a:p>
          <a:p>
            <a:pPr marL="82550" lvl="1" indent="0">
              <a:buFontTx/>
              <a:buNone/>
              <a:tabLst>
                <a:tab pos="82550" algn="l"/>
              </a:tabLst>
            </a:pPr>
            <a:r>
              <a:rPr lang="tr-TR" b="1" dirty="0" err="1">
                <a:solidFill>
                  <a:srgbClr val="FF9933"/>
                </a:solidFill>
                <a:latin typeface="Consolas" pitchFamily="49" charset="0"/>
                <a:cs typeface="Consolas" pitchFamily="49" charset="0"/>
              </a:rPr>
              <a:t>for</a:t>
            </a:r>
            <a:r>
              <a:rPr lang="tr-TR" dirty="0">
                <a:latin typeface="Consolas" pitchFamily="49" charset="0"/>
                <a:cs typeface="Consolas" pitchFamily="49" charset="0"/>
              </a:rPr>
              <a:t> i </a:t>
            </a:r>
            <a:r>
              <a:rPr lang="tr-TR" b="1" dirty="0">
                <a:solidFill>
                  <a:srgbClr val="FF9933"/>
                </a:solidFill>
                <a:latin typeface="Consolas" pitchFamily="49" charset="0"/>
                <a:cs typeface="Consolas" pitchFamily="49" charset="0"/>
              </a:rPr>
              <a:t>in</a:t>
            </a:r>
            <a:r>
              <a:rPr lang="tr-TR" dirty="0">
                <a:latin typeface="Consolas" pitchFamily="49" charset="0"/>
                <a:cs typeface="Consolas" pitchFamily="49" charset="0"/>
              </a:rPr>
              <a:t> </a:t>
            </a:r>
            <a:r>
              <a:rPr lang="tr-TR" dirty="0" err="1">
                <a:latin typeface="Consolas" pitchFamily="49" charset="0"/>
                <a:cs typeface="Consolas" pitchFamily="49" charset="0"/>
              </a:rPr>
              <a:t>range</a:t>
            </a:r>
            <a:r>
              <a:rPr lang="tr-TR" dirty="0">
                <a:latin typeface="Consolas" pitchFamily="49" charset="0"/>
                <a:cs typeface="Consolas" pitchFamily="49" charset="0"/>
              </a:rPr>
              <a:t>(</a:t>
            </a:r>
            <a:r>
              <a:rPr lang="tr-TR" dirty="0">
                <a:solidFill>
                  <a:srgbClr val="FF0000"/>
                </a:solidFill>
                <a:latin typeface="Consolas" pitchFamily="49" charset="0"/>
                <a:cs typeface="Consolas" pitchFamily="49" charset="0"/>
              </a:rPr>
              <a:t>A</a:t>
            </a:r>
            <a:r>
              <a:rPr lang="tr-TR" dirty="0">
                <a:latin typeface="Consolas" pitchFamily="49" charset="0"/>
                <a:cs typeface="Consolas" pitchFamily="49" charset="0"/>
              </a:rPr>
              <a:t>, </a:t>
            </a:r>
            <a:r>
              <a:rPr lang="tr-TR" dirty="0">
                <a:solidFill>
                  <a:srgbClr val="FF0000"/>
                </a:solidFill>
                <a:latin typeface="Consolas" pitchFamily="49" charset="0"/>
                <a:cs typeface="Consolas" pitchFamily="49" charset="0"/>
              </a:rPr>
              <a:t>B</a:t>
            </a:r>
            <a:r>
              <a:rPr lang="tr-TR" dirty="0">
                <a:latin typeface="Consolas" pitchFamily="49" charset="0"/>
                <a:cs typeface="Consolas" pitchFamily="49" charset="0"/>
              </a:rPr>
              <a:t>, </a:t>
            </a:r>
            <a:r>
              <a:rPr lang="tr-TR" dirty="0">
                <a:solidFill>
                  <a:srgbClr val="FF0000"/>
                </a:solidFill>
                <a:latin typeface="Consolas" pitchFamily="49" charset="0"/>
                <a:cs typeface="Consolas" pitchFamily="49" charset="0"/>
              </a:rPr>
              <a:t>C</a:t>
            </a:r>
            <a:r>
              <a:rPr lang="tr-TR" dirty="0">
                <a:latin typeface="Consolas" pitchFamily="49" charset="0"/>
                <a:cs typeface="Consolas" pitchFamily="49" charset="0"/>
              </a:rPr>
              <a:t>):</a:t>
            </a:r>
          </a:p>
          <a:p>
            <a:pPr marL="82550" lvl="1" indent="0">
              <a:buFontTx/>
              <a:buNone/>
              <a:tabLst>
                <a:tab pos="82550" algn="l"/>
              </a:tabLst>
            </a:pPr>
            <a:r>
              <a:rPr lang="tr-TR" dirty="0">
                <a:latin typeface="Consolas" pitchFamily="49" charset="0"/>
                <a:cs typeface="Consolas" pitchFamily="49" charset="0"/>
              </a:rPr>
              <a:t>	...</a:t>
            </a:r>
          </a:p>
          <a:p>
            <a:pPr marL="82550" lvl="1" indent="0">
              <a:buFontTx/>
              <a:buNone/>
              <a:tabLst>
                <a:tab pos="82550" algn="l"/>
              </a:tabLst>
            </a:pPr>
            <a:endParaRPr lang="tr-TR" dirty="0">
              <a:latin typeface="Consolas" pitchFamily="49" charset="0"/>
              <a:cs typeface="Consolas" pitchFamily="49" charset="0"/>
            </a:endParaRPr>
          </a:p>
          <a:p>
            <a:pPr marL="82550" lvl="1" indent="0">
              <a:buNone/>
              <a:tabLst>
                <a:tab pos="82550" algn="l"/>
              </a:tabLst>
            </a:pPr>
            <a:r>
              <a:rPr lang="tr-TR" b="1" dirty="0" err="1">
                <a:solidFill>
                  <a:srgbClr val="C00000"/>
                </a:solidFill>
              </a:rPr>
              <a:t>Örn</a:t>
            </a:r>
            <a:r>
              <a:rPr lang="tr-TR" b="1" dirty="0">
                <a:solidFill>
                  <a:srgbClr val="C00000"/>
                </a:solidFill>
              </a:rPr>
              <a:t>:</a:t>
            </a:r>
            <a:r>
              <a:rPr lang="tr-TR" dirty="0">
                <a:solidFill>
                  <a:srgbClr val="0070C0"/>
                </a:solidFill>
              </a:rPr>
              <a:t> 1 ile 100 arasındaki tek sayıları görüntüleme:</a:t>
            </a:r>
          </a:p>
          <a:p>
            <a:pPr marL="82550" lvl="1" indent="0">
              <a:buNone/>
              <a:tabLst>
                <a:tab pos="82550" algn="l"/>
              </a:tabLst>
            </a:pPr>
            <a:r>
              <a:rPr lang="tr-TR" dirty="0" err="1">
                <a:latin typeface="Consolas" pitchFamily="49" charset="0"/>
                <a:cs typeface="Consolas" pitchFamily="49" charset="0"/>
              </a:rPr>
              <a:t>for</a:t>
            </a:r>
            <a:r>
              <a:rPr lang="tr-TR" dirty="0">
                <a:latin typeface="Consolas" pitchFamily="49" charset="0"/>
                <a:cs typeface="Consolas" pitchFamily="49" charset="0"/>
              </a:rPr>
              <a:t> i in </a:t>
            </a:r>
            <a:r>
              <a:rPr lang="tr-TR" dirty="0" err="1">
                <a:latin typeface="Consolas" pitchFamily="49" charset="0"/>
                <a:cs typeface="Consolas" pitchFamily="49" charset="0"/>
              </a:rPr>
              <a:t>range</a:t>
            </a:r>
            <a:r>
              <a:rPr lang="tr-TR" dirty="0">
                <a:latin typeface="Consolas" pitchFamily="49" charset="0"/>
                <a:cs typeface="Consolas" pitchFamily="49" charset="0"/>
              </a:rPr>
              <a:t>(1, 100, 2):</a:t>
            </a:r>
          </a:p>
          <a:p>
            <a:pPr marL="82550" lvl="1" indent="0">
              <a:buNone/>
              <a:tabLst>
                <a:tab pos="82550" algn="l"/>
              </a:tabLst>
            </a:pPr>
            <a:r>
              <a:rPr lang="tr-TR" dirty="0">
                <a:latin typeface="Consolas" pitchFamily="49" charset="0"/>
                <a:cs typeface="Consolas" pitchFamily="49" charset="0"/>
              </a:rPr>
              <a:t>    </a:t>
            </a:r>
            <a:r>
              <a:rPr lang="tr-TR" dirty="0" err="1">
                <a:latin typeface="Consolas" pitchFamily="49" charset="0"/>
                <a:cs typeface="Consolas" pitchFamily="49" charset="0"/>
              </a:rPr>
              <a:t>print</a:t>
            </a:r>
            <a:r>
              <a:rPr lang="tr-TR" dirty="0">
                <a:latin typeface="Consolas" pitchFamily="49" charset="0"/>
                <a:cs typeface="Consolas" pitchFamily="49" charset="0"/>
              </a:rPr>
              <a:t>(i, </a:t>
            </a:r>
            <a:r>
              <a:rPr lang="tr-TR" dirty="0" err="1">
                <a:latin typeface="Consolas" pitchFamily="49" charset="0"/>
                <a:cs typeface="Consolas" pitchFamily="49" charset="0"/>
              </a:rPr>
              <a:t>end</a:t>
            </a:r>
            <a:r>
              <a:rPr lang="tr-TR" dirty="0">
                <a:latin typeface="Consolas" pitchFamily="49" charset="0"/>
                <a:cs typeface="Consolas" pitchFamily="49" charset="0"/>
              </a:rPr>
              <a:t>=',')</a:t>
            </a:r>
          </a:p>
          <a:p>
            <a:pPr marL="82550" lvl="1" indent="0">
              <a:buNone/>
              <a:tabLst>
                <a:tab pos="82550" algn="l"/>
              </a:tabLst>
            </a:pPr>
            <a:r>
              <a:rPr lang="tr-TR" dirty="0">
                <a:solidFill>
                  <a:srgbClr val="C00000"/>
                </a:solidFill>
                <a:latin typeface="Consolas" pitchFamily="49" charset="0"/>
                <a:cs typeface="Consolas" pitchFamily="49" charset="0"/>
              </a:rPr>
              <a:t>1,3,5,7,9,11,13,15,17,19,21,23,...,99,</a:t>
            </a:r>
          </a:p>
        </p:txBody>
      </p:sp>
      <p:sp>
        <p:nvSpPr>
          <p:cNvPr id="62479" name="Rectangle 15"/>
          <p:cNvSpPr>
            <a:spLocks noChangeArrowheads="1"/>
          </p:cNvSpPr>
          <p:nvPr/>
        </p:nvSpPr>
        <p:spPr bwMode="auto">
          <a:xfrm>
            <a:off x="457200" y="1479734"/>
            <a:ext cx="3168351" cy="421186"/>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Döngü için kullanılan değişken</a:t>
            </a:r>
          </a:p>
        </p:txBody>
      </p:sp>
      <p:sp>
        <p:nvSpPr>
          <p:cNvPr id="5" name="Rectangle 15"/>
          <p:cNvSpPr>
            <a:spLocks noChangeArrowheads="1"/>
          </p:cNvSpPr>
          <p:nvPr/>
        </p:nvSpPr>
        <p:spPr bwMode="auto">
          <a:xfrm>
            <a:off x="2555776" y="2858097"/>
            <a:ext cx="1152128" cy="64800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Başlangıç Değeri</a:t>
            </a:r>
          </a:p>
        </p:txBody>
      </p:sp>
      <p:sp>
        <p:nvSpPr>
          <p:cNvPr id="6" name="Rectangle 15"/>
          <p:cNvSpPr>
            <a:spLocks noChangeArrowheads="1"/>
          </p:cNvSpPr>
          <p:nvPr/>
        </p:nvSpPr>
        <p:spPr bwMode="auto">
          <a:xfrm>
            <a:off x="3767511" y="2858097"/>
            <a:ext cx="987549" cy="64800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Bitiş Değeri</a:t>
            </a:r>
          </a:p>
        </p:txBody>
      </p:sp>
      <p:sp>
        <p:nvSpPr>
          <p:cNvPr id="7" name="Rectangle 15"/>
          <p:cNvSpPr>
            <a:spLocks noChangeArrowheads="1"/>
          </p:cNvSpPr>
          <p:nvPr/>
        </p:nvSpPr>
        <p:spPr bwMode="auto">
          <a:xfrm>
            <a:off x="4809003" y="2858555"/>
            <a:ext cx="927720" cy="64708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dirty="0">
                <a:solidFill>
                  <a:srgbClr val="C00000"/>
                </a:solidFill>
              </a:rPr>
              <a:t>Artım Değeri</a:t>
            </a:r>
          </a:p>
        </p:txBody>
      </p:sp>
      <p:cxnSp>
        <p:nvCxnSpPr>
          <p:cNvPr id="3" name="Straight Arrow Connector 2"/>
          <p:cNvCxnSpPr/>
          <p:nvPr/>
        </p:nvCxnSpPr>
        <p:spPr>
          <a:xfrm flipV="1">
            <a:off x="1547664" y="1844824"/>
            <a:ext cx="72008"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347376" y="2564943"/>
            <a:ext cx="307727"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261285" y="2564943"/>
            <a:ext cx="0"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67468" y="2564943"/>
            <a:ext cx="405395"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6"/>
          <p:cNvSpPr>
            <a:spLocks noChangeArrowheads="1"/>
          </p:cNvSpPr>
          <p:nvPr/>
        </p:nvSpPr>
        <p:spPr bwMode="auto">
          <a:xfrm>
            <a:off x="457200" y="5877272"/>
            <a:ext cx="8229600" cy="64807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spcBef>
                <a:spcPct val="20000"/>
              </a:spcBef>
              <a:tabLst>
                <a:tab pos="355600" algn="l"/>
                <a:tab pos="723900" algn="l"/>
              </a:tabLst>
            </a:pPr>
            <a:r>
              <a:rPr lang="tr-TR" b="1" dirty="0">
                <a:solidFill>
                  <a:srgbClr val="C00000"/>
                </a:solidFill>
              </a:rPr>
              <a:t>NOT:</a:t>
            </a:r>
            <a:r>
              <a:rPr lang="tr-TR" dirty="0">
                <a:solidFill>
                  <a:srgbClr val="0070C0"/>
                </a:solidFill>
              </a:rPr>
              <a:t> Çift sayıları görüntülemek için </a:t>
            </a:r>
            <a:r>
              <a:rPr lang="en-US" dirty="0">
                <a:latin typeface="Consolas" pitchFamily="49" charset="0"/>
                <a:cs typeface="Consolas" pitchFamily="49" charset="0"/>
              </a:rPr>
              <a:t>for </a:t>
            </a:r>
            <a:r>
              <a:rPr lang="en-US" dirty="0" err="1">
                <a:latin typeface="Consolas" pitchFamily="49" charset="0"/>
                <a:cs typeface="Consolas" pitchFamily="49" charset="0"/>
              </a:rPr>
              <a:t>i</a:t>
            </a:r>
            <a:r>
              <a:rPr lang="en-US" dirty="0">
                <a:latin typeface="Consolas" pitchFamily="49" charset="0"/>
                <a:cs typeface="Consolas" pitchFamily="49" charset="0"/>
              </a:rPr>
              <a:t> in range(2, 100, 2)</a:t>
            </a:r>
            <a:r>
              <a:rPr lang="tr-TR" dirty="0">
                <a:solidFill>
                  <a:srgbClr val="0070C0"/>
                </a:solidFill>
              </a:rPr>
              <a:t> yazarsanız, en son ekrana basılan sayının 98 olduğunu göreceksiniz. Bitiş değeri aralığa dahil değildir.</a:t>
            </a:r>
            <a:endParaRPr lang="tr-TR" dirty="0">
              <a:latin typeface="Consolas" pitchFamily="49" charset="0"/>
              <a:cs typeface="Consolas" pitchFamily="49" charset="0"/>
            </a:endParaRPr>
          </a:p>
        </p:txBody>
      </p:sp>
      <p:sp>
        <p:nvSpPr>
          <p:cNvPr id="15" name="Rectangle 6"/>
          <p:cNvSpPr>
            <a:spLocks noChangeArrowheads="1"/>
          </p:cNvSpPr>
          <p:nvPr/>
        </p:nvSpPr>
        <p:spPr bwMode="auto">
          <a:xfrm>
            <a:off x="5790667" y="1538105"/>
            <a:ext cx="2896134" cy="189089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tr-T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spcBef>
                <a:spcPct val="20000"/>
              </a:spcBef>
              <a:tabLst>
                <a:tab pos="355600" algn="l"/>
                <a:tab pos="723900" algn="l"/>
              </a:tabLst>
            </a:pPr>
            <a:r>
              <a:rPr lang="tr-TR" sz="1600" i="1" dirty="0" err="1">
                <a:solidFill>
                  <a:srgbClr val="C00000"/>
                </a:solidFill>
              </a:rPr>
              <a:t>range</a:t>
            </a:r>
            <a:r>
              <a:rPr lang="tr-TR" sz="1600" i="1" dirty="0">
                <a:solidFill>
                  <a:schemeClr val="tx1"/>
                </a:solidFill>
              </a:rPr>
              <a:t> fonksiyonuna 3 yerine 1 veya 2 argüman da verilebilir:</a:t>
            </a:r>
          </a:p>
          <a:p>
            <a:pPr algn="ctr">
              <a:spcBef>
                <a:spcPct val="20000"/>
              </a:spcBef>
              <a:tabLst>
                <a:tab pos="355600" algn="l"/>
                <a:tab pos="723900" algn="l"/>
              </a:tabLst>
            </a:pPr>
            <a:r>
              <a:rPr lang="tr-TR" sz="1600" i="1" dirty="0">
                <a:solidFill>
                  <a:schemeClr val="tx1"/>
                </a:solidFill>
              </a:rPr>
              <a:t>Eğer 1 argüman verilirse, bu değer B olarak, A = 0 ve C = 1 olarak kabul edilir. Eğer 2 argüman verilirse bunlar A ve B olarak, C = 1 olarak kabul edilir.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479"/>
                                        </p:tgtEl>
                                        <p:attrNameLst>
                                          <p:attrName>style.visibility</p:attrName>
                                        </p:attrNameLst>
                                      </p:cBhvr>
                                      <p:to>
                                        <p:strVal val="visible"/>
                                      </p:to>
                                    </p:set>
                                    <p:animEffect transition="in" filter="fade">
                                      <p:cBhvr>
                                        <p:cTn id="7" dur="500"/>
                                        <p:tgtEl>
                                          <p:spTgt spid="624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2467">
                                            <p:txEl>
                                              <p:pRg st="4" end="4"/>
                                            </p:txEl>
                                          </p:spTgt>
                                        </p:tgtEl>
                                        <p:attrNameLst>
                                          <p:attrName>style.visibility</p:attrName>
                                        </p:attrNameLst>
                                      </p:cBhvr>
                                      <p:to>
                                        <p:strVal val="visible"/>
                                      </p:to>
                                    </p:set>
                                    <p:animEffect transition="in" filter="fade">
                                      <p:cBhvr>
                                        <p:cTn id="33" dur="500"/>
                                        <p:tgtEl>
                                          <p:spTgt spid="6246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2467">
                                            <p:txEl>
                                              <p:pRg st="5" end="5"/>
                                            </p:txEl>
                                          </p:spTgt>
                                        </p:tgtEl>
                                        <p:attrNameLst>
                                          <p:attrName>style.visibility</p:attrName>
                                        </p:attrNameLst>
                                      </p:cBhvr>
                                      <p:to>
                                        <p:strVal val="visible"/>
                                      </p:to>
                                    </p:set>
                                    <p:animEffect transition="in" filter="fade">
                                      <p:cBhvr>
                                        <p:cTn id="38" dur="500"/>
                                        <p:tgtEl>
                                          <p:spTgt spid="62467">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2467">
                                            <p:txEl>
                                              <p:pRg st="6" end="6"/>
                                            </p:txEl>
                                          </p:spTgt>
                                        </p:tgtEl>
                                        <p:attrNameLst>
                                          <p:attrName>style.visibility</p:attrName>
                                        </p:attrNameLst>
                                      </p:cBhvr>
                                      <p:to>
                                        <p:strVal val="visible"/>
                                      </p:to>
                                    </p:set>
                                    <p:animEffect transition="in" filter="fade">
                                      <p:cBhvr>
                                        <p:cTn id="41" dur="500"/>
                                        <p:tgtEl>
                                          <p:spTgt spid="6246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2467">
                                            <p:txEl>
                                              <p:pRg st="7" end="7"/>
                                            </p:txEl>
                                          </p:spTgt>
                                        </p:tgtEl>
                                        <p:attrNameLst>
                                          <p:attrName>style.visibility</p:attrName>
                                        </p:attrNameLst>
                                      </p:cBhvr>
                                      <p:to>
                                        <p:strVal val="visible"/>
                                      </p:to>
                                    </p:set>
                                    <p:animEffect transition="in" filter="fade">
                                      <p:cBhvr>
                                        <p:cTn id="46" dur="500"/>
                                        <p:tgtEl>
                                          <p:spTgt spid="6246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9" grpId="0" animBg="1"/>
      <p:bldP spid="5" grpId="0" animBg="1"/>
      <p:bldP spid="6" grpId="0" animBg="1"/>
      <p:bldP spid="7" grpId="0" animBg="1"/>
      <p:bldP spid="17"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1 ile 100 arasındaki sayıların toplamını bulan program</a:t>
            </a:r>
          </a:p>
        </p:txBody>
      </p:sp>
      <p:sp>
        <p:nvSpPr>
          <p:cNvPr id="3" name="Content Placeholder 2"/>
          <p:cNvSpPr>
            <a:spLocks noGrp="1"/>
          </p:cNvSpPr>
          <p:nvPr>
            <p:ph idx="1"/>
          </p:nvPr>
        </p:nvSpPr>
        <p:spPr>
          <a:xfrm>
            <a:off x="457200" y="1844824"/>
            <a:ext cx="8229600" cy="4608512"/>
          </a:xfrm>
        </p:spPr>
        <p:txBody>
          <a:bodyPr>
            <a:normAutofit/>
          </a:bodyPr>
          <a:lstStyle/>
          <a:p>
            <a:pPr marL="82550" lvl="1" indent="0">
              <a:buNone/>
              <a:tabLst>
                <a:tab pos="82550" algn="l"/>
              </a:tabLst>
            </a:pPr>
            <a:r>
              <a:rPr lang="tr-TR" dirty="0">
                <a:latin typeface="Consolas" pitchFamily="49" charset="0"/>
                <a:cs typeface="Consolas" pitchFamily="49" charset="0"/>
              </a:rPr>
              <a:t>toplam = 0</a:t>
            </a:r>
          </a:p>
          <a:p>
            <a:pPr marL="82550" lvl="1" indent="0">
              <a:buNone/>
              <a:tabLst>
                <a:tab pos="82550" algn="l"/>
              </a:tabLst>
            </a:pPr>
            <a:r>
              <a:rPr lang="tr-TR" dirty="0">
                <a:latin typeface="Consolas" pitchFamily="49" charset="0"/>
                <a:cs typeface="Consolas" pitchFamily="49" charset="0"/>
              </a:rPr>
              <a:t>for i in </a:t>
            </a:r>
            <a:r>
              <a:rPr lang="tr-TR" dirty="0" err="1">
                <a:latin typeface="Consolas" pitchFamily="49" charset="0"/>
                <a:cs typeface="Consolas" pitchFamily="49" charset="0"/>
              </a:rPr>
              <a:t>range</a:t>
            </a:r>
            <a:r>
              <a:rPr lang="tr-TR" dirty="0">
                <a:latin typeface="Consolas" pitchFamily="49" charset="0"/>
                <a:cs typeface="Consolas" pitchFamily="49" charset="0"/>
              </a:rPr>
              <a:t>(1, 101):</a:t>
            </a:r>
          </a:p>
          <a:p>
            <a:pPr marL="82550" lvl="1" indent="0">
              <a:buNone/>
              <a:tabLst>
                <a:tab pos="82550" algn="l"/>
              </a:tabLst>
            </a:pPr>
            <a:r>
              <a:rPr lang="tr-TR" dirty="0">
                <a:latin typeface="Consolas" pitchFamily="49" charset="0"/>
                <a:cs typeface="Consolas" pitchFamily="49" charset="0"/>
              </a:rPr>
              <a:t>    toplam += i</a:t>
            </a:r>
          </a:p>
          <a:p>
            <a:pPr marL="82550" lvl="1" indent="0">
              <a:buNone/>
              <a:tabLst>
                <a:tab pos="82550" algn="l"/>
              </a:tabLst>
            </a:pPr>
            <a:r>
              <a:rPr lang="tr-TR" dirty="0" err="1">
                <a:latin typeface="Consolas" pitchFamily="49" charset="0"/>
                <a:cs typeface="Consolas" pitchFamily="49" charset="0"/>
              </a:rPr>
              <a:t>print</a:t>
            </a:r>
            <a:r>
              <a:rPr lang="tr-TR" dirty="0">
                <a:latin typeface="Consolas" pitchFamily="49" charset="0"/>
                <a:cs typeface="Consolas" pitchFamily="49" charset="0"/>
              </a:rPr>
              <a:t>("Toplam =", toplam)</a:t>
            </a:r>
          </a:p>
        </p:txBody>
      </p:sp>
      <p:sp>
        <p:nvSpPr>
          <p:cNvPr id="4" name="Rectangle 6"/>
          <p:cNvSpPr>
            <a:spLocks noChangeArrowheads="1"/>
          </p:cNvSpPr>
          <p:nvPr/>
        </p:nvSpPr>
        <p:spPr bwMode="auto">
          <a:xfrm>
            <a:off x="2915816" y="1644584"/>
            <a:ext cx="5770984" cy="6322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ct val="20000"/>
              </a:spcBef>
              <a:tabLst>
                <a:tab pos="355600" algn="l"/>
                <a:tab pos="723900" algn="l"/>
              </a:tabLst>
            </a:pPr>
            <a:r>
              <a:rPr lang="tr-TR" i="1" dirty="0">
                <a:solidFill>
                  <a:schemeClr val="tx1"/>
                </a:solidFill>
              </a:rPr>
              <a:t>Döngüde tek işlem yer aldığı için blok kullanılmayabilirdi. Yani alt satıra inip solda 4 boşluk verilmeyebilirdi.</a:t>
            </a:r>
          </a:p>
        </p:txBody>
      </p:sp>
      <p:sp>
        <p:nvSpPr>
          <p:cNvPr id="8" name="6 Metin kutusu"/>
          <p:cNvSpPr txBox="1"/>
          <p:nvPr/>
        </p:nvSpPr>
        <p:spPr>
          <a:xfrm>
            <a:off x="457200" y="5805264"/>
            <a:ext cx="8229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tr-TR" b="1" dirty="0">
                <a:solidFill>
                  <a:srgbClr val="C00000"/>
                </a:solidFill>
                <a:latin typeface="Consolas" panose="020B0609020204030204" pitchFamily="49" charset="0"/>
              </a:rPr>
              <a:t>toplam</a:t>
            </a:r>
            <a:r>
              <a:rPr lang="tr-TR" dirty="0"/>
              <a:t> değişkenini tanımlamak için döngü öncesinde bu değişkene </a:t>
            </a:r>
            <a:r>
              <a:rPr lang="tr-TR" dirty="0">
                <a:solidFill>
                  <a:srgbClr val="C00000"/>
                </a:solidFill>
                <a:latin typeface="Consolas" panose="020B0609020204030204" pitchFamily="49" charset="0"/>
              </a:rPr>
              <a:t>0</a:t>
            </a:r>
            <a:r>
              <a:rPr lang="tr-TR" dirty="0"/>
              <a:t> atadık. Bu satır silinirse «</a:t>
            </a:r>
            <a:r>
              <a:rPr lang="en-US" dirty="0" err="1"/>
              <a:t>NameError</a:t>
            </a:r>
            <a:r>
              <a:rPr lang="en-US" dirty="0"/>
              <a:t>: name '</a:t>
            </a:r>
            <a:r>
              <a:rPr lang="en-US" dirty="0" err="1"/>
              <a:t>toplam</a:t>
            </a:r>
            <a:r>
              <a:rPr lang="en-US" dirty="0"/>
              <a:t>' is not defined</a:t>
            </a:r>
            <a:r>
              <a:rPr lang="tr-TR" dirty="0"/>
              <a:t>» şeklinde bir hata alırsınız</a:t>
            </a:r>
          </a:p>
        </p:txBody>
      </p:sp>
      <p:sp>
        <p:nvSpPr>
          <p:cNvPr id="9" name="Rectangle 6"/>
          <p:cNvSpPr>
            <a:spLocks noChangeArrowheads="1"/>
          </p:cNvSpPr>
          <p:nvPr/>
        </p:nvSpPr>
        <p:spPr bwMode="auto">
          <a:xfrm>
            <a:off x="5709036" y="3396009"/>
            <a:ext cx="2962672" cy="6380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ct val="20000"/>
              </a:spcBef>
              <a:tabLst>
                <a:tab pos="355600" algn="l"/>
                <a:tab pos="723900" algn="l"/>
              </a:tabLst>
            </a:pPr>
            <a:r>
              <a:rPr lang="tr-TR" i="1" dirty="0">
                <a:solidFill>
                  <a:schemeClr val="tx1"/>
                </a:solidFill>
              </a:rPr>
              <a:t>100 değerinin dahil edilmesi için bitiş değerini 101 yaptık</a:t>
            </a:r>
          </a:p>
        </p:txBody>
      </p:sp>
      <p:cxnSp>
        <p:nvCxnSpPr>
          <p:cNvPr id="10" name="Straight Arrow Connector 10"/>
          <p:cNvCxnSpPr/>
          <p:nvPr/>
        </p:nvCxnSpPr>
        <p:spPr>
          <a:xfrm>
            <a:off x="4499992" y="2777276"/>
            <a:ext cx="1209044" cy="6187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6"/>
          <p:cNvSpPr>
            <a:spLocks noChangeArrowheads="1"/>
          </p:cNvSpPr>
          <p:nvPr/>
        </p:nvSpPr>
        <p:spPr bwMode="auto">
          <a:xfrm>
            <a:off x="2411760" y="4336462"/>
            <a:ext cx="6275040" cy="93610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ct val="20000"/>
              </a:spcBef>
              <a:tabLst>
                <a:tab pos="355600" algn="l"/>
                <a:tab pos="723900" algn="l"/>
              </a:tabLst>
            </a:pPr>
            <a:r>
              <a:rPr lang="tr-TR" i="1" dirty="0">
                <a:solidFill>
                  <a:schemeClr val="tx1"/>
                </a:solidFill>
              </a:rPr>
              <a:t>Bu satırın başına 4 boşluk (veya 1 TAB) ekleyip üstteki satır ile aynı hizaya getirirseniz, bu satır da </a:t>
            </a:r>
            <a:r>
              <a:rPr lang="tr-TR" i="1" dirty="0" err="1">
                <a:solidFill>
                  <a:schemeClr val="tx1"/>
                </a:solidFill>
              </a:rPr>
              <a:t>for</a:t>
            </a:r>
            <a:r>
              <a:rPr lang="tr-TR" i="1" dirty="0">
                <a:solidFill>
                  <a:schemeClr val="tx1"/>
                </a:solidFill>
              </a:rPr>
              <a:t> döngüsüne dahil olur ve döngü içinde hesaplanan tüm </a:t>
            </a:r>
            <a:r>
              <a:rPr lang="tr-TR" i="1" dirty="0">
                <a:solidFill>
                  <a:srgbClr val="C00000"/>
                </a:solidFill>
              </a:rPr>
              <a:t>toplam</a:t>
            </a:r>
            <a:r>
              <a:rPr lang="tr-TR" i="1" dirty="0">
                <a:solidFill>
                  <a:schemeClr val="tx1"/>
                </a:solidFill>
              </a:rPr>
              <a:t> değerleri alt alta görüntülenir.</a:t>
            </a:r>
          </a:p>
        </p:txBody>
      </p:sp>
      <p:cxnSp>
        <p:nvCxnSpPr>
          <p:cNvPr id="15" name="Straight Arrow Connector 10"/>
          <p:cNvCxnSpPr/>
          <p:nvPr/>
        </p:nvCxnSpPr>
        <p:spPr>
          <a:xfrm>
            <a:off x="1907704" y="3933056"/>
            <a:ext cx="504056" cy="4034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6"/>
          <p:cNvSpPr>
            <a:spLocks noChangeArrowheads="1"/>
          </p:cNvSpPr>
          <p:nvPr/>
        </p:nvSpPr>
        <p:spPr bwMode="auto">
          <a:xfrm>
            <a:off x="5709036" y="2527811"/>
            <a:ext cx="2967753" cy="61873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tr-TR"/>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spcBef>
                <a:spcPct val="20000"/>
              </a:spcBef>
              <a:tabLst>
                <a:tab pos="355600" algn="l"/>
                <a:tab pos="723900" algn="l"/>
              </a:tabLst>
            </a:pPr>
            <a:r>
              <a:rPr lang="tr-TR" i="1" dirty="0" err="1">
                <a:solidFill>
                  <a:schemeClr val="tx1"/>
                </a:solidFill>
              </a:rPr>
              <a:t>range</a:t>
            </a:r>
            <a:r>
              <a:rPr lang="tr-TR" i="1" dirty="0">
                <a:solidFill>
                  <a:schemeClr val="tx1"/>
                </a:solidFill>
              </a:rPr>
              <a:t> içinde 2 argüman olduğu için artım değeri 1’dir.</a:t>
            </a:r>
          </a:p>
        </p:txBody>
      </p:sp>
      <p:cxnSp>
        <p:nvCxnSpPr>
          <p:cNvPr id="12" name="Straight Arrow Connector 10"/>
          <p:cNvCxnSpPr>
            <a:endCxn id="11" idx="1"/>
          </p:cNvCxnSpPr>
          <p:nvPr/>
        </p:nvCxnSpPr>
        <p:spPr>
          <a:xfrm>
            <a:off x="5148064" y="2636912"/>
            <a:ext cx="560972" cy="2002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11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tr-TR"/>
              <a:t>Faktöriyel Hesabı Programı</a:t>
            </a:r>
            <a:endParaRPr lang="tr-TR" dirty="0"/>
          </a:p>
        </p:txBody>
      </p:sp>
      <p:sp>
        <p:nvSpPr>
          <p:cNvPr id="63504" name="Rectangle 16"/>
          <p:cNvSpPr>
            <a:spLocks noGrp="1" noChangeArrowheads="1"/>
          </p:cNvSpPr>
          <p:nvPr>
            <p:ph idx="1"/>
          </p:nvPr>
        </p:nvSpPr>
        <p:spPr>
          <a:xfrm>
            <a:off x="457200" y="1556792"/>
            <a:ext cx="8435280" cy="4824536"/>
          </a:xfrm>
        </p:spPr>
        <p:txBody>
          <a:bodyPr>
            <a:normAutofit/>
          </a:bodyPr>
          <a:lstStyle/>
          <a:p>
            <a:pPr>
              <a:buNone/>
            </a:pPr>
            <a:r>
              <a:rPr lang="tr-TR" sz="2400" dirty="0">
                <a:latin typeface="Consolas"/>
              </a:rPr>
              <a:t>sayı = </a:t>
            </a:r>
            <a:r>
              <a:rPr lang="tr-TR" sz="2400" dirty="0" err="1">
                <a:latin typeface="Consolas"/>
              </a:rPr>
              <a:t>int</a:t>
            </a:r>
            <a:r>
              <a:rPr lang="tr-TR" sz="2400" dirty="0">
                <a:latin typeface="Consolas"/>
              </a:rPr>
              <a:t>(</a:t>
            </a:r>
            <a:r>
              <a:rPr lang="tr-TR" sz="2400" dirty="0" err="1">
                <a:latin typeface="Consolas"/>
              </a:rPr>
              <a:t>input</a:t>
            </a:r>
            <a:r>
              <a:rPr lang="tr-TR" sz="2400" dirty="0">
                <a:latin typeface="Consolas"/>
              </a:rPr>
              <a:t>("faktöriyeli alınacak sayı : "))</a:t>
            </a:r>
          </a:p>
          <a:p>
            <a:pPr>
              <a:buNone/>
            </a:pPr>
            <a:r>
              <a:rPr lang="tr-TR" sz="2400" dirty="0">
                <a:latin typeface="Consolas"/>
              </a:rPr>
              <a:t>f = 1</a:t>
            </a:r>
          </a:p>
          <a:p>
            <a:pPr>
              <a:buNone/>
            </a:pPr>
            <a:r>
              <a:rPr lang="tr-TR" sz="2400" dirty="0" err="1">
                <a:latin typeface="Consolas"/>
              </a:rPr>
              <a:t>for</a:t>
            </a:r>
            <a:r>
              <a:rPr lang="tr-TR" sz="2400" dirty="0">
                <a:latin typeface="Consolas"/>
              </a:rPr>
              <a:t> i in </a:t>
            </a:r>
            <a:r>
              <a:rPr lang="tr-TR" sz="2400" dirty="0" err="1">
                <a:latin typeface="Consolas"/>
              </a:rPr>
              <a:t>range</a:t>
            </a:r>
            <a:r>
              <a:rPr lang="tr-TR" sz="2400" dirty="0">
                <a:latin typeface="Consolas"/>
              </a:rPr>
              <a:t>(2, sayı+1):</a:t>
            </a:r>
          </a:p>
          <a:p>
            <a:pPr>
              <a:buNone/>
            </a:pPr>
            <a:r>
              <a:rPr lang="tr-TR" sz="2400" dirty="0">
                <a:latin typeface="Consolas"/>
              </a:rPr>
              <a:t>    f *= i # f=f*i</a:t>
            </a:r>
          </a:p>
          <a:p>
            <a:pPr>
              <a:buNone/>
            </a:pPr>
            <a:r>
              <a:rPr lang="tr-TR" sz="2400" dirty="0" err="1">
                <a:latin typeface="Consolas"/>
              </a:rPr>
              <a:t>print</a:t>
            </a:r>
            <a:r>
              <a:rPr lang="tr-TR" sz="2400" dirty="0">
                <a:latin typeface="Consolas"/>
              </a:rPr>
              <a:t>(sayı, "! = ", f, </a:t>
            </a:r>
            <a:r>
              <a:rPr lang="tr-TR" sz="2400" dirty="0" err="1">
                <a:latin typeface="Consolas"/>
              </a:rPr>
              <a:t>sep</a:t>
            </a:r>
            <a:r>
              <a:rPr lang="tr-TR" sz="2400" dirty="0">
                <a:latin typeface="Consolas"/>
              </a:rPr>
              <a:t>='')</a:t>
            </a:r>
          </a:p>
          <a:p>
            <a:pPr>
              <a:buNone/>
            </a:pPr>
            <a:endParaRPr lang="tr-TR" sz="2400" dirty="0">
              <a:latin typeface="Consolas"/>
            </a:endParaRPr>
          </a:p>
        </p:txBody>
      </p:sp>
      <p:sp>
        <p:nvSpPr>
          <p:cNvPr id="6" name="Rectangle 6"/>
          <p:cNvSpPr>
            <a:spLocks noChangeArrowheads="1"/>
          </p:cNvSpPr>
          <p:nvPr/>
        </p:nvSpPr>
        <p:spPr bwMode="auto">
          <a:xfrm>
            <a:off x="444843" y="4289269"/>
            <a:ext cx="5349280" cy="1260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spcBef>
                <a:spcPct val="20000"/>
              </a:spcBef>
              <a:tabLst>
                <a:tab pos="355600" algn="l"/>
                <a:tab pos="723900" algn="l"/>
              </a:tabLst>
            </a:pPr>
            <a:r>
              <a:rPr lang="tr-TR" b="1" dirty="0" err="1">
                <a:solidFill>
                  <a:schemeClr val="tx1"/>
                </a:solidFill>
                <a:latin typeface="Consolas" panose="020B0609020204030204" pitchFamily="49" charset="0"/>
              </a:rPr>
              <a:t>sep</a:t>
            </a:r>
            <a:r>
              <a:rPr lang="tr-TR" b="1" dirty="0">
                <a:solidFill>
                  <a:schemeClr val="tx1"/>
                </a:solidFill>
                <a:latin typeface="Consolas" panose="020B0609020204030204" pitchFamily="49" charset="0"/>
              </a:rPr>
              <a:t>=''</a:t>
            </a:r>
            <a:r>
              <a:rPr lang="tr-TR" i="1" dirty="0">
                <a:solidFill>
                  <a:schemeClr val="tx1"/>
                </a:solidFill>
              </a:rPr>
              <a:t> sayesinde ! simgesi sayıya bitişik görünecektir. Son satırı </a:t>
            </a:r>
            <a:r>
              <a:rPr lang="tr-TR" i="1" dirty="0" err="1">
                <a:solidFill>
                  <a:schemeClr val="tx1"/>
                </a:solidFill>
              </a:rPr>
              <a:t>for</a:t>
            </a:r>
            <a:r>
              <a:rPr lang="tr-TR" i="1" dirty="0">
                <a:solidFill>
                  <a:schemeClr val="tx1"/>
                </a:solidFill>
              </a:rPr>
              <a:t> döngüsüne dahil ederseniz, döngü içinde hesaplanan tüm </a:t>
            </a:r>
            <a:r>
              <a:rPr lang="tr-TR" i="1" dirty="0" err="1">
                <a:solidFill>
                  <a:srgbClr val="C00000"/>
                </a:solidFill>
              </a:rPr>
              <a:t>fakt</a:t>
            </a:r>
            <a:r>
              <a:rPr lang="tr-TR" i="1" dirty="0">
                <a:solidFill>
                  <a:schemeClr val="tx1"/>
                </a:solidFill>
              </a:rPr>
              <a:t> değerleri görüntülenir. </a:t>
            </a:r>
          </a:p>
          <a:p>
            <a:pPr>
              <a:spcBef>
                <a:spcPct val="20000"/>
              </a:spcBef>
              <a:tabLst>
                <a:tab pos="355600" algn="l"/>
                <a:tab pos="723900" algn="l"/>
              </a:tabLst>
            </a:pPr>
            <a:r>
              <a:rPr lang="tr-TR" i="1" dirty="0">
                <a:solidFill>
                  <a:srgbClr val="C00000"/>
                </a:solidFill>
              </a:rPr>
              <a:t>Fakat nasıl bir hata olur ve nasıl düzeltirsiniz?</a:t>
            </a:r>
          </a:p>
        </p:txBody>
      </p:sp>
      <p:sp>
        <p:nvSpPr>
          <p:cNvPr id="8" name="Rectangle 6"/>
          <p:cNvSpPr>
            <a:spLocks noChangeArrowheads="1"/>
          </p:cNvSpPr>
          <p:nvPr/>
        </p:nvSpPr>
        <p:spPr bwMode="auto">
          <a:xfrm>
            <a:off x="6012160" y="2132856"/>
            <a:ext cx="2674640" cy="230425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spcBef>
                <a:spcPct val="20000"/>
              </a:spcBef>
              <a:tabLst>
                <a:tab pos="355600" algn="l"/>
                <a:tab pos="723900" algn="l"/>
              </a:tabLst>
            </a:pPr>
            <a:r>
              <a:rPr lang="tr-TR" i="1" dirty="0">
                <a:solidFill>
                  <a:schemeClr val="tx1"/>
                </a:solidFill>
              </a:rPr>
              <a:t>Başlangıç değerinin</a:t>
            </a:r>
            <a:r>
              <a:rPr lang="tr-TR" i="1" dirty="0">
                <a:solidFill>
                  <a:srgbClr val="C00000"/>
                </a:solidFill>
              </a:rPr>
              <a:t> 2 </a:t>
            </a:r>
            <a:r>
              <a:rPr lang="tr-TR" i="1" dirty="0">
                <a:solidFill>
                  <a:schemeClr val="tx1"/>
                </a:solidFill>
              </a:rPr>
              <a:t>olmasının nedeni 1 ile çarpmanın etkisiz olacak olmasıdır. Bitiş değerinin </a:t>
            </a:r>
            <a:r>
              <a:rPr lang="tr-TR" i="1" dirty="0">
                <a:solidFill>
                  <a:srgbClr val="C00000"/>
                </a:solidFill>
              </a:rPr>
              <a:t>sayı+1 </a:t>
            </a:r>
            <a:r>
              <a:rPr lang="tr-TR" i="1" dirty="0">
                <a:solidFill>
                  <a:schemeClr val="tx1"/>
                </a:solidFill>
              </a:rPr>
              <a:t>olmasının nedeni girilen sayının kendisinin de döngüye dahil olmasını sağlamaktır.</a:t>
            </a:r>
          </a:p>
        </p:txBody>
      </p:sp>
      <p:cxnSp>
        <p:nvCxnSpPr>
          <p:cNvPr id="9" name="Straight Arrow Connector 10"/>
          <p:cNvCxnSpPr/>
          <p:nvPr/>
        </p:nvCxnSpPr>
        <p:spPr>
          <a:xfrm flipV="1">
            <a:off x="5004048" y="2680045"/>
            <a:ext cx="100811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angle 6"/>
          <p:cNvSpPr>
            <a:spLocks noChangeArrowheads="1"/>
          </p:cNvSpPr>
          <p:nvPr/>
        </p:nvSpPr>
        <p:spPr bwMode="auto">
          <a:xfrm>
            <a:off x="457200" y="5445224"/>
            <a:ext cx="8229600" cy="93065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tr-TR" b="1" dirty="0">
                <a:latin typeface="Consolas" panose="020B0609020204030204" pitchFamily="49" charset="0"/>
              </a:rPr>
              <a:t>for i in </a:t>
            </a:r>
            <a:r>
              <a:rPr lang="tr-TR" b="1" dirty="0" err="1">
                <a:latin typeface="Consolas" panose="020B0609020204030204" pitchFamily="49" charset="0"/>
              </a:rPr>
              <a:t>range</a:t>
            </a:r>
            <a:r>
              <a:rPr lang="tr-TR" b="1" dirty="0">
                <a:latin typeface="Consolas" panose="020B0609020204030204" pitchFamily="49" charset="0"/>
              </a:rPr>
              <a:t>(sayı): f *= (i+1) </a:t>
            </a:r>
            <a:r>
              <a:rPr lang="tr-TR" i="1" dirty="0"/>
              <a:t>şeklinde </a:t>
            </a:r>
            <a:r>
              <a:rPr lang="tr-TR" i="1" dirty="0" err="1">
                <a:solidFill>
                  <a:srgbClr val="C00000"/>
                </a:solidFill>
              </a:rPr>
              <a:t>range</a:t>
            </a:r>
            <a:r>
              <a:rPr lang="tr-TR" i="1" dirty="0"/>
              <a:t> içine tek argüman da yazabilirdik. Bu durumda başlangıç değeri 0 olacağı için </a:t>
            </a:r>
            <a:r>
              <a:rPr lang="tr-TR" i="1" dirty="0">
                <a:solidFill>
                  <a:srgbClr val="C00000"/>
                </a:solidFill>
              </a:rPr>
              <a:t>i+1</a:t>
            </a:r>
            <a:r>
              <a:rPr lang="tr-TR" i="1" dirty="0"/>
              <a:t> ile çarpmalıyız. Bitiş değeri için de </a:t>
            </a:r>
            <a:r>
              <a:rPr lang="tr-TR" i="1" dirty="0" err="1"/>
              <a:t>range</a:t>
            </a:r>
            <a:r>
              <a:rPr lang="tr-TR" i="1" dirty="0"/>
              <a:t> içine </a:t>
            </a:r>
            <a:r>
              <a:rPr lang="tr-TR" i="1" dirty="0">
                <a:solidFill>
                  <a:srgbClr val="C00000"/>
                </a:solidFill>
              </a:rPr>
              <a:t>sayı+1 </a:t>
            </a:r>
            <a:r>
              <a:rPr lang="tr-TR" i="1" dirty="0"/>
              <a:t>değil </a:t>
            </a:r>
            <a:r>
              <a:rPr lang="tr-TR" i="1" dirty="0" err="1">
                <a:solidFill>
                  <a:srgbClr val="C00000"/>
                </a:solidFill>
              </a:rPr>
              <a:t>sayi</a:t>
            </a:r>
            <a:r>
              <a:rPr lang="tr-TR" i="1" dirty="0"/>
              <a:t> yazmalıyız.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505475"/>
          </a:xfrm>
        </p:spPr>
        <p:txBody>
          <a:bodyPr vert="horz" lIns="91440" tIns="45720" rIns="91440" bIns="45720" rtlCol="0" anchor="t">
            <a:normAutofit/>
          </a:bodyPr>
          <a:lstStyle/>
          <a:p>
            <a:r>
              <a:rPr lang="tr-TR" dirty="0"/>
              <a:t>Aşağıdaki kod nasıl bir çıktı üretir?</a:t>
            </a:r>
          </a:p>
          <a:p>
            <a:pPr marL="355600" indent="0">
              <a:buNone/>
            </a:pPr>
            <a:r>
              <a:rPr lang="tr-TR" dirty="0" err="1">
                <a:solidFill>
                  <a:srgbClr val="0070C0"/>
                </a:solidFill>
                <a:latin typeface="Consolas"/>
              </a:rPr>
              <a:t>For</a:t>
            </a:r>
            <a:r>
              <a:rPr lang="tr-TR" dirty="0">
                <a:solidFill>
                  <a:srgbClr val="0070C0"/>
                </a:solidFill>
                <a:latin typeface="Consolas"/>
              </a:rPr>
              <a:t> i in </a:t>
            </a:r>
            <a:r>
              <a:rPr lang="tr-TR" dirty="0" err="1">
                <a:solidFill>
                  <a:srgbClr val="0070C0"/>
                </a:solidFill>
                <a:latin typeface="Consolas"/>
              </a:rPr>
              <a:t>range</a:t>
            </a:r>
            <a:r>
              <a:rPr lang="tr-TR" dirty="0">
                <a:solidFill>
                  <a:srgbClr val="0070C0"/>
                </a:solidFill>
                <a:latin typeface="Consolas"/>
              </a:rPr>
              <a:t>(1, 10):</a:t>
            </a:r>
          </a:p>
          <a:p>
            <a:pPr marL="355600" indent="0">
              <a:buNone/>
            </a:pPr>
            <a:r>
              <a:rPr lang="tr-TR" dirty="0">
                <a:solidFill>
                  <a:srgbClr val="0070C0"/>
                </a:solidFill>
                <a:latin typeface="Consolas" panose="020B0609020204030204" pitchFamily="49" charset="0"/>
              </a:rPr>
              <a:t>    </a:t>
            </a:r>
            <a:r>
              <a:rPr lang="tr-TR" dirty="0" err="1">
                <a:solidFill>
                  <a:srgbClr val="0070C0"/>
                </a:solidFill>
                <a:latin typeface="Consolas" panose="020B0609020204030204" pitchFamily="49" charset="0"/>
              </a:rPr>
              <a:t>print</a:t>
            </a:r>
            <a:r>
              <a:rPr lang="tr-TR" dirty="0">
                <a:solidFill>
                  <a:srgbClr val="0070C0"/>
                </a:solidFill>
                <a:latin typeface="Consolas" panose="020B0609020204030204" pitchFamily="49" charset="0"/>
              </a:rPr>
              <a:t>('*' * i)</a:t>
            </a:r>
          </a:p>
          <a:p>
            <a:endParaRPr lang="tr-TR" dirty="0"/>
          </a:p>
          <a:p>
            <a:endParaRPr lang="tr-TR" dirty="0"/>
          </a:p>
          <a:p>
            <a:r>
              <a:rPr lang="tr-TR" dirty="0"/>
              <a:t>Aşağıdaki kod nasıl bir çıktı üretir?</a:t>
            </a:r>
          </a:p>
          <a:p>
            <a:pPr marL="355600" indent="0">
              <a:buNone/>
            </a:pPr>
            <a:r>
              <a:rPr lang="nn-NO" dirty="0">
                <a:solidFill>
                  <a:srgbClr val="0070C0"/>
                </a:solidFill>
                <a:latin typeface="Consolas" panose="020B0609020204030204" pitchFamily="49" charset="0"/>
              </a:rPr>
              <a:t>for i in range(1, 10):</a:t>
            </a:r>
          </a:p>
          <a:p>
            <a:pPr marL="355600" indent="0">
              <a:buNone/>
            </a:pPr>
            <a:r>
              <a:rPr lang="nn-NO" dirty="0">
                <a:solidFill>
                  <a:srgbClr val="0070C0"/>
                </a:solidFill>
                <a:latin typeface="Consolas" panose="020B0609020204030204" pitchFamily="49" charset="0"/>
              </a:rPr>
              <a:t>    print(' ' * (10-i)</a:t>
            </a:r>
            <a:r>
              <a:rPr lang="tr-TR" dirty="0">
                <a:solidFill>
                  <a:srgbClr val="0070C0"/>
                </a:solidFill>
                <a:latin typeface="Consolas" panose="020B0609020204030204" pitchFamily="49" charset="0"/>
              </a:rPr>
              <a:t> +</a:t>
            </a:r>
            <a:endParaRPr lang="nn-NO" dirty="0">
              <a:solidFill>
                <a:srgbClr val="0070C0"/>
              </a:solidFill>
              <a:latin typeface="Consolas" panose="020B0609020204030204" pitchFamily="49" charset="0"/>
            </a:endParaRPr>
          </a:p>
          <a:p>
            <a:pPr marL="355600" indent="0">
              <a:buNone/>
            </a:pPr>
            <a:r>
              <a:rPr lang="nn-NO" dirty="0">
                <a:solidFill>
                  <a:srgbClr val="0070C0"/>
                </a:solidFill>
                <a:latin typeface="Consolas" panose="020B0609020204030204" pitchFamily="49" charset="0"/>
              </a:rPr>
              <a:t>          '*' * i)</a:t>
            </a:r>
            <a:endParaRPr lang="tr-TR" dirty="0">
              <a:solidFill>
                <a:srgbClr val="0070C0"/>
              </a:solidFill>
              <a:latin typeface="Consolas" panose="020B0609020204030204" pitchFamily="49" charset="0"/>
            </a:endParaRPr>
          </a:p>
        </p:txBody>
      </p:sp>
      <p:sp>
        <p:nvSpPr>
          <p:cNvPr id="7" name="Metin kutusu 6"/>
          <p:cNvSpPr txBox="1">
            <a:spLocks noChangeArrowheads="1"/>
          </p:cNvSpPr>
          <p:nvPr/>
        </p:nvSpPr>
        <p:spPr bwMode="auto">
          <a:xfrm>
            <a:off x="381281" y="5504886"/>
            <a:ext cx="66350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800" i="1" dirty="0">
                <a:solidFill>
                  <a:srgbClr val="C00000"/>
                </a:solidFill>
                <a:latin typeface="+mj-lt"/>
              </a:rPr>
              <a:t>Yukarıda görüldüğü gibi bir ifade 2 veya daha çok satıra bölünebilir. Eğer ifadede kapatılmamış bir parantez varsa, ENTER tuşu ile uygun bir yerden satırı böldüğünüz anda, alt satır parantezin açıldığı yerin sağından başlar. Fakat sonrasında soldaki tüm boşlukları silebilirsiniz.</a:t>
            </a:r>
          </a:p>
        </p:txBody>
      </p:sp>
    </p:spTree>
    <p:extLst>
      <p:ext uri="{BB962C8B-B14F-4D97-AF65-F5344CB8AC3E}">
        <p14:creationId xmlns:p14="http://schemas.microsoft.com/office/powerpoint/2010/main" val="114798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tr-TR" b="1" dirty="0" err="1">
                <a:solidFill>
                  <a:srgbClr val="0070C0"/>
                </a:solidFill>
                <a:latin typeface="Consolas" pitchFamily="49" charset="0"/>
                <a:cs typeface="Consolas" pitchFamily="49" charset="0"/>
              </a:rPr>
              <a:t>while</a:t>
            </a:r>
            <a:r>
              <a:rPr lang="tr-TR" dirty="0"/>
              <a:t> Döngüsü</a:t>
            </a:r>
          </a:p>
        </p:txBody>
      </p:sp>
      <p:sp>
        <p:nvSpPr>
          <p:cNvPr id="62467" name="Rectangle 3"/>
          <p:cNvSpPr>
            <a:spLocks noGrp="1" noChangeArrowheads="1"/>
          </p:cNvSpPr>
          <p:nvPr>
            <p:ph idx="1"/>
          </p:nvPr>
        </p:nvSpPr>
        <p:spPr/>
        <p:txBody>
          <a:bodyPr>
            <a:normAutofit fontScale="92500" lnSpcReduction="20000"/>
          </a:bodyPr>
          <a:lstStyle/>
          <a:p>
            <a:pPr marL="355600" indent="-355600"/>
            <a:r>
              <a:rPr lang="tr-TR" dirty="0" err="1">
                <a:latin typeface="+mj-lt"/>
                <a:cs typeface="Consolas" pitchFamily="49" charset="0"/>
              </a:rPr>
              <a:t>While</a:t>
            </a:r>
            <a:r>
              <a:rPr lang="tr-TR" dirty="0">
                <a:latin typeface="+mj-lt"/>
                <a:cs typeface="Consolas" pitchFamily="49" charset="0"/>
              </a:rPr>
              <a:t> döngüsü için sadece bir koşul verilir ve koşul doğru olduğu sürece döngü devam eder.</a:t>
            </a:r>
          </a:p>
          <a:p>
            <a:pPr marL="355600" lvl="1" indent="-355600">
              <a:buFontTx/>
              <a:buNone/>
            </a:pPr>
            <a:r>
              <a:rPr lang="tr-TR" sz="3200" b="1" dirty="0">
                <a:solidFill>
                  <a:srgbClr val="FF9933"/>
                </a:solidFill>
                <a:latin typeface="Consolas" pitchFamily="49" charset="0"/>
                <a:cs typeface="Consolas" pitchFamily="49" charset="0"/>
              </a:rPr>
              <a:t>	</a:t>
            </a:r>
            <a:r>
              <a:rPr lang="tr-TR" sz="3200" b="1" dirty="0" err="1">
                <a:solidFill>
                  <a:srgbClr val="FF9933"/>
                </a:solidFill>
                <a:latin typeface="Consolas" pitchFamily="49" charset="0"/>
                <a:cs typeface="Consolas" pitchFamily="49" charset="0"/>
              </a:rPr>
              <a:t>while</a:t>
            </a:r>
            <a:r>
              <a:rPr lang="tr-TR" sz="3200" dirty="0">
                <a:latin typeface="Consolas" pitchFamily="49" charset="0"/>
                <a:cs typeface="Consolas" pitchFamily="49" charset="0"/>
              </a:rPr>
              <a:t> </a:t>
            </a:r>
            <a:r>
              <a:rPr lang="tr-TR" sz="3200" dirty="0">
                <a:solidFill>
                  <a:srgbClr val="0000FF"/>
                </a:solidFill>
                <a:highlight>
                  <a:srgbClr val="FFFFFF"/>
                </a:highlight>
                <a:latin typeface="Consolas" panose="020B0609020204030204" pitchFamily="49" charset="0"/>
              </a:rPr>
              <a:t>koşul</a:t>
            </a:r>
            <a:r>
              <a:rPr lang="tr-TR" sz="3200" dirty="0">
                <a:latin typeface="Consolas" pitchFamily="49" charset="0"/>
                <a:cs typeface="Consolas" pitchFamily="49" charset="0"/>
              </a:rPr>
              <a:t> :</a:t>
            </a:r>
          </a:p>
          <a:p>
            <a:pPr marL="355600" lvl="1" indent="-355600">
              <a:buFontTx/>
              <a:buNone/>
            </a:pPr>
            <a:r>
              <a:rPr lang="tr-TR" sz="3200" dirty="0">
                <a:latin typeface="Consolas" pitchFamily="49" charset="0"/>
                <a:cs typeface="Consolas" pitchFamily="49" charset="0"/>
              </a:rPr>
              <a:t>		…</a:t>
            </a:r>
          </a:p>
          <a:p>
            <a:pPr marL="355600" lvl="1" indent="-355600">
              <a:buFontTx/>
              <a:buNone/>
            </a:pPr>
            <a:r>
              <a:rPr lang="tr-TR" sz="3200" dirty="0">
                <a:latin typeface="Consolas" pitchFamily="49" charset="0"/>
                <a:cs typeface="Consolas" pitchFamily="49" charset="0"/>
              </a:rPr>
              <a:t>		…</a:t>
            </a:r>
          </a:p>
          <a:p>
            <a:pPr marL="355600" indent="-355600"/>
            <a:r>
              <a:rPr lang="tr-TR" dirty="0">
                <a:latin typeface="+mj-lt"/>
                <a:cs typeface="Consolas" pitchFamily="49" charset="0"/>
              </a:rPr>
              <a:t>Verilen koşulda yer alan değişken(</a:t>
            </a:r>
            <a:r>
              <a:rPr lang="tr-TR" dirty="0" err="1">
                <a:latin typeface="+mj-lt"/>
                <a:cs typeface="Consolas" pitchFamily="49" charset="0"/>
              </a:rPr>
              <a:t>ler</a:t>
            </a:r>
            <a:r>
              <a:rPr lang="tr-TR" dirty="0">
                <a:latin typeface="+mj-lt"/>
                <a:cs typeface="Consolas" pitchFamily="49" charset="0"/>
              </a:rPr>
              <a:t>)in döngü içinde değeri değişmiyorsa, koşul sürekli </a:t>
            </a:r>
            <a:r>
              <a:rPr lang="tr-TR" dirty="0">
                <a:solidFill>
                  <a:srgbClr val="0070C0"/>
                </a:solidFill>
                <a:latin typeface="+mj-lt"/>
                <a:cs typeface="Consolas" pitchFamily="49" charset="0"/>
              </a:rPr>
              <a:t>True</a:t>
            </a:r>
            <a:r>
              <a:rPr lang="tr-TR" dirty="0">
                <a:latin typeface="+mj-lt"/>
                <a:cs typeface="Consolas" pitchFamily="49" charset="0"/>
              </a:rPr>
              <a:t> sonuç vereceği için sonsuz döngüye neden olur.</a:t>
            </a:r>
          </a:p>
          <a:p>
            <a:pPr marL="355600" indent="-355600"/>
            <a:r>
              <a:rPr lang="tr-TR" dirty="0">
                <a:latin typeface="+mj-lt"/>
                <a:cs typeface="Consolas" pitchFamily="49" charset="0"/>
              </a:rPr>
              <a:t>Döngünün sürekli devam etmesi istenirse koşul olarak sadece </a:t>
            </a:r>
            <a:r>
              <a:rPr lang="tr-TR" dirty="0">
                <a:solidFill>
                  <a:srgbClr val="0070C0"/>
                </a:solidFill>
                <a:latin typeface="+mj-lt"/>
                <a:cs typeface="Consolas" pitchFamily="49" charset="0"/>
              </a:rPr>
              <a:t>True</a:t>
            </a:r>
            <a:r>
              <a:rPr lang="tr-TR" dirty="0">
                <a:latin typeface="+mj-lt"/>
                <a:cs typeface="Consolas" pitchFamily="49" charset="0"/>
              </a:rPr>
              <a:t> ifadesi de yazılabilir.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70C0"/>
                </a:solidFill>
                <a:latin typeface="Consolas" panose="020B0609020204030204" pitchFamily="49" charset="0"/>
                <a:cs typeface="Consolas" pitchFamily="49" charset="0"/>
              </a:rPr>
              <a:t>break</a:t>
            </a:r>
            <a:r>
              <a:rPr lang="tr-TR" dirty="0"/>
              <a:t> ve </a:t>
            </a:r>
            <a:r>
              <a:rPr lang="tr-TR" b="1" dirty="0" err="1">
                <a:solidFill>
                  <a:srgbClr val="0070C0"/>
                </a:solidFill>
                <a:latin typeface="Consolas" panose="020B0609020204030204" pitchFamily="49" charset="0"/>
                <a:cs typeface="Consolas" pitchFamily="49" charset="0"/>
              </a:rPr>
              <a:t>continue</a:t>
            </a:r>
            <a:endParaRPr lang="tr-TR" dirty="0"/>
          </a:p>
        </p:txBody>
      </p:sp>
      <p:sp>
        <p:nvSpPr>
          <p:cNvPr id="3" name="İçerik Yer Tutucusu 2"/>
          <p:cNvSpPr>
            <a:spLocks noGrp="1"/>
          </p:cNvSpPr>
          <p:nvPr>
            <p:ph idx="1"/>
          </p:nvPr>
        </p:nvSpPr>
        <p:spPr/>
        <p:txBody>
          <a:bodyPr>
            <a:noAutofit/>
          </a:bodyPr>
          <a:lstStyle/>
          <a:p>
            <a:r>
              <a:rPr lang="tr-TR" sz="2400" dirty="0">
                <a:cs typeface="Consolas" pitchFamily="49" charset="0"/>
              </a:rPr>
              <a:t>Hem </a:t>
            </a:r>
            <a:r>
              <a:rPr lang="tr-TR" sz="2400" b="1" dirty="0" err="1">
                <a:solidFill>
                  <a:srgbClr val="0070C0"/>
                </a:solidFill>
                <a:latin typeface="Consolas" panose="020B0609020204030204" pitchFamily="49" charset="0"/>
                <a:cs typeface="Consolas" pitchFamily="49" charset="0"/>
              </a:rPr>
              <a:t>for</a:t>
            </a:r>
            <a:r>
              <a:rPr lang="tr-TR" sz="2400" dirty="0">
                <a:cs typeface="Consolas" pitchFamily="49" charset="0"/>
              </a:rPr>
              <a:t> hem de </a:t>
            </a:r>
            <a:r>
              <a:rPr lang="tr-TR" sz="2400" b="1" dirty="0" err="1">
                <a:solidFill>
                  <a:srgbClr val="0070C0"/>
                </a:solidFill>
                <a:latin typeface="Consolas" panose="020B0609020204030204" pitchFamily="49" charset="0"/>
                <a:cs typeface="Consolas" pitchFamily="49" charset="0"/>
              </a:rPr>
              <a:t>while</a:t>
            </a:r>
            <a:r>
              <a:rPr lang="tr-TR" sz="2400" dirty="0">
                <a:cs typeface="Consolas" pitchFamily="49" charset="0"/>
              </a:rPr>
              <a:t> döngülerinde, döngü bloğundan çıkmak için </a:t>
            </a:r>
            <a:r>
              <a:rPr lang="tr-TR" sz="2400" b="1" dirty="0">
                <a:solidFill>
                  <a:srgbClr val="0070C0"/>
                </a:solidFill>
                <a:latin typeface="Consolas" panose="020B0609020204030204" pitchFamily="49" charset="0"/>
                <a:cs typeface="Consolas" pitchFamily="49" charset="0"/>
              </a:rPr>
              <a:t>break</a:t>
            </a:r>
            <a:r>
              <a:rPr lang="tr-TR" sz="2400" dirty="0">
                <a:cs typeface="Consolas" pitchFamily="49" charset="0"/>
              </a:rPr>
              <a:t>, döngünün başına gitmek için </a:t>
            </a:r>
            <a:r>
              <a:rPr lang="tr-TR" sz="2400" b="1" dirty="0" err="1">
                <a:solidFill>
                  <a:srgbClr val="0070C0"/>
                </a:solidFill>
                <a:latin typeface="Consolas" panose="020B0609020204030204" pitchFamily="49" charset="0"/>
                <a:cs typeface="Consolas" pitchFamily="49" charset="0"/>
              </a:rPr>
              <a:t>continue</a:t>
            </a:r>
            <a:r>
              <a:rPr lang="tr-TR" sz="2400" dirty="0">
                <a:solidFill>
                  <a:srgbClr val="0070C0"/>
                </a:solidFill>
                <a:cs typeface="Consolas" pitchFamily="49" charset="0"/>
              </a:rPr>
              <a:t> </a:t>
            </a:r>
            <a:r>
              <a:rPr lang="tr-TR" sz="2400" dirty="0">
                <a:cs typeface="Consolas" pitchFamily="49" charset="0"/>
              </a:rPr>
              <a:t>ifadeleri kullanılabilir.</a:t>
            </a:r>
            <a:endParaRPr lang="tr-TR" sz="2400" dirty="0"/>
          </a:p>
          <a:p>
            <a:r>
              <a:rPr lang="tr-TR" sz="2400" dirty="0">
                <a:cs typeface="Consolas" pitchFamily="49" charset="0"/>
              </a:rPr>
              <a:t>Bu ifadeler bir </a:t>
            </a:r>
            <a:r>
              <a:rPr lang="tr-TR" sz="2400" b="1" dirty="0" err="1">
                <a:solidFill>
                  <a:srgbClr val="0070C0"/>
                </a:solidFill>
                <a:latin typeface="Consolas" panose="020B0609020204030204" pitchFamily="49" charset="0"/>
                <a:cs typeface="Consolas" pitchFamily="49" charset="0"/>
              </a:rPr>
              <a:t>if</a:t>
            </a:r>
            <a:r>
              <a:rPr lang="tr-TR" sz="2400" dirty="0">
                <a:cs typeface="Consolas" pitchFamily="49" charset="0"/>
              </a:rPr>
              <a:t> koşulu ile kullanılmadıysa döngü bloğu içinde o satırın altındaki tüm satırlar gereksiz olacaktır.</a:t>
            </a:r>
            <a:r>
              <a:rPr lang="tr-TR" sz="2400" dirty="0"/>
              <a:t> </a:t>
            </a:r>
          </a:p>
          <a:p>
            <a:r>
              <a:rPr lang="tr-TR" sz="2400" b="1" dirty="0" err="1">
                <a:solidFill>
                  <a:srgbClr val="0070C0"/>
                </a:solidFill>
                <a:latin typeface="Consolas" pitchFamily="49" charset="0"/>
                <a:cs typeface="Consolas" pitchFamily="49" charset="0"/>
              </a:rPr>
              <a:t>while</a:t>
            </a:r>
            <a:r>
              <a:rPr lang="tr-TR" sz="2400" dirty="0">
                <a:latin typeface="Consolas" pitchFamily="49" charset="0"/>
                <a:cs typeface="Consolas" pitchFamily="49" charset="0"/>
              </a:rPr>
              <a:t> </a:t>
            </a:r>
            <a:r>
              <a:rPr lang="tr-TR" sz="2400" b="1" dirty="0">
                <a:solidFill>
                  <a:srgbClr val="0070C0"/>
                </a:solidFill>
                <a:highlight>
                  <a:srgbClr val="FFFFFF"/>
                </a:highlight>
                <a:latin typeface="Consolas" panose="020B0609020204030204" pitchFamily="49" charset="0"/>
              </a:rPr>
              <a:t>True</a:t>
            </a:r>
            <a:r>
              <a:rPr lang="tr-TR" sz="2400" b="1" dirty="0">
                <a:latin typeface="Consolas" panose="020B0609020204030204" pitchFamily="49" charset="0"/>
              </a:rPr>
              <a:t> </a:t>
            </a:r>
            <a:r>
              <a:rPr lang="tr-TR" sz="2400" dirty="0"/>
              <a:t>ile döngüye koşul aranmadan girilmesi sağlanıp, döngü bloğunun sonunda </a:t>
            </a:r>
            <a:r>
              <a:rPr lang="tr-TR" sz="2400" b="1" dirty="0" err="1">
                <a:solidFill>
                  <a:srgbClr val="0070C0"/>
                </a:solidFill>
                <a:latin typeface="Consolas" pitchFamily="49" charset="0"/>
                <a:cs typeface="Consolas" pitchFamily="49" charset="0"/>
              </a:rPr>
              <a:t>if</a:t>
            </a:r>
            <a:r>
              <a:rPr lang="tr-TR" sz="2400" b="1" dirty="0">
                <a:latin typeface="Consolas" pitchFamily="49" charset="0"/>
                <a:cs typeface="Consolas" pitchFamily="49" charset="0"/>
              </a:rPr>
              <a:t> </a:t>
            </a:r>
            <a:r>
              <a:rPr lang="tr-TR" sz="2400" b="1" dirty="0">
                <a:solidFill>
                  <a:srgbClr val="0070C0"/>
                </a:solidFill>
                <a:highlight>
                  <a:srgbClr val="FFFFFF"/>
                </a:highlight>
                <a:latin typeface="Consolas" panose="020B0609020204030204" pitchFamily="49" charset="0"/>
              </a:rPr>
              <a:t>... </a:t>
            </a:r>
            <a:r>
              <a:rPr lang="tr-TR" sz="2400" b="1" dirty="0">
                <a:solidFill>
                  <a:srgbClr val="0070C0"/>
                </a:solidFill>
                <a:latin typeface="Consolas" pitchFamily="49" charset="0"/>
                <a:cs typeface="Consolas" pitchFamily="49" charset="0"/>
              </a:rPr>
              <a:t>break</a:t>
            </a:r>
            <a:r>
              <a:rPr lang="tr-TR" sz="2400" b="1" dirty="0"/>
              <a:t> </a:t>
            </a:r>
            <a:r>
              <a:rPr lang="tr-TR" sz="2400" dirty="0"/>
              <a:t>ile döngüden çıkmak için bir koşul kontrolü yapılması sağlanabilir.</a:t>
            </a:r>
          </a:p>
          <a:p>
            <a:pPr lvl="1"/>
            <a:r>
              <a:rPr lang="tr-TR" sz="2000" dirty="0"/>
              <a:t>Bu durum C dilindeki </a:t>
            </a:r>
            <a:r>
              <a:rPr lang="tr-TR" sz="2000" dirty="0">
                <a:solidFill>
                  <a:srgbClr val="C00000"/>
                </a:solidFill>
              </a:rPr>
              <a:t>do-</a:t>
            </a:r>
            <a:r>
              <a:rPr lang="tr-TR" sz="2000" dirty="0" err="1">
                <a:solidFill>
                  <a:srgbClr val="C00000"/>
                </a:solidFill>
              </a:rPr>
              <a:t>while</a:t>
            </a:r>
            <a:r>
              <a:rPr lang="tr-TR" sz="2000" dirty="0"/>
              <a:t> kullanımına benzer (döngü bloğu öncesinde </a:t>
            </a:r>
            <a:r>
              <a:rPr lang="tr-TR" sz="2000" dirty="0">
                <a:solidFill>
                  <a:srgbClr val="C00000"/>
                </a:solidFill>
              </a:rPr>
              <a:t>do</a:t>
            </a:r>
            <a:r>
              <a:rPr lang="tr-TR" sz="2000" dirty="0"/>
              <a:t>, sonrasında </a:t>
            </a:r>
            <a:r>
              <a:rPr lang="tr-TR" sz="2000" dirty="0" err="1">
                <a:solidFill>
                  <a:srgbClr val="C00000"/>
                </a:solidFill>
              </a:rPr>
              <a:t>while</a:t>
            </a:r>
            <a:r>
              <a:rPr lang="tr-TR" sz="2000" dirty="0"/>
              <a:t> kullanılır). </a:t>
            </a:r>
            <a:r>
              <a:rPr lang="tr-TR" sz="2000" dirty="0" err="1"/>
              <a:t>Python’da</a:t>
            </a:r>
            <a:r>
              <a:rPr lang="tr-TR" sz="2000" dirty="0"/>
              <a:t> böyle bir </a:t>
            </a:r>
            <a:r>
              <a:rPr lang="tr-TR" sz="2000" dirty="0">
                <a:solidFill>
                  <a:srgbClr val="C00000"/>
                </a:solidFill>
              </a:rPr>
              <a:t>do-</a:t>
            </a:r>
            <a:r>
              <a:rPr lang="tr-TR" sz="2000" dirty="0" err="1">
                <a:solidFill>
                  <a:srgbClr val="C00000"/>
                </a:solidFill>
              </a:rPr>
              <a:t>while</a:t>
            </a:r>
            <a:r>
              <a:rPr lang="tr-TR" sz="2000" dirty="0"/>
              <a:t> ifadesi kullanılmaz.</a:t>
            </a:r>
          </a:p>
        </p:txBody>
      </p:sp>
    </p:spTree>
    <p:extLst>
      <p:ext uri="{BB962C8B-B14F-4D97-AF65-F5344CB8AC3E}">
        <p14:creationId xmlns:p14="http://schemas.microsoft.com/office/powerpoint/2010/main" val="80828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Belirli aralıkta değer alımı</a:t>
            </a:r>
          </a:p>
        </p:txBody>
      </p:sp>
      <p:sp>
        <p:nvSpPr>
          <p:cNvPr id="3" name="İçerik Yer Tutucusu 2"/>
          <p:cNvSpPr>
            <a:spLocks noGrp="1"/>
          </p:cNvSpPr>
          <p:nvPr>
            <p:ph idx="1"/>
          </p:nvPr>
        </p:nvSpPr>
        <p:spPr/>
        <p:txBody>
          <a:bodyPr>
            <a:noAutofit/>
          </a:bodyPr>
          <a:lstStyle/>
          <a:p>
            <a:r>
              <a:rPr lang="tr-TR" sz="2400" dirty="0">
                <a:cs typeface="Consolas" pitchFamily="49" charset="0"/>
              </a:rPr>
              <a:t>Geçen hafta yazdığımız </a:t>
            </a:r>
            <a:r>
              <a:rPr lang="tr-TR" sz="2400" dirty="0"/>
              <a:t>Başarı Notu Hesabı programında vize ve final notları için sadece 0-100 arası değer kabul edilmesini aşağıdaki gibi sağlayabilirsiniz:</a:t>
            </a:r>
            <a:endParaRPr lang="tr-TR" sz="2400" dirty="0">
              <a:cs typeface="Consolas" pitchFamily="49" charset="0"/>
            </a:endParaRPr>
          </a:p>
          <a:p>
            <a:pPr marL="355600" indent="0">
              <a:buNone/>
            </a:pPr>
            <a:r>
              <a:rPr lang="tr-TR" sz="2400" dirty="0" err="1">
                <a:solidFill>
                  <a:srgbClr val="C00000"/>
                </a:solidFill>
                <a:latin typeface="Consolas" panose="020B0609020204030204" pitchFamily="49" charset="0"/>
                <a:cs typeface="Consolas" pitchFamily="49" charset="0"/>
              </a:rPr>
              <a:t>while</a:t>
            </a:r>
            <a:r>
              <a:rPr lang="tr-TR" sz="2400" dirty="0">
                <a:solidFill>
                  <a:srgbClr val="C00000"/>
                </a:solidFill>
                <a:latin typeface="Consolas" panose="020B0609020204030204" pitchFamily="49" charset="0"/>
                <a:cs typeface="Consolas" pitchFamily="49" charset="0"/>
              </a:rPr>
              <a:t> True:</a:t>
            </a:r>
          </a:p>
          <a:p>
            <a:pPr marL="355600" indent="0">
              <a:buNone/>
            </a:pPr>
            <a:r>
              <a:rPr lang="tr-TR" sz="2400" dirty="0">
                <a:solidFill>
                  <a:srgbClr val="0070C0"/>
                </a:solidFill>
                <a:latin typeface="Consolas" panose="020B0609020204030204" pitchFamily="49" charset="0"/>
                <a:cs typeface="Consolas" pitchFamily="49" charset="0"/>
              </a:rPr>
              <a:t>  v = </a:t>
            </a:r>
            <a:r>
              <a:rPr lang="tr-TR" sz="2400" dirty="0" err="1">
                <a:solidFill>
                  <a:srgbClr val="0070C0"/>
                </a:solidFill>
                <a:latin typeface="Consolas" panose="020B0609020204030204" pitchFamily="49" charset="0"/>
                <a:cs typeface="Consolas" pitchFamily="49" charset="0"/>
              </a:rPr>
              <a:t>int</a:t>
            </a:r>
            <a:r>
              <a:rPr lang="tr-TR" sz="2400" dirty="0">
                <a:solidFill>
                  <a:srgbClr val="0070C0"/>
                </a:solidFill>
                <a:latin typeface="Consolas" panose="020B0609020204030204" pitchFamily="49" charset="0"/>
                <a:cs typeface="Consolas" pitchFamily="49" charset="0"/>
              </a:rPr>
              <a:t>(</a:t>
            </a:r>
            <a:r>
              <a:rPr lang="tr-TR" sz="2400" dirty="0" err="1">
                <a:solidFill>
                  <a:srgbClr val="0070C0"/>
                </a:solidFill>
                <a:latin typeface="Consolas" panose="020B0609020204030204" pitchFamily="49" charset="0"/>
                <a:cs typeface="Consolas" pitchFamily="49" charset="0"/>
              </a:rPr>
              <a:t>input</a:t>
            </a:r>
            <a:r>
              <a:rPr lang="tr-TR" sz="2400" dirty="0">
                <a:solidFill>
                  <a:srgbClr val="0070C0"/>
                </a:solidFill>
                <a:latin typeface="Consolas" panose="020B0609020204030204" pitchFamily="49" charset="0"/>
                <a:cs typeface="Consolas" pitchFamily="49" charset="0"/>
              </a:rPr>
              <a:t>("Vize Notu  : "))</a:t>
            </a:r>
          </a:p>
          <a:p>
            <a:pPr marL="355600" indent="0">
              <a:buNone/>
            </a:pPr>
            <a:r>
              <a:rPr lang="tr-TR" sz="2400" dirty="0">
                <a:solidFill>
                  <a:srgbClr val="0070C0"/>
                </a:solidFill>
                <a:latin typeface="Consolas" panose="020B0609020204030204" pitchFamily="49" charset="0"/>
                <a:cs typeface="Consolas" pitchFamily="49" charset="0"/>
              </a:rPr>
              <a:t>  </a:t>
            </a:r>
            <a:r>
              <a:rPr lang="tr-TR" sz="2400" dirty="0" err="1">
                <a:solidFill>
                  <a:srgbClr val="0070C0"/>
                </a:solidFill>
                <a:latin typeface="Consolas" panose="020B0609020204030204" pitchFamily="49" charset="0"/>
                <a:cs typeface="Consolas" pitchFamily="49" charset="0"/>
              </a:rPr>
              <a:t>if</a:t>
            </a:r>
            <a:r>
              <a:rPr lang="tr-TR" sz="2400" dirty="0">
                <a:solidFill>
                  <a:srgbClr val="0070C0"/>
                </a:solidFill>
                <a:latin typeface="Consolas" panose="020B0609020204030204" pitchFamily="49" charset="0"/>
                <a:cs typeface="Consolas" pitchFamily="49" charset="0"/>
              </a:rPr>
              <a:t> v &gt;= 0 </a:t>
            </a:r>
            <a:r>
              <a:rPr lang="tr-TR" sz="2400" dirty="0" err="1">
                <a:solidFill>
                  <a:srgbClr val="0070C0"/>
                </a:solidFill>
                <a:latin typeface="Consolas" panose="020B0609020204030204" pitchFamily="49" charset="0"/>
                <a:cs typeface="Consolas" pitchFamily="49" charset="0"/>
              </a:rPr>
              <a:t>and</a:t>
            </a:r>
            <a:r>
              <a:rPr lang="tr-TR" sz="2400" dirty="0">
                <a:solidFill>
                  <a:srgbClr val="0070C0"/>
                </a:solidFill>
                <a:latin typeface="Consolas" panose="020B0609020204030204" pitchFamily="49" charset="0"/>
                <a:cs typeface="Consolas" pitchFamily="49" charset="0"/>
              </a:rPr>
              <a:t> v &lt;= 100: </a:t>
            </a:r>
            <a:r>
              <a:rPr lang="tr-TR" sz="2400" dirty="0">
                <a:solidFill>
                  <a:srgbClr val="C00000"/>
                </a:solidFill>
                <a:latin typeface="Consolas" panose="020B0609020204030204" pitchFamily="49" charset="0"/>
                <a:cs typeface="Consolas" pitchFamily="49" charset="0"/>
              </a:rPr>
              <a:t>break</a:t>
            </a:r>
          </a:p>
          <a:p>
            <a:pPr marL="355600" indent="0">
              <a:buNone/>
            </a:pPr>
            <a:r>
              <a:rPr lang="tr-TR" sz="2400" dirty="0">
                <a:solidFill>
                  <a:srgbClr val="0070C0"/>
                </a:solidFill>
                <a:latin typeface="Consolas" panose="020B0609020204030204" pitchFamily="49" charset="0"/>
                <a:cs typeface="Consolas" pitchFamily="49" charset="0"/>
              </a:rPr>
              <a:t>  else: </a:t>
            </a:r>
            <a:r>
              <a:rPr lang="tr-TR" sz="2400" dirty="0" err="1">
                <a:solidFill>
                  <a:srgbClr val="0070C0"/>
                </a:solidFill>
                <a:latin typeface="Consolas" panose="020B0609020204030204" pitchFamily="49" charset="0"/>
                <a:cs typeface="Consolas" pitchFamily="49" charset="0"/>
              </a:rPr>
              <a:t>print</a:t>
            </a:r>
            <a:r>
              <a:rPr lang="tr-TR" sz="2400" dirty="0">
                <a:solidFill>
                  <a:srgbClr val="0070C0"/>
                </a:solidFill>
                <a:latin typeface="Consolas" panose="020B0609020204030204" pitchFamily="49" charset="0"/>
                <a:cs typeface="Consolas" pitchFamily="49" charset="0"/>
              </a:rPr>
              <a:t>("0-100 arasında değer giriniz")</a:t>
            </a:r>
          </a:p>
          <a:p>
            <a:pPr marL="355600" indent="0">
              <a:buNone/>
            </a:pPr>
            <a:r>
              <a:rPr lang="tr-TR" sz="2400" dirty="0" err="1">
                <a:solidFill>
                  <a:srgbClr val="C00000"/>
                </a:solidFill>
                <a:latin typeface="Consolas" panose="020B0609020204030204" pitchFamily="49" charset="0"/>
                <a:cs typeface="Consolas" pitchFamily="49" charset="0"/>
              </a:rPr>
              <a:t>while</a:t>
            </a:r>
            <a:r>
              <a:rPr lang="tr-TR" sz="2400" dirty="0">
                <a:solidFill>
                  <a:srgbClr val="C00000"/>
                </a:solidFill>
                <a:latin typeface="Consolas" panose="020B0609020204030204" pitchFamily="49" charset="0"/>
                <a:cs typeface="Consolas" pitchFamily="49" charset="0"/>
              </a:rPr>
              <a:t> True:</a:t>
            </a:r>
          </a:p>
          <a:p>
            <a:pPr marL="355600" indent="0">
              <a:buNone/>
            </a:pPr>
            <a:r>
              <a:rPr lang="tr-TR" sz="2400" dirty="0">
                <a:solidFill>
                  <a:srgbClr val="0070C0"/>
                </a:solidFill>
                <a:latin typeface="Consolas" panose="020B0609020204030204" pitchFamily="49" charset="0"/>
                <a:cs typeface="Consolas" pitchFamily="49" charset="0"/>
              </a:rPr>
              <a:t>  f = </a:t>
            </a:r>
            <a:r>
              <a:rPr lang="tr-TR" sz="2400" dirty="0" err="1">
                <a:solidFill>
                  <a:srgbClr val="0070C0"/>
                </a:solidFill>
                <a:latin typeface="Consolas" panose="020B0609020204030204" pitchFamily="49" charset="0"/>
                <a:cs typeface="Consolas" pitchFamily="49" charset="0"/>
              </a:rPr>
              <a:t>int</a:t>
            </a:r>
            <a:r>
              <a:rPr lang="tr-TR" sz="2400" dirty="0">
                <a:solidFill>
                  <a:srgbClr val="0070C0"/>
                </a:solidFill>
                <a:latin typeface="Consolas" panose="020B0609020204030204" pitchFamily="49" charset="0"/>
                <a:cs typeface="Consolas" pitchFamily="49" charset="0"/>
              </a:rPr>
              <a:t>(</a:t>
            </a:r>
            <a:r>
              <a:rPr lang="tr-TR" sz="2400" dirty="0" err="1">
                <a:solidFill>
                  <a:srgbClr val="0070C0"/>
                </a:solidFill>
                <a:latin typeface="Consolas" panose="020B0609020204030204" pitchFamily="49" charset="0"/>
                <a:cs typeface="Consolas" pitchFamily="49" charset="0"/>
              </a:rPr>
              <a:t>input</a:t>
            </a:r>
            <a:r>
              <a:rPr lang="tr-TR" sz="2400" dirty="0">
                <a:solidFill>
                  <a:srgbClr val="0070C0"/>
                </a:solidFill>
                <a:latin typeface="Consolas" panose="020B0609020204030204" pitchFamily="49" charset="0"/>
                <a:cs typeface="Consolas" pitchFamily="49" charset="0"/>
              </a:rPr>
              <a:t>("Final Notu : "))</a:t>
            </a:r>
          </a:p>
          <a:p>
            <a:pPr marL="355600" indent="0">
              <a:buNone/>
            </a:pPr>
            <a:r>
              <a:rPr lang="tr-TR" sz="2400" dirty="0">
                <a:solidFill>
                  <a:srgbClr val="0070C0"/>
                </a:solidFill>
                <a:latin typeface="Consolas" panose="020B0609020204030204" pitchFamily="49" charset="0"/>
                <a:cs typeface="Consolas" pitchFamily="49" charset="0"/>
              </a:rPr>
              <a:t>  </a:t>
            </a:r>
            <a:r>
              <a:rPr lang="tr-TR" sz="2400" dirty="0" err="1">
                <a:solidFill>
                  <a:srgbClr val="0070C0"/>
                </a:solidFill>
                <a:latin typeface="Consolas" panose="020B0609020204030204" pitchFamily="49" charset="0"/>
                <a:cs typeface="Consolas" pitchFamily="49" charset="0"/>
              </a:rPr>
              <a:t>if</a:t>
            </a:r>
            <a:r>
              <a:rPr lang="tr-TR" sz="2400" dirty="0">
                <a:solidFill>
                  <a:srgbClr val="0070C0"/>
                </a:solidFill>
                <a:latin typeface="Consolas" panose="020B0609020204030204" pitchFamily="49" charset="0"/>
                <a:cs typeface="Consolas" pitchFamily="49" charset="0"/>
              </a:rPr>
              <a:t> f &gt;= 0 </a:t>
            </a:r>
            <a:r>
              <a:rPr lang="tr-TR" sz="2400" dirty="0" err="1">
                <a:solidFill>
                  <a:srgbClr val="0070C0"/>
                </a:solidFill>
                <a:latin typeface="Consolas" panose="020B0609020204030204" pitchFamily="49" charset="0"/>
                <a:cs typeface="Consolas" pitchFamily="49" charset="0"/>
              </a:rPr>
              <a:t>and</a:t>
            </a:r>
            <a:r>
              <a:rPr lang="tr-TR" sz="2400" dirty="0">
                <a:solidFill>
                  <a:srgbClr val="0070C0"/>
                </a:solidFill>
                <a:latin typeface="Consolas" panose="020B0609020204030204" pitchFamily="49" charset="0"/>
                <a:cs typeface="Consolas" pitchFamily="49" charset="0"/>
              </a:rPr>
              <a:t> f &lt;= 100: </a:t>
            </a:r>
            <a:r>
              <a:rPr lang="tr-TR" sz="2400" dirty="0">
                <a:solidFill>
                  <a:srgbClr val="C00000"/>
                </a:solidFill>
                <a:latin typeface="Consolas" panose="020B0609020204030204" pitchFamily="49" charset="0"/>
                <a:cs typeface="Consolas" pitchFamily="49" charset="0"/>
              </a:rPr>
              <a:t>break</a:t>
            </a:r>
          </a:p>
          <a:p>
            <a:pPr marL="355600" indent="0">
              <a:buNone/>
            </a:pPr>
            <a:r>
              <a:rPr lang="tr-TR" sz="2400" dirty="0">
                <a:solidFill>
                  <a:srgbClr val="0070C0"/>
                </a:solidFill>
                <a:latin typeface="Consolas" panose="020B0609020204030204" pitchFamily="49" charset="0"/>
                <a:cs typeface="Consolas" pitchFamily="49" charset="0"/>
              </a:rPr>
              <a:t>  else: </a:t>
            </a:r>
            <a:r>
              <a:rPr lang="tr-TR" sz="2400" dirty="0" err="1">
                <a:solidFill>
                  <a:srgbClr val="0070C0"/>
                </a:solidFill>
                <a:latin typeface="Consolas" panose="020B0609020204030204" pitchFamily="49" charset="0"/>
                <a:cs typeface="Consolas" pitchFamily="49" charset="0"/>
              </a:rPr>
              <a:t>print</a:t>
            </a:r>
            <a:r>
              <a:rPr lang="tr-TR" sz="2400" dirty="0">
                <a:solidFill>
                  <a:srgbClr val="0070C0"/>
                </a:solidFill>
                <a:latin typeface="Consolas" panose="020B0609020204030204" pitchFamily="49" charset="0"/>
                <a:cs typeface="Consolas" pitchFamily="49" charset="0"/>
              </a:rPr>
              <a:t>("0-100 arasında değer giriniz")</a:t>
            </a:r>
            <a:endParaRPr lang="tr-TR" sz="24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449513664"/>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5608CB-BEDD-490E-BD34-6A91C55178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A8C56E-BB10-4DFE-AEE8-94B81297E836}">
  <ds:schemaRefs>
    <ds:schemaRef ds:uri="http://schemas.microsoft.com/sharepoint/v3/contenttype/forms"/>
  </ds:schemaRefs>
</ds:datastoreItem>
</file>

<file path=customXml/itemProps3.xml><?xml version="1.0" encoding="utf-8"?>
<ds:datastoreItem xmlns:ds="http://schemas.openxmlformats.org/officeDocument/2006/customXml" ds:itemID="{FBCB4316-5474-460C-A76E-F59800D07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58889-0039-4d9f-afb9-621a9cc8b2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9113</TotalTime>
  <Words>1930</Words>
  <Application>Microsoft Office PowerPoint</Application>
  <PresentationFormat>Ekran Gösterisi (4:3)</PresentationFormat>
  <Paragraphs>194</Paragraphs>
  <Slides>20</Slides>
  <Notes>2</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Ofis Teması</vt:lpstr>
      <vt:lpstr>PYTHON PROGRAMLAMA  Ders 3: Döngüler</vt:lpstr>
      <vt:lpstr>Döngüler</vt:lpstr>
      <vt:lpstr>for Döngüsü</vt:lpstr>
      <vt:lpstr>1 ile 100 arasındaki sayıların toplamını bulan program</vt:lpstr>
      <vt:lpstr>Faktöriyel Hesabı Programı</vt:lpstr>
      <vt:lpstr>PowerPoint Sunusu</vt:lpstr>
      <vt:lpstr>while Döngüsü</vt:lpstr>
      <vt:lpstr>break ve continue</vt:lpstr>
      <vt:lpstr>Belirli aralıkta değer alımı</vt:lpstr>
      <vt:lpstr>Programın başa dönmesi</vt:lpstr>
      <vt:lpstr>PowerPoint Sunusu</vt:lpstr>
      <vt:lpstr>while ile Asal Sayı Bulma</vt:lpstr>
      <vt:lpstr>for ile Asal Sayı Bulma</vt:lpstr>
      <vt:lpstr>Girilen 15 sayıdan pozitif olanların adedini bulup görüntüleyen program</vt:lpstr>
      <vt:lpstr>Girilen 10 sayıdan en büyüğünü bulan ve görüntüleyen program</vt:lpstr>
      <vt:lpstr>Uygulama Sorusu</vt:lpstr>
      <vt:lpstr>Ödev 1</vt:lpstr>
      <vt:lpstr>Ödev 2 ve 3</vt:lpstr>
      <vt:lpstr>Ödev 4</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DİLLERİNE GİRİŞ  Ders 3: Döngüler</dc:title>
  <cp:lastModifiedBy>MURAT ASLANYÜREK</cp:lastModifiedBy>
  <cp:revision>19</cp:revision>
  <dcterms:created xsi:type="dcterms:W3CDTF">2010-02-15T08:30:06Z</dcterms:created>
  <dcterms:modified xsi:type="dcterms:W3CDTF">2022-01-07T09:15:55Z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