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33"/>
  </p:notesMasterIdLst>
  <p:sldIdLst>
    <p:sldId id="286" r:id="rId5"/>
    <p:sldId id="263" r:id="rId6"/>
    <p:sldId id="264" r:id="rId7"/>
    <p:sldId id="266" r:id="rId8"/>
    <p:sldId id="298" r:id="rId9"/>
    <p:sldId id="306" r:id="rId10"/>
    <p:sldId id="308" r:id="rId11"/>
    <p:sldId id="314" r:id="rId12"/>
    <p:sldId id="316" r:id="rId13"/>
    <p:sldId id="317" r:id="rId14"/>
    <p:sldId id="318" r:id="rId15"/>
    <p:sldId id="310" r:id="rId16"/>
    <p:sldId id="309" r:id="rId17"/>
    <p:sldId id="312" r:id="rId18"/>
    <p:sldId id="313" r:id="rId19"/>
    <p:sldId id="288" r:id="rId20"/>
    <p:sldId id="275" r:id="rId21"/>
    <p:sldId id="274" r:id="rId22"/>
    <p:sldId id="301" r:id="rId23"/>
    <p:sldId id="273" r:id="rId24"/>
    <p:sldId id="297" r:id="rId25"/>
    <p:sldId id="283" r:id="rId26"/>
    <p:sldId id="319" r:id="rId27"/>
    <p:sldId id="280" r:id="rId28"/>
    <p:sldId id="281" r:id="rId29"/>
    <p:sldId id="321" r:id="rId30"/>
    <p:sldId id="320" r:id="rId31"/>
    <p:sldId id="377" r:id="rId32"/>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tan MESUT" initials="" lastIdx="0" clrIdx="0"/>
  <p:cmAuthor id="1" name="Altan Mesut" initials="A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F04EB-CEE3-49A7-9B74-D5C4E261C798}" v="28" dt="2021-11-12T10:53:58.751"/>
    <p1510:client id="{215A333B-D232-4039-BA99-0E73BD2CEE72}" v="1" dt="2022-01-07T04:55:00.322"/>
    <p1510:client id="{28083956-BA4E-4D75-BAFE-03D80C486CD4}" v="1" dt="2021-11-04T19:42:02.041"/>
    <p1510:client id="{4C1D83B5-3034-4F6C-A4CF-79D91D416ABF}" v="2" dt="2021-12-02T08:16:53.466"/>
    <p1510:client id="{5B0F8E89-20D6-4CA1-A0EA-42B1DF5B1C6F}" v="4" dt="2022-10-20T07:01:47.605"/>
    <p1510:client id="{E823E96D-E664-470E-850B-139460161E55}" v="51" dt="2022-01-07T07:45:24.039"/>
    <p1510:client id="{F738ABDF-020E-4F7B-A7F0-2D83B49BA33C}" v="1" dt="2021-11-12T01:24:50.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ÜSEYİN ALPASLAN ÖZDEMİR" userId="S::1206706026@ogr.klu.edu.tr::bb802152-01e4-4176-86f7-0a9046e0cfa8" providerId="AD" clId="Web-{1FCF04EB-CEE3-49A7-9B74-D5C4E261C798}"/>
    <pc:docChg chg="modSld">
      <pc:chgData name="HÜSEYİN ALPASLAN ÖZDEMİR" userId="S::1206706026@ogr.klu.edu.tr::bb802152-01e4-4176-86f7-0a9046e0cfa8" providerId="AD" clId="Web-{1FCF04EB-CEE3-49A7-9B74-D5C4E261C798}" dt="2021-11-12T10:53:58.751" v="15"/>
      <pc:docMkLst>
        <pc:docMk/>
      </pc:docMkLst>
      <pc:sldChg chg="addSp delSp modSp">
        <pc:chgData name="HÜSEYİN ALPASLAN ÖZDEMİR" userId="S::1206706026@ogr.klu.edu.tr::bb802152-01e4-4176-86f7-0a9046e0cfa8" providerId="AD" clId="Web-{1FCF04EB-CEE3-49A7-9B74-D5C4E261C798}" dt="2021-11-12T10:53:58.751" v="15"/>
        <pc:sldMkLst>
          <pc:docMk/>
          <pc:sldMk cId="0" sldId="264"/>
        </pc:sldMkLst>
        <pc:spChg chg="add del mod">
          <ac:chgData name="HÜSEYİN ALPASLAN ÖZDEMİR" userId="S::1206706026@ogr.klu.edu.tr::bb802152-01e4-4176-86f7-0a9046e0cfa8" providerId="AD" clId="Web-{1FCF04EB-CEE3-49A7-9B74-D5C4E261C798}" dt="2021-11-12T10:53:58.751" v="15"/>
          <ac:spMkLst>
            <pc:docMk/>
            <pc:sldMk cId="0" sldId="264"/>
            <ac:spMk id="5" creationId="{A40DFADC-F2BB-4B8D-B5F5-F605050629F4}"/>
          </ac:spMkLst>
        </pc:spChg>
      </pc:sldChg>
    </pc:docChg>
  </pc:docChgLst>
  <pc:docChgLst>
    <pc:chgData name="HÜSEYİN ALPASLAN ÖZDEMİR" userId="S::1206706026@ogr.klu.edu.tr::bb802152-01e4-4176-86f7-0a9046e0cfa8" providerId="AD" clId="Web-{215A333B-D232-4039-BA99-0E73BD2CEE72}"/>
    <pc:docChg chg="delSld">
      <pc:chgData name="HÜSEYİN ALPASLAN ÖZDEMİR" userId="S::1206706026@ogr.klu.edu.tr::bb802152-01e4-4176-86f7-0a9046e0cfa8" providerId="AD" clId="Web-{215A333B-D232-4039-BA99-0E73BD2CEE72}" dt="2022-01-07T04:55:00.322" v="0"/>
      <pc:docMkLst>
        <pc:docMk/>
      </pc:docMkLst>
      <pc:sldChg chg="del">
        <pc:chgData name="HÜSEYİN ALPASLAN ÖZDEMİR" userId="S::1206706026@ogr.klu.edu.tr::bb802152-01e4-4176-86f7-0a9046e0cfa8" providerId="AD" clId="Web-{215A333B-D232-4039-BA99-0E73BD2CEE72}" dt="2022-01-07T04:55:00.322" v="0"/>
        <pc:sldMkLst>
          <pc:docMk/>
          <pc:sldMk cId="2878113286" sldId="378"/>
        </pc:sldMkLst>
      </pc:sldChg>
    </pc:docChg>
  </pc:docChgLst>
  <pc:docChgLst>
    <pc:chgData name="ELİF SEZER" userId="S::1206706024@ogr.klu.edu.tr::d06e7b5e-f0b8-4f23-92f1-dcf380c9b7a1" providerId="AD" clId="Web-{5B0F8E89-20D6-4CA1-A0EA-42B1DF5B1C6F}"/>
    <pc:docChg chg="modSld">
      <pc:chgData name="ELİF SEZER" userId="S::1206706024@ogr.klu.edu.tr::d06e7b5e-f0b8-4f23-92f1-dcf380c9b7a1" providerId="AD" clId="Web-{5B0F8E89-20D6-4CA1-A0EA-42B1DF5B1C6F}" dt="2022-10-20T07:01:46.448" v="1" actId="20577"/>
      <pc:docMkLst>
        <pc:docMk/>
      </pc:docMkLst>
      <pc:sldChg chg="modSp">
        <pc:chgData name="ELİF SEZER" userId="S::1206706024@ogr.klu.edu.tr::d06e7b5e-f0b8-4f23-92f1-dcf380c9b7a1" providerId="AD" clId="Web-{5B0F8E89-20D6-4CA1-A0EA-42B1DF5B1C6F}" dt="2022-10-20T07:01:46.448" v="1" actId="20577"/>
        <pc:sldMkLst>
          <pc:docMk/>
          <pc:sldMk cId="0" sldId="264"/>
        </pc:sldMkLst>
        <pc:spChg chg="mod">
          <ac:chgData name="ELİF SEZER" userId="S::1206706024@ogr.klu.edu.tr::d06e7b5e-f0b8-4f23-92f1-dcf380c9b7a1" providerId="AD" clId="Web-{5B0F8E89-20D6-4CA1-A0EA-42B1DF5B1C6F}" dt="2022-10-20T07:01:46.448" v="1" actId="20577"/>
          <ac:spMkLst>
            <pc:docMk/>
            <pc:sldMk cId="0" sldId="264"/>
            <ac:spMk id="2" creationId="{00000000-0000-0000-0000-000000000000}"/>
          </ac:spMkLst>
        </pc:spChg>
      </pc:sldChg>
    </pc:docChg>
  </pc:docChgLst>
  <pc:docChgLst>
    <pc:chgData name="EMİN CAN LAPACI" userId="S::1206706021@ogr.klu.edu.tr::c6187460-2fce-4a7d-89f5-442886ee281f" providerId="AD" clId="Web-{E823E96D-E664-470E-850B-139460161E55}"/>
    <pc:docChg chg="modSld">
      <pc:chgData name="EMİN CAN LAPACI" userId="S::1206706021@ogr.klu.edu.tr::c6187460-2fce-4a7d-89f5-442886ee281f" providerId="AD" clId="Web-{E823E96D-E664-470E-850B-139460161E55}" dt="2022-01-07T07:45:24.039" v="48" actId="20577"/>
      <pc:docMkLst>
        <pc:docMk/>
      </pc:docMkLst>
      <pc:sldChg chg="modSp">
        <pc:chgData name="EMİN CAN LAPACI" userId="S::1206706021@ogr.klu.edu.tr::c6187460-2fce-4a7d-89f5-442886ee281f" providerId="AD" clId="Web-{E823E96D-E664-470E-850B-139460161E55}" dt="2022-01-07T07:39:01.811" v="13" actId="20577"/>
        <pc:sldMkLst>
          <pc:docMk/>
          <pc:sldMk cId="0" sldId="266"/>
        </pc:sldMkLst>
        <pc:spChg chg="mod">
          <ac:chgData name="EMİN CAN LAPACI" userId="S::1206706021@ogr.klu.edu.tr::c6187460-2fce-4a7d-89f5-442886ee281f" providerId="AD" clId="Web-{E823E96D-E664-470E-850B-139460161E55}" dt="2022-01-07T07:39:01.811" v="13" actId="20577"/>
          <ac:spMkLst>
            <pc:docMk/>
            <pc:sldMk cId="0" sldId="266"/>
            <ac:spMk id="72707" creationId="{00000000-0000-0000-0000-000000000000}"/>
          </ac:spMkLst>
        </pc:spChg>
      </pc:sldChg>
      <pc:sldChg chg="modSp">
        <pc:chgData name="EMİN CAN LAPACI" userId="S::1206706021@ogr.klu.edu.tr::c6187460-2fce-4a7d-89f5-442886ee281f" providerId="AD" clId="Web-{E823E96D-E664-470E-850B-139460161E55}" dt="2022-01-07T07:45:24.039" v="48" actId="20577"/>
        <pc:sldMkLst>
          <pc:docMk/>
          <pc:sldMk cId="1029313501" sldId="314"/>
        </pc:sldMkLst>
        <pc:spChg chg="mod">
          <ac:chgData name="EMİN CAN LAPACI" userId="S::1206706021@ogr.klu.edu.tr::c6187460-2fce-4a7d-89f5-442886ee281f" providerId="AD" clId="Web-{E823E96D-E664-470E-850B-139460161E55}" dt="2022-01-07T07:45:24.039" v="48" actId="20577"/>
          <ac:spMkLst>
            <pc:docMk/>
            <pc:sldMk cId="1029313501" sldId="314"/>
            <ac:spMk id="3" creationId="{00000000-0000-0000-0000-000000000000}"/>
          </ac:spMkLst>
        </pc:spChg>
      </pc:sldChg>
    </pc:docChg>
  </pc:docChgLst>
  <pc:docChgLst>
    <pc:chgData name="FURKAN KARA" userId="S::1206706009@ogr.klu.edu.tr::7df31bb4-24be-4381-b500-df5f3e0718c1" providerId="AD" clId="Web-{F738ABDF-020E-4F7B-A7F0-2D83B49BA33C}"/>
    <pc:docChg chg="modSld">
      <pc:chgData name="FURKAN KARA" userId="S::1206706009@ogr.klu.edu.tr::7df31bb4-24be-4381-b500-df5f3e0718c1" providerId="AD" clId="Web-{F738ABDF-020E-4F7B-A7F0-2D83B49BA33C}" dt="2021-11-12T01:24:50.654" v="0" actId="1076"/>
      <pc:docMkLst>
        <pc:docMk/>
      </pc:docMkLst>
      <pc:sldChg chg="modSp">
        <pc:chgData name="FURKAN KARA" userId="S::1206706009@ogr.klu.edu.tr::7df31bb4-24be-4381-b500-df5f3e0718c1" providerId="AD" clId="Web-{F738ABDF-020E-4F7B-A7F0-2D83B49BA33C}" dt="2021-11-12T01:24:50.654" v="0" actId="1076"/>
        <pc:sldMkLst>
          <pc:docMk/>
          <pc:sldMk cId="0" sldId="266"/>
        </pc:sldMkLst>
        <pc:spChg chg="mod">
          <ac:chgData name="FURKAN KARA" userId="S::1206706009@ogr.klu.edu.tr::7df31bb4-24be-4381-b500-df5f3e0718c1" providerId="AD" clId="Web-{F738ABDF-020E-4F7B-A7F0-2D83B49BA33C}" dt="2021-11-12T01:24:50.654" v="0" actId="1076"/>
          <ac:spMkLst>
            <pc:docMk/>
            <pc:sldMk cId="0" sldId="266"/>
            <ac:spMk id="4" creationId="{00000000-0000-0000-0000-000000000000}"/>
          </ac:spMkLst>
        </pc:spChg>
      </pc:sldChg>
    </pc:docChg>
  </pc:docChgLst>
  <pc:docChgLst>
    <pc:chgData name="ÖZGE ORAL" userId="S::1206706042@ogr.klu.edu.tr::a331aea2-fc28-4163-9707-98d58739e03e" providerId="AD" clId="Web-{28083956-BA4E-4D75-BAFE-03D80C486CD4}"/>
    <pc:docChg chg="addSld">
      <pc:chgData name="ÖZGE ORAL" userId="S::1206706042@ogr.klu.edu.tr::a331aea2-fc28-4163-9707-98d58739e03e" providerId="AD" clId="Web-{28083956-BA4E-4D75-BAFE-03D80C486CD4}" dt="2021-11-04T19:42:02.041" v="0"/>
      <pc:docMkLst>
        <pc:docMk/>
      </pc:docMkLst>
      <pc:sldChg chg="new">
        <pc:chgData name="ÖZGE ORAL" userId="S::1206706042@ogr.klu.edu.tr::a331aea2-fc28-4163-9707-98d58739e03e" providerId="AD" clId="Web-{28083956-BA4E-4D75-BAFE-03D80C486CD4}" dt="2021-11-04T19:42:02.041" v="0"/>
        <pc:sldMkLst>
          <pc:docMk/>
          <pc:sldMk cId="2878113286" sldId="378"/>
        </pc:sldMkLst>
      </pc:sldChg>
    </pc:docChg>
  </pc:docChgLst>
  <pc:docChgLst>
    <pc:chgData name="EMİN CAN LAPACI" userId="S::1206706021@ogr.klu.edu.tr::c6187460-2fce-4a7d-89f5-442886ee281f" providerId="AD" clId="Web-{4C1D83B5-3034-4F6C-A4CF-79D91D416ABF}"/>
    <pc:docChg chg="modSld">
      <pc:chgData name="EMİN CAN LAPACI" userId="S::1206706021@ogr.klu.edu.tr::c6187460-2fce-4a7d-89f5-442886ee281f" providerId="AD" clId="Web-{4C1D83B5-3034-4F6C-A4CF-79D91D416ABF}" dt="2021-12-02T08:16:53.466" v="2" actId="20577"/>
      <pc:docMkLst>
        <pc:docMk/>
      </pc:docMkLst>
      <pc:sldChg chg="modSp">
        <pc:chgData name="EMİN CAN LAPACI" userId="S::1206706021@ogr.klu.edu.tr::c6187460-2fce-4a7d-89f5-442886ee281f" providerId="AD" clId="Web-{4C1D83B5-3034-4F6C-A4CF-79D91D416ABF}" dt="2021-12-02T08:16:53.466" v="2" actId="20577"/>
        <pc:sldMkLst>
          <pc:docMk/>
          <pc:sldMk cId="1003285619" sldId="377"/>
        </pc:sldMkLst>
        <pc:spChg chg="mod">
          <ac:chgData name="EMİN CAN LAPACI" userId="S::1206706021@ogr.klu.edu.tr::c6187460-2fce-4a7d-89f5-442886ee281f" providerId="AD" clId="Web-{4C1D83B5-3034-4F6C-A4CF-79D91D416ABF}" dt="2021-12-02T08:16:53.466" v="2" actId="20577"/>
          <ac:spMkLst>
            <pc:docMk/>
            <pc:sldMk cId="1003285619" sldId="377"/>
            <ac:spMk id="3" creationId="{C1ABDE3E-361A-4402-9556-3DA0BF2F33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7AE2E41-8B05-498C-A58F-1936704C7B24}" type="slidenum">
              <a:rPr lang="tr-TR"/>
              <a:pPr/>
              <a:t>‹#›</a:t>
            </a:fld>
            <a:endParaRPr lang="tr-TR"/>
          </a:p>
        </p:txBody>
      </p:sp>
    </p:spTree>
    <p:extLst>
      <p:ext uri="{BB962C8B-B14F-4D97-AF65-F5344CB8AC3E}">
        <p14:creationId xmlns:p14="http://schemas.microsoft.com/office/powerpoint/2010/main" val="407006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r.wikipedia.org/wiki/Ortalama"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tr.wikipedia.org/wiki/Varya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890FA2-E106-4F31-B729-45382C9AC932}" type="slidenum">
              <a:rPr lang="tr-TR" smtClean="0"/>
              <a:pPr/>
              <a:t>1</a:t>
            </a:fld>
            <a:endParaRPr lang="tr-T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305546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tr-TR" b="1" err="1">
                <a:effectLst/>
              </a:rPr>
              <a:t>Varyans</a:t>
            </a:r>
            <a:r>
              <a:rPr lang="tr-TR">
                <a:effectLst/>
              </a:rPr>
              <a:t> dizideki tüm elemanların </a:t>
            </a:r>
            <a:r>
              <a:rPr lang="tr-TR">
                <a:effectLst/>
                <a:hlinkClick r:id="rId3" tooltip="Ortalama"/>
              </a:rPr>
              <a:t>ortalamadan</a:t>
            </a:r>
            <a:r>
              <a:rPr lang="tr-TR">
                <a:effectLst/>
              </a:rPr>
              <a:t> uzaklıklarının karelerinin ortalamasıdır.</a:t>
            </a:r>
            <a:endParaRPr lang="tr-TR"/>
          </a:p>
          <a:p>
            <a:pPr marL="0" marR="0" indent="0" algn="l" defTabSz="914400" rtl="0" eaLnBrk="1" fontAlgn="base" latinLnBrk="0" hangingPunct="1">
              <a:lnSpc>
                <a:spcPct val="100000"/>
              </a:lnSpc>
              <a:spcBef>
                <a:spcPct val="30000"/>
              </a:spcBef>
              <a:spcAft>
                <a:spcPct val="0"/>
              </a:spcAft>
              <a:buClrTx/>
              <a:buSzTx/>
              <a:buFontTx/>
              <a:buNone/>
              <a:tabLst/>
              <a:defRPr/>
            </a:pPr>
            <a:r>
              <a:rPr lang="tr-TR" b="1"/>
              <a:t>Standart sapma </a:t>
            </a:r>
            <a:r>
              <a:rPr lang="tr-TR" err="1">
                <a:hlinkClick r:id="rId4" tooltip="Varyans"/>
              </a:rPr>
              <a:t>varyansın</a:t>
            </a:r>
            <a:r>
              <a:rPr lang="tr-TR"/>
              <a:t> kare köküdür. </a:t>
            </a:r>
          </a:p>
        </p:txBody>
      </p:sp>
      <p:sp>
        <p:nvSpPr>
          <p:cNvPr id="4" name="Slayt Numarası Yer Tutucusu 3"/>
          <p:cNvSpPr>
            <a:spLocks noGrp="1"/>
          </p:cNvSpPr>
          <p:nvPr>
            <p:ph type="sldNum" sz="quarter" idx="10"/>
          </p:nvPr>
        </p:nvSpPr>
        <p:spPr/>
        <p:txBody>
          <a:bodyPr/>
          <a:lstStyle/>
          <a:p>
            <a:fld id="{57AE2E41-8B05-498C-A58F-1936704C7B24}" type="slidenum">
              <a:rPr lang="tr-TR" smtClean="0"/>
              <a:pPr/>
              <a:t>22</a:t>
            </a:fld>
            <a:endParaRPr lang="tr-TR"/>
          </a:p>
        </p:txBody>
      </p:sp>
    </p:spTree>
    <p:extLst>
      <p:ext uri="{BB962C8B-B14F-4D97-AF65-F5344CB8AC3E}">
        <p14:creationId xmlns:p14="http://schemas.microsoft.com/office/powerpoint/2010/main" val="69428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8605D4B-6693-4FB4-AF74-E301C68FC247}"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4574434-E94C-45F0-9870-FB9B9D0A737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5195699-30FD-4917-B12D-41EC7762C0E2}"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505BCCA3-414B-485F-85DB-C33DC91C20DD}"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563614B-8AB7-4AEB-914F-4DC0696E2965}"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52B0963-9BD8-453F-A310-8D2276E22C0A}"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25A13A07-0B33-44B9-A8B7-0D44E817D137}"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333CBB9B-3F2C-4703-8E32-CBF9E1C699D4}"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4F0064E9-2088-4C6F-8400-48A133F8135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1803DDAB-6C21-4E35-8AD1-9DCE197467B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18EE4CA-942C-4FE2-AFDB-8A97DFC42B2A}"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3EA2E-19B5-4604-94B4-5C423320535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tr.wikipedia.org/wiki/Varyans" TargetMode="External"/><Relationship Id="rId4" Type="http://schemas.openxmlformats.org/officeDocument/2006/relationships/hyperlink" Target="https://tr.wikipedia.org/wiki/Ortalam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8"/>
          <p:cNvSpPr>
            <a:spLocks noGrp="1" noChangeArrowheads="1"/>
          </p:cNvSpPr>
          <p:nvPr>
            <p:ph type="ctrTitle"/>
          </p:nvPr>
        </p:nvSpPr>
        <p:spPr>
          <a:xfrm>
            <a:off x="685800" y="620713"/>
            <a:ext cx="7772400" cy="2979737"/>
          </a:xfrm>
          <a:prstGeom prst="roundRect">
            <a:avLst>
              <a:gd name="adj" fmla="val 50000"/>
            </a:avLst>
          </a:prstGeom>
        </p:spPr>
        <p:txBody>
          <a:bodyPr rtlCol="0">
            <a:normAutofit/>
          </a:bodyPr>
          <a:lstStyle/>
          <a:p>
            <a:pPr eaLnBrk="1" fontAlgn="auto" hangingPunct="1">
              <a:spcAft>
                <a:spcPts val="0"/>
              </a:spcAft>
              <a:defRPr/>
            </a:pPr>
            <a:r>
              <a:rPr lang="tr-TR" sz="4900"/>
              <a:t>PYTHON PROGRAMLAMA</a:t>
            </a:r>
            <a:br>
              <a:rPr lang="tr-TR" sz="4900"/>
            </a:br>
            <a:br>
              <a:rPr lang="tr-TR" sz="4000"/>
            </a:br>
            <a:r>
              <a:rPr lang="tr-TR" sz="3600"/>
              <a:t>Ders 4: Listeler</a:t>
            </a:r>
            <a:endParaRPr lang="tr-TR" sz="4000"/>
          </a:p>
        </p:txBody>
      </p:sp>
      <p:sp>
        <p:nvSpPr>
          <p:cNvPr id="6147" name="Rectangle 9"/>
          <p:cNvSpPr>
            <a:spLocks noGrp="1" noChangeArrowheads="1"/>
          </p:cNvSpPr>
          <p:nvPr>
            <p:ph type="subTitle" idx="1"/>
          </p:nvPr>
        </p:nvSpPr>
        <p:spPr>
          <a:xfrm>
            <a:off x="1371600" y="3886200"/>
            <a:ext cx="6400800" cy="2279650"/>
          </a:xfrm>
        </p:spPr>
        <p:txBody>
          <a:bodyPr rtlCol="0" anchor="ctr">
            <a:normAutofit lnSpcReduction="10000"/>
          </a:bodyPr>
          <a:lstStyle/>
          <a:p>
            <a:pPr>
              <a:defRPr/>
            </a:pPr>
            <a:r>
              <a:rPr lang="tr-TR" err="1"/>
              <a:t>Öğr</a:t>
            </a:r>
            <a:r>
              <a:rPr lang="tr-TR"/>
              <a:t>. Gör. Dr. Murat ASLANYÜREK</a:t>
            </a:r>
          </a:p>
          <a:p>
            <a:pPr>
              <a:defRPr/>
            </a:pPr>
            <a:endParaRPr lang="tr-TR"/>
          </a:p>
          <a:p>
            <a:pPr>
              <a:defRPr/>
            </a:pPr>
            <a:r>
              <a:rPr lang="tr-TR"/>
              <a:t>Kırklareli Üniversitesi</a:t>
            </a:r>
          </a:p>
          <a:p>
            <a:pPr>
              <a:defRPr/>
            </a:pPr>
            <a:r>
              <a:rPr lang="tr-TR"/>
              <a:t>Pınarhisar MYO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Listelerle İlgili Arama Yöntemleri</a:t>
            </a:r>
          </a:p>
        </p:txBody>
      </p:sp>
      <p:sp>
        <p:nvSpPr>
          <p:cNvPr id="3" name="İçerik Yer Tutucusu 2"/>
          <p:cNvSpPr>
            <a:spLocks noGrp="1"/>
          </p:cNvSpPr>
          <p:nvPr>
            <p:ph idx="1"/>
          </p:nvPr>
        </p:nvSpPr>
        <p:spPr>
          <a:xfrm>
            <a:off x="457200" y="1600200"/>
            <a:ext cx="8229600" cy="4709120"/>
          </a:xfrm>
        </p:spPr>
        <p:txBody>
          <a:bodyPr>
            <a:normAutofit lnSpcReduction="10000"/>
          </a:bodyPr>
          <a:lstStyle/>
          <a:p>
            <a:r>
              <a:rPr lang="tr-TR" err="1">
                <a:latin typeface="Consolas" panose="020B0609020204030204" pitchFamily="49" charset="0"/>
              </a:rPr>
              <a:t>L.</a:t>
            </a:r>
            <a:r>
              <a:rPr lang="tr-TR" err="1">
                <a:solidFill>
                  <a:srgbClr val="C00000"/>
                </a:solidFill>
                <a:latin typeface="Consolas" panose="020B0609020204030204" pitchFamily="49" charset="0"/>
              </a:rPr>
              <a:t>count</a:t>
            </a:r>
            <a:r>
              <a:rPr lang="tr-TR">
                <a:latin typeface="Consolas" panose="020B0609020204030204" pitchFamily="49" charset="0"/>
              </a:rPr>
              <a:t>(x):</a:t>
            </a:r>
            <a:r>
              <a:rPr lang="tr-TR">
                <a:solidFill>
                  <a:srgbClr val="C00000"/>
                </a:solidFill>
              </a:rPr>
              <a:t> </a:t>
            </a:r>
            <a:r>
              <a:rPr lang="tr-TR">
                <a:solidFill>
                  <a:srgbClr val="C00000"/>
                </a:solidFill>
                <a:latin typeface="Consolas" panose="020B0609020204030204" pitchFamily="49" charset="0"/>
              </a:rPr>
              <a:t>x</a:t>
            </a:r>
            <a:r>
              <a:rPr lang="tr-TR">
                <a:solidFill>
                  <a:srgbClr val="C00000"/>
                </a:solidFill>
              </a:rPr>
              <a:t> </a:t>
            </a:r>
            <a:r>
              <a:rPr lang="tr-TR"/>
              <a:t>değerine eşit olan listede kaç eleman bulunduğunu döndürür.</a:t>
            </a:r>
          </a:p>
          <a:p>
            <a:r>
              <a:rPr lang="tr-TR" err="1">
                <a:latin typeface="Consolas" panose="020B0609020204030204" pitchFamily="49" charset="0"/>
              </a:rPr>
              <a:t>L.</a:t>
            </a:r>
            <a:r>
              <a:rPr lang="tr-TR" err="1">
                <a:solidFill>
                  <a:srgbClr val="C00000"/>
                </a:solidFill>
                <a:latin typeface="Consolas" panose="020B0609020204030204" pitchFamily="49" charset="0"/>
              </a:rPr>
              <a:t>index</a:t>
            </a:r>
            <a:r>
              <a:rPr lang="tr-TR">
                <a:latin typeface="Consolas" panose="020B0609020204030204" pitchFamily="49" charset="0"/>
              </a:rPr>
              <a:t>(x, </a:t>
            </a:r>
            <a:r>
              <a:rPr lang="tr-TR">
                <a:solidFill>
                  <a:srgbClr val="0000FF"/>
                </a:solidFill>
                <a:latin typeface="Consolas" panose="020B0609020204030204" pitchFamily="49" charset="0"/>
              </a:rPr>
              <a:t>start</a:t>
            </a:r>
            <a:r>
              <a:rPr lang="tr-TR">
                <a:latin typeface="Consolas" panose="020B0609020204030204" pitchFamily="49" charset="0"/>
              </a:rPr>
              <a:t>,</a:t>
            </a:r>
            <a:r>
              <a:rPr lang="tr-TR">
                <a:solidFill>
                  <a:srgbClr val="C00000"/>
                </a:solidFill>
                <a:latin typeface="Consolas" panose="020B0609020204030204" pitchFamily="49" charset="0"/>
              </a:rPr>
              <a:t> </a:t>
            </a:r>
            <a:r>
              <a:rPr lang="tr-TR" err="1">
                <a:solidFill>
                  <a:srgbClr val="0000FF"/>
                </a:solidFill>
                <a:latin typeface="Consolas" panose="020B0609020204030204" pitchFamily="49" charset="0"/>
              </a:rPr>
              <a:t>end</a:t>
            </a:r>
            <a:r>
              <a:rPr lang="tr-TR">
                <a:latin typeface="Consolas" panose="020B0609020204030204" pitchFamily="49" charset="0"/>
              </a:rPr>
              <a:t>):</a:t>
            </a:r>
            <a:r>
              <a:rPr lang="tr-TR">
                <a:solidFill>
                  <a:srgbClr val="C00000"/>
                </a:solidFill>
              </a:rPr>
              <a:t> </a:t>
            </a:r>
            <a:r>
              <a:rPr lang="tr-TR">
                <a:solidFill>
                  <a:srgbClr val="C00000"/>
                </a:solidFill>
                <a:latin typeface="Consolas" panose="020B0609020204030204" pitchFamily="49" charset="0"/>
              </a:rPr>
              <a:t>x</a:t>
            </a:r>
            <a:r>
              <a:rPr lang="tr-TR">
                <a:solidFill>
                  <a:srgbClr val="C00000"/>
                </a:solidFill>
              </a:rPr>
              <a:t> </a:t>
            </a:r>
            <a:r>
              <a:rPr lang="tr-TR"/>
              <a:t>değerinin listede bulunduğu ilk indisi döndürür. Eleman listede yoksa hata döndürür. Eğer </a:t>
            </a:r>
            <a:r>
              <a:rPr lang="tr-TR">
                <a:solidFill>
                  <a:srgbClr val="0000FF"/>
                </a:solidFill>
                <a:latin typeface="Consolas" panose="020B0609020204030204" pitchFamily="49" charset="0"/>
              </a:rPr>
              <a:t>start</a:t>
            </a:r>
            <a:r>
              <a:rPr lang="tr-TR"/>
              <a:t> verilirse o değerden sona kadar, </a:t>
            </a:r>
            <a:r>
              <a:rPr lang="tr-TR" err="1">
                <a:solidFill>
                  <a:srgbClr val="0000FF"/>
                </a:solidFill>
                <a:latin typeface="Consolas" panose="020B0609020204030204" pitchFamily="49" charset="0"/>
              </a:rPr>
              <a:t>end</a:t>
            </a:r>
            <a:r>
              <a:rPr lang="tr-TR"/>
              <a:t> verilirse start ile </a:t>
            </a:r>
            <a:r>
              <a:rPr lang="tr-TR" err="1"/>
              <a:t>end</a:t>
            </a:r>
            <a:r>
              <a:rPr lang="tr-TR"/>
              <a:t> arasında arar. </a:t>
            </a:r>
          </a:p>
          <a:p>
            <a:pPr lvl="1"/>
            <a:r>
              <a:rPr lang="tr-TR"/>
              <a:t>start ve </a:t>
            </a:r>
            <a:r>
              <a:rPr lang="tr-TR" err="1"/>
              <a:t>end</a:t>
            </a:r>
            <a:r>
              <a:rPr lang="tr-TR"/>
              <a:t> verilse bile, start-</a:t>
            </a:r>
            <a:r>
              <a:rPr lang="tr-TR" err="1"/>
              <a:t>end</a:t>
            </a:r>
            <a:r>
              <a:rPr lang="tr-TR"/>
              <a:t> dilimindeki sırasını değil tüm listeye göre indis değerini döndürür</a:t>
            </a:r>
          </a:p>
        </p:txBody>
      </p:sp>
    </p:spTree>
    <p:extLst>
      <p:ext uri="{BB962C8B-B14F-4D97-AF65-F5344CB8AC3E}">
        <p14:creationId xmlns:p14="http://schemas.microsoft.com/office/powerpoint/2010/main" val="291222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Listelerle İlgili Diğer Yöntemler</a:t>
            </a:r>
          </a:p>
        </p:txBody>
      </p:sp>
      <p:sp>
        <p:nvSpPr>
          <p:cNvPr id="3" name="İçerik Yer Tutucusu 2"/>
          <p:cNvSpPr>
            <a:spLocks noGrp="1"/>
          </p:cNvSpPr>
          <p:nvPr>
            <p:ph idx="1"/>
          </p:nvPr>
        </p:nvSpPr>
        <p:spPr>
          <a:xfrm>
            <a:off x="457200" y="1600200"/>
            <a:ext cx="8229600" cy="4853136"/>
          </a:xfrm>
        </p:spPr>
        <p:txBody>
          <a:bodyPr>
            <a:normAutofit fontScale="92500" lnSpcReduction="20000"/>
          </a:bodyPr>
          <a:lstStyle/>
          <a:p>
            <a:r>
              <a:rPr lang="tr-TR" sz="2700" err="1">
                <a:latin typeface="Consolas" panose="020B0609020204030204" pitchFamily="49" charset="0"/>
              </a:rPr>
              <a:t>L.</a:t>
            </a:r>
            <a:r>
              <a:rPr lang="tr-TR" sz="2700" err="1">
                <a:solidFill>
                  <a:srgbClr val="C00000"/>
                </a:solidFill>
                <a:latin typeface="Consolas" panose="020B0609020204030204" pitchFamily="49" charset="0"/>
              </a:rPr>
              <a:t>copy</a:t>
            </a:r>
            <a:r>
              <a:rPr lang="tr-TR" sz="2700">
                <a:latin typeface="Consolas" panose="020B0609020204030204" pitchFamily="49" charset="0"/>
              </a:rPr>
              <a:t>():</a:t>
            </a:r>
            <a:r>
              <a:rPr lang="tr-TR" sz="2700"/>
              <a:t> listenin bir kopyasını döndürür.</a:t>
            </a:r>
          </a:p>
          <a:p>
            <a:r>
              <a:rPr lang="tr-TR" sz="2700" err="1">
                <a:latin typeface="Consolas" panose="020B0609020204030204" pitchFamily="49" charset="0"/>
              </a:rPr>
              <a:t>L.</a:t>
            </a:r>
            <a:r>
              <a:rPr lang="tr-TR" sz="2700" err="1">
                <a:solidFill>
                  <a:srgbClr val="C00000"/>
                </a:solidFill>
                <a:latin typeface="Consolas" panose="020B0609020204030204" pitchFamily="49" charset="0"/>
              </a:rPr>
              <a:t>reverse</a:t>
            </a:r>
            <a:r>
              <a:rPr lang="tr-TR" sz="2700">
                <a:latin typeface="Consolas" panose="020B0609020204030204" pitchFamily="49" charset="0"/>
              </a:rPr>
              <a:t>():</a:t>
            </a:r>
            <a:r>
              <a:rPr lang="tr-TR" sz="2700"/>
              <a:t> listenin elemanlarını ters sıraya çevirir.</a:t>
            </a:r>
          </a:p>
          <a:p>
            <a:r>
              <a:rPr lang="tr-TR" sz="2700" err="1">
                <a:latin typeface="Consolas" panose="020B0609020204030204" pitchFamily="49" charset="0"/>
              </a:rPr>
              <a:t>L.</a:t>
            </a:r>
            <a:r>
              <a:rPr lang="tr-TR" sz="2700" err="1">
                <a:solidFill>
                  <a:srgbClr val="C00000"/>
                </a:solidFill>
                <a:latin typeface="Consolas" panose="020B0609020204030204" pitchFamily="49" charset="0"/>
              </a:rPr>
              <a:t>sort</a:t>
            </a:r>
            <a:r>
              <a:rPr lang="tr-TR" sz="2700">
                <a:latin typeface="Consolas" panose="020B0609020204030204" pitchFamily="49" charset="0"/>
              </a:rPr>
              <a:t>(</a:t>
            </a:r>
            <a:r>
              <a:rPr lang="tr-TR" sz="2700">
                <a:solidFill>
                  <a:srgbClr val="0000FF"/>
                </a:solidFill>
                <a:latin typeface="Consolas" panose="020B0609020204030204" pitchFamily="49" charset="0"/>
              </a:rPr>
              <a:t>key=</a:t>
            </a:r>
            <a:r>
              <a:rPr lang="tr-TR" sz="2700" err="1">
                <a:solidFill>
                  <a:srgbClr val="0000FF"/>
                </a:solidFill>
                <a:latin typeface="Consolas" panose="020B0609020204030204" pitchFamily="49" charset="0"/>
              </a:rPr>
              <a:t>None</a:t>
            </a:r>
            <a:r>
              <a:rPr lang="tr-TR" sz="2700">
                <a:latin typeface="Consolas" panose="020B0609020204030204" pitchFamily="49" charset="0"/>
              </a:rPr>
              <a:t>,</a:t>
            </a:r>
            <a:r>
              <a:rPr lang="tr-TR" sz="2700">
                <a:solidFill>
                  <a:srgbClr val="C00000"/>
                </a:solidFill>
                <a:latin typeface="Consolas" panose="020B0609020204030204" pitchFamily="49" charset="0"/>
              </a:rPr>
              <a:t> </a:t>
            </a:r>
            <a:r>
              <a:rPr lang="tr-TR" sz="2700" err="1">
                <a:solidFill>
                  <a:srgbClr val="0000FF"/>
                </a:solidFill>
                <a:latin typeface="Consolas" panose="020B0609020204030204" pitchFamily="49" charset="0"/>
              </a:rPr>
              <a:t>reverse</a:t>
            </a:r>
            <a:r>
              <a:rPr lang="tr-TR" sz="2700">
                <a:solidFill>
                  <a:srgbClr val="0000FF"/>
                </a:solidFill>
                <a:latin typeface="Consolas" panose="020B0609020204030204" pitchFamily="49" charset="0"/>
              </a:rPr>
              <a:t>=</a:t>
            </a:r>
            <a:r>
              <a:rPr lang="tr-TR" sz="2700" err="1">
                <a:solidFill>
                  <a:srgbClr val="0000FF"/>
                </a:solidFill>
                <a:latin typeface="Consolas" panose="020B0609020204030204" pitchFamily="49" charset="0"/>
              </a:rPr>
              <a:t>False</a:t>
            </a:r>
            <a:r>
              <a:rPr lang="tr-TR" sz="2700">
                <a:latin typeface="Consolas" panose="020B0609020204030204" pitchFamily="49" charset="0"/>
              </a:rPr>
              <a:t>):</a:t>
            </a:r>
            <a:r>
              <a:rPr lang="tr-TR" sz="2700"/>
              <a:t> Listeyi nümerik veya alfabetik olarak sıralar. Seçimlik olan </a:t>
            </a:r>
            <a:r>
              <a:rPr lang="tr-TR" sz="2700">
                <a:solidFill>
                  <a:srgbClr val="0000FF"/>
                </a:solidFill>
              </a:rPr>
              <a:t>key=</a:t>
            </a:r>
            <a:r>
              <a:rPr lang="tr-TR" sz="2700"/>
              <a:t> ile sıralama biçimi, </a:t>
            </a:r>
            <a:r>
              <a:rPr lang="tr-TR" sz="2700" err="1">
                <a:solidFill>
                  <a:srgbClr val="0000FF"/>
                </a:solidFill>
              </a:rPr>
              <a:t>reverse</a:t>
            </a:r>
            <a:r>
              <a:rPr lang="tr-TR" sz="2700">
                <a:solidFill>
                  <a:srgbClr val="0000FF"/>
                </a:solidFill>
              </a:rPr>
              <a:t>=</a:t>
            </a:r>
            <a:r>
              <a:rPr lang="tr-TR" sz="2700"/>
              <a:t> ile ters sırada olup olmayacağı belirtilebilir.</a:t>
            </a:r>
          </a:p>
          <a:p>
            <a:pPr marL="457200" lvl="1" indent="0">
              <a:buNone/>
            </a:pPr>
            <a:r>
              <a:rPr lang="tr-TR" sz="2400">
                <a:latin typeface="Consolas" panose="020B0609020204030204" pitchFamily="49" charset="0"/>
              </a:rPr>
              <a:t>&gt;&gt;&gt; b = ["Ayşe", "</a:t>
            </a:r>
            <a:r>
              <a:rPr lang="tr-TR" sz="2400" err="1">
                <a:latin typeface="Consolas" panose="020B0609020204030204" pitchFamily="49" charset="0"/>
              </a:rPr>
              <a:t>ayşenur</a:t>
            </a:r>
            <a:r>
              <a:rPr lang="tr-TR" sz="2400">
                <a:latin typeface="Consolas" panose="020B0609020204030204" pitchFamily="49" charset="0"/>
              </a:rPr>
              <a:t>", "Ahmet", "</a:t>
            </a:r>
            <a:r>
              <a:rPr lang="tr-TR" sz="2400" err="1">
                <a:latin typeface="Consolas" panose="020B0609020204030204" pitchFamily="49" charset="0"/>
              </a:rPr>
              <a:t>ahmet</a:t>
            </a:r>
            <a:r>
              <a:rPr lang="tr-TR" sz="2400">
                <a:latin typeface="Consolas" panose="020B0609020204030204" pitchFamily="49" charset="0"/>
              </a:rPr>
              <a:t>"]</a:t>
            </a:r>
          </a:p>
          <a:p>
            <a:pPr marL="457200" lvl="1" indent="0">
              <a:buNone/>
            </a:pPr>
            <a:r>
              <a:rPr lang="tr-TR" sz="2400">
                <a:latin typeface="Consolas" panose="020B0609020204030204" pitchFamily="49" charset="0"/>
              </a:rPr>
              <a:t>&gt;&gt;&gt; </a:t>
            </a:r>
            <a:r>
              <a:rPr lang="tr-TR" sz="2400" err="1">
                <a:latin typeface="Consolas" panose="020B0609020204030204" pitchFamily="49" charset="0"/>
              </a:rPr>
              <a:t>b.sort</a:t>
            </a:r>
            <a:r>
              <a:rPr lang="tr-TR" sz="2400">
                <a:latin typeface="Consolas" panose="020B0609020204030204" pitchFamily="49" charset="0"/>
              </a:rPr>
              <a:t>()</a:t>
            </a:r>
          </a:p>
          <a:p>
            <a:pPr marL="457200" lvl="1" indent="0" algn="r">
              <a:buNone/>
            </a:pPr>
            <a:r>
              <a:rPr lang="tr-TR" sz="2400">
                <a:solidFill>
                  <a:srgbClr val="C00000"/>
                </a:solidFill>
                <a:latin typeface="Consolas" panose="020B0609020204030204" pitchFamily="49" charset="0"/>
              </a:rPr>
              <a:t>b → ['Ahmet', 'Ayşe', '</a:t>
            </a:r>
            <a:r>
              <a:rPr lang="tr-TR" sz="2400" err="1">
                <a:solidFill>
                  <a:srgbClr val="C00000"/>
                </a:solidFill>
                <a:latin typeface="Consolas" panose="020B0609020204030204" pitchFamily="49" charset="0"/>
              </a:rPr>
              <a:t>ahmet</a:t>
            </a:r>
            <a:r>
              <a:rPr lang="tr-TR" sz="2400">
                <a:solidFill>
                  <a:srgbClr val="C00000"/>
                </a:solidFill>
                <a:latin typeface="Consolas" panose="020B0609020204030204" pitchFamily="49" charset="0"/>
              </a:rPr>
              <a:t>', '</a:t>
            </a:r>
            <a:r>
              <a:rPr lang="tr-TR" sz="2400" err="1">
                <a:solidFill>
                  <a:srgbClr val="C00000"/>
                </a:solidFill>
                <a:latin typeface="Consolas" panose="020B0609020204030204" pitchFamily="49" charset="0"/>
              </a:rPr>
              <a:t>ayşenur</a:t>
            </a:r>
            <a:r>
              <a:rPr lang="tr-TR" sz="2400">
                <a:solidFill>
                  <a:srgbClr val="C00000"/>
                </a:solidFill>
                <a:latin typeface="Consolas" panose="020B0609020204030204" pitchFamily="49" charset="0"/>
              </a:rPr>
              <a:t>']</a:t>
            </a:r>
          </a:p>
          <a:p>
            <a:pPr marL="457200" lvl="1" indent="0">
              <a:buNone/>
            </a:pPr>
            <a:r>
              <a:rPr lang="tr-TR" sz="2400">
                <a:latin typeface="Consolas" panose="020B0609020204030204" pitchFamily="49" charset="0"/>
              </a:rPr>
              <a:t>&gt;&gt;&gt; </a:t>
            </a:r>
            <a:r>
              <a:rPr lang="tr-TR" sz="2400" err="1">
                <a:latin typeface="Consolas" panose="020B0609020204030204" pitchFamily="49" charset="0"/>
              </a:rPr>
              <a:t>b.sort</a:t>
            </a:r>
            <a:r>
              <a:rPr lang="tr-TR" sz="2400">
                <a:latin typeface="Consolas" panose="020B0609020204030204" pitchFamily="49" charset="0"/>
              </a:rPr>
              <a:t>(</a:t>
            </a:r>
            <a:r>
              <a:rPr lang="tr-TR" sz="2400" err="1">
                <a:latin typeface="Consolas" panose="020B0609020204030204" pitchFamily="49" charset="0"/>
              </a:rPr>
              <a:t>reverse</a:t>
            </a:r>
            <a:r>
              <a:rPr lang="tr-TR" sz="2400">
                <a:latin typeface="Consolas" panose="020B0609020204030204" pitchFamily="49" charset="0"/>
              </a:rPr>
              <a:t>=True)</a:t>
            </a:r>
          </a:p>
          <a:p>
            <a:pPr marL="457200" lvl="1" indent="0" algn="r">
              <a:buNone/>
            </a:pPr>
            <a:r>
              <a:rPr lang="tr-TR" sz="2400">
                <a:solidFill>
                  <a:srgbClr val="C00000"/>
                </a:solidFill>
                <a:latin typeface="Consolas" panose="020B0609020204030204" pitchFamily="49" charset="0"/>
              </a:rPr>
              <a:t>b → ['</a:t>
            </a:r>
            <a:r>
              <a:rPr lang="tr-TR" sz="2400" err="1">
                <a:solidFill>
                  <a:srgbClr val="C00000"/>
                </a:solidFill>
                <a:latin typeface="Consolas" panose="020B0609020204030204" pitchFamily="49" charset="0"/>
              </a:rPr>
              <a:t>ayşenur</a:t>
            </a:r>
            <a:r>
              <a:rPr lang="tr-TR" sz="2400">
                <a:solidFill>
                  <a:srgbClr val="C00000"/>
                </a:solidFill>
                <a:latin typeface="Consolas" panose="020B0609020204030204" pitchFamily="49" charset="0"/>
              </a:rPr>
              <a:t>', '</a:t>
            </a:r>
            <a:r>
              <a:rPr lang="tr-TR" sz="2400" err="1">
                <a:solidFill>
                  <a:srgbClr val="C00000"/>
                </a:solidFill>
                <a:latin typeface="Consolas" panose="020B0609020204030204" pitchFamily="49" charset="0"/>
              </a:rPr>
              <a:t>ahmet</a:t>
            </a:r>
            <a:r>
              <a:rPr lang="tr-TR" sz="2400">
                <a:solidFill>
                  <a:srgbClr val="C00000"/>
                </a:solidFill>
                <a:latin typeface="Consolas" panose="020B0609020204030204" pitchFamily="49" charset="0"/>
              </a:rPr>
              <a:t>', 'Ayşe', 'Ahmet']</a:t>
            </a:r>
          </a:p>
          <a:p>
            <a:pPr marL="457200" lvl="1" indent="0">
              <a:buNone/>
            </a:pPr>
            <a:r>
              <a:rPr lang="tr-TR" sz="2400">
                <a:latin typeface="Consolas" panose="020B0609020204030204" pitchFamily="49" charset="0"/>
              </a:rPr>
              <a:t>&gt;&gt;&gt; </a:t>
            </a:r>
            <a:r>
              <a:rPr lang="tr-TR" sz="2400" err="1">
                <a:latin typeface="Consolas" panose="020B0609020204030204" pitchFamily="49" charset="0"/>
              </a:rPr>
              <a:t>b.sort</a:t>
            </a:r>
            <a:r>
              <a:rPr lang="tr-TR" sz="2400">
                <a:latin typeface="Consolas" panose="020B0609020204030204" pitchFamily="49" charset="0"/>
              </a:rPr>
              <a:t>(key=</a:t>
            </a:r>
            <a:r>
              <a:rPr lang="tr-TR" sz="2400" err="1">
                <a:latin typeface="Consolas" panose="020B0609020204030204" pitchFamily="49" charset="0"/>
              </a:rPr>
              <a:t>len</a:t>
            </a:r>
            <a:r>
              <a:rPr lang="tr-TR" sz="2400">
                <a:latin typeface="Consolas" panose="020B0609020204030204" pitchFamily="49" charset="0"/>
              </a:rPr>
              <a:t>)</a:t>
            </a:r>
          </a:p>
          <a:p>
            <a:pPr marL="457200" lvl="1" indent="0" algn="r">
              <a:buNone/>
            </a:pPr>
            <a:r>
              <a:rPr lang="tr-TR" sz="2400">
                <a:solidFill>
                  <a:srgbClr val="C00000"/>
                </a:solidFill>
                <a:latin typeface="Consolas" panose="020B0609020204030204" pitchFamily="49" charset="0"/>
              </a:rPr>
              <a:t>b → ['Ayşe', '</a:t>
            </a:r>
            <a:r>
              <a:rPr lang="tr-TR" sz="2400" err="1">
                <a:solidFill>
                  <a:srgbClr val="C00000"/>
                </a:solidFill>
                <a:latin typeface="Consolas" panose="020B0609020204030204" pitchFamily="49" charset="0"/>
              </a:rPr>
              <a:t>ahmet</a:t>
            </a:r>
            <a:r>
              <a:rPr lang="tr-TR" sz="2400">
                <a:solidFill>
                  <a:srgbClr val="C00000"/>
                </a:solidFill>
                <a:latin typeface="Consolas" panose="020B0609020204030204" pitchFamily="49" charset="0"/>
              </a:rPr>
              <a:t>', 'Ahmet', '</a:t>
            </a:r>
            <a:r>
              <a:rPr lang="tr-TR" sz="2400" err="1">
                <a:solidFill>
                  <a:srgbClr val="C00000"/>
                </a:solidFill>
                <a:latin typeface="Consolas" panose="020B0609020204030204" pitchFamily="49" charset="0"/>
              </a:rPr>
              <a:t>ayşenur</a:t>
            </a:r>
            <a:r>
              <a:rPr lang="tr-TR" sz="2400">
                <a:solidFill>
                  <a:srgbClr val="C00000"/>
                </a:solidFill>
                <a:latin typeface="Consolas" panose="020B0609020204030204" pitchFamily="49" charset="0"/>
              </a:rPr>
              <a:t>']</a:t>
            </a:r>
          </a:p>
          <a:p>
            <a:pPr marL="457200" lvl="1" indent="0">
              <a:buNone/>
            </a:pPr>
            <a:r>
              <a:rPr lang="tr-TR" sz="2400">
                <a:latin typeface="Consolas" panose="020B0609020204030204" pitchFamily="49" charset="0"/>
              </a:rPr>
              <a:t>&gt;&gt;&gt; </a:t>
            </a:r>
            <a:r>
              <a:rPr lang="tr-TR" sz="2400" err="1">
                <a:latin typeface="Consolas" panose="020B0609020204030204" pitchFamily="49" charset="0"/>
              </a:rPr>
              <a:t>b.sort</a:t>
            </a:r>
            <a:r>
              <a:rPr lang="tr-TR" sz="2400">
                <a:latin typeface="Consolas" panose="020B0609020204030204" pitchFamily="49" charset="0"/>
              </a:rPr>
              <a:t>(key=</a:t>
            </a:r>
            <a:r>
              <a:rPr lang="tr-TR" sz="2400" err="1">
                <a:latin typeface="Consolas" panose="020B0609020204030204" pitchFamily="49" charset="0"/>
              </a:rPr>
              <a:t>str.upper</a:t>
            </a:r>
            <a:r>
              <a:rPr lang="tr-TR" sz="2400">
                <a:latin typeface="Consolas" panose="020B0609020204030204" pitchFamily="49" charset="0"/>
              </a:rPr>
              <a:t>, </a:t>
            </a:r>
            <a:r>
              <a:rPr lang="tr-TR" sz="2400" err="1">
                <a:latin typeface="Consolas" panose="020B0609020204030204" pitchFamily="49" charset="0"/>
              </a:rPr>
              <a:t>reverse</a:t>
            </a:r>
            <a:r>
              <a:rPr lang="tr-TR" sz="2400">
                <a:latin typeface="Consolas" panose="020B0609020204030204" pitchFamily="49" charset="0"/>
              </a:rPr>
              <a:t>=True)</a:t>
            </a:r>
          </a:p>
          <a:p>
            <a:pPr marL="457200" lvl="1" indent="0" algn="r">
              <a:buNone/>
            </a:pPr>
            <a:r>
              <a:rPr lang="tr-TR" sz="2400">
                <a:solidFill>
                  <a:srgbClr val="C00000"/>
                </a:solidFill>
                <a:latin typeface="Consolas" panose="020B0609020204030204" pitchFamily="49" charset="0"/>
              </a:rPr>
              <a:t>b → ['</a:t>
            </a:r>
            <a:r>
              <a:rPr lang="tr-TR" sz="2400" err="1">
                <a:solidFill>
                  <a:srgbClr val="C00000"/>
                </a:solidFill>
                <a:latin typeface="Consolas" panose="020B0609020204030204" pitchFamily="49" charset="0"/>
              </a:rPr>
              <a:t>ayşenur</a:t>
            </a:r>
            <a:r>
              <a:rPr lang="tr-TR" sz="2400">
                <a:solidFill>
                  <a:srgbClr val="C00000"/>
                </a:solidFill>
                <a:latin typeface="Consolas" panose="020B0609020204030204" pitchFamily="49" charset="0"/>
              </a:rPr>
              <a:t>', 'Ayşe', '</a:t>
            </a:r>
            <a:r>
              <a:rPr lang="tr-TR" sz="2400" err="1">
                <a:solidFill>
                  <a:srgbClr val="C00000"/>
                </a:solidFill>
                <a:latin typeface="Consolas" panose="020B0609020204030204" pitchFamily="49" charset="0"/>
              </a:rPr>
              <a:t>ahmet</a:t>
            </a:r>
            <a:r>
              <a:rPr lang="tr-TR" sz="2400">
                <a:solidFill>
                  <a:srgbClr val="C00000"/>
                </a:solidFill>
                <a:latin typeface="Consolas" panose="020B0609020204030204" pitchFamily="49" charset="0"/>
              </a:rPr>
              <a:t>', 'Ahmet']</a:t>
            </a:r>
          </a:p>
        </p:txBody>
      </p:sp>
      <p:sp>
        <p:nvSpPr>
          <p:cNvPr id="4" name="3 Metin kutusu"/>
          <p:cNvSpPr txBox="1"/>
          <p:nvPr/>
        </p:nvSpPr>
        <p:spPr>
          <a:xfrm>
            <a:off x="4572000" y="5054191"/>
            <a:ext cx="3024336" cy="276999"/>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p>
            <a:pPr algn="ctr"/>
            <a:r>
              <a:rPr lang="tr-TR" i="1">
                <a:latin typeface="+mj-lt"/>
              </a:rPr>
              <a:t>Karakter sayısına göre sıralar</a:t>
            </a:r>
          </a:p>
        </p:txBody>
      </p:sp>
      <p:cxnSp>
        <p:nvCxnSpPr>
          <p:cNvPr id="5" name="Düz Ok Bağlayıcısı 4"/>
          <p:cNvCxnSpPr/>
          <p:nvPr/>
        </p:nvCxnSpPr>
        <p:spPr>
          <a:xfrm flipV="1">
            <a:off x="3995936" y="5197842"/>
            <a:ext cx="555244" cy="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3 Metin kutusu"/>
          <p:cNvSpPr txBox="1"/>
          <p:nvPr/>
        </p:nvSpPr>
        <p:spPr>
          <a:xfrm>
            <a:off x="5342223" y="4365104"/>
            <a:ext cx="1551963" cy="276999"/>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p>
            <a:pPr algn="ctr"/>
            <a:r>
              <a:rPr lang="tr-TR" i="1">
                <a:latin typeface="+mj-lt"/>
              </a:rPr>
              <a:t>Tersten sıralar</a:t>
            </a:r>
          </a:p>
        </p:txBody>
      </p:sp>
      <p:cxnSp>
        <p:nvCxnSpPr>
          <p:cNvPr id="7" name="Düz Ok Bağlayıcısı 6"/>
          <p:cNvCxnSpPr/>
          <p:nvPr/>
        </p:nvCxnSpPr>
        <p:spPr>
          <a:xfrm flipV="1">
            <a:off x="4788024" y="4508755"/>
            <a:ext cx="555244" cy="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3 Metin kutusu"/>
          <p:cNvSpPr txBox="1"/>
          <p:nvPr/>
        </p:nvSpPr>
        <p:spPr>
          <a:xfrm>
            <a:off x="3471060" y="3702324"/>
            <a:ext cx="5061380" cy="276999"/>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p>
            <a:pPr algn="ctr"/>
            <a:r>
              <a:rPr lang="tr-TR" i="1">
                <a:latin typeface="+mj-lt"/>
              </a:rPr>
              <a:t>büyük harfler &lt; küçük harfler (ASCII tablosuna göre)</a:t>
            </a:r>
          </a:p>
        </p:txBody>
      </p:sp>
      <p:cxnSp>
        <p:nvCxnSpPr>
          <p:cNvPr id="9" name="Düz Ok Bağlayıcısı 8"/>
          <p:cNvCxnSpPr/>
          <p:nvPr/>
        </p:nvCxnSpPr>
        <p:spPr>
          <a:xfrm flipV="1">
            <a:off x="2915816" y="3845975"/>
            <a:ext cx="555244" cy="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3 Metin kutusu"/>
          <p:cNvSpPr txBox="1"/>
          <p:nvPr/>
        </p:nvSpPr>
        <p:spPr>
          <a:xfrm>
            <a:off x="2411760" y="6433739"/>
            <a:ext cx="4896544" cy="276999"/>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p>
            <a:pPr algn="ctr"/>
            <a:r>
              <a:rPr lang="tr-TR" i="1">
                <a:latin typeface="+mj-lt"/>
              </a:rPr>
              <a:t>Büyük / küçük harf ayrımı yapmadan tersten sıralar</a:t>
            </a:r>
          </a:p>
        </p:txBody>
      </p:sp>
      <p:cxnSp>
        <p:nvCxnSpPr>
          <p:cNvPr id="13" name="Dirsek Bağlayıcısı 12"/>
          <p:cNvCxnSpPr>
            <a:endCxn id="10" idx="1"/>
          </p:cNvCxnSpPr>
          <p:nvPr/>
        </p:nvCxnSpPr>
        <p:spPr>
          <a:xfrm>
            <a:off x="1807894" y="6031086"/>
            <a:ext cx="603866" cy="541153"/>
          </a:xfrm>
          <a:prstGeom prst="bentConnector3">
            <a:avLst>
              <a:gd name="adj1" fmla="val 2494"/>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64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Demet (</a:t>
            </a:r>
            <a:r>
              <a:rPr lang="tr-TR" err="1"/>
              <a:t>Tuple</a:t>
            </a:r>
            <a:r>
              <a:rPr lang="tr-TR"/>
              <a:t>)</a:t>
            </a:r>
          </a:p>
        </p:txBody>
      </p:sp>
      <p:sp>
        <p:nvSpPr>
          <p:cNvPr id="3" name="İçerik Yer Tutucusu 2"/>
          <p:cNvSpPr>
            <a:spLocks noGrp="1"/>
          </p:cNvSpPr>
          <p:nvPr>
            <p:ph idx="1"/>
          </p:nvPr>
        </p:nvSpPr>
        <p:spPr/>
        <p:txBody>
          <a:bodyPr>
            <a:normAutofit fontScale="77500" lnSpcReduction="20000"/>
          </a:bodyPr>
          <a:lstStyle/>
          <a:p>
            <a:r>
              <a:rPr lang="tr-TR"/>
              <a:t>Listeye benzer bir yapı olan demet, elemanlarının sabit yani değiştirilemez (</a:t>
            </a:r>
            <a:r>
              <a:rPr lang="tr-TR" err="1"/>
              <a:t>immutable</a:t>
            </a:r>
            <a:r>
              <a:rPr lang="tr-TR"/>
              <a:t>) olmasıyla ve tanımının köşeli parantezle değil normal parantezle yapılmasıyla farklıdır.</a:t>
            </a:r>
          </a:p>
          <a:p>
            <a:pPr marL="457200" lvl="1" indent="0">
              <a:buNone/>
            </a:pPr>
            <a:r>
              <a:rPr lang="tr-TR">
                <a:latin typeface="Consolas" panose="020B0609020204030204" pitchFamily="49" charset="0"/>
              </a:rPr>
              <a:t>Demet = (34, 63, 'Hakan', 4.34)</a:t>
            </a:r>
          </a:p>
          <a:p>
            <a:r>
              <a:rPr lang="tr-TR"/>
              <a:t>Yukarıdaki tanımda parantezleri kullanmasaydık bile hata vermezdi. Bu durum bir </a:t>
            </a:r>
            <a:r>
              <a:rPr lang="tr-TR" err="1"/>
              <a:t>float</a:t>
            </a:r>
            <a:r>
              <a:rPr lang="tr-TR"/>
              <a:t> değişken tanımlarken yanlışlıkla ‘.’ yerine ‘,’ koyduğunuzda aslında 2 elemanlı bir demet tanımlamanıza neden olur. </a:t>
            </a:r>
          </a:p>
          <a:p>
            <a:pPr marL="457200" lvl="1" indent="0">
              <a:buNone/>
            </a:pPr>
            <a:r>
              <a:rPr lang="tr-TR">
                <a:solidFill>
                  <a:srgbClr val="C00000"/>
                </a:solidFill>
                <a:latin typeface="Consolas" panose="020B0609020204030204" pitchFamily="49" charset="0"/>
              </a:rPr>
              <a:t>A = 7,3</a:t>
            </a:r>
            <a:r>
              <a:rPr lang="tr-TR">
                <a:latin typeface="Consolas" panose="020B0609020204030204" pitchFamily="49" charset="0"/>
              </a:rPr>
              <a:t> → </a:t>
            </a:r>
            <a:r>
              <a:rPr lang="tr-TR"/>
              <a:t>7 ve 3 elemanlarından oluşan demeti tanımlar</a:t>
            </a:r>
          </a:p>
          <a:p>
            <a:r>
              <a:rPr lang="tr-TR"/>
              <a:t>Demet tanımında tek bir eleman bile verecek olsanız yanına virgül yazmanız gereklidir (aksi halde bu bir değişken olur).</a:t>
            </a:r>
          </a:p>
          <a:p>
            <a:pPr marL="457200" lvl="1" indent="0">
              <a:buNone/>
            </a:pPr>
            <a:r>
              <a:rPr lang="tr-TR">
                <a:solidFill>
                  <a:srgbClr val="C00000"/>
                </a:solidFill>
                <a:latin typeface="Consolas" panose="020B0609020204030204" pitchFamily="49" charset="0"/>
              </a:rPr>
              <a:t>A = 7,</a:t>
            </a:r>
            <a:endParaRPr lang="tr-TR"/>
          </a:p>
          <a:p>
            <a:r>
              <a:rPr lang="tr-TR"/>
              <a:t>Demetlerde sadece </a:t>
            </a:r>
            <a:r>
              <a:rPr lang="tr-TR" err="1">
                <a:solidFill>
                  <a:srgbClr val="C00000"/>
                </a:solidFill>
              </a:rPr>
              <a:t>count</a:t>
            </a:r>
            <a:r>
              <a:rPr lang="tr-TR"/>
              <a:t> ve </a:t>
            </a:r>
            <a:r>
              <a:rPr lang="tr-TR" err="1">
                <a:solidFill>
                  <a:srgbClr val="C00000"/>
                </a:solidFill>
              </a:rPr>
              <a:t>index</a:t>
            </a:r>
            <a:r>
              <a:rPr lang="tr-TR"/>
              <a:t> yöntemleri vardır.</a:t>
            </a:r>
          </a:p>
        </p:txBody>
      </p:sp>
    </p:spTree>
    <p:extLst>
      <p:ext uri="{BB962C8B-B14F-4D97-AF65-F5344CB8AC3E}">
        <p14:creationId xmlns:p14="http://schemas.microsoft.com/office/powerpoint/2010/main" val="370492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Listeler &amp; </a:t>
            </a:r>
            <a:r>
              <a:rPr lang="tr-TR" err="1"/>
              <a:t>Stringler</a:t>
            </a:r>
            <a:endParaRPr lang="tr-TR"/>
          </a:p>
        </p:txBody>
      </p:sp>
      <p:sp>
        <p:nvSpPr>
          <p:cNvPr id="3" name="İçerik Yer Tutucusu 2"/>
          <p:cNvSpPr>
            <a:spLocks noGrp="1"/>
          </p:cNvSpPr>
          <p:nvPr>
            <p:ph idx="1"/>
          </p:nvPr>
        </p:nvSpPr>
        <p:spPr/>
        <p:txBody>
          <a:bodyPr>
            <a:normAutofit fontScale="77500" lnSpcReduction="20000"/>
          </a:bodyPr>
          <a:lstStyle/>
          <a:p>
            <a:r>
              <a:rPr lang="tr-TR"/>
              <a:t>Listeye benzer bir diğer yapı da </a:t>
            </a:r>
            <a:r>
              <a:rPr lang="tr-TR" err="1"/>
              <a:t>string’tir</a:t>
            </a:r>
            <a:r>
              <a:rPr lang="tr-TR"/>
              <a:t>. String aslında karakterlerden oluşan bir liste gibidir ve </a:t>
            </a:r>
            <a:r>
              <a:rPr lang="tr-TR" err="1"/>
              <a:t>string’lerle</a:t>
            </a:r>
            <a:r>
              <a:rPr lang="tr-TR"/>
              <a:t> de indis kullanımı mümkündür:</a:t>
            </a:r>
          </a:p>
          <a:p>
            <a:pPr marL="457200" lvl="1" indent="0">
              <a:buNone/>
            </a:pPr>
            <a:r>
              <a:rPr lang="tr-TR">
                <a:latin typeface="Consolas" panose="020B0609020204030204" pitchFamily="49" charset="0"/>
              </a:rPr>
              <a:t>S = 'Merhaba'		S[2] </a:t>
            </a:r>
            <a:r>
              <a:rPr lang="tr-TR">
                <a:solidFill>
                  <a:srgbClr val="C00000"/>
                </a:solidFill>
                <a:latin typeface="Consolas" panose="020B0609020204030204" pitchFamily="49" charset="0"/>
              </a:rPr>
              <a:t>→ 'r'</a:t>
            </a:r>
          </a:p>
          <a:p>
            <a:r>
              <a:rPr lang="tr-TR" err="1"/>
              <a:t>String’ler</a:t>
            </a:r>
            <a:r>
              <a:rPr lang="tr-TR"/>
              <a:t> de demetler gibi </a:t>
            </a:r>
            <a:r>
              <a:rPr lang="tr-TR" err="1"/>
              <a:t>immutable</a:t>
            </a:r>
            <a:r>
              <a:rPr lang="tr-TR"/>
              <a:t> bir yapıya sahiptir. Yani indis kullanımı ile bir elemanına değer atanamaz:</a:t>
            </a:r>
          </a:p>
          <a:p>
            <a:pPr marL="457200" lvl="1" indent="0">
              <a:buNone/>
            </a:pPr>
            <a:r>
              <a:rPr lang="tr-TR">
                <a:latin typeface="Consolas" panose="020B0609020204030204" pitchFamily="49" charset="0"/>
              </a:rPr>
              <a:t>S[2] = 'r' </a:t>
            </a:r>
            <a:r>
              <a:rPr lang="tr-TR">
                <a:solidFill>
                  <a:srgbClr val="C00000"/>
                </a:solidFill>
                <a:latin typeface="Consolas" panose="020B0609020204030204" pitchFamily="49" charset="0"/>
              </a:rPr>
              <a:t>→ </a:t>
            </a:r>
            <a:r>
              <a:rPr lang="en-US">
                <a:solidFill>
                  <a:srgbClr val="C00000"/>
                </a:solidFill>
              </a:rPr>
              <a:t>'</a:t>
            </a:r>
            <a:r>
              <a:rPr lang="en-US" err="1">
                <a:solidFill>
                  <a:srgbClr val="C00000"/>
                </a:solidFill>
              </a:rPr>
              <a:t>str</a:t>
            </a:r>
            <a:r>
              <a:rPr lang="en-US">
                <a:solidFill>
                  <a:srgbClr val="C00000"/>
                </a:solidFill>
              </a:rPr>
              <a:t>' object does not support item assignment</a:t>
            </a:r>
            <a:endParaRPr lang="tr-TR">
              <a:solidFill>
                <a:srgbClr val="C00000"/>
              </a:solidFill>
            </a:endParaRPr>
          </a:p>
          <a:p>
            <a:r>
              <a:rPr lang="tr-TR"/>
              <a:t>Daha önce </a:t>
            </a:r>
            <a:r>
              <a:rPr lang="tr-TR" err="1"/>
              <a:t>string’leri</a:t>
            </a:r>
            <a:r>
              <a:rPr lang="tr-TR"/>
              <a:t> birleştirmek için + ve belirli sayıda tekrarlamak için * simgelerini kullanmıştık. Bunlar listeler ve demetler ile de kullanılabilir.</a:t>
            </a:r>
          </a:p>
          <a:p>
            <a:r>
              <a:rPr lang="tr-TR" err="1"/>
              <a:t>String’ler</a:t>
            </a:r>
            <a:r>
              <a:rPr lang="tr-TR"/>
              <a:t> listelere göre daha çok yönteme sahiptirler (daha sonra göreceğiz)</a:t>
            </a:r>
          </a:p>
        </p:txBody>
      </p:sp>
    </p:spTree>
    <p:extLst>
      <p:ext uri="{BB962C8B-B14F-4D97-AF65-F5344CB8AC3E}">
        <p14:creationId xmlns:p14="http://schemas.microsoft.com/office/powerpoint/2010/main" val="196146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l"/>
            <a:r>
              <a:rPr lang="tr-TR"/>
              <a:t>Örnekler:</a:t>
            </a:r>
          </a:p>
        </p:txBody>
      </p:sp>
      <p:sp>
        <p:nvSpPr>
          <p:cNvPr id="3" name="İçerik Yer Tutucusu 2"/>
          <p:cNvSpPr>
            <a:spLocks noGrp="1"/>
          </p:cNvSpPr>
          <p:nvPr>
            <p:ph idx="1"/>
          </p:nvPr>
        </p:nvSpPr>
        <p:spPr/>
        <p:txBody>
          <a:bodyPr>
            <a:normAutofit/>
          </a:bodyPr>
          <a:lstStyle/>
          <a:p>
            <a:pPr marL="0" indent="0">
              <a:buNone/>
            </a:pPr>
            <a:r>
              <a:rPr lang="tr-TR" sz="2400">
                <a:latin typeface="Consolas" panose="020B0609020204030204" pitchFamily="49" charset="0"/>
              </a:rPr>
              <a:t>&gt;&gt;&gt; a = </a:t>
            </a:r>
            <a:r>
              <a:rPr lang="tr-TR" sz="2400" err="1">
                <a:latin typeface="Consolas" panose="020B0609020204030204" pitchFamily="49" charset="0"/>
              </a:rPr>
              <a:t>list</a:t>
            </a:r>
            <a:r>
              <a:rPr lang="tr-TR" sz="2400">
                <a:latin typeface="Consolas" panose="020B0609020204030204" pitchFamily="49" charset="0"/>
              </a:rPr>
              <a:t>("Merhaba")</a:t>
            </a:r>
          </a:p>
          <a:p>
            <a:pPr marL="0" indent="0" algn="r">
              <a:buNone/>
            </a:pPr>
            <a:r>
              <a:rPr lang="tr-TR" sz="2400">
                <a:solidFill>
                  <a:srgbClr val="C00000"/>
                </a:solidFill>
                <a:latin typeface="Consolas" panose="020B0609020204030204" pitchFamily="49" charset="0"/>
              </a:rPr>
              <a:t>a → ['M', 'e', 'r', 'h', 'a', 'b', 'a']</a:t>
            </a:r>
          </a:p>
          <a:p>
            <a:pPr marL="0" indent="0">
              <a:buNone/>
            </a:pPr>
            <a:r>
              <a:rPr lang="pt-BR" sz="2400">
                <a:latin typeface="Consolas" panose="020B0609020204030204" pitchFamily="49" charset="0"/>
              </a:rPr>
              <a:t>&gt;&gt;&gt; a = [12,</a:t>
            </a:r>
            <a:r>
              <a:rPr lang="tr-TR" sz="2400">
                <a:latin typeface="Consolas" panose="020B0609020204030204" pitchFamily="49" charset="0"/>
              </a:rPr>
              <a:t> </a:t>
            </a:r>
            <a:r>
              <a:rPr lang="pt-BR" sz="2400">
                <a:latin typeface="Consolas" panose="020B0609020204030204" pitchFamily="49" charset="0"/>
              </a:rPr>
              <a:t>34,</a:t>
            </a:r>
            <a:r>
              <a:rPr lang="tr-TR" sz="2400">
                <a:latin typeface="Consolas" panose="020B0609020204030204" pitchFamily="49" charset="0"/>
              </a:rPr>
              <a:t> </a:t>
            </a:r>
            <a:r>
              <a:rPr lang="pt-BR" sz="2400">
                <a:latin typeface="Consolas" panose="020B0609020204030204" pitchFamily="49" charset="0"/>
              </a:rPr>
              <a:t>56]</a:t>
            </a:r>
            <a:endParaRPr lang="tr-TR" sz="2400">
              <a:latin typeface="Consolas" panose="020B0609020204030204" pitchFamily="49" charset="0"/>
            </a:endParaRPr>
          </a:p>
          <a:p>
            <a:pPr marL="0" indent="0">
              <a:buNone/>
            </a:pPr>
            <a:r>
              <a:rPr lang="pt-BR" sz="2400">
                <a:latin typeface="Consolas" panose="020B0609020204030204" pitchFamily="49" charset="0"/>
              </a:rPr>
              <a:t>&gt;&gt;&gt; a += "Ali"</a:t>
            </a:r>
          </a:p>
          <a:p>
            <a:pPr marL="0" indent="0" algn="r">
              <a:buNone/>
            </a:pPr>
            <a:r>
              <a:rPr lang="tr-TR" sz="2400">
                <a:solidFill>
                  <a:srgbClr val="C00000"/>
                </a:solidFill>
                <a:latin typeface="Consolas" panose="020B0609020204030204" pitchFamily="49" charset="0"/>
              </a:rPr>
              <a:t>a → </a:t>
            </a:r>
            <a:r>
              <a:rPr lang="pt-BR" sz="2400">
                <a:solidFill>
                  <a:srgbClr val="C00000"/>
                </a:solidFill>
                <a:latin typeface="Consolas" panose="020B0609020204030204" pitchFamily="49" charset="0"/>
              </a:rPr>
              <a:t>[12, 34, 56, 'A', 'l', 'i']</a:t>
            </a:r>
            <a:endParaRPr lang="tr-TR" sz="2400">
              <a:solidFill>
                <a:srgbClr val="C00000"/>
              </a:solidFill>
              <a:latin typeface="Consolas" panose="020B0609020204030204" pitchFamily="49" charset="0"/>
            </a:endParaRPr>
          </a:p>
          <a:p>
            <a:pPr marL="0" indent="0">
              <a:buNone/>
            </a:pPr>
            <a:r>
              <a:rPr lang="pt-BR" sz="2400">
                <a:latin typeface="Consolas" panose="020B0609020204030204" pitchFamily="49" charset="0"/>
              </a:rPr>
              <a:t>&gt;&gt;&gt; a += ["Ali"] </a:t>
            </a:r>
            <a:endParaRPr lang="tr-TR" sz="2400">
              <a:latin typeface="Consolas" panose="020B0609020204030204" pitchFamily="49" charset="0"/>
            </a:endParaRPr>
          </a:p>
          <a:p>
            <a:pPr marL="0" indent="0" algn="r">
              <a:buNone/>
            </a:pPr>
            <a:r>
              <a:rPr lang="tr-TR" sz="2400">
                <a:solidFill>
                  <a:srgbClr val="C00000"/>
                </a:solidFill>
                <a:latin typeface="Consolas" panose="020B0609020204030204" pitchFamily="49" charset="0"/>
              </a:rPr>
              <a:t>a → </a:t>
            </a:r>
            <a:r>
              <a:rPr lang="pt-BR" sz="2400">
                <a:solidFill>
                  <a:srgbClr val="C00000"/>
                </a:solidFill>
                <a:latin typeface="Consolas" panose="020B0609020204030204" pitchFamily="49" charset="0"/>
              </a:rPr>
              <a:t>[12, 34, 56, 'A', 'l', 'i', 'Ali']</a:t>
            </a:r>
          </a:p>
          <a:p>
            <a:pPr marL="0" indent="0">
              <a:buNone/>
            </a:pPr>
            <a:r>
              <a:rPr lang="pt-BR" sz="2400">
                <a:latin typeface="Consolas" panose="020B0609020204030204" pitchFamily="49" charset="0"/>
              </a:rPr>
              <a:t>&gt;&gt;&gt; del a[</a:t>
            </a:r>
            <a:r>
              <a:rPr lang="tr-TR" sz="2400">
                <a:latin typeface="Consolas" panose="020B0609020204030204" pitchFamily="49" charset="0"/>
              </a:rPr>
              <a:t>3</a:t>
            </a:r>
            <a:r>
              <a:rPr lang="pt-BR" sz="2400">
                <a:latin typeface="Consolas" panose="020B0609020204030204" pitchFamily="49" charset="0"/>
              </a:rPr>
              <a:t>:</a:t>
            </a:r>
            <a:r>
              <a:rPr lang="tr-TR" sz="2400">
                <a:latin typeface="Consolas" panose="020B0609020204030204" pitchFamily="49" charset="0"/>
              </a:rPr>
              <a:t>6</a:t>
            </a:r>
            <a:r>
              <a:rPr lang="pt-BR" sz="2400">
                <a:latin typeface="Consolas" panose="020B0609020204030204" pitchFamily="49" charset="0"/>
              </a:rPr>
              <a:t>]</a:t>
            </a:r>
            <a:endParaRPr lang="tr-TR" sz="2400">
              <a:latin typeface="Consolas" panose="020B0609020204030204" pitchFamily="49" charset="0"/>
            </a:endParaRPr>
          </a:p>
          <a:p>
            <a:pPr marL="0" indent="0" algn="r">
              <a:buNone/>
            </a:pPr>
            <a:r>
              <a:rPr lang="tr-TR" sz="2400">
                <a:solidFill>
                  <a:srgbClr val="C00000"/>
                </a:solidFill>
                <a:latin typeface="Consolas" panose="020B0609020204030204" pitchFamily="49" charset="0"/>
              </a:rPr>
              <a:t>a → </a:t>
            </a:r>
            <a:r>
              <a:rPr lang="pt-BR" sz="2400">
                <a:solidFill>
                  <a:srgbClr val="C00000"/>
                </a:solidFill>
                <a:latin typeface="Consolas" panose="020B0609020204030204" pitchFamily="49" charset="0"/>
              </a:rPr>
              <a:t>[12, 34, 56, 'Al</a:t>
            </a:r>
            <a:r>
              <a:rPr lang="tr-TR" sz="2400">
                <a:solidFill>
                  <a:srgbClr val="C00000"/>
                </a:solidFill>
                <a:latin typeface="Consolas" panose="020B0609020204030204" pitchFamily="49" charset="0"/>
              </a:rPr>
              <a:t>i</a:t>
            </a:r>
            <a:r>
              <a:rPr lang="pt-BR" sz="2400">
                <a:solidFill>
                  <a:srgbClr val="C00000"/>
                </a:solidFill>
                <a:latin typeface="Consolas" panose="020B0609020204030204" pitchFamily="49" charset="0"/>
              </a:rPr>
              <a:t>']</a:t>
            </a:r>
          </a:p>
          <a:p>
            <a:pPr marL="0" indent="0">
              <a:buNone/>
            </a:pPr>
            <a:endParaRPr lang="pt-BR" sz="2400">
              <a:latin typeface="Consolas" panose="020B0609020204030204" pitchFamily="49" charset="0"/>
            </a:endParaRPr>
          </a:p>
        </p:txBody>
      </p:sp>
      <p:sp>
        <p:nvSpPr>
          <p:cNvPr id="4" name="3 Metin kutusu"/>
          <p:cNvSpPr txBox="1"/>
          <p:nvPr/>
        </p:nvSpPr>
        <p:spPr>
          <a:xfrm>
            <a:off x="457200" y="5661248"/>
            <a:ext cx="8229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Yukarıda görüldüğü gibi bir </a:t>
            </a:r>
            <a:r>
              <a:rPr lang="tr-TR" i="1" err="1">
                <a:latin typeface="+mj-lt"/>
              </a:rPr>
              <a:t>string’i</a:t>
            </a:r>
            <a:r>
              <a:rPr lang="tr-TR" i="1">
                <a:latin typeface="+mj-lt"/>
              </a:rPr>
              <a:t> bir listeye += ile köşeli parantez içinde yazarak eklerseniz tüm </a:t>
            </a:r>
            <a:r>
              <a:rPr lang="tr-TR" i="1" err="1">
                <a:latin typeface="+mj-lt"/>
              </a:rPr>
              <a:t>string’i</a:t>
            </a:r>
            <a:r>
              <a:rPr lang="tr-TR" i="1">
                <a:latin typeface="+mj-lt"/>
              </a:rPr>
              <a:t> bir eleman olarak, </a:t>
            </a:r>
            <a:r>
              <a:rPr lang="tr-TR" i="1"/>
              <a:t>köşeli parantez kullanmadan eklerseniz her karakterini ayrı bir eleman olarak ekler.</a:t>
            </a:r>
            <a:endParaRPr lang="tr-TR" i="1">
              <a:latin typeface="+mj-lt"/>
            </a:endParaRPr>
          </a:p>
        </p:txBody>
      </p:sp>
      <p:sp>
        <p:nvSpPr>
          <p:cNvPr id="5" name="Dikdörtgen 4"/>
          <p:cNvSpPr/>
          <p:nvPr/>
        </p:nvSpPr>
        <p:spPr>
          <a:xfrm>
            <a:off x="3563888" y="3847725"/>
            <a:ext cx="305134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tr-TR" err="1">
                <a:solidFill>
                  <a:srgbClr val="C00000"/>
                </a:solidFill>
                <a:latin typeface="Consolas" panose="020B0609020204030204" pitchFamily="49" charset="0"/>
              </a:rPr>
              <a:t>a.append</a:t>
            </a:r>
            <a:r>
              <a:rPr lang="tr-TR">
                <a:solidFill>
                  <a:srgbClr val="C00000"/>
                </a:solidFill>
                <a:latin typeface="Consolas" panose="020B0609020204030204" pitchFamily="49" charset="0"/>
              </a:rPr>
              <a:t>('Ali')</a:t>
            </a:r>
            <a:r>
              <a:rPr lang="tr-TR" i="1">
                <a:latin typeface="+mn-lt"/>
              </a:rPr>
              <a:t> ile aynıdır</a:t>
            </a:r>
          </a:p>
        </p:txBody>
      </p:sp>
      <p:sp>
        <p:nvSpPr>
          <p:cNvPr id="6" name="Dikdörtgen 5"/>
          <p:cNvSpPr/>
          <p:nvPr/>
        </p:nvSpPr>
        <p:spPr>
          <a:xfrm>
            <a:off x="3275856" y="4733197"/>
            <a:ext cx="529074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tr-TR" i="1">
                <a:solidFill>
                  <a:srgbClr val="C00000"/>
                </a:solidFill>
                <a:latin typeface="+mn-lt"/>
              </a:rPr>
              <a:t>pop</a:t>
            </a:r>
            <a:r>
              <a:rPr lang="tr-TR" i="1">
                <a:latin typeface="+mn-lt"/>
              </a:rPr>
              <a:t> yöntemi sadece 1 eleman silerken </a:t>
            </a:r>
            <a:r>
              <a:rPr lang="tr-TR" i="1">
                <a:solidFill>
                  <a:srgbClr val="C00000"/>
                </a:solidFill>
                <a:latin typeface="+mn-lt"/>
              </a:rPr>
              <a:t>del</a:t>
            </a:r>
            <a:r>
              <a:rPr lang="tr-TR" i="1">
                <a:latin typeface="+mn-lt"/>
              </a:rPr>
              <a:t> dilim silebilir</a:t>
            </a:r>
          </a:p>
        </p:txBody>
      </p:sp>
    </p:spTree>
    <p:extLst>
      <p:ext uri="{BB962C8B-B14F-4D97-AF65-F5344CB8AC3E}">
        <p14:creationId xmlns:p14="http://schemas.microsoft.com/office/powerpoint/2010/main" val="351658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İlgili Fonksiyonlar</a:t>
            </a:r>
          </a:p>
        </p:txBody>
      </p:sp>
      <p:sp>
        <p:nvSpPr>
          <p:cNvPr id="3" name="İçerik Yer Tutucusu 2"/>
          <p:cNvSpPr>
            <a:spLocks noGrp="1"/>
          </p:cNvSpPr>
          <p:nvPr>
            <p:ph idx="1"/>
          </p:nvPr>
        </p:nvSpPr>
        <p:spPr/>
        <p:txBody>
          <a:bodyPr>
            <a:normAutofit fontScale="92500" lnSpcReduction="10000"/>
          </a:bodyPr>
          <a:lstStyle/>
          <a:p>
            <a:r>
              <a:rPr lang="tr-TR" err="1">
                <a:solidFill>
                  <a:srgbClr val="C00000"/>
                </a:solidFill>
                <a:latin typeface="Consolas" panose="020B0609020204030204" pitchFamily="49" charset="0"/>
              </a:rPr>
              <a:t>len</a:t>
            </a:r>
            <a:r>
              <a:rPr lang="tr-TR">
                <a:solidFill>
                  <a:srgbClr val="C00000"/>
                </a:solidFill>
                <a:latin typeface="Consolas" panose="020B0609020204030204" pitchFamily="49" charset="0"/>
              </a:rPr>
              <a:t>(a):</a:t>
            </a:r>
            <a:r>
              <a:rPr lang="tr-TR">
                <a:solidFill>
                  <a:srgbClr val="C00000"/>
                </a:solidFill>
              </a:rPr>
              <a:t> </a:t>
            </a:r>
            <a:r>
              <a:rPr lang="tr-TR">
                <a:solidFill>
                  <a:srgbClr val="C00000"/>
                </a:solidFill>
                <a:latin typeface="Consolas" panose="020B0609020204030204" pitchFamily="49" charset="0"/>
              </a:rPr>
              <a:t>a</a:t>
            </a:r>
            <a:r>
              <a:rPr lang="tr-TR"/>
              <a:t> bir liste veya demet ise eleman sayısını, string ise karakter sayısını döndürür. </a:t>
            </a:r>
            <a:r>
              <a:rPr lang="tr-TR" u="sng"/>
              <a:t>Örnek</a:t>
            </a:r>
            <a:r>
              <a:rPr lang="tr-TR"/>
              <a:t>: Aşağıdaki karşılaştırma True döndürür:</a:t>
            </a:r>
          </a:p>
          <a:p>
            <a:pPr marL="457200" lvl="1" indent="0">
              <a:buNone/>
            </a:pPr>
            <a:r>
              <a:rPr lang="tr-TR">
                <a:solidFill>
                  <a:srgbClr val="0070C0"/>
                </a:solidFill>
                <a:latin typeface="Consolas" panose="020B0609020204030204" pitchFamily="49" charset="0"/>
              </a:rPr>
              <a:t>liste[</a:t>
            </a:r>
            <a:r>
              <a:rPr lang="tr-TR" err="1">
                <a:solidFill>
                  <a:srgbClr val="0070C0"/>
                </a:solidFill>
                <a:latin typeface="Consolas" panose="020B0609020204030204" pitchFamily="49" charset="0"/>
              </a:rPr>
              <a:t>len</a:t>
            </a:r>
            <a:r>
              <a:rPr lang="tr-TR">
                <a:solidFill>
                  <a:srgbClr val="0070C0"/>
                </a:solidFill>
                <a:latin typeface="Consolas" panose="020B0609020204030204" pitchFamily="49" charset="0"/>
              </a:rPr>
              <a:t>(liste)-1] == liste[-1]</a:t>
            </a:r>
          </a:p>
          <a:p>
            <a:r>
              <a:rPr lang="tr-TR" err="1">
                <a:solidFill>
                  <a:srgbClr val="C00000"/>
                </a:solidFill>
                <a:latin typeface="Consolas" panose="020B0609020204030204" pitchFamily="49" charset="0"/>
              </a:rPr>
              <a:t>max</a:t>
            </a:r>
            <a:r>
              <a:rPr lang="tr-TR">
                <a:solidFill>
                  <a:srgbClr val="C00000"/>
                </a:solidFill>
                <a:latin typeface="Consolas" panose="020B0609020204030204" pitchFamily="49" charset="0"/>
              </a:rPr>
              <a:t>(a)</a:t>
            </a:r>
            <a:r>
              <a:rPr lang="tr-TR">
                <a:solidFill>
                  <a:srgbClr val="C00000"/>
                </a:solidFill>
                <a:latin typeface="Calibri" panose="020F0502020204030204" pitchFamily="34" charset="0"/>
                <a:cs typeface="Calibri" panose="020F0502020204030204" pitchFamily="34" charset="0"/>
              </a:rPr>
              <a:t> </a:t>
            </a:r>
            <a:r>
              <a:rPr lang="tr-TR"/>
              <a:t>ve</a:t>
            </a:r>
            <a:r>
              <a:rPr lang="tr-TR">
                <a:solidFill>
                  <a:srgbClr val="C00000"/>
                </a:solidFill>
                <a:latin typeface="Consolas" panose="020B0609020204030204" pitchFamily="49" charset="0"/>
              </a:rPr>
              <a:t> </a:t>
            </a:r>
            <a:r>
              <a:rPr lang="tr-TR" err="1">
                <a:solidFill>
                  <a:srgbClr val="C00000"/>
                </a:solidFill>
                <a:latin typeface="Consolas" panose="020B0609020204030204" pitchFamily="49" charset="0"/>
              </a:rPr>
              <a:t>min</a:t>
            </a:r>
            <a:r>
              <a:rPr lang="tr-TR">
                <a:solidFill>
                  <a:srgbClr val="C00000"/>
                </a:solidFill>
                <a:latin typeface="Consolas" panose="020B0609020204030204" pitchFamily="49" charset="0"/>
              </a:rPr>
              <a:t>(a):</a:t>
            </a:r>
            <a:r>
              <a:rPr lang="tr-TR">
                <a:solidFill>
                  <a:srgbClr val="C00000"/>
                </a:solidFill>
              </a:rPr>
              <a:t> </a:t>
            </a:r>
            <a:r>
              <a:rPr lang="tr-TR">
                <a:solidFill>
                  <a:srgbClr val="C00000"/>
                </a:solidFill>
                <a:latin typeface="Consolas" panose="020B0609020204030204" pitchFamily="49" charset="0"/>
              </a:rPr>
              <a:t>a</a:t>
            </a:r>
            <a:r>
              <a:rPr lang="tr-TR"/>
              <a:t> bir liste veya demet ise en büyük / küçük elemanı, string ise alfabetik sıraya göre en büyük / küçük olanı döndürür.</a:t>
            </a:r>
          </a:p>
          <a:p>
            <a:pPr lvl="1"/>
            <a:r>
              <a:rPr lang="tr-TR"/>
              <a:t>ASCII sırasına göre küçük harfler daha büyüktür</a:t>
            </a:r>
          </a:p>
          <a:p>
            <a:r>
              <a:rPr lang="tr-TR" err="1">
                <a:solidFill>
                  <a:srgbClr val="C00000"/>
                </a:solidFill>
                <a:latin typeface="Consolas" panose="020B0609020204030204" pitchFamily="49" charset="0"/>
              </a:rPr>
              <a:t>sum</a:t>
            </a:r>
            <a:r>
              <a:rPr lang="tr-TR">
                <a:solidFill>
                  <a:srgbClr val="C00000"/>
                </a:solidFill>
                <a:latin typeface="Consolas" panose="020B0609020204030204" pitchFamily="49" charset="0"/>
              </a:rPr>
              <a:t>(a):</a:t>
            </a:r>
            <a:r>
              <a:rPr lang="tr-TR">
                <a:solidFill>
                  <a:srgbClr val="C00000"/>
                </a:solidFill>
              </a:rPr>
              <a:t> </a:t>
            </a:r>
            <a:r>
              <a:rPr lang="tr-TR">
                <a:solidFill>
                  <a:srgbClr val="C00000"/>
                </a:solidFill>
                <a:latin typeface="Consolas" panose="020B0609020204030204" pitchFamily="49" charset="0"/>
              </a:rPr>
              <a:t>a</a:t>
            </a:r>
            <a:r>
              <a:rPr lang="tr-TR"/>
              <a:t> bir liste veya demet ise elemanlarının toplamını döndürür</a:t>
            </a:r>
          </a:p>
        </p:txBody>
      </p:sp>
    </p:spTree>
    <p:extLst>
      <p:ext uri="{BB962C8B-B14F-4D97-AF65-F5344CB8AC3E}">
        <p14:creationId xmlns:p14="http://schemas.microsoft.com/office/powerpoint/2010/main" val="326322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fontScale="90000"/>
          </a:bodyPr>
          <a:lstStyle/>
          <a:p>
            <a:r>
              <a:rPr lang="tr-TR" altLang="tr-TR" sz="4000"/>
              <a:t>Girilen 10 tamsayıdan en büyüğünü bulan ve görüntüleyen program (liste ile)</a:t>
            </a:r>
            <a:endParaRPr lang="tr-TR" sz="4000"/>
          </a:p>
        </p:txBody>
      </p:sp>
      <p:sp>
        <p:nvSpPr>
          <p:cNvPr id="3" name="İçerik Yer Tutucusu 2"/>
          <p:cNvSpPr>
            <a:spLocks noGrp="1"/>
          </p:cNvSpPr>
          <p:nvPr>
            <p:ph idx="1"/>
          </p:nvPr>
        </p:nvSpPr>
        <p:spPr>
          <a:xfrm>
            <a:off x="457200" y="1609492"/>
            <a:ext cx="8229600" cy="4525963"/>
          </a:xfrm>
        </p:spPr>
        <p:txBody>
          <a:bodyPr>
            <a:normAutofit lnSpcReduction="10000"/>
          </a:bodyPr>
          <a:lstStyle/>
          <a:p>
            <a:r>
              <a:rPr lang="tr-TR"/>
              <a:t>Geçen hafta bu programı liste kullanmadan yapmıştık. Bu hafta kullanıcının girdiği 10 elemanı bir listeye ekleyip, sonrasında </a:t>
            </a:r>
            <a:r>
              <a:rPr lang="tr-TR" err="1"/>
              <a:t>max</a:t>
            </a:r>
            <a:r>
              <a:rPr lang="tr-TR"/>
              <a:t> fonksiyonu ile en büyüğünü gösterelim:</a:t>
            </a:r>
          </a:p>
          <a:p>
            <a:pPr marL="400050" lvl="1" indent="0">
              <a:buNone/>
            </a:pPr>
            <a:r>
              <a:rPr lang="tr-TR">
                <a:solidFill>
                  <a:srgbClr val="0070C0"/>
                </a:solidFill>
                <a:latin typeface="Consolas" panose="020B0609020204030204" pitchFamily="49" charset="0"/>
              </a:rPr>
              <a:t>liste = []</a:t>
            </a:r>
          </a:p>
          <a:p>
            <a:pPr marL="400050" lvl="1" indent="0">
              <a:buNone/>
            </a:pPr>
            <a:r>
              <a:rPr lang="tr-TR" err="1">
                <a:solidFill>
                  <a:srgbClr val="0070C0"/>
                </a:solidFill>
                <a:latin typeface="Consolas" panose="020B0609020204030204" pitchFamily="49" charset="0"/>
              </a:rPr>
              <a:t>for</a:t>
            </a:r>
            <a:r>
              <a:rPr lang="tr-TR">
                <a:solidFill>
                  <a:srgbClr val="0070C0"/>
                </a:solidFill>
                <a:latin typeface="Consolas" panose="020B0609020204030204" pitchFamily="49" charset="0"/>
              </a:rPr>
              <a:t> i in </a:t>
            </a:r>
            <a:r>
              <a:rPr lang="tr-TR" err="1">
                <a:solidFill>
                  <a:srgbClr val="0070C0"/>
                </a:solidFill>
                <a:latin typeface="Consolas" panose="020B0609020204030204" pitchFamily="49" charset="0"/>
              </a:rPr>
              <a:t>range</a:t>
            </a:r>
            <a:r>
              <a:rPr lang="tr-TR">
                <a:solidFill>
                  <a:srgbClr val="0070C0"/>
                </a:solidFill>
                <a:latin typeface="Consolas" panose="020B0609020204030204" pitchFamily="49" charset="0"/>
              </a:rPr>
              <a:t>(10):</a:t>
            </a:r>
          </a:p>
          <a:p>
            <a:pPr marL="40005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liste.append</a:t>
            </a:r>
            <a:r>
              <a:rPr lang="tr-TR">
                <a:solidFill>
                  <a:srgbClr val="0070C0"/>
                </a:solidFill>
                <a:latin typeface="Consolas" panose="020B0609020204030204" pitchFamily="49" charset="0"/>
              </a:rPr>
              <a:t>(</a:t>
            </a:r>
            <a:r>
              <a:rPr lang="tr-TR" err="1">
                <a:solidFill>
                  <a:srgbClr val="0070C0"/>
                </a:solidFill>
                <a:latin typeface="Consolas" panose="020B0609020204030204" pitchFamily="49" charset="0"/>
              </a:rPr>
              <a:t>int</a:t>
            </a:r>
            <a:r>
              <a:rPr lang="tr-TR">
                <a:solidFill>
                  <a:srgbClr val="0070C0"/>
                </a:solidFill>
                <a:latin typeface="Consolas" panose="020B0609020204030204" pitchFamily="49" charset="0"/>
              </a:rPr>
              <a:t>(</a:t>
            </a:r>
            <a:r>
              <a:rPr lang="tr-TR" err="1">
                <a:solidFill>
                  <a:srgbClr val="0070C0"/>
                </a:solidFill>
                <a:latin typeface="Consolas" panose="020B0609020204030204" pitchFamily="49" charset="0"/>
              </a:rPr>
              <a:t>input</a:t>
            </a:r>
            <a:r>
              <a:rPr lang="tr-TR">
                <a:solidFill>
                  <a:srgbClr val="0070C0"/>
                </a:solidFill>
                <a:latin typeface="Consolas" panose="020B0609020204030204" pitchFamily="49" charset="0"/>
              </a:rPr>
              <a:t>(</a:t>
            </a:r>
          </a:p>
          <a:p>
            <a:pPr marL="40005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str</a:t>
            </a:r>
            <a:r>
              <a:rPr lang="tr-TR">
                <a:solidFill>
                  <a:srgbClr val="0070C0"/>
                </a:solidFill>
                <a:latin typeface="Consolas" panose="020B0609020204030204" pitchFamily="49" charset="0"/>
              </a:rPr>
              <a:t>(i+1) + ". sayı : ")))</a:t>
            </a:r>
          </a:p>
          <a:p>
            <a:pPr marL="400050" lvl="1" indent="0">
              <a:buNone/>
            </a:pP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("En büyük sayı =", </a:t>
            </a:r>
            <a:r>
              <a:rPr lang="tr-TR" err="1">
                <a:solidFill>
                  <a:srgbClr val="0070C0"/>
                </a:solidFill>
                <a:latin typeface="Consolas" panose="020B0609020204030204" pitchFamily="49" charset="0"/>
              </a:rPr>
              <a:t>max</a:t>
            </a:r>
            <a:r>
              <a:rPr lang="tr-TR">
                <a:solidFill>
                  <a:srgbClr val="0070C0"/>
                </a:solidFill>
                <a:latin typeface="Consolas" panose="020B0609020204030204" pitchFamily="49" charset="0"/>
              </a:rPr>
              <a:t>(liste))</a:t>
            </a:r>
          </a:p>
        </p:txBody>
      </p:sp>
      <p:sp>
        <p:nvSpPr>
          <p:cNvPr id="4" name="3 Metin kutusu"/>
          <p:cNvSpPr txBox="1"/>
          <p:nvPr/>
        </p:nvSpPr>
        <p:spPr>
          <a:xfrm>
            <a:off x="971600" y="5949280"/>
            <a:ext cx="698477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En küçük sayı istenseydi </a:t>
            </a:r>
            <a:r>
              <a:rPr lang="tr-TR" i="1" err="1">
                <a:solidFill>
                  <a:srgbClr val="C00000"/>
                </a:solidFill>
                <a:latin typeface="+mj-lt"/>
              </a:rPr>
              <a:t>max</a:t>
            </a:r>
            <a:r>
              <a:rPr lang="tr-TR" i="1">
                <a:latin typeface="+mj-lt"/>
              </a:rPr>
              <a:t> yerine </a:t>
            </a:r>
            <a:r>
              <a:rPr lang="tr-TR" i="1" err="1">
                <a:solidFill>
                  <a:srgbClr val="C00000"/>
                </a:solidFill>
                <a:latin typeface="+mj-lt"/>
              </a:rPr>
              <a:t>min</a:t>
            </a:r>
            <a:r>
              <a:rPr lang="tr-TR" i="1">
                <a:latin typeface="+mj-lt"/>
              </a:rPr>
              <a:t>, girilen tüm sayıların toplamı istenseydi </a:t>
            </a:r>
            <a:r>
              <a:rPr lang="tr-TR" i="1" err="1">
                <a:solidFill>
                  <a:srgbClr val="C00000"/>
                </a:solidFill>
                <a:latin typeface="+mj-lt"/>
              </a:rPr>
              <a:t>sum</a:t>
            </a:r>
            <a:r>
              <a:rPr lang="tr-TR" i="1">
                <a:latin typeface="+mj-lt"/>
              </a:rPr>
              <a:t> kullanılabilirdi.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fontScale="90000"/>
          </a:bodyPr>
          <a:lstStyle/>
          <a:p>
            <a:r>
              <a:rPr lang="tr-TR" sz="4000"/>
              <a:t>Girilen 10 tamsayıyı girilme sırasının tersinde ekranda görüntüleyen program</a:t>
            </a:r>
          </a:p>
        </p:txBody>
      </p:sp>
      <p:sp>
        <p:nvSpPr>
          <p:cNvPr id="2" name="Content Placeholder 1"/>
          <p:cNvSpPr>
            <a:spLocks noGrp="1"/>
          </p:cNvSpPr>
          <p:nvPr>
            <p:ph idx="1"/>
          </p:nvPr>
        </p:nvSpPr>
        <p:spPr/>
        <p:txBody>
          <a:bodyPr>
            <a:noAutofit/>
          </a:bodyPr>
          <a:lstStyle/>
          <a:p>
            <a:pPr>
              <a:lnSpc>
                <a:spcPct val="90000"/>
              </a:lnSpc>
            </a:pPr>
            <a:r>
              <a:rPr lang="tr-TR">
                <a:highlight>
                  <a:srgbClr val="FFFFFF"/>
                </a:highlight>
              </a:rPr>
              <a:t>Bu soruyu 2 şekilde yapabilirsiniz. Birincisi </a:t>
            </a:r>
            <a:r>
              <a:rPr lang="tr-TR" err="1">
                <a:solidFill>
                  <a:srgbClr val="C00000"/>
                </a:solidFill>
                <a:highlight>
                  <a:srgbClr val="FFFFFF"/>
                </a:highlight>
                <a:latin typeface="Consolas" panose="020B0609020204030204" pitchFamily="49" charset="0"/>
              </a:rPr>
              <a:t>liste.reverse</a:t>
            </a:r>
            <a:r>
              <a:rPr lang="tr-TR">
                <a:solidFill>
                  <a:srgbClr val="C00000"/>
                </a:solidFill>
                <a:highlight>
                  <a:srgbClr val="FFFFFF"/>
                </a:highlight>
                <a:latin typeface="Consolas" panose="020B0609020204030204" pitchFamily="49" charset="0"/>
              </a:rPr>
              <a:t>()</a:t>
            </a:r>
            <a:r>
              <a:rPr lang="tr-TR">
                <a:solidFill>
                  <a:srgbClr val="C00000"/>
                </a:solidFill>
                <a:highlight>
                  <a:srgbClr val="FFFFFF"/>
                </a:highlight>
              </a:rPr>
              <a:t> </a:t>
            </a:r>
            <a:r>
              <a:rPr lang="tr-TR">
                <a:highlight>
                  <a:srgbClr val="FFFFFF"/>
                </a:highlight>
              </a:rPr>
              <a:t>yöntemi ile listeyi tersine çevirip sonra görüntülemek, ikincisi ise listeyi görüntülerken tersten göstermek:</a:t>
            </a:r>
            <a:endParaRPr lang="tr-TR" sz="2800">
              <a:highlight>
                <a:srgbClr val="FFFFFF"/>
              </a:highlight>
            </a:endParaRPr>
          </a:p>
          <a:p>
            <a:pPr marL="400050" lvl="1" indent="0">
              <a:lnSpc>
                <a:spcPct val="90000"/>
              </a:lnSpc>
              <a:buNone/>
            </a:pPr>
            <a:r>
              <a:rPr lang="tr-TR">
                <a:solidFill>
                  <a:srgbClr val="0070C0"/>
                </a:solidFill>
                <a:highlight>
                  <a:srgbClr val="FFFFFF"/>
                </a:highlight>
                <a:latin typeface="Consolas" panose="020B0609020204030204" pitchFamily="49" charset="0"/>
              </a:rPr>
              <a:t>liste = []</a:t>
            </a:r>
          </a:p>
          <a:p>
            <a:pPr marL="400050" lvl="1" indent="0">
              <a:lnSpc>
                <a:spcPct val="90000"/>
              </a:lnSpc>
              <a:buNone/>
            </a:pPr>
            <a:r>
              <a:rPr lang="tr-TR" err="1">
                <a:solidFill>
                  <a:srgbClr val="0070C0"/>
                </a:solidFill>
                <a:highlight>
                  <a:srgbClr val="FFFFFF"/>
                </a:highlight>
                <a:latin typeface="Consolas" panose="020B0609020204030204" pitchFamily="49" charset="0"/>
              </a:rPr>
              <a:t>for</a:t>
            </a:r>
            <a:r>
              <a:rPr lang="tr-TR">
                <a:solidFill>
                  <a:srgbClr val="0070C0"/>
                </a:solidFill>
                <a:highlight>
                  <a:srgbClr val="FFFFFF"/>
                </a:highlight>
                <a:latin typeface="Consolas" panose="020B0609020204030204" pitchFamily="49" charset="0"/>
              </a:rPr>
              <a:t> i in </a:t>
            </a:r>
            <a:r>
              <a:rPr lang="tr-TR" err="1">
                <a:solidFill>
                  <a:srgbClr val="0070C0"/>
                </a:solidFill>
                <a:highlight>
                  <a:srgbClr val="FFFFFF"/>
                </a:highlight>
                <a:latin typeface="Consolas" panose="020B0609020204030204" pitchFamily="49" charset="0"/>
              </a:rPr>
              <a:t>range</a:t>
            </a:r>
            <a:r>
              <a:rPr lang="tr-TR">
                <a:solidFill>
                  <a:srgbClr val="0070C0"/>
                </a:solidFill>
                <a:highlight>
                  <a:srgbClr val="FFFFFF"/>
                </a:highlight>
                <a:latin typeface="Consolas" panose="020B0609020204030204" pitchFamily="49" charset="0"/>
              </a:rPr>
              <a:t>(10):</a:t>
            </a:r>
          </a:p>
          <a:p>
            <a:pPr marL="400050" lvl="1" indent="0">
              <a:lnSpc>
                <a:spcPct val="90000"/>
              </a:lnSpc>
              <a:buNone/>
            </a:pPr>
            <a:r>
              <a:rPr lang="tr-TR">
                <a:solidFill>
                  <a:srgbClr val="0070C0"/>
                </a:solidFill>
                <a:highlight>
                  <a:srgbClr val="FFFFFF"/>
                </a:highlight>
                <a:latin typeface="Consolas" panose="020B0609020204030204" pitchFamily="49" charset="0"/>
              </a:rPr>
              <a:t>    </a:t>
            </a:r>
            <a:r>
              <a:rPr lang="tr-TR" err="1">
                <a:solidFill>
                  <a:srgbClr val="0070C0"/>
                </a:solidFill>
                <a:highlight>
                  <a:srgbClr val="FFFFFF"/>
                </a:highlight>
                <a:latin typeface="Consolas" panose="020B0609020204030204" pitchFamily="49" charset="0"/>
              </a:rPr>
              <a:t>liste.append</a:t>
            </a:r>
            <a:r>
              <a:rPr lang="tr-TR">
                <a:solidFill>
                  <a:srgbClr val="0070C0"/>
                </a:solidFill>
                <a:highlight>
                  <a:srgbClr val="FFFFFF"/>
                </a:highlight>
                <a:latin typeface="Consolas" panose="020B0609020204030204" pitchFamily="49" charset="0"/>
              </a:rPr>
              <a:t>(</a:t>
            </a:r>
            <a:r>
              <a:rPr lang="tr-TR" err="1">
                <a:solidFill>
                  <a:srgbClr val="0070C0"/>
                </a:solidFill>
                <a:highlight>
                  <a:srgbClr val="FFFFFF"/>
                </a:highlight>
                <a:latin typeface="Consolas" panose="020B0609020204030204" pitchFamily="49" charset="0"/>
              </a:rPr>
              <a:t>int</a:t>
            </a:r>
            <a:r>
              <a:rPr lang="tr-TR">
                <a:solidFill>
                  <a:srgbClr val="0070C0"/>
                </a:solidFill>
                <a:highlight>
                  <a:srgbClr val="FFFFFF"/>
                </a:highlight>
                <a:latin typeface="Consolas" panose="020B0609020204030204" pitchFamily="49" charset="0"/>
              </a:rPr>
              <a:t>(</a:t>
            </a:r>
            <a:r>
              <a:rPr lang="tr-TR" err="1">
                <a:solidFill>
                  <a:srgbClr val="0070C0"/>
                </a:solidFill>
                <a:highlight>
                  <a:srgbClr val="FFFFFF"/>
                </a:highlight>
                <a:latin typeface="Consolas" panose="020B0609020204030204" pitchFamily="49" charset="0"/>
              </a:rPr>
              <a:t>input</a:t>
            </a:r>
            <a:r>
              <a:rPr lang="tr-TR">
                <a:solidFill>
                  <a:srgbClr val="0070C0"/>
                </a:solidFill>
                <a:highlight>
                  <a:srgbClr val="FFFFFF"/>
                </a:highlight>
                <a:latin typeface="Consolas" panose="020B0609020204030204" pitchFamily="49" charset="0"/>
              </a:rPr>
              <a:t>(</a:t>
            </a:r>
          </a:p>
          <a:p>
            <a:pPr marL="400050" lvl="1" indent="0">
              <a:lnSpc>
                <a:spcPct val="90000"/>
              </a:lnSpc>
              <a:buNone/>
            </a:pPr>
            <a:r>
              <a:rPr lang="tr-TR">
                <a:solidFill>
                  <a:srgbClr val="0070C0"/>
                </a:solidFill>
                <a:highlight>
                  <a:srgbClr val="FFFFFF"/>
                </a:highlight>
                <a:latin typeface="Consolas" panose="020B0609020204030204" pitchFamily="49" charset="0"/>
              </a:rPr>
              <a:t>        </a:t>
            </a:r>
            <a:r>
              <a:rPr lang="tr-TR" err="1">
                <a:solidFill>
                  <a:srgbClr val="0070C0"/>
                </a:solidFill>
                <a:highlight>
                  <a:srgbClr val="FFFFFF"/>
                </a:highlight>
                <a:latin typeface="Consolas" panose="020B0609020204030204" pitchFamily="49" charset="0"/>
              </a:rPr>
              <a:t>str</a:t>
            </a:r>
            <a:r>
              <a:rPr lang="tr-TR">
                <a:solidFill>
                  <a:srgbClr val="0070C0"/>
                </a:solidFill>
                <a:highlight>
                  <a:srgbClr val="FFFFFF"/>
                </a:highlight>
                <a:latin typeface="Consolas" panose="020B0609020204030204" pitchFamily="49" charset="0"/>
              </a:rPr>
              <a:t>(i+1) + ". sayı : ")))</a:t>
            </a:r>
          </a:p>
          <a:p>
            <a:pPr marL="400050" lvl="1" indent="0">
              <a:lnSpc>
                <a:spcPct val="90000"/>
              </a:lnSpc>
              <a:buNone/>
            </a:pPr>
            <a:r>
              <a:rPr lang="tr-TR" err="1">
                <a:solidFill>
                  <a:srgbClr val="0070C0"/>
                </a:solidFill>
                <a:highlight>
                  <a:srgbClr val="FFFFFF"/>
                </a:highlight>
                <a:latin typeface="Consolas" panose="020B0609020204030204" pitchFamily="49" charset="0"/>
              </a:rPr>
              <a:t>print</a:t>
            </a:r>
            <a:r>
              <a:rPr lang="tr-TR">
                <a:solidFill>
                  <a:srgbClr val="0070C0"/>
                </a:solidFill>
                <a:highlight>
                  <a:srgbClr val="FFFFFF"/>
                </a:highlight>
                <a:latin typeface="Consolas" panose="020B0609020204030204" pitchFamily="49" charset="0"/>
              </a:rPr>
              <a:t>(liste[::-1])</a:t>
            </a:r>
          </a:p>
        </p:txBody>
      </p:sp>
      <p:sp>
        <p:nvSpPr>
          <p:cNvPr id="4" name="3 Metin kutusu"/>
          <p:cNvSpPr txBox="1"/>
          <p:nvPr/>
        </p:nvSpPr>
        <p:spPr>
          <a:xfrm>
            <a:off x="971600" y="5949280"/>
            <a:ext cx="698477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Bir </a:t>
            </a:r>
            <a:r>
              <a:rPr lang="tr-TR" i="1" err="1">
                <a:latin typeface="+mj-lt"/>
              </a:rPr>
              <a:t>string’in</a:t>
            </a:r>
            <a:r>
              <a:rPr lang="tr-TR" i="1">
                <a:latin typeface="+mj-lt"/>
              </a:rPr>
              <a:t> sonuna da </a:t>
            </a:r>
            <a:r>
              <a:rPr lang="tr-TR">
                <a:solidFill>
                  <a:srgbClr val="C00000"/>
                </a:solidFill>
                <a:latin typeface="Consolas" panose="020B0609020204030204" pitchFamily="49" charset="0"/>
              </a:rPr>
              <a:t>[::-1]</a:t>
            </a:r>
            <a:r>
              <a:rPr lang="tr-TR" i="1">
                <a:latin typeface="+mj-lt"/>
              </a:rPr>
              <a:t> yazarsanız, tersten görüntülendiğini göreceksiniz. Bu yöntem listeyi değiştirmemiş olur (tersine çevirmez)</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Autofit/>
          </a:bodyPr>
          <a:lstStyle/>
          <a:p>
            <a:r>
              <a:rPr lang="tr-TR" sz="3200"/>
              <a:t>10 elemanlı iki listeye sayı girişi yapılarak eş </a:t>
            </a:r>
            <a:r>
              <a:rPr lang="tr-TR" sz="3200" err="1"/>
              <a:t>indisli</a:t>
            </a:r>
            <a:r>
              <a:rPr lang="tr-TR" sz="3200"/>
              <a:t> elemanlarının toplamını gösteren program</a:t>
            </a:r>
          </a:p>
        </p:txBody>
      </p:sp>
      <p:sp>
        <p:nvSpPr>
          <p:cNvPr id="82947" name="Rectangle 3"/>
          <p:cNvSpPr>
            <a:spLocks noGrp="1" noChangeArrowheads="1"/>
          </p:cNvSpPr>
          <p:nvPr>
            <p:ph idx="1"/>
          </p:nvPr>
        </p:nvSpPr>
        <p:spPr>
          <a:xfrm>
            <a:off x="457200" y="1711325"/>
            <a:ext cx="8363272" cy="4525963"/>
          </a:xfrm>
        </p:spPr>
        <p:txBody>
          <a:bodyPr>
            <a:normAutofit/>
          </a:bodyPr>
          <a:lstStyle/>
          <a:p>
            <a:pPr>
              <a:buNone/>
            </a:pPr>
            <a:r>
              <a:rPr lang="tr-TR" sz="2400">
                <a:solidFill>
                  <a:srgbClr val="0070C0"/>
                </a:solidFill>
                <a:highlight>
                  <a:srgbClr val="FFFFFF"/>
                </a:highlight>
                <a:latin typeface="Consolas" panose="020B0609020204030204" pitchFamily="49" charset="0"/>
              </a:rPr>
              <a:t>liste1, liste2 = [], []</a:t>
            </a:r>
          </a:p>
          <a:p>
            <a:pPr>
              <a:buNone/>
            </a:pPr>
            <a:r>
              <a:rPr lang="tr-TR" sz="2400" err="1">
                <a:solidFill>
                  <a:srgbClr val="0070C0"/>
                </a:solidFill>
                <a:highlight>
                  <a:srgbClr val="FFFFFF"/>
                </a:highlight>
                <a:latin typeface="Consolas" panose="020B0609020204030204" pitchFamily="49" charset="0"/>
              </a:rPr>
              <a:t>for</a:t>
            </a:r>
            <a:r>
              <a:rPr lang="tr-TR" sz="2400">
                <a:solidFill>
                  <a:srgbClr val="0070C0"/>
                </a:solidFill>
                <a:highlight>
                  <a:srgbClr val="FFFFFF"/>
                </a:highlight>
                <a:latin typeface="Consolas" panose="020B0609020204030204" pitchFamily="49" charset="0"/>
              </a:rPr>
              <a:t> i in </a:t>
            </a:r>
            <a:r>
              <a:rPr lang="tr-TR" sz="2400" err="1">
                <a:solidFill>
                  <a:srgbClr val="0070C0"/>
                </a:solidFill>
                <a:highlight>
                  <a:srgbClr val="FFFFFF"/>
                </a:highlight>
                <a:latin typeface="Consolas" panose="020B0609020204030204" pitchFamily="49" charset="0"/>
              </a:rPr>
              <a:t>range</a:t>
            </a:r>
            <a:r>
              <a:rPr lang="tr-TR" sz="2400">
                <a:solidFill>
                  <a:srgbClr val="0070C0"/>
                </a:solidFill>
                <a:highlight>
                  <a:srgbClr val="FFFFFF"/>
                </a:highlight>
                <a:latin typeface="Consolas" panose="020B0609020204030204" pitchFamily="49" charset="0"/>
              </a:rPr>
              <a:t>(10):</a:t>
            </a:r>
          </a:p>
          <a:p>
            <a:pPr>
              <a:buNone/>
            </a:pPr>
            <a:r>
              <a:rPr lang="tr-TR" sz="2400">
                <a:solidFill>
                  <a:srgbClr val="0070C0"/>
                </a:solidFill>
                <a:highlight>
                  <a:srgbClr val="FFFFFF"/>
                </a:highlight>
                <a:latin typeface="Consolas" panose="020B0609020204030204" pitchFamily="49" charset="0"/>
              </a:rPr>
              <a:t>    liste1.append(</a:t>
            </a:r>
            <a:r>
              <a:rPr lang="tr-TR" sz="2400" err="1">
                <a:solidFill>
                  <a:srgbClr val="0070C0"/>
                </a:solidFill>
                <a:highlight>
                  <a:srgbClr val="FFFFFF"/>
                </a:highlight>
                <a:latin typeface="Consolas" panose="020B0609020204030204" pitchFamily="49" charset="0"/>
              </a:rPr>
              <a:t>int</a:t>
            </a:r>
            <a:r>
              <a:rPr lang="tr-TR" sz="2400">
                <a:solidFill>
                  <a:srgbClr val="0070C0"/>
                </a:solidFill>
                <a:highlight>
                  <a:srgbClr val="FFFFFF"/>
                </a:highlight>
                <a:latin typeface="Consolas" panose="020B0609020204030204" pitchFamily="49" charset="0"/>
              </a:rPr>
              <a:t>(</a:t>
            </a:r>
            <a:r>
              <a:rPr lang="tr-TR" sz="2400" err="1">
                <a:solidFill>
                  <a:srgbClr val="0070C0"/>
                </a:solidFill>
                <a:highlight>
                  <a:srgbClr val="FFFFFF"/>
                </a:highlight>
                <a:latin typeface="Consolas" panose="020B0609020204030204" pitchFamily="49" charset="0"/>
              </a:rPr>
              <a:t>input</a:t>
            </a:r>
            <a:r>
              <a:rPr lang="tr-TR" sz="2400">
                <a:solidFill>
                  <a:srgbClr val="0070C0"/>
                </a:solidFill>
                <a:highlight>
                  <a:srgbClr val="FFFFFF"/>
                </a:highlight>
                <a:latin typeface="Consolas" panose="020B0609020204030204" pitchFamily="49" charset="0"/>
              </a:rPr>
              <a:t>("ilk listenin " +</a:t>
            </a:r>
          </a:p>
          <a:p>
            <a:pPr>
              <a:buNone/>
            </a:pPr>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str</a:t>
            </a:r>
            <a:r>
              <a:rPr lang="tr-TR" sz="2400">
                <a:solidFill>
                  <a:srgbClr val="0070C0"/>
                </a:solidFill>
                <a:highlight>
                  <a:srgbClr val="FFFFFF"/>
                </a:highlight>
                <a:latin typeface="Consolas" panose="020B0609020204030204" pitchFamily="49" charset="0"/>
              </a:rPr>
              <a:t>(i+1) + ". elemanı : ")))</a:t>
            </a:r>
          </a:p>
          <a:p>
            <a:pPr>
              <a:buNone/>
            </a:pPr>
            <a:r>
              <a:rPr lang="tr-TR" sz="2400" err="1">
                <a:solidFill>
                  <a:srgbClr val="0070C0"/>
                </a:solidFill>
                <a:highlight>
                  <a:srgbClr val="FFFFFF"/>
                </a:highlight>
                <a:latin typeface="Consolas" panose="020B0609020204030204" pitchFamily="49" charset="0"/>
              </a:rPr>
              <a:t>for</a:t>
            </a:r>
            <a:r>
              <a:rPr lang="tr-TR" sz="2400">
                <a:solidFill>
                  <a:srgbClr val="0070C0"/>
                </a:solidFill>
                <a:highlight>
                  <a:srgbClr val="FFFFFF"/>
                </a:highlight>
                <a:latin typeface="Consolas" panose="020B0609020204030204" pitchFamily="49" charset="0"/>
              </a:rPr>
              <a:t> i in </a:t>
            </a:r>
            <a:r>
              <a:rPr lang="tr-TR" sz="2400" err="1">
                <a:solidFill>
                  <a:srgbClr val="0070C0"/>
                </a:solidFill>
                <a:highlight>
                  <a:srgbClr val="FFFFFF"/>
                </a:highlight>
                <a:latin typeface="Consolas" panose="020B0609020204030204" pitchFamily="49" charset="0"/>
              </a:rPr>
              <a:t>range</a:t>
            </a:r>
            <a:r>
              <a:rPr lang="tr-TR" sz="2400">
                <a:solidFill>
                  <a:srgbClr val="0070C0"/>
                </a:solidFill>
                <a:highlight>
                  <a:srgbClr val="FFFFFF"/>
                </a:highlight>
                <a:latin typeface="Consolas" panose="020B0609020204030204" pitchFamily="49" charset="0"/>
              </a:rPr>
              <a:t>(10):</a:t>
            </a:r>
          </a:p>
          <a:p>
            <a:pPr>
              <a:buNone/>
            </a:pPr>
            <a:r>
              <a:rPr lang="tr-TR" sz="2400">
                <a:solidFill>
                  <a:srgbClr val="0070C0"/>
                </a:solidFill>
                <a:highlight>
                  <a:srgbClr val="FFFFFF"/>
                </a:highlight>
                <a:latin typeface="Consolas" panose="020B0609020204030204" pitchFamily="49" charset="0"/>
              </a:rPr>
              <a:t>    liste2.append(</a:t>
            </a:r>
            <a:r>
              <a:rPr lang="tr-TR" sz="2400" err="1">
                <a:solidFill>
                  <a:srgbClr val="0070C0"/>
                </a:solidFill>
                <a:highlight>
                  <a:srgbClr val="FFFFFF"/>
                </a:highlight>
                <a:latin typeface="Consolas" panose="020B0609020204030204" pitchFamily="49" charset="0"/>
              </a:rPr>
              <a:t>int</a:t>
            </a:r>
            <a:r>
              <a:rPr lang="tr-TR" sz="2400">
                <a:solidFill>
                  <a:srgbClr val="0070C0"/>
                </a:solidFill>
                <a:highlight>
                  <a:srgbClr val="FFFFFF"/>
                </a:highlight>
                <a:latin typeface="Consolas" panose="020B0609020204030204" pitchFamily="49" charset="0"/>
              </a:rPr>
              <a:t>(</a:t>
            </a:r>
            <a:r>
              <a:rPr lang="tr-TR" sz="2400" err="1">
                <a:solidFill>
                  <a:srgbClr val="0070C0"/>
                </a:solidFill>
                <a:highlight>
                  <a:srgbClr val="FFFFFF"/>
                </a:highlight>
                <a:latin typeface="Consolas" panose="020B0609020204030204" pitchFamily="49" charset="0"/>
              </a:rPr>
              <a:t>input</a:t>
            </a:r>
            <a:r>
              <a:rPr lang="tr-TR" sz="2400">
                <a:solidFill>
                  <a:srgbClr val="0070C0"/>
                </a:solidFill>
                <a:highlight>
                  <a:srgbClr val="FFFFFF"/>
                </a:highlight>
                <a:latin typeface="Consolas" panose="020B0609020204030204" pitchFamily="49" charset="0"/>
              </a:rPr>
              <a:t>("ikinci listenin " +</a:t>
            </a:r>
          </a:p>
          <a:p>
            <a:pPr>
              <a:buNone/>
            </a:pPr>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str</a:t>
            </a:r>
            <a:r>
              <a:rPr lang="tr-TR" sz="2400">
                <a:solidFill>
                  <a:srgbClr val="0070C0"/>
                </a:solidFill>
                <a:highlight>
                  <a:srgbClr val="FFFFFF"/>
                </a:highlight>
                <a:latin typeface="Consolas" panose="020B0609020204030204" pitchFamily="49" charset="0"/>
              </a:rPr>
              <a:t>(i+1) + ". elemanı : ")))</a:t>
            </a:r>
          </a:p>
          <a:p>
            <a:pPr>
              <a:buNone/>
            </a:pPr>
            <a:r>
              <a:rPr lang="tr-TR" sz="2400" err="1">
                <a:solidFill>
                  <a:srgbClr val="0070C0"/>
                </a:solidFill>
                <a:highlight>
                  <a:srgbClr val="FFFFFF"/>
                </a:highlight>
                <a:latin typeface="Consolas" panose="020B0609020204030204" pitchFamily="49" charset="0"/>
              </a:rPr>
              <a:t>for</a:t>
            </a:r>
            <a:r>
              <a:rPr lang="tr-TR" sz="2400">
                <a:solidFill>
                  <a:srgbClr val="0070C0"/>
                </a:solidFill>
                <a:highlight>
                  <a:srgbClr val="FFFFFF"/>
                </a:highlight>
                <a:latin typeface="Consolas" panose="020B0609020204030204" pitchFamily="49" charset="0"/>
              </a:rPr>
              <a:t> i in </a:t>
            </a:r>
            <a:r>
              <a:rPr lang="tr-TR" sz="2400" err="1">
                <a:solidFill>
                  <a:srgbClr val="0070C0"/>
                </a:solidFill>
                <a:highlight>
                  <a:srgbClr val="FFFFFF"/>
                </a:highlight>
                <a:latin typeface="Consolas" panose="020B0609020204030204" pitchFamily="49" charset="0"/>
              </a:rPr>
              <a:t>range</a:t>
            </a:r>
            <a:r>
              <a:rPr lang="tr-TR" sz="2400">
                <a:solidFill>
                  <a:srgbClr val="0070C0"/>
                </a:solidFill>
                <a:highlight>
                  <a:srgbClr val="FFFFFF"/>
                </a:highlight>
                <a:latin typeface="Consolas" panose="020B0609020204030204" pitchFamily="49" charset="0"/>
              </a:rPr>
              <a:t>(10):</a:t>
            </a:r>
          </a:p>
          <a:p>
            <a:pPr>
              <a:buNone/>
            </a:pPr>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print</a:t>
            </a:r>
            <a:r>
              <a:rPr lang="tr-TR" sz="2400">
                <a:solidFill>
                  <a:srgbClr val="0070C0"/>
                </a:solidFill>
                <a:highlight>
                  <a:srgbClr val="FFFFFF"/>
                </a:highlight>
                <a:latin typeface="Consolas" panose="020B0609020204030204" pitchFamily="49" charset="0"/>
              </a:rPr>
              <a:t>(liste1[i] + liste2[i])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for</a:t>
            </a:r>
            <a:r>
              <a:rPr lang="tr-TR"/>
              <a:t> döngüsünün listelere kullanımı</a:t>
            </a:r>
          </a:p>
        </p:txBody>
      </p:sp>
      <p:sp>
        <p:nvSpPr>
          <p:cNvPr id="3" name="İçerik Yer Tutucusu 2"/>
          <p:cNvSpPr>
            <a:spLocks noGrp="1"/>
          </p:cNvSpPr>
          <p:nvPr>
            <p:ph idx="1"/>
          </p:nvPr>
        </p:nvSpPr>
        <p:spPr/>
        <p:txBody>
          <a:bodyPr>
            <a:normAutofit fontScale="85000" lnSpcReduction="10000"/>
          </a:bodyPr>
          <a:lstStyle/>
          <a:p>
            <a:r>
              <a:rPr lang="tr-TR" err="1"/>
              <a:t>for</a:t>
            </a:r>
            <a:r>
              <a:rPr lang="tr-TR"/>
              <a:t> döngüsünde </a:t>
            </a:r>
            <a:r>
              <a:rPr lang="tr-TR" err="1"/>
              <a:t>range</a:t>
            </a:r>
            <a:r>
              <a:rPr lang="tr-TR"/>
              <a:t> fonksiyonu ile çalışma aralığı vermek yerine; liste, demet veya string gibi bir </a:t>
            </a:r>
            <a:r>
              <a:rPr lang="tr-TR" i="1" err="1"/>
              <a:t>iterable</a:t>
            </a:r>
            <a:r>
              <a:rPr lang="tr-TR"/>
              <a:t> yapı verilerek her elemanı için döngü yaratılabilir:</a:t>
            </a:r>
          </a:p>
          <a:p>
            <a:pPr marL="400050" lvl="1" indent="0">
              <a:buNone/>
            </a:pPr>
            <a:r>
              <a:rPr lang="it-IT">
                <a:solidFill>
                  <a:srgbClr val="0070C0"/>
                </a:solidFill>
                <a:latin typeface="Consolas" panose="020B0609020204030204" pitchFamily="49" charset="0"/>
              </a:rPr>
              <a:t>a = "</a:t>
            </a:r>
            <a:r>
              <a:rPr lang="tr-TR">
                <a:solidFill>
                  <a:srgbClr val="0070C0"/>
                </a:solidFill>
                <a:latin typeface="Consolas" panose="020B0609020204030204" pitchFamily="49" charset="0"/>
              </a:rPr>
              <a:t>Bilgisayar Programcılığı</a:t>
            </a:r>
            <a:r>
              <a:rPr lang="it-IT">
                <a:solidFill>
                  <a:srgbClr val="0070C0"/>
                </a:solidFill>
                <a:latin typeface="Consolas" panose="020B0609020204030204" pitchFamily="49" charset="0"/>
              </a:rPr>
              <a:t>"</a:t>
            </a:r>
          </a:p>
          <a:p>
            <a:pPr marL="400050" lvl="1" indent="0">
              <a:buNone/>
            </a:pPr>
            <a:r>
              <a:rPr lang="it-IT">
                <a:solidFill>
                  <a:srgbClr val="0070C0"/>
                </a:solidFill>
                <a:latin typeface="Consolas" panose="020B0609020204030204" pitchFamily="49" charset="0"/>
              </a:rPr>
              <a:t>for i in a:</a:t>
            </a:r>
            <a:r>
              <a:rPr lang="tr-TR">
                <a:solidFill>
                  <a:srgbClr val="0070C0"/>
                </a:solidFill>
                <a:latin typeface="Consolas" panose="020B0609020204030204" pitchFamily="49" charset="0"/>
              </a:rPr>
              <a:t> </a:t>
            </a:r>
            <a:r>
              <a:rPr lang="it-IT">
                <a:solidFill>
                  <a:srgbClr val="0070C0"/>
                </a:solidFill>
                <a:latin typeface="Consolas" panose="020B0609020204030204" pitchFamily="49" charset="0"/>
              </a:rPr>
              <a:t>print(i)</a:t>
            </a:r>
            <a:endParaRPr lang="tr-TR">
              <a:solidFill>
                <a:srgbClr val="0070C0"/>
              </a:solidFill>
              <a:latin typeface="Consolas" panose="020B0609020204030204" pitchFamily="49" charset="0"/>
            </a:endParaRPr>
          </a:p>
          <a:p>
            <a:r>
              <a:rPr lang="tr-TR"/>
              <a:t>Yukarıdaki kod </a:t>
            </a:r>
            <a:r>
              <a:rPr lang="tr-TR">
                <a:solidFill>
                  <a:srgbClr val="C00000"/>
                </a:solidFill>
                <a:latin typeface="Consolas" panose="020B0609020204030204" pitchFamily="49" charset="0"/>
              </a:rPr>
              <a:t>a</a:t>
            </a:r>
            <a:r>
              <a:rPr lang="tr-TR"/>
              <a:t> adındaki </a:t>
            </a:r>
            <a:r>
              <a:rPr lang="tr-TR" err="1"/>
              <a:t>string’in</a:t>
            </a:r>
            <a:r>
              <a:rPr lang="tr-TR"/>
              <a:t> bütün elemanlarını alt alta ekrana yazdırır.</a:t>
            </a:r>
          </a:p>
          <a:p>
            <a:r>
              <a:rPr lang="tr-TR"/>
              <a:t>Bu döngü şekli genellikle liste elemanlarının değerini değiştirmek için değil, toplamını almak veya hepsini ekrana yazdırmak gibi "</a:t>
            </a:r>
            <a:r>
              <a:rPr lang="tr-TR" err="1"/>
              <a:t>read-only</a:t>
            </a:r>
            <a:r>
              <a:rPr lang="tr-TR"/>
              <a:t>" işler için kullanılır.</a:t>
            </a:r>
          </a:p>
        </p:txBody>
      </p:sp>
    </p:spTree>
    <p:extLst>
      <p:ext uri="{BB962C8B-B14F-4D97-AF65-F5344CB8AC3E}">
        <p14:creationId xmlns:p14="http://schemas.microsoft.com/office/powerpoint/2010/main" val="133170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tr-TR"/>
              <a:t>Liste (</a:t>
            </a:r>
            <a:r>
              <a:rPr lang="tr-TR" err="1"/>
              <a:t>List</a:t>
            </a:r>
            <a:r>
              <a:rPr lang="tr-TR"/>
              <a:t>)</a:t>
            </a:r>
          </a:p>
        </p:txBody>
      </p:sp>
      <p:sp>
        <p:nvSpPr>
          <p:cNvPr id="68611" name="Rectangle 3"/>
          <p:cNvSpPr>
            <a:spLocks noGrp="1" noChangeArrowheads="1"/>
          </p:cNvSpPr>
          <p:nvPr>
            <p:ph idx="1"/>
          </p:nvPr>
        </p:nvSpPr>
        <p:spPr/>
        <p:txBody>
          <a:bodyPr>
            <a:normAutofit/>
          </a:bodyPr>
          <a:lstStyle/>
          <a:p>
            <a:pPr>
              <a:lnSpc>
                <a:spcPct val="90000"/>
              </a:lnSpc>
            </a:pPr>
            <a:r>
              <a:rPr lang="tr-TR" sz="2800"/>
              <a:t>Birbiri ile ilişkili verilerin bir sıra halinde kaydedilmesi ve işlenmesi gerektiği durumlarda listeler kullanılır. </a:t>
            </a:r>
          </a:p>
          <a:p>
            <a:pPr>
              <a:lnSpc>
                <a:spcPct val="90000"/>
              </a:lnSpc>
            </a:pPr>
            <a:r>
              <a:rPr lang="tr-TR" sz="2800"/>
              <a:t>C dilinde </a:t>
            </a:r>
            <a:r>
              <a:rPr lang="tr-TR" sz="2800">
                <a:solidFill>
                  <a:srgbClr val="C00000"/>
                </a:solidFill>
              </a:rPr>
              <a:t>Liste</a:t>
            </a:r>
            <a:r>
              <a:rPr lang="tr-TR" sz="2800"/>
              <a:t> yerine </a:t>
            </a:r>
            <a:r>
              <a:rPr lang="tr-TR" sz="2800">
                <a:solidFill>
                  <a:srgbClr val="C00000"/>
                </a:solidFill>
              </a:rPr>
              <a:t>Dizi</a:t>
            </a:r>
            <a:r>
              <a:rPr lang="tr-TR" sz="2800"/>
              <a:t> (</a:t>
            </a:r>
            <a:r>
              <a:rPr lang="tr-TR" sz="2800" err="1"/>
              <a:t>Array</a:t>
            </a:r>
            <a:r>
              <a:rPr lang="tr-TR" sz="2800"/>
              <a:t>) kavramı vardır. Dizi içindeki elemanların hepsi aynı veri türündedir ve bellekte artarda saklanırlar. Python listelerinde aynı liste içinde farklı veri türlerinde elemanlar yer alabilir.</a:t>
            </a:r>
          </a:p>
          <a:p>
            <a:pPr>
              <a:lnSpc>
                <a:spcPct val="90000"/>
              </a:lnSpc>
            </a:pPr>
            <a:r>
              <a:rPr lang="tr-TR" sz="2800"/>
              <a:t>C dilindeki dizilerden diğer bir farkı ise, </a:t>
            </a:r>
            <a:r>
              <a:rPr lang="tr-TR" sz="2800" err="1"/>
              <a:t>Python’da</a:t>
            </a:r>
            <a:r>
              <a:rPr lang="tr-TR" sz="2800"/>
              <a:t> listeler aslında birer nesnedir (</a:t>
            </a:r>
            <a:r>
              <a:rPr lang="tr-TR" sz="2800" err="1"/>
              <a:t>Python’da</a:t>
            </a:r>
            <a:r>
              <a:rPr lang="tr-TR" sz="2800"/>
              <a:t> değişkenler ve sabitler bile nesnedir) ve bir elemanın eklenmesi, silinmesi, liste içinde kaç defa yer aldığının bulunması gibi yöntemler içerir.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tr-TR"/>
              <a:t>Çok Boyutlu Listeler</a:t>
            </a:r>
          </a:p>
        </p:txBody>
      </p:sp>
      <p:sp>
        <p:nvSpPr>
          <p:cNvPr id="81923" name="Rectangle 3"/>
          <p:cNvSpPr>
            <a:spLocks noGrp="1" noChangeArrowheads="1"/>
          </p:cNvSpPr>
          <p:nvPr>
            <p:ph idx="1"/>
          </p:nvPr>
        </p:nvSpPr>
        <p:spPr/>
        <p:txBody>
          <a:bodyPr>
            <a:normAutofit fontScale="85000" lnSpcReduction="10000"/>
          </a:bodyPr>
          <a:lstStyle/>
          <a:p>
            <a:pPr>
              <a:lnSpc>
                <a:spcPct val="90000"/>
              </a:lnSpc>
            </a:pPr>
            <a:r>
              <a:rPr lang="tr-TR">
                <a:latin typeface="+mj-lt"/>
                <a:cs typeface="Consolas" pitchFamily="49" charset="0"/>
              </a:rPr>
              <a:t>Matrisler gibi çok boyutlu yapıları tanımlamak için aşağıdaki gibi iç içe köşeli parantezler kullanılabilir:</a:t>
            </a:r>
          </a:p>
          <a:p>
            <a:pPr marL="457200" lvl="1" indent="0">
              <a:lnSpc>
                <a:spcPct val="90000"/>
              </a:lnSpc>
              <a:buNone/>
            </a:pPr>
            <a:r>
              <a:rPr lang="tr-TR">
                <a:latin typeface="Consolas" panose="020B0609020204030204" pitchFamily="49" charset="0"/>
                <a:cs typeface="Consolas" pitchFamily="49" charset="0"/>
              </a:rPr>
              <a:t>[[7, 2, 1], [4, 0, -1], [5, 9, -4]]</a:t>
            </a:r>
          </a:p>
          <a:p>
            <a:pPr>
              <a:lnSpc>
                <a:spcPct val="90000"/>
              </a:lnSpc>
            </a:pPr>
            <a:endParaRPr lang="tr-TR">
              <a:latin typeface="+mj-lt"/>
              <a:cs typeface="Consolas" pitchFamily="49" charset="0"/>
            </a:endParaRPr>
          </a:p>
          <a:p>
            <a:pPr>
              <a:lnSpc>
                <a:spcPct val="90000"/>
              </a:lnSpc>
            </a:pPr>
            <a:endParaRPr lang="tr-TR">
              <a:latin typeface="+mj-lt"/>
              <a:cs typeface="Consolas" pitchFamily="49" charset="0"/>
            </a:endParaRPr>
          </a:p>
          <a:p>
            <a:pPr>
              <a:lnSpc>
                <a:spcPct val="90000"/>
              </a:lnSpc>
            </a:pPr>
            <a:endParaRPr lang="tr-TR">
              <a:latin typeface="+mj-lt"/>
              <a:cs typeface="Consolas" pitchFamily="49" charset="0"/>
            </a:endParaRPr>
          </a:p>
          <a:p>
            <a:pPr>
              <a:lnSpc>
                <a:spcPct val="90000"/>
              </a:lnSpc>
            </a:pPr>
            <a:r>
              <a:rPr lang="tr-TR">
                <a:latin typeface="+mj-lt"/>
                <a:cs typeface="Consolas" pitchFamily="49" charset="0"/>
              </a:rPr>
              <a:t>Daha fazla iç parantez kullanımı ile boyut sayısı arttırılabilir. İç boyutların eleman sayısı aynı düzeydeki bir diğer iç boyuttan farklı olabilir. Örneğin aşağıdaki gibi bir liste de tanımlayabilirsiniz:</a:t>
            </a:r>
          </a:p>
          <a:p>
            <a:pPr marL="457200" lvl="1" indent="0">
              <a:lnSpc>
                <a:spcPct val="90000"/>
              </a:lnSpc>
              <a:buNone/>
            </a:pPr>
            <a:r>
              <a:rPr lang="tr-TR">
                <a:latin typeface="Consolas" panose="020B0609020204030204" pitchFamily="49" charset="0"/>
                <a:cs typeface="Consolas" pitchFamily="49" charset="0"/>
              </a:rPr>
              <a:t>a = [[7, 2, 1], [[4, 0], -1], [5, 9], [-4]]</a:t>
            </a:r>
          </a:p>
          <a:p>
            <a:pPr lvl="1">
              <a:lnSpc>
                <a:spcPct val="90000"/>
              </a:lnSpc>
              <a:buNone/>
            </a:pPr>
            <a:endParaRPr lang="tr-TR">
              <a:solidFill>
                <a:srgbClr val="0000FF"/>
              </a:solidFill>
              <a:highlight>
                <a:srgbClr val="FFFFFF"/>
              </a:highlight>
              <a:latin typeface="Consolas" panose="020B0609020204030204" pitchFamily="49" charset="0"/>
            </a:endParaRPr>
          </a:p>
          <a:p>
            <a:pPr lvl="1">
              <a:lnSpc>
                <a:spcPct val="90000"/>
              </a:lnSpc>
              <a:buNone/>
            </a:pPr>
            <a:endParaRPr lang="tr-TR">
              <a:solidFill>
                <a:srgbClr val="0000FF"/>
              </a:solidFill>
              <a:highlight>
                <a:srgbClr val="FFFFFF"/>
              </a:highlight>
              <a:latin typeface="Consolas" panose="020B0609020204030204" pitchFamily="49" charset="0"/>
            </a:endParaRPr>
          </a:p>
        </p:txBody>
      </p:sp>
      <p:grpSp>
        <p:nvGrpSpPr>
          <p:cNvPr id="7" name="Grup 6"/>
          <p:cNvGrpSpPr/>
          <p:nvPr/>
        </p:nvGrpSpPr>
        <p:grpSpPr>
          <a:xfrm>
            <a:off x="7092280" y="2404044"/>
            <a:ext cx="1624518" cy="1384996"/>
            <a:chOff x="3419872" y="4741168"/>
            <a:chExt cx="1624518" cy="1384996"/>
          </a:xfrm>
        </p:grpSpPr>
        <p:sp>
          <p:nvSpPr>
            <p:cNvPr id="6" name="TextBox 5"/>
            <p:cNvSpPr txBox="1"/>
            <p:nvPr/>
          </p:nvSpPr>
          <p:spPr>
            <a:xfrm>
              <a:off x="3460214" y="4741169"/>
              <a:ext cx="1584176" cy="1384995"/>
            </a:xfrm>
            <a:prstGeom prst="rect">
              <a:avLst/>
            </a:prstGeom>
            <a:noFill/>
          </p:spPr>
          <p:txBody>
            <a:bodyPr wrap="square" rtlCol="0">
              <a:spAutoFit/>
            </a:bodyPr>
            <a:lstStyle/>
            <a:p>
              <a:r>
                <a:rPr lang="tr-TR" sz="2800">
                  <a:latin typeface="Consolas" panose="020B0609020204030204" pitchFamily="49" charset="0"/>
                  <a:cs typeface="Consolas" panose="020B0609020204030204" pitchFamily="49" charset="0"/>
                </a:rPr>
                <a:t>7  2  1</a:t>
              </a:r>
            </a:p>
            <a:p>
              <a:r>
                <a:rPr lang="tr-TR" sz="2800">
                  <a:latin typeface="Consolas" panose="020B0609020204030204" pitchFamily="49" charset="0"/>
                  <a:cs typeface="Consolas" panose="020B0609020204030204" pitchFamily="49" charset="0"/>
                </a:rPr>
                <a:t>4  0 -1</a:t>
              </a:r>
            </a:p>
            <a:p>
              <a:r>
                <a:rPr lang="tr-TR" sz="2800">
                  <a:latin typeface="Consolas" panose="020B0609020204030204" pitchFamily="49" charset="0"/>
                  <a:cs typeface="Consolas" panose="020B0609020204030204" pitchFamily="49" charset="0"/>
                </a:rPr>
                <a:t>5  9 -4</a:t>
              </a:r>
            </a:p>
          </p:txBody>
        </p:sp>
        <p:sp>
          <p:nvSpPr>
            <p:cNvPr id="12" name="Double Bracket 11"/>
            <p:cNvSpPr/>
            <p:nvPr/>
          </p:nvSpPr>
          <p:spPr>
            <a:xfrm>
              <a:off x="3419872" y="4741168"/>
              <a:ext cx="1624517" cy="1384995"/>
            </a:xfrm>
            <a:prstGeom prst="bracketPair">
              <a:avLst>
                <a:gd name="adj" fmla="val 938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2000"/>
            </a:p>
          </p:txBody>
        </p:sp>
      </p:grpSp>
      <p:sp>
        <p:nvSpPr>
          <p:cNvPr id="8" name="Dikdörtgen 7"/>
          <p:cNvSpPr/>
          <p:nvPr/>
        </p:nvSpPr>
        <p:spPr>
          <a:xfrm>
            <a:off x="817757" y="2852936"/>
            <a:ext cx="6284867" cy="75713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pPr>
            <a:r>
              <a:rPr lang="tr-TR" sz="2400">
                <a:cs typeface="Consolas" pitchFamily="49" charset="0"/>
              </a:rPr>
              <a:t>Her iç parantez matrisin ayrı bir satırı gibidir. Yani bu yapı aslında yandaki 3x3 matrisi temsil eder:</a:t>
            </a:r>
          </a:p>
        </p:txBody>
      </p:sp>
      <p:sp>
        <p:nvSpPr>
          <p:cNvPr id="15" name="Dikdörtgen 14"/>
          <p:cNvSpPr/>
          <p:nvPr/>
        </p:nvSpPr>
        <p:spPr>
          <a:xfrm>
            <a:off x="457200" y="5733256"/>
            <a:ext cx="8229600" cy="10895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90000"/>
              </a:lnSpc>
            </a:pPr>
            <a:r>
              <a:rPr lang="tr-TR" i="1">
                <a:cs typeface="Consolas" pitchFamily="49" charset="0"/>
              </a:rPr>
              <a:t>Yukarıdaki a listesi ilk boyutta 4 elemanlıdır (indisler 0-3 arası). İlk eleman 3, ikinci ve üçüncü eleman 2, dördüncü eleman 1 elemana sahip birer iç listedir. İkinci elemanın ilk elemanı da iki elemanlı bir iç listedir </a:t>
            </a:r>
            <a:r>
              <a:rPr lang="tr-TR">
                <a:cs typeface="Consolas" pitchFamily="49" charset="0"/>
              </a:rPr>
              <a:t>(</a:t>
            </a:r>
            <a:r>
              <a:rPr lang="tr-TR">
                <a:solidFill>
                  <a:srgbClr val="C00000"/>
                </a:solidFill>
                <a:cs typeface="Consolas" pitchFamily="49" charset="0"/>
              </a:rPr>
              <a:t>[4, 0]</a:t>
            </a:r>
            <a:r>
              <a:rPr lang="tr-TR">
                <a:cs typeface="Consolas" pitchFamily="49" charset="0"/>
              </a:rPr>
              <a:t>)</a:t>
            </a:r>
            <a:r>
              <a:rPr lang="tr-TR" i="1">
                <a:cs typeface="Consolas" pitchFamily="49" charset="0"/>
              </a:rPr>
              <a:t>. İç elemanlara erişmek için yan yana </a:t>
            </a:r>
            <a:r>
              <a:rPr lang="tr-TR" i="1" err="1">
                <a:cs typeface="Consolas" pitchFamily="49" charset="0"/>
              </a:rPr>
              <a:t>indisleme</a:t>
            </a:r>
            <a:r>
              <a:rPr lang="tr-TR" i="1">
                <a:cs typeface="Consolas" pitchFamily="49" charset="0"/>
              </a:rPr>
              <a:t> yaparız, yani </a:t>
            </a:r>
            <a:r>
              <a:rPr lang="tr-TR">
                <a:solidFill>
                  <a:srgbClr val="C00000"/>
                </a:solidFill>
                <a:cs typeface="Consolas" pitchFamily="49" charset="0"/>
              </a:rPr>
              <a:t>4</a:t>
            </a:r>
            <a:r>
              <a:rPr lang="tr-TR" i="1">
                <a:cs typeface="Consolas" pitchFamily="49" charset="0"/>
              </a:rPr>
              <a:t> değerine </a:t>
            </a:r>
            <a:r>
              <a:rPr lang="tr-TR">
                <a:solidFill>
                  <a:srgbClr val="C00000"/>
                </a:solidFill>
                <a:cs typeface="Consolas" pitchFamily="49" charset="0"/>
              </a:rPr>
              <a:t>a[1][0][0] </a:t>
            </a:r>
            <a:r>
              <a:rPr lang="tr-TR" i="1">
                <a:cs typeface="Consolas" pitchFamily="49" charset="0"/>
              </a:rPr>
              <a:t>ile, </a:t>
            </a:r>
            <a:r>
              <a:rPr lang="tr-TR">
                <a:solidFill>
                  <a:srgbClr val="C00000"/>
                </a:solidFill>
                <a:cs typeface="Consolas" pitchFamily="49" charset="0"/>
              </a:rPr>
              <a:t>0</a:t>
            </a:r>
            <a:r>
              <a:rPr lang="tr-TR" i="1">
                <a:cs typeface="Consolas" pitchFamily="49" charset="0"/>
              </a:rPr>
              <a:t> değerine ise </a:t>
            </a:r>
            <a:r>
              <a:rPr lang="tr-TR">
                <a:solidFill>
                  <a:srgbClr val="C00000"/>
                </a:solidFill>
                <a:cs typeface="Consolas" pitchFamily="49" charset="0"/>
              </a:rPr>
              <a:t>a[1][0][1] </a:t>
            </a:r>
            <a:r>
              <a:rPr lang="tr-TR" i="1">
                <a:cs typeface="Consolas" pitchFamily="49" charset="0"/>
              </a:rPr>
              <a:t>ile erişebiliriz.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3x3 Kare Matris Toplama Programı</a:t>
            </a:r>
          </a:p>
        </p:txBody>
      </p:sp>
      <p:sp>
        <p:nvSpPr>
          <p:cNvPr id="3" name="Content Placeholder 2"/>
          <p:cNvSpPr>
            <a:spLocks noGrp="1"/>
          </p:cNvSpPr>
          <p:nvPr>
            <p:ph idx="1"/>
          </p:nvPr>
        </p:nvSpPr>
        <p:spPr>
          <a:xfrm>
            <a:off x="457200" y="1600200"/>
            <a:ext cx="8352000" cy="4781128"/>
          </a:xfrm>
        </p:spPr>
        <p:txBody>
          <a:bodyPr>
            <a:noAutofit/>
          </a:bodyPr>
          <a:lstStyle/>
          <a:p>
            <a:pPr marL="0" indent="0">
              <a:lnSpc>
                <a:spcPct val="90000"/>
              </a:lnSpc>
              <a:buNone/>
            </a:pPr>
            <a:r>
              <a:rPr lang="tr-TR" sz="1800">
                <a:solidFill>
                  <a:srgbClr val="C00000"/>
                </a:solidFill>
                <a:highlight>
                  <a:srgbClr val="FFFFFF"/>
                </a:highlight>
                <a:latin typeface="Consolas" panose="020B0609020204030204" pitchFamily="49" charset="0"/>
              </a:rPr>
              <a:t># Başlangıçta içinde 9 adet 0 olan iki matris yaratılır</a:t>
            </a:r>
          </a:p>
          <a:p>
            <a:pPr marL="0" indent="0">
              <a:lnSpc>
                <a:spcPct val="90000"/>
              </a:lnSpc>
              <a:buNone/>
            </a:pPr>
            <a:r>
              <a:rPr lang="tr-TR" sz="1800">
                <a:solidFill>
                  <a:srgbClr val="0070C0"/>
                </a:solidFill>
                <a:highlight>
                  <a:srgbClr val="FFFFFF"/>
                </a:highlight>
                <a:latin typeface="Consolas" panose="020B0609020204030204" pitchFamily="49" charset="0"/>
              </a:rPr>
              <a:t>matris1 = [[0 </a:t>
            </a: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x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 </a:t>
            </a: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y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a:t>
            </a:r>
          </a:p>
          <a:p>
            <a:pPr marL="0" indent="0">
              <a:lnSpc>
                <a:spcPct val="90000"/>
              </a:lnSpc>
              <a:buNone/>
            </a:pPr>
            <a:r>
              <a:rPr lang="tr-TR" sz="1800">
                <a:solidFill>
                  <a:srgbClr val="0070C0"/>
                </a:solidFill>
                <a:highlight>
                  <a:srgbClr val="FFFFFF"/>
                </a:highlight>
                <a:latin typeface="Consolas" panose="020B0609020204030204" pitchFamily="49" charset="0"/>
              </a:rPr>
              <a:t>matris2 = [[0 </a:t>
            </a: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x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 </a:t>
            </a: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y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a:t>
            </a:r>
          </a:p>
          <a:p>
            <a:pPr marL="0" indent="0">
              <a:lnSpc>
                <a:spcPct val="90000"/>
              </a:lnSpc>
              <a:buNone/>
            </a:pP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i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 </a:t>
            </a:r>
            <a:r>
              <a:rPr lang="tr-TR" sz="1800">
                <a:solidFill>
                  <a:srgbClr val="C00000"/>
                </a:solidFill>
                <a:highlight>
                  <a:srgbClr val="FFFFFF"/>
                </a:highlight>
                <a:latin typeface="Consolas" panose="020B0609020204030204" pitchFamily="49" charset="0"/>
              </a:rPr>
              <a:t># ilk matrisi dolduran döngü</a:t>
            </a:r>
            <a:endParaRPr lang="tr-TR" sz="1800">
              <a:solidFill>
                <a:srgbClr val="0070C0"/>
              </a:solidFill>
              <a:highlight>
                <a:srgbClr val="FFFFFF"/>
              </a:highlight>
              <a:latin typeface="Consolas" panose="020B0609020204030204" pitchFamily="49" charset="0"/>
            </a:endParaRPr>
          </a:p>
          <a:p>
            <a:pPr marL="0" indent="0">
              <a:lnSpc>
                <a:spcPct val="90000"/>
              </a:lnSpc>
              <a:buNone/>
            </a:pPr>
            <a:r>
              <a:rPr lang="tr-TR" sz="1800">
                <a:solidFill>
                  <a:srgbClr val="0070C0"/>
                </a:solidFill>
                <a:highlight>
                  <a:srgbClr val="FFFFFF"/>
                </a:highlight>
                <a:latin typeface="Consolas" panose="020B0609020204030204" pitchFamily="49" charset="0"/>
              </a:rPr>
              <a:t>    </a:t>
            </a: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j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a:t>
            </a:r>
          </a:p>
          <a:p>
            <a:pPr marL="0" indent="0">
              <a:lnSpc>
                <a:spcPct val="90000"/>
              </a:lnSpc>
              <a:buNone/>
            </a:pPr>
            <a:r>
              <a:rPr lang="tr-TR" sz="1800">
                <a:solidFill>
                  <a:srgbClr val="0070C0"/>
                </a:solidFill>
                <a:highlight>
                  <a:srgbClr val="FFFFFF"/>
                </a:highlight>
                <a:latin typeface="Consolas" panose="020B0609020204030204" pitchFamily="49" charset="0"/>
              </a:rPr>
              <a:t>        matris1[i][j] = </a:t>
            </a:r>
            <a:r>
              <a:rPr lang="tr-TR" sz="1800" err="1">
                <a:solidFill>
                  <a:srgbClr val="0070C0"/>
                </a:solidFill>
                <a:highlight>
                  <a:srgbClr val="FFFFFF"/>
                </a:highlight>
                <a:latin typeface="Consolas" panose="020B0609020204030204" pitchFamily="49" charset="0"/>
              </a:rPr>
              <a:t>int</a:t>
            </a:r>
            <a:r>
              <a:rPr lang="tr-TR" sz="1800">
                <a:solidFill>
                  <a:srgbClr val="0070C0"/>
                </a:solidFill>
                <a:highlight>
                  <a:srgbClr val="FFFFFF"/>
                </a:highlight>
                <a:latin typeface="Consolas" panose="020B0609020204030204" pitchFamily="49" charset="0"/>
              </a:rPr>
              <a:t>(</a:t>
            </a:r>
            <a:r>
              <a:rPr lang="tr-TR" sz="1800" err="1">
                <a:solidFill>
                  <a:srgbClr val="0070C0"/>
                </a:solidFill>
                <a:highlight>
                  <a:srgbClr val="FFFFFF"/>
                </a:highlight>
                <a:latin typeface="Consolas" panose="020B0609020204030204" pitchFamily="49" charset="0"/>
              </a:rPr>
              <a:t>input</a:t>
            </a:r>
            <a:r>
              <a:rPr lang="tr-TR" sz="1800">
                <a:solidFill>
                  <a:srgbClr val="0070C0"/>
                </a:solidFill>
                <a:highlight>
                  <a:srgbClr val="FFFFFF"/>
                </a:highlight>
                <a:latin typeface="Consolas" panose="020B0609020204030204" pitchFamily="49" charset="0"/>
              </a:rPr>
              <a:t>("ilk matrisin " +</a:t>
            </a:r>
          </a:p>
          <a:p>
            <a:pPr marL="0" indent="0">
              <a:lnSpc>
                <a:spcPct val="90000"/>
              </a:lnSpc>
              <a:buNone/>
            </a:pPr>
            <a:r>
              <a:rPr lang="tr-TR" sz="1800">
                <a:solidFill>
                  <a:srgbClr val="0070C0"/>
                </a:solidFill>
                <a:highlight>
                  <a:srgbClr val="FFFFFF"/>
                </a:highlight>
                <a:latin typeface="Consolas" panose="020B0609020204030204" pitchFamily="49" charset="0"/>
              </a:rPr>
              <a:t>        </a:t>
            </a:r>
            <a:r>
              <a:rPr lang="tr-TR" sz="1800" err="1">
                <a:solidFill>
                  <a:srgbClr val="0070C0"/>
                </a:solidFill>
                <a:highlight>
                  <a:srgbClr val="FFFFFF"/>
                </a:highlight>
                <a:latin typeface="Consolas" panose="020B0609020204030204" pitchFamily="49" charset="0"/>
              </a:rPr>
              <a:t>str</a:t>
            </a:r>
            <a:r>
              <a:rPr lang="tr-TR" sz="1800">
                <a:solidFill>
                  <a:srgbClr val="0070C0"/>
                </a:solidFill>
                <a:highlight>
                  <a:srgbClr val="FFFFFF"/>
                </a:highlight>
                <a:latin typeface="Consolas" panose="020B0609020204030204" pitchFamily="49" charset="0"/>
              </a:rPr>
              <a:t>(i+1) + ". satır " + </a:t>
            </a:r>
            <a:r>
              <a:rPr lang="tr-TR" sz="1800" err="1">
                <a:solidFill>
                  <a:srgbClr val="0070C0"/>
                </a:solidFill>
                <a:highlight>
                  <a:srgbClr val="FFFFFF"/>
                </a:highlight>
                <a:latin typeface="Consolas" panose="020B0609020204030204" pitchFamily="49" charset="0"/>
              </a:rPr>
              <a:t>str</a:t>
            </a:r>
            <a:r>
              <a:rPr lang="tr-TR" sz="1800">
                <a:solidFill>
                  <a:srgbClr val="0070C0"/>
                </a:solidFill>
                <a:highlight>
                  <a:srgbClr val="FFFFFF"/>
                </a:highlight>
                <a:latin typeface="Consolas" panose="020B0609020204030204" pitchFamily="49" charset="0"/>
              </a:rPr>
              <a:t>(j+1) + ". sütun elemanı : "))</a:t>
            </a:r>
          </a:p>
          <a:p>
            <a:pPr marL="0" indent="0">
              <a:lnSpc>
                <a:spcPct val="90000"/>
              </a:lnSpc>
              <a:buNone/>
            </a:pP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i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a:t>
            </a:r>
            <a:r>
              <a:rPr lang="tr-TR" sz="1800">
                <a:solidFill>
                  <a:srgbClr val="C00000"/>
                </a:solidFill>
                <a:highlight>
                  <a:srgbClr val="FFFFFF"/>
                </a:highlight>
                <a:latin typeface="Consolas" panose="020B0609020204030204" pitchFamily="49" charset="0"/>
              </a:rPr>
              <a:t> # ikinci matrisi dolduran döngü</a:t>
            </a:r>
            <a:endParaRPr lang="tr-TR" sz="1800">
              <a:solidFill>
                <a:srgbClr val="0070C0"/>
              </a:solidFill>
              <a:highlight>
                <a:srgbClr val="FFFFFF"/>
              </a:highlight>
              <a:latin typeface="Consolas" panose="020B0609020204030204" pitchFamily="49" charset="0"/>
            </a:endParaRPr>
          </a:p>
          <a:p>
            <a:pPr marL="0" indent="0">
              <a:lnSpc>
                <a:spcPct val="90000"/>
              </a:lnSpc>
              <a:buNone/>
            </a:pPr>
            <a:r>
              <a:rPr lang="tr-TR" sz="1800">
                <a:solidFill>
                  <a:srgbClr val="0070C0"/>
                </a:solidFill>
                <a:highlight>
                  <a:srgbClr val="FFFFFF"/>
                </a:highlight>
                <a:latin typeface="Consolas" panose="020B0609020204030204" pitchFamily="49" charset="0"/>
              </a:rPr>
              <a:t>    </a:t>
            </a: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j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a:t>
            </a:r>
          </a:p>
          <a:p>
            <a:pPr marL="0" indent="0">
              <a:lnSpc>
                <a:spcPct val="90000"/>
              </a:lnSpc>
              <a:buNone/>
            </a:pPr>
            <a:r>
              <a:rPr lang="tr-TR" sz="1800">
                <a:solidFill>
                  <a:srgbClr val="0070C0"/>
                </a:solidFill>
                <a:highlight>
                  <a:srgbClr val="FFFFFF"/>
                </a:highlight>
                <a:latin typeface="Consolas" panose="020B0609020204030204" pitchFamily="49" charset="0"/>
              </a:rPr>
              <a:t>        matris2[i][j] = </a:t>
            </a:r>
            <a:r>
              <a:rPr lang="tr-TR" sz="1800" err="1">
                <a:solidFill>
                  <a:srgbClr val="0070C0"/>
                </a:solidFill>
                <a:highlight>
                  <a:srgbClr val="FFFFFF"/>
                </a:highlight>
                <a:latin typeface="Consolas" panose="020B0609020204030204" pitchFamily="49" charset="0"/>
              </a:rPr>
              <a:t>int</a:t>
            </a:r>
            <a:r>
              <a:rPr lang="tr-TR" sz="1800">
                <a:solidFill>
                  <a:srgbClr val="0070C0"/>
                </a:solidFill>
                <a:highlight>
                  <a:srgbClr val="FFFFFF"/>
                </a:highlight>
                <a:latin typeface="Consolas" panose="020B0609020204030204" pitchFamily="49" charset="0"/>
              </a:rPr>
              <a:t>(</a:t>
            </a:r>
            <a:r>
              <a:rPr lang="tr-TR" sz="1800" err="1">
                <a:solidFill>
                  <a:srgbClr val="0070C0"/>
                </a:solidFill>
                <a:highlight>
                  <a:srgbClr val="FFFFFF"/>
                </a:highlight>
                <a:latin typeface="Consolas" panose="020B0609020204030204" pitchFamily="49" charset="0"/>
              </a:rPr>
              <a:t>input</a:t>
            </a:r>
            <a:r>
              <a:rPr lang="tr-TR" sz="1800">
                <a:solidFill>
                  <a:srgbClr val="0070C0"/>
                </a:solidFill>
                <a:highlight>
                  <a:srgbClr val="FFFFFF"/>
                </a:highlight>
                <a:latin typeface="Consolas" panose="020B0609020204030204" pitchFamily="49" charset="0"/>
              </a:rPr>
              <a:t>("ikinci matrisin " +</a:t>
            </a:r>
          </a:p>
          <a:p>
            <a:pPr marL="0" indent="0">
              <a:lnSpc>
                <a:spcPct val="90000"/>
              </a:lnSpc>
              <a:buNone/>
            </a:pPr>
            <a:r>
              <a:rPr lang="tr-TR" sz="1800">
                <a:solidFill>
                  <a:srgbClr val="0070C0"/>
                </a:solidFill>
                <a:highlight>
                  <a:srgbClr val="FFFFFF"/>
                </a:highlight>
                <a:latin typeface="Consolas" panose="020B0609020204030204" pitchFamily="49" charset="0"/>
              </a:rPr>
              <a:t>        </a:t>
            </a:r>
            <a:r>
              <a:rPr lang="tr-TR" sz="1800" err="1">
                <a:solidFill>
                  <a:srgbClr val="0070C0"/>
                </a:solidFill>
                <a:highlight>
                  <a:srgbClr val="FFFFFF"/>
                </a:highlight>
                <a:latin typeface="Consolas" panose="020B0609020204030204" pitchFamily="49" charset="0"/>
              </a:rPr>
              <a:t>str</a:t>
            </a:r>
            <a:r>
              <a:rPr lang="tr-TR" sz="1800">
                <a:solidFill>
                  <a:srgbClr val="0070C0"/>
                </a:solidFill>
                <a:highlight>
                  <a:srgbClr val="FFFFFF"/>
                </a:highlight>
                <a:latin typeface="Consolas" panose="020B0609020204030204" pitchFamily="49" charset="0"/>
              </a:rPr>
              <a:t>(i+1) + ". satır " + </a:t>
            </a:r>
            <a:r>
              <a:rPr lang="tr-TR" sz="1800" err="1">
                <a:solidFill>
                  <a:srgbClr val="0070C0"/>
                </a:solidFill>
                <a:highlight>
                  <a:srgbClr val="FFFFFF"/>
                </a:highlight>
                <a:latin typeface="Consolas" panose="020B0609020204030204" pitchFamily="49" charset="0"/>
              </a:rPr>
              <a:t>str</a:t>
            </a:r>
            <a:r>
              <a:rPr lang="tr-TR" sz="1800">
                <a:solidFill>
                  <a:srgbClr val="0070C0"/>
                </a:solidFill>
                <a:highlight>
                  <a:srgbClr val="FFFFFF"/>
                </a:highlight>
                <a:latin typeface="Consolas" panose="020B0609020204030204" pitchFamily="49" charset="0"/>
              </a:rPr>
              <a:t>(j+1) + ". sütun elemanı : "))</a:t>
            </a:r>
          </a:p>
          <a:p>
            <a:pPr marL="0" indent="0">
              <a:lnSpc>
                <a:spcPct val="90000"/>
              </a:lnSpc>
              <a:buNone/>
            </a:pP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i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 </a:t>
            </a:r>
            <a:r>
              <a:rPr lang="tr-TR" sz="1800">
                <a:solidFill>
                  <a:srgbClr val="C00000"/>
                </a:solidFill>
                <a:highlight>
                  <a:srgbClr val="FFFFFF"/>
                </a:highlight>
                <a:latin typeface="Consolas" panose="020B0609020204030204" pitchFamily="49" charset="0"/>
              </a:rPr>
              <a:t># toplama işlemini yapan döngü</a:t>
            </a:r>
            <a:endParaRPr lang="tr-TR" sz="1800">
              <a:solidFill>
                <a:srgbClr val="0070C0"/>
              </a:solidFill>
              <a:highlight>
                <a:srgbClr val="FFFFFF"/>
              </a:highlight>
              <a:latin typeface="Consolas" panose="020B0609020204030204" pitchFamily="49" charset="0"/>
            </a:endParaRPr>
          </a:p>
          <a:p>
            <a:pPr marL="0" indent="0">
              <a:lnSpc>
                <a:spcPct val="90000"/>
              </a:lnSpc>
              <a:buNone/>
            </a:pPr>
            <a:r>
              <a:rPr lang="tr-TR" sz="1800">
                <a:solidFill>
                  <a:srgbClr val="0070C0"/>
                </a:solidFill>
                <a:highlight>
                  <a:srgbClr val="FFFFFF"/>
                </a:highlight>
                <a:latin typeface="Consolas" panose="020B0609020204030204" pitchFamily="49" charset="0"/>
              </a:rPr>
              <a:t>    </a:t>
            </a:r>
            <a:r>
              <a:rPr lang="tr-TR" sz="1800" err="1">
                <a:solidFill>
                  <a:srgbClr val="0070C0"/>
                </a:solidFill>
                <a:highlight>
                  <a:srgbClr val="FFFFFF"/>
                </a:highlight>
                <a:latin typeface="Consolas" panose="020B0609020204030204" pitchFamily="49" charset="0"/>
              </a:rPr>
              <a:t>for</a:t>
            </a:r>
            <a:r>
              <a:rPr lang="tr-TR" sz="1800">
                <a:solidFill>
                  <a:srgbClr val="0070C0"/>
                </a:solidFill>
                <a:highlight>
                  <a:srgbClr val="FFFFFF"/>
                </a:highlight>
                <a:latin typeface="Consolas" panose="020B0609020204030204" pitchFamily="49" charset="0"/>
              </a:rPr>
              <a:t> j in </a:t>
            </a:r>
            <a:r>
              <a:rPr lang="tr-TR" sz="1800" err="1">
                <a:solidFill>
                  <a:srgbClr val="0070C0"/>
                </a:solidFill>
                <a:highlight>
                  <a:srgbClr val="FFFFFF"/>
                </a:highlight>
                <a:latin typeface="Consolas" panose="020B0609020204030204" pitchFamily="49" charset="0"/>
              </a:rPr>
              <a:t>range</a:t>
            </a:r>
            <a:r>
              <a:rPr lang="tr-TR" sz="1800">
                <a:solidFill>
                  <a:srgbClr val="0070C0"/>
                </a:solidFill>
                <a:highlight>
                  <a:srgbClr val="FFFFFF"/>
                </a:highlight>
                <a:latin typeface="Consolas" panose="020B0609020204030204" pitchFamily="49" charset="0"/>
              </a:rPr>
              <a:t>(3):</a:t>
            </a:r>
          </a:p>
          <a:p>
            <a:pPr marL="0" indent="0">
              <a:lnSpc>
                <a:spcPct val="90000"/>
              </a:lnSpc>
              <a:buNone/>
            </a:pPr>
            <a:r>
              <a:rPr lang="tr-TR" sz="1800">
                <a:solidFill>
                  <a:srgbClr val="0070C0"/>
                </a:solidFill>
                <a:highlight>
                  <a:srgbClr val="FFFFFF"/>
                </a:highlight>
                <a:latin typeface="Consolas" panose="020B0609020204030204" pitchFamily="49" charset="0"/>
              </a:rPr>
              <a:t>        </a:t>
            </a:r>
            <a:r>
              <a:rPr lang="tr-TR" sz="1800" err="1">
                <a:solidFill>
                  <a:srgbClr val="0070C0"/>
                </a:solidFill>
                <a:highlight>
                  <a:srgbClr val="FFFFFF"/>
                </a:highlight>
                <a:latin typeface="Consolas" panose="020B0609020204030204" pitchFamily="49" charset="0"/>
              </a:rPr>
              <a:t>print</a:t>
            </a:r>
            <a:r>
              <a:rPr lang="tr-TR" sz="1800">
                <a:solidFill>
                  <a:srgbClr val="0070C0"/>
                </a:solidFill>
                <a:highlight>
                  <a:srgbClr val="FFFFFF"/>
                </a:highlight>
                <a:latin typeface="Consolas" panose="020B0609020204030204" pitchFamily="49" charset="0"/>
              </a:rPr>
              <a:t>("%5d" % (matris1[i][j] + matris2[i][j]), </a:t>
            </a:r>
            <a:r>
              <a:rPr lang="tr-TR" sz="1800" err="1">
                <a:solidFill>
                  <a:srgbClr val="0070C0"/>
                </a:solidFill>
                <a:highlight>
                  <a:srgbClr val="FFFFFF"/>
                </a:highlight>
                <a:latin typeface="Consolas" panose="020B0609020204030204" pitchFamily="49" charset="0"/>
              </a:rPr>
              <a:t>end</a:t>
            </a:r>
            <a:r>
              <a:rPr lang="tr-TR" sz="1800">
                <a:solidFill>
                  <a:srgbClr val="0070C0"/>
                </a:solidFill>
                <a:highlight>
                  <a:srgbClr val="FFFFFF"/>
                </a:highlight>
                <a:latin typeface="Consolas" panose="020B0609020204030204" pitchFamily="49" charset="0"/>
              </a:rPr>
              <a:t>='')</a:t>
            </a:r>
          </a:p>
          <a:p>
            <a:pPr marL="0" indent="0">
              <a:lnSpc>
                <a:spcPct val="90000"/>
              </a:lnSpc>
              <a:buNone/>
            </a:pPr>
            <a:r>
              <a:rPr lang="tr-TR" sz="1800">
                <a:solidFill>
                  <a:srgbClr val="0070C0"/>
                </a:solidFill>
                <a:highlight>
                  <a:srgbClr val="FFFFFF"/>
                </a:highlight>
                <a:latin typeface="Consolas" panose="020B0609020204030204" pitchFamily="49" charset="0"/>
              </a:rPr>
              <a:t>    </a:t>
            </a:r>
            <a:r>
              <a:rPr lang="tr-TR" sz="1800" err="1">
                <a:solidFill>
                  <a:srgbClr val="0070C0"/>
                </a:solidFill>
                <a:highlight>
                  <a:srgbClr val="FFFFFF"/>
                </a:highlight>
                <a:latin typeface="Consolas" panose="020B0609020204030204" pitchFamily="49" charset="0"/>
              </a:rPr>
              <a:t>print</a:t>
            </a:r>
            <a:r>
              <a:rPr lang="tr-TR" sz="1800">
                <a:solidFill>
                  <a:srgbClr val="0070C0"/>
                </a:solidFill>
                <a:highlight>
                  <a:srgbClr val="FFFFFF"/>
                </a:highlight>
                <a:latin typeface="Consolas" panose="020B0609020204030204" pitchFamily="49" charset="0"/>
              </a:rPr>
              <a:t>() </a:t>
            </a:r>
            <a:r>
              <a:rPr lang="tr-TR" sz="1800">
                <a:solidFill>
                  <a:srgbClr val="C00000"/>
                </a:solidFill>
                <a:highlight>
                  <a:srgbClr val="FFFFFF"/>
                </a:highlight>
                <a:latin typeface="Consolas" panose="020B0609020204030204" pitchFamily="49" charset="0"/>
              </a:rPr>
              <a:t># satır bitiminde alt satıra inmek için</a:t>
            </a:r>
          </a:p>
        </p:txBody>
      </p:sp>
      <p:sp>
        <p:nvSpPr>
          <p:cNvPr id="9" name="Rectangle 8"/>
          <p:cNvSpPr/>
          <p:nvPr/>
        </p:nvSpPr>
        <p:spPr>
          <a:xfrm>
            <a:off x="1038789" y="6228020"/>
            <a:ext cx="706642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tr-TR" i="1">
                <a:latin typeface="+mj-lt"/>
              </a:rPr>
              <a:t>Matrisler ile daha kolay çalışabileceğimiz </a:t>
            </a:r>
            <a:r>
              <a:rPr lang="tr-TR" i="1" err="1">
                <a:latin typeface="+mj-lt"/>
              </a:rPr>
              <a:t>NumPy</a:t>
            </a:r>
            <a:r>
              <a:rPr lang="tr-TR" i="1">
                <a:latin typeface="+mj-lt"/>
              </a:rPr>
              <a:t> paketini ileride göreceğiz</a:t>
            </a:r>
          </a:p>
        </p:txBody>
      </p:sp>
    </p:spTree>
    <p:extLst>
      <p:ext uri="{BB962C8B-B14F-4D97-AF65-F5344CB8AC3E}">
        <p14:creationId xmlns:p14="http://schemas.microsoft.com/office/powerpoint/2010/main" val="293223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standart sapma ile ilgili gÃ¶rsel sonucu"/>
          <p:cNvPicPr/>
          <p:nvPr/>
        </p:nvPicPr>
        <p:blipFill>
          <a:blip r:embed="rId3">
            <a:extLst>
              <a:ext uri="{28A0092B-C50C-407E-A947-70E740481C1C}">
                <a14:useLocalDpi xmlns:a14="http://schemas.microsoft.com/office/drawing/2010/main" val="0"/>
              </a:ext>
            </a:extLst>
          </a:blip>
          <a:stretch>
            <a:fillRect/>
          </a:stretch>
        </p:blipFill>
        <p:spPr bwMode="auto">
          <a:xfrm>
            <a:off x="107504" y="4847073"/>
            <a:ext cx="3302752" cy="1651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2162" name="Rectangle 2"/>
          <p:cNvSpPr>
            <a:spLocks noGrp="1" noChangeArrowheads="1"/>
          </p:cNvSpPr>
          <p:nvPr>
            <p:ph type="title"/>
          </p:nvPr>
        </p:nvSpPr>
        <p:spPr/>
        <p:txBody>
          <a:bodyPr/>
          <a:lstStyle/>
          <a:p>
            <a:r>
              <a:rPr lang="tr-TR"/>
              <a:t>Ödev 1</a:t>
            </a:r>
          </a:p>
        </p:txBody>
      </p:sp>
      <p:sp>
        <p:nvSpPr>
          <p:cNvPr id="4" name="3 İçerik Yer Tutucusu"/>
          <p:cNvSpPr>
            <a:spLocks noGrp="1"/>
          </p:cNvSpPr>
          <p:nvPr>
            <p:ph idx="1"/>
          </p:nvPr>
        </p:nvSpPr>
        <p:spPr/>
        <p:txBody>
          <a:bodyPr>
            <a:normAutofit/>
          </a:bodyPr>
          <a:lstStyle/>
          <a:p>
            <a:pPr>
              <a:lnSpc>
                <a:spcPct val="90000"/>
              </a:lnSpc>
            </a:pPr>
            <a:r>
              <a:rPr lang="tr-TR" sz="2800"/>
              <a:t>Kullanıcıdan iki sayı alan ve bu sayılar arasında yer alan tüm asal sayıları bulup bir listeye ekleyen programı yazınız.</a:t>
            </a:r>
          </a:p>
          <a:p>
            <a:pPr>
              <a:lnSpc>
                <a:spcPct val="90000"/>
              </a:lnSpc>
            </a:pPr>
            <a:r>
              <a:rPr lang="tr-TR" sz="2800"/>
              <a:t>Bu listenin aritmetik ortalamasını, </a:t>
            </a:r>
            <a:r>
              <a:rPr lang="tr-TR" sz="2800" err="1"/>
              <a:t>varyansını</a:t>
            </a:r>
            <a:r>
              <a:rPr lang="tr-TR" sz="2800"/>
              <a:t> ve standart sapmasını da hesaplayınız.</a:t>
            </a:r>
          </a:p>
          <a:p>
            <a:pPr lvl="1">
              <a:lnSpc>
                <a:spcPct val="90000"/>
              </a:lnSpc>
            </a:pPr>
            <a:r>
              <a:rPr lang="tr-TR" sz="2400" b="1" err="1"/>
              <a:t>Varyans</a:t>
            </a:r>
            <a:r>
              <a:rPr lang="tr-TR" sz="2400"/>
              <a:t> listedeki tüm elemanların </a:t>
            </a:r>
            <a:r>
              <a:rPr lang="tr-TR" sz="2400">
                <a:hlinkClick r:id="rId4"/>
              </a:rPr>
              <a:t>ortalamadan</a:t>
            </a:r>
            <a:r>
              <a:rPr lang="tr-TR" sz="2400"/>
              <a:t> farklarının karelerinin, eleman sayısının bir eksiğine bölümüdür.</a:t>
            </a:r>
          </a:p>
          <a:p>
            <a:pPr lvl="1">
              <a:lnSpc>
                <a:spcPct val="90000"/>
              </a:lnSpc>
            </a:pPr>
            <a:r>
              <a:rPr lang="tr-TR" sz="2400" b="1"/>
              <a:t>Standart sapma </a:t>
            </a:r>
            <a:r>
              <a:rPr lang="tr-TR" sz="2400" err="1">
                <a:hlinkClick r:id="rId5"/>
              </a:rPr>
              <a:t>varyansın</a:t>
            </a:r>
            <a:r>
              <a:rPr lang="tr-TR" sz="2400"/>
              <a:t> kare köküdür.</a:t>
            </a:r>
          </a:p>
        </p:txBody>
      </p:sp>
      <p:sp>
        <p:nvSpPr>
          <p:cNvPr id="2" name="Dikdörtgen 1"/>
          <p:cNvSpPr/>
          <p:nvPr/>
        </p:nvSpPr>
        <p:spPr>
          <a:xfrm>
            <a:off x="3410256" y="4938777"/>
            <a:ext cx="5276544"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1" algn="ctr">
              <a:lnSpc>
                <a:spcPct val="90000"/>
              </a:lnSpc>
            </a:pPr>
            <a:r>
              <a:rPr lang="tr-TR" i="1">
                <a:latin typeface="+mn-lt"/>
              </a:rPr>
              <a:t>Standart sapma, verilerin aritmetik ortalamadan ne kadar uzaklaştığını (saptığını) gösterir. Standart sapma küçükse veriler arasındaki fark azdır, yani veriler daha istikrarlı dağılım göstermiştir. Ayrıntılı bilgi için: http://guncelmatematik.com/standart-sapma.html</a:t>
            </a:r>
            <a:r>
              <a:rPr lang="tr-TR" sz="2800" i="1">
                <a:latin typeface="+mn-lt"/>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Ödev 2</a:t>
            </a:r>
          </a:p>
        </p:txBody>
      </p:sp>
      <p:sp>
        <p:nvSpPr>
          <p:cNvPr id="3" name="İçerik Yer Tutucusu 2"/>
          <p:cNvSpPr>
            <a:spLocks noGrp="1"/>
          </p:cNvSpPr>
          <p:nvPr>
            <p:ph idx="1"/>
          </p:nvPr>
        </p:nvSpPr>
        <p:spPr/>
        <p:txBody>
          <a:bodyPr>
            <a:normAutofit lnSpcReduction="10000"/>
          </a:bodyPr>
          <a:lstStyle/>
          <a:p>
            <a:pPr>
              <a:lnSpc>
                <a:spcPct val="90000"/>
              </a:lnSpc>
            </a:pPr>
            <a:r>
              <a:rPr lang="tr-TR"/>
              <a:t>10 kişi için ekrandan girilen </a:t>
            </a:r>
            <a:r>
              <a:rPr lang="tr-TR">
                <a:solidFill>
                  <a:srgbClr val="0000FF"/>
                </a:solidFill>
              </a:rPr>
              <a:t>ad</a:t>
            </a:r>
            <a:r>
              <a:rPr lang="tr-TR"/>
              <a:t>, </a:t>
            </a:r>
            <a:r>
              <a:rPr lang="tr-TR" err="1">
                <a:solidFill>
                  <a:srgbClr val="0000FF"/>
                </a:solidFill>
              </a:rPr>
              <a:t>soyad</a:t>
            </a:r>
            <a:r>
              <a:rPr lang="tr-TR"/>
              <a:t> ve </a:t>
            </a:r>
            <a:r>
              <a:rPr lang="tr-TR">
                <a:solidFill>
                  <a:srgbClr val="0000FF"/>
                </a:solidFill>
              </a:rPr>
              <a:t>yaş</a:t>
            </a:r>
            <a:r>
              <a:rPr lang="tr-TR"/>
              <a:t> bilgilerini içeren </a:t>
            </a:r>
            <a:r>
              <a:rPr lang="tr-TR" err="1"/>
              <a:t>tuple</a:t>
            </a:r>
            <a:r>
              <a:rPr lang="tr-TR"/>
              <a:t> tipindeki verileri bir liste içinde saklayınız.</a:t>
            </a:r>
          </a:p>
          <a:p>
            <a:pPr>
              <a:lnSpc>
                <a:spcPct val="90000"/>
              </a:lnSpc>
            </a:pPr>
            <a:r>
              <a:rPr lang="tr-TR"/>
              <a:t>Sonrasında kullanıcı </a:t>
            </a:r>
            <a:r>
              <a:rPr lang="tr-TR">
                <a:solidFill>
                  <a:srgbClr val="0000FF"/>
                </a:solidFill>
              </a:rPr>
              <a:t>ad</a:t>
            </a:r>
            <a:r>
              <a:rPr lang="tr-TR"/>
              <a:t> ve </a:t>
            </a:r>
            <a:r>
              <a:rPr lang="tr-TR" err="1">
                <a:solidFill>
                  <a:srgbClr val="0000FF"/>
                </a:solidFill>
              </a:rPr>
              <a:t>soyad</a:t>
            </a:r>
            <a:r>
              <a:rPr lang="tr-TR"/>
              <a:t> girerek bu liste içinde arama yapabilecek ve bulunduğu takdirde </a:t>
            </a:r>
            <a:r>
              <a:rPr lang="tr-TR">
                <a:solidFill>
                  <a:srgbClr val="0000FF"/>
                </a:solidFill>
              </a:rPr>
              <a:t>yaş</a:t>
            </a:r>
            <a:r>
              <a:rPr lang="tr-TR"/>
              <a:t> değeri ekrana gösterilecek, bulunamazsa «aranan kişi bulunamadı» mesajı görüntülenecektir.</a:t>
            </a:r>
          </a:p>
          <a:p>
            <a:pPr>
              <a:lnSpc>
                <a:spcPct val="90000"/>
              </a:lnSpc>
            </a:pPr>
            <a:r>
              <a:rPr lang="tr-TR"/>
              <a:t>Arama işlemi hem </a:t>
            </a:r>
            <a:r>
              <a:rPr lang="tr-TR">
                <a:solidFill>
                  <a:srgbClr val="0000FF"/>
                </a:solidFill>
              </a:rPr>
              <a:t>ad</a:t>
            </a:r>
            <a:r>
              <a:rPr lang="tr-TR"/>
              <a:t> hem de </a:t>
            </a:r>
            <a:r>
              <a:rPr lang="tr-TR" err="1">
                <a:solidFill>
                  <a:srgbClr val="0000FF"/>
                </a:solidFill>
              </a:rPr>
              <a:t>soyad</a:t>
            </a:r>
            <a:r>
              <a:rPr lang="tr-TR"/>
              <a:t> için boş değer verilene kadar devam edecektir.</a:t>
            </a:r>
            <a:endParaRPr lang="en-US"/>
          </a:p>
        </p:txBody>
      </p:sp>
    </p:spTree>
    <p:extLst>
      <p:ext uri="{BB962C8B-B14F-4D97-AF65-F5344CB8AC3E}">
        <p14:creationId xmlns:p14="http://schemas.microsoft.com/office/powerpoint/2010/main" val="1432303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tr-TR"/>
              <a:t>Ödev 3</a:t>
            </a:r>
          </a:p>
        </p:txBody>
      </p:sp>
      <p:sp>
        <p:nvSpPr>
          <p:cNvPr id="89091" name="Rectangle 3"/>
          <p:cNvSpPr>
            <a:spLocks noGrp="1" noChangeArrowheads="1"/>
          </p:cNvSpPr>
          <p:nvPr>
            <p:ph idx="1"/>
          </p:nvPr>
        </p:nvSpPr>
        <p:spPr/>
        <p:txBody>
          <a:bodyPr/>
          <a:lstStyle/>
          <a:p>
            <a:r>
              <a:rPr lang="tr-TR" sz="2800"/>
              <a:t>100 Adam ve 100 kapımız var. 1. adam 1’in katları olan kapılardan, 2. adam 2’nin katları olan kapılardan, ...., N. Adam </a:t>
            </a:r>
            <a:r>
              <a:rPr lang="tr-TR" sz="2800" err="1"/>
              <a:t>N’in</a:t>
            </a:r>
            <a:r>
              <a:rPr lang="tr-TR" sz="2800"/>
              <a:t> katları olan kapılardan, ... , 100. Adam 100’ün katları olan kapılardan geçerek kapıların konumlarını değiştiriyor. (Kapı açıksa kapatıyor, kapalıysa açıyor). En başta bütün kapıların kapalı olduğunu kabul edersek, 100. adam da geçtikten sonra hangi kapıların açık olduğunu bulan programı yazınız.</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tr-TR"/>
              <a:t>Ödev 4</a:t>
            </a:r>
          </a:p>
        </p:txBody>
      </p:sp>
      <p:sp>
        <p:nvSpPr>
          <p:cNvPr id="90115" name="Rectangle 3"/>
          <p:cNvSpPr>
            <a:spLocks noGrp="1" noChangeArrowheads="1"/>
          </p:cNvSpPr>
          <p:nvPr>
            <p:ph idx="1"/>
          </p:nvPr>
        </p:nvSpPr>
        <p:spPr/>
        <p:txBody>
          <a:bodyPr/>
          <a:lstStyle/>
          <a:p>
            <a:r>
              <a:rPr lang="tr-TR" sz="2800" u="sng"/>
              <a:t>Romalı problemi</a:t>
            </a:r>
            <a:r>
              <a:rPr lang="tr-TR" sz="2800"/>
              <a:t>: Roma’da Kral 21 kişinin öldürülmesine karar veriyor. Cellat fazla yorulmamak için öldürülecek olanları çember biçiminde diziyor. Herkesin eline bir balta veriyor. Öldürme kuralı olarak da 2. Kişi 3. Kişiyi öldürüyor. 5. Kişi 6. Kişiyi öldürüyor. Yani 2 kişi atlayıp 3. kişi öldürülüyor. Bu son iki kişi kalana kadar sürüyor. Son kalan iki kişi serbest bırakılacaktır. Serbest bırakılan kişilerin hangi numaralar olduğunu bulan programı yazınız.</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tr-TR"/>
              <a:t>Ödev 5</a:t>
            </a:r>
          </a:p>
        </p:txBody>
      </p:sp>
      <p:sp>
        <p:nvSpPr>
          <p:cNvPr id="90115" name="Rectangle 3"/>
          <p:cNvSpPr>
            <a:spLocks noGrp="1" noChangeArrowheads="1"/>
          </p:cNvSpPr>
          <p:nvPr>
            <p:ph idx="1"/>
          </p:nvPr>
        </p:nvSpPr>
        <p:spPr/>
        <p:txBody>
          <a:bodyPr/>
          <a:lstStyle/>
          <a:p>
            <a:r>
              <a:rPr lang="tr-TR"/>
              <a:t>Verilen bir listeyi </a:t>
            </a:r>
            <a:r>
              <a:rPr lang="tr-TR" err="1">
                <a:solidFill>
                  <a:srgbClr val="0000FF"/>
                </a:solidFill>
              </a:rPr>
              <a:t>sort</a:t>
            </a:r>
            <a:r>
              <a:rPr lang="tr-TR">
                <a:solidFill>
                  <a:srgbClr val="0000FF"/>
                </a:solidFill>
              </a:rPr>
              <a:t>() </a:t>
            </a:r>
            <a:r>
              <a:rPr lang="tr-TR"/>
              <a:t>metodunu kullanmadan sıralayan programı yazınız. (</a:t>
            </a:r>
            <a:r>
              <a:rPr lang="tr-TR" err="1">
                <a:solidFill>
                  <a:srgbClr val="0000FF"/>
                </a:solidFill>
              </a:rPr>
              <a:t>bubble</a:t>
            </a:r>
            <a:r>
              <a:rPr lang="tr-TR">
                <a:solidFill>
                  <a:srgbClr val="0000FF"/>
                </a:solidFill>
              </a:rPr>
              <a:t> </a:t>
            </a:r>
            <a:r>
              <a:rPr lang="tr-TR" err="1">
                <a:solidFill>
                  <a:srgbClr val="0000FF"/>
                </a:solidFill>
              </a:rPr>
              <a:t>sort</a:t>
            </a:r>
            <a:r>
              <a:rPr lang="tr-TR">
                <a:solidFill>
                  <a:srgbClr val="0000FF"/>
                </a:solidFill>
              </a:rPr>
              <a:t>)</a:t>
            </a:r>
            <a:r>
              <a:rPr lang="tr-TR"/>
              <a:t> </a:t>
            </a:r>
          </a:p>
        </p:txBody>
      </p:sp>
    </p:spTree>
    <p:extLst>
      <p:ext uri="{BB962C8B-B14F-4D97-AF65-F5344CB8AC3E}">
        <p14:creationId xmlns:p14="http://schemas.microsoft.com/office/powerpoint/2010/main" val="234130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a:t>Ek Bilgi:</a:t>
            </a:r>
            <a:br>
              <a:rPr lang="tr-TR"/>
            </a:br>
            <a:r>
              <a:rPr lang="tr-TR"/>
              <a:t>Yöntem ile Fonksiyon arasındaki fark</a:t>
            </a:r>
          </a:p>
        </p:txBody>
      </p:sp>
      <p:sp>
        <p:nvSpPr>
          <p:cNvPr id="3" name="İçerik Yer Tutucusu 2"/>
          <p:cNvSpPr>
            <a:spLocks noGrp="1"/>
          </p:cNvSpPr>
          <p:nvPr>
            <p:ph idx="1"/>
          </p:nvPr>
        </p:nvSpPr>
        <p:spPr>
          <a:xfrm>
            <a:off x="457200" y="1600200"/>
            <a:ext cx="8229600" cy="4853136"/>
          </a:xfrm>
        </p:spPr>
        <p:txBody>
          <a:bodyPr>
            <a:normAutofit fontScale="70000" lnSpcReduction="20000"/>
          </a:bodyPr>
          <a:lstStyle/>
          <a:p>
            <a:r>
              <a:rPr lang="tr-TR" err="1"/>
              <a:t>Python’da</a:t>
            </a:r>
            <a:r>
              <a:rPr lang="tr-TR"/>
              <a:t> her şeyin nesne olarak tasarlandığını belirtmiştik. Nesnelerin kendilerine ait fonksiyonlarına yöntem (</a:t>
            </a:r>
            <a:r>
              <a:rPr lang="tr-TR" err="1"/>
              <a:t>method</a:t>
            </a:r>
            <a:r>
              <a:rPr lang="tr-TR"/>
              <a:t>) ismi verilir. Bunlar bir sınıf (</a:t>
            </a:r>
            <a:r>
              <a:rPr lang="tr-TR" err="1"/>
              <a:t>class</a:t>
            </a:r>
            <a:r>
              <a:rPr lang="tr-TR"/>
              <a:t>) içinde tanımlanır ve nesneler de bu sınıftan türetilir.</a:t>
            </a:r>
          </a:p>
          <a:p>
            <a:r>
              <a:rPr lang="tr-TR"/>
              <a:t>Örneğin </a:t>
            </a:r>
            <a:r>
              <a:rPr lang="tr-TR">
                <a:solidFill>
                  <a:srgbClr val="C00000"/>
                </a:solidFill>
              </a:rPr>
              <a:t>a = 4</a:t>
            </a:r>
            <a:r>
              <a:rPr lang="tr-TR"/>
              <a:t> gibi bir tanımlama yaptıktan sonra, </a:t>
            </a:r>
            <a:r>
              <a:rPr lang="tr-TR" err="1">
                <a:solidFill>
                  <a:srgbClr val="C00000"/>
                </a:solidFill>
              </a:rPr>
              <a:t>type</a:t>
            </a:r>
            <a:r>
              <a:rPr lang="tr-TR">
                <a:solidFill>
                  <a:srgbClr val="C00000"/>
                </a:solidFill>
              </a:rPr>
              <a:t>(a)</a:t>
            </a:r>
            <a:r>
              <a:rPr lang="tr-TR"/>
              <a:t> yazınca </a:t>
            </a:r>
            <a:r>
              <a:rPr lang="tr-TR">
                <a:solidFill>
                  <a:srgbClr val="C00000"/>
                </a:solidFill>
              </a:rPr>
              <a:t>&lt;</a:t>
            </a:r>
            <a:r>
              <a:rPr lang="tr-TR" err="1">
                <a:solidFill>
                  <a:srgbClr val="C00000"/>
                </a:solidFill>
              </a:rPr>
              <a:t>class</a:t>
            </a:r>
            <a:r>
              <a:rPr lang="tr-TR">
                <a:solidFill>
                  <a:srgbClr val="C00000"/>
                </a:solidFill>
              </a:rPr>
              <a:t> '</a:t>
            </a:r>
            <a:r>
              <a:rPr lang="tr-TR" err="1">
                <a:solidFill>
                  <a:srgbClr val="C00000"/>
                </a:solidFill>
              </a:rPr>
              <a:t>int</a:t>
            </a:r>
            <a:r>
              <a:rPr lang="tr-TR">
                <a:solidFill>
                  <a:srgbClr val="C00000"/>
                </a:solidFill>
              </a:rPr>
              <a:t>'&gt;</a:t>
            </a:r>
            <a:r>
              <a:rPr lang="tr-TR"/>
              <a:t> cevabını almıştık. Bu, a değişkeninin </a:t>
            </a:r>
            <a:r>
              <a:rPr lang="tr-TR" err="1"/>
              <a:t>int</a:t>
            </a:r>
            <a:r>
              <a:rPr lang="tr-TR"/>
              <a:t> sınıfından türetilen bir nesne olduğunu gösterir. Bir nesne sonrası nokta koyduğunuzda, türetildiği sınıfa ait yöntemler listelenir. Örneğin </a:t>
            </a:r>
            <a:r>
              <a:rPr lang="tr-TR" err="1"/>
              <a:t>int</a:t>
            </a:r>
            <a:r>
              <a:rPr lang="tr-TR"/>
              <a:t> sınıfında  olan </a:t>
            </a:r>
            <a:r>
              <a:rPr lang="tr-TR" err="1">
                <a:solidFill>
                  <a:srgbClr val="C00000"/>
                </a:solidFill>
              </a:rPr>
              <a:t>bit_length</a:t>
            </a:r>
            <a:r>
              <a:rPr lang="tr-TR"/>
              <a:t> yöntemi (o sayının kaç bit ile temsil edilebileceğini gösterir) </a:t>
            </a:r>
            <a:r>
              <a:rPr lang="tr-TR" err="1"/>
              <a:t>float</a:t>
            </a:r>
            <a:r>
              <a:rPr lang="tr-TR"/>
              <a:t> sınıfında yoktur.</a:t>
            </a:r>
          </a:p>
          <a:p>
            <a:r>
              <a:rPr lang="tr-TR"/>
              <a:t>Fonksiyonlar ise bir sınıfa ait değildir. Bu derste öğrendiğiniz </a:t>
            </a:r>
            <a:r>
              <a:rPr lang="tr-TR" err="1">
                <a:solidFill>
                  <a:srgbClr val="C00000"/>
                </a:solidFill>
              </a:rPr>
              <a:t>len</a:t>
            </a:r>
            <a:r>
              <a:rPr lang="tr-TR"/>
              <a:t>, </a:t>
            </a:r>
            <a:r>
              <a:rPr lang="tr-TR" err="1">
                <a:solidFill>
                  <a:srgbClr val="C00000"/>
                </a:solidFill>
              </a:rPr>
              <a:t>max</a:t>
            </a:r>
            <a:r>
              <a:rPr lang="tr-TR"/>
              <a:t>, </a:t>
            </a:r>
            <a:r>
              <a:rPr lang="tr-TR" err="1">
                <a:solidFill>
                  <a:srgbClr val="C00000"/>
                </a:solidFill>
              </a:rPr>
              <a:t>min</a:t>
            </a:r>
            <a:r>
              <a:rPr lang="tr-TR"/>
              <a:t> ve </a:t>
            </a:r>
            <a:r>
              <a:rPr lang="tr-TR" err="1">
                <a:solidFill>
                  <a:srgbClr val="C00000"/>
                </a:solidFill>
              </a:rPr>
              <a:t>sum</a:t>
            </a:r>
            <a:r>
              <a:rPr lang="tr-TR"/>
              <a:t> farklı nesneleri argüman olarak alabilen genel fonksiyonlar, </a:t>
            </a:r>
            <a:r>
              <a:rPr lang="tr-TR" err="1">
                <a:solidFill>
                  <a:srgbClr val="C00000"/>
                </a:solidFill>
              </a:rPr>
              <a:t>clear</a:t>
            </a:r>
            <a:r>
              <a:rPr lang="tr-TR"/>
              <a:t> ise </a:t>
            </a:r>
            <a:r>
              <a:rPr lang="tr-TR" err="1">
                <a:solidFill>
                  <a:srgbClr val="C00000"/>
                </a:solidFill>
              </a:rPr>
              <a:t>list</a:t>
            </a:r>
            <a:r>
              <a:rPr lang="tr-TR"/>
              <a:t> sınıfa ait bir yöntemdir. Bu nedenle a listesinin eleman sayısını </a:t>
            </a:r>
            <a:r>
              <a:rPr lang="tr-TR" err="1">
                <a:solidFill>
                  <a:srgbClr val="C00000"/>
                </a:solidFill>
              </a:rPr>
              <a:t>len</a:t>
            </a:r>
            <a:r>
              <a:rPr lang="tr-TR">
                <a:solidFill>
                  <a:srgbClr val="C00000"/>
                </a:solidFill>
              </a:rPr>
              <a:t>(a)</a:t>
            </a:r>
            <a:r>
              <a:rPr lang="tr-TR"/>
              <a:t> şeklinde öğrenirken, tüm elemanlarını silmek için </a:t>
            </a:r>
            <a:r>
              <a:rPr lang="tr-TR" err="1">
                <a:solidFill>
                  <a:srgbClr val="C00000"/>
                </a:solidFill>
              </a:rPr>
              <a:t>clear</a:t>
            </a:r>
            <a:r>
              <a:rPr lang="tr-TR">
                <a:solidFill>
                  <a:srgbClr val="C00000"/>
                </a:solidFill>
              </a:rPr>
              <a:t>(a) </a:t>
            </a:r>
            <a:r>
              <a:rPr lang="tr-TR"/>
              <a:t>şeklinde değil </a:t>
            </a:r>
            <a:r>
              <a:rPr lang="tr-TR" err="1">
                <a:solidFill>
                  <a:srgbClr val="C00000"/>
                </a:solidFill>
              </a:rPr>
              <a:t>a.clear</a:t>
            </a:r>
            <a:r>
              <a:rPr lang="tr-TR">
                <a:solidFill>
                  <a:srgbClr val="C00000"/>
                </a:solidFill>
              </a:rPr>
              <a:t>() </a:t>
            </a:r>
            <a:r>
              <a:rPr lang="tr-TR"/>
              <a:t>şeklinde yazdık. Farklı bir derste Nesneye Yönelik Programlama konusuna biraz daha ayrıntılı değineceğiz.</a:t>
            </a:r>
          </a:p>
        </p:txBody>
      </p:sp>
    </p:spTree>
    <p:extLst>
      <p:ext uri="{BB962C8B-B14F-4D97-AF65-F5344CB8AC3E}">
        <p14:creationId xmlns:p14="http://schemas.microsoft.com/office/powerpoint/2010/main" val="3354492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14541-4755-4079-B479-F899C567CC05}"/>
              </a:ext>
            </a:extLst>
          </p:cNvPr>
          <p:cNvSpPr>
            <a:spLocks noGrp="1"/>
          </p:cNvSpPr>
          <p:nvPr>
            <p:ph type="title"/>
          </p:nvPr>
        </p:nvSpPr>
        <p:spPr/>
        <p:txBody>
          <a:bodyPr/>
          <a:lstStyle/>
          <a:p>
            <a:r>
              <a:rPr lang="tr-TR"/>
              <a:t>KAYNAKLAR</a:t>
            </a:r>
          </a:p>
        </p:txBody>
      </p:sp>
      <p:sp>
        <p:nvSpPr>
          <p:cNvPr id="3" name="İçerik Yer Tutucusu 2">
            <a:extLst>
              <a:ext uri="{FF2B5EF4-FFF2-40B4-BE49-F238E27FC236}">
                <a16:creationId xmlns:a16="http://schemas.microsoft.com/office/drawing/2014/main" id="{C1ABDE3E-361A-4402-9556-3DA0BF2F33BB}"/>
              </a:ext>
            </a:extLst>
          </p:cNvPr>
          <p:cNvSpPr>
            <a:spLocks noGrp="1"/>
          </p:cNvSpPr>
          <p:nvPr>
            <p:ph idx="1"/>
          </p:nvPr>
        </p:nvSpPr>
        <p:spPr/>
        <p:txBody>
          <a:bodyPr vert="horz" lIns="91440" tIns="45720" rIns="91440" bIns="45720" rtlCol="0" anchor="t">
            <a:normAutofit/>
          </a:bodyPr>
          <a:lstStyle/>
          <a:p>
            <a:r>
              <a:rPr lang="tr-TR"/>
              <a:t>Dr. </a:t>
            </a:r>
            <a:r>
              <a:rPr lang="tr-TR" err="1"/>
              <a:t>Öğr</a:t>
            </a:r>
            <a:r>
              <a:rPr lang="tr-TR"/>
              <a:t>. Üyesi Altan MESUT, Ders Notları</a:t>
            </a:r>
          </a:p>
          <a:p>
            <a:r>
              <a:rPr lang="tr-TR"/>
              <a:t>Arş. </a:t>
            </a:r>
            <a:r>
              <a:rPr lang="tr-TR">
                <a:ea typeface="+mn-lt"/>
                <a:cs typeface="+mn-lt"/>
              </a:rPr>
              <a:t>Gör. Dr. Emir ÖZTÜRK</a:t>
            </a:r>
            <a:r>
              <a:rPr lang="tr-TR"/>
              <a:t>, Ders Notları</a:t>
            </a:r>
            <a:endParaRPr lang="tr-TR">
              <a:cs typeface="Calibri"/>
            </a:endParaRPr>
          </a:p>
        </p:txBody>
      </p:sp>
    </p:spTree>
    <p:extLst>
      <p:ext uri="{BB962C8B-B14F-4D97-AF65-F5344CB8AC3E}">
        <p14:creationId xmlns:p14="http://schemas.microsoft.com/office/powerpoint/2010/main" val="100328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tr-TR"/>
              <a:t>Liste Oluşturma</a:t>
            </a:r>
          </a:p>
        </p:txBody>
      </p:sp>
      <p:sp>
        <p:nvSpPr>
          <p:cNvPr id="3" name="Content Placeholder 2"/>
          <p:cNvSpPr>
            <a:spLocks noGrp="1"/>
          </p:cNvSpPr>
          <p:nvPr>
            <p:ph idx="1"/>
          </p:nvPr>
        </p:nvSpPr>
        <p:spPr/>
        <p:txBody>
          <a:bodyPr>
            <a:noAutofit/>
          </a:bodyPr>
          <a:lstStyle/>
          <a:p>
            <a:pPr>
              <a:lnSpc>
                <a:spcPct val="90000"/>
              </a:lnSpc>
              <a:spcBef>
                <a:spcPts val="600"/>
              </a:spcBef>
            </a:pPr>
            <a:r>
              <a:rPr lang="tr-TR" sz="2400" err="1"/>
              <a:t>Python’da</a:t>
            </a:r>
            <a:r>
              <a:rPr lang="tr-TR" sz="2400"/>
              <a:t> köşeli parantez içinde ve aralarına virgül ekleyerek birçok eleman yazdığınızda (elemanlar farklı türde olabilir), bu bir liste oluşturma anlamına gelir:</a:t>
            </a:r>
          </a:p>
          <a:p>
            <a:pPr marL="457200" lvl="1" indent="0">
              <a:lnSpc>
                <a:spcPct val="90000"/>
              </a:lnSpc>
              <a:spcBef>
                <a:spcPts val="600"/>
              </a:spcBef>
              <a:buNone/>
            </a:pPr>
            <a:r>
              <a:rPr lang="tr-TR" sz="2400">
                <a:solidFill>
                  <a:srgbClr val="000000"/>
                </a:solidFill>
                <a:highlight>
                  <a:srgbClr val="FFFFFF"/>
                </a:highlight>
                <a:latin typeface="Consolas" panose="020B0609020204030204" pitchFamily="49" charset="0"/>
              </a:rPr>
              <a:t>listem = [1, 2, 5.67, 'Ali']</a:t>
            </a:r>
          </a:p>
          <a:p>
            <a:pPr>
              <a:lnSpc>
                <a:spcPct val="90000"/>
              </a:lnSpc>
              <a:spcBef>
                <a:spcPts val="600"/>
              </a:spcBef>
            </a:pPr>
            <a:r>
              <a:rPr lang="tr-TR" sz="2400"/>
              <a:t>Eğer hiç eleman vermezseniz boş liste yaratılır:</a:t>
            </a:r>
          </a:p>
          <a:p>
            <a:pPr marL="457200" lvl="1" indent="0">
              <a:lnSpc>
                <a:spcPct val="90000"/>
              </a:lnSpc>
              <a:spcBef>
                <a:spcPts val="600"/>
              </a:spcBef>
              <a:buNone/>
            </a:pPr>
            <a:r>
              <a:rPr lang="tr-TR" sz="2400">
                <a:solidFill>
                  <a:srgbClr val="000000"/>
                </a:solidFill>
                <a:highlight>
                  <a:srgbClr val="FFFFFF"/>
                </a:highlight>
                <a:latin typeface="Consolas" panose="020B0609020204030204" pitchFamily="49" charset="0"/>
              </a:rPr>
              <a:t>listem = []</a:t>
            </a:r>
          </a:p>
          <a:p>
            <a:pPr>
              <a:lnSpc>
                <a:spcPct val="90000"/>
              </a:lnSpc>
              <a:spcBef>
                <a:spcPts val="600"/>
              </a:spcBef>
            </a:pPr>
            <a:r>
              <a:rPr lang="tr-TR" sz="2400"/>
              <a:t>Tekrarlayabilen (</a:t>
            </a:r>
            <a:r>
              <a:rPr lang="tr-TR" sz="2400" err="1"/>
              <a:t>iterable</a:t>
            </a:r>
            <a:r>
              <a:rPr lang="tr-TR" sz="2400"/>
              <a:t>) bir ifade vererek te liste oluşturmak mümkündür. Aşağıdaki ifade [0, 1, 2, 3, 4, 5, 6, 7, 8, 9] listesini oluşturur:</a:t>
            </a:r>
          </a:p>
          <a:p>
            <a:pPr marL="457200" lvl="1" indent="0">
              <a:lnSpc>
                <a:spcPct val="90000"/>
              </a:lnSpc>
              <a:spcBef>
                <a:spcPts val="600"/>
              </a:spcBef>
              <a:buNone/>
            </a:pPr>
            <a:r>
              <a:rPr lang="en-US" sz="2400">
                <a:solidFill>
                  <a:srgbClr val="000000"/>
                </a:solidFill>
                <a:highlight>
                  <a:srgbClr val="FFFFFF"/>
                </a:highlight>
                <a:latin typeface="Consolas" panose="020B0609020204030204" pitchFamily="49" charset="0"/>
              </a:rPr>
              <a:t>a = [</a:t>
            </a:r>
            <a:r>
              <a:rPr lang="en-US" sz="2400" err="1">
                <a:solidFill>
                  <a:srgbClr val="000000"/>
                </a:solidFill>
                <a:highlight>
                  <a:srgbClr val="FFFFFF"/>
                </a:highlight>
                <a:latin typeface="Consolas" panose="020B0609020204030204" pitchFamily="49" charset="0"/>
              </a:rPr>
              <a:t>i</a:t>
            </a:r>
            <a:r>
              <a:rPr lang="en-US" sz="2400">
                <a:solidFill>
                  <a:srgbClr val="000000"/>
                </a:solidFill>
                <a:highlight>
                  <a:srgbClr val="FFFFFF"/>
                </a:highlight>
                <a:latin typeface="Consolas" panose="020B0609020204030204" pitchFamily="49" charset="0"/>
              </a:rPr>
              <a:t> for </a:t>
            </a:r>
            <a:r>
              <a:rPr lang="en-US" sz="2400" err="1">
                <a:solidFill>
                  <a:srgbClr val="000000"/>
                </a:solidFill>
                <a:highlight>
                  <a:srgbClr val="FFFFFF"/>
                </a:highlight>
                <a:latin typeface="Consolas" panose="020B0609020204030204" pitchFamily="49" charset="0"/>
              </a:rPr>
              <a:t>i</a:t>
            </a:r>
            <a:r>
              <a:rPr lang="en-US" sz="2400">
                <a:solidFill>
                  <a:srgbClr val="000000"/>
                </a:solidFill>
                <a:highlight>
                  <a:srgbClr val="FFFFFF"/>
                </a:highlight>
                <a:latin typeface="Consolas" panose="020B0609020204030204" pitchFamily="49" charset="0"/>
              </a:rPr>
              <a:t> in range(10)]</a:t>
            </a:r>
            <a:endParaRPr lang="tr-TR" sz="2400">
              <a:solidFill>
                <a:srgbClr val="000000"/>
              </a:solidFill>
              <a:highlight>
                <a:srgbClr val="FFFFFF"/>
              </a:highlight>
              <a:latin typeface="Consolas" panose="020B0609020204030204" pitchFamily="49" charset="0"/>
            </a:endParaRPr>
          </a:p>
          <a:p>
            <a:pPr>
              <a:lnSpc>
                <a:spcPct val="90000"/>
              </a:lnSpc>
              <a:spcBef>
                <a:spcPts val="600"/>
              </a:spcBef>
            </a:pPr>
            <a:r>
              <a:rPr lang="tr-TR" sz="2400"/>
              <a:t>Aynı işlem, bir liste döndüren </a:t>
            </a:r>
            <a:r>
              <a:rPr lang="tr-TR" sz="2400" err="1"/>
              <a:t>list</a:t>
            </a:r>
            <a:r>
              <a:rPr lang="tr-TR" sz="2400"/>
              <a:t> fonksiyonu ile de yapılabilir:</a:t>
            </a:r>
          </a:p>
          <a:p>
            <a:pPr marL="457200" lvl="1" indent="0">
              <a:lnSpc>
                <a:spcPct val="90000"/>
              </a:lnSpc>
              <a:spcBef>
                <a:spcPts val="600"/>
              </a:spcBef>
              <a:buNone/>
            </a:pPr>
            <a:r>
              <a:rPr lang="en-US" sz="2400">
                <a:solidFill>
                  <a:srgbClr val="000000"/>
                </a:solidFill>
                <a:highlight>
                  <a:srgbClr val="FFFFFF"/>
                </a:highlight>
                <a:latin typeface="Consolas" panose="020B0609020204030204" pitchFamily="49" charset="0"/>
              </a:rPr>
              <a:t>a = </a:t>
            </a:r>
            <a:r>
              <a:rPr lang="en-US" sz="2400">
                <a:solidFill>
                  <a:srgbClr val="C00000"/>
                </a:solidFill>
                <a:highlight>
                  <a:srgbClr val="FFFFFF"/>
                </a:highlight>
                <a:latin typeface="Consolas" panose="020B0609020204030204" pitchFamily="49" charset="0"/>
              </a:rPr>
              <a:t>list</a:t>
            </a:r>
            <a:r>
              <a:rPr lang="en-US" sz="2400">
                <a:solidFill>
                  <a:srgbClr val="000000"/>
                </a:solidFill>
                <a:highlight>
                  <a:srgbClr val="FFFFFF"/>
                </a:highlight>
                <a:latin typeface="Consolas" panose="020B0609020204030204" pitchFamily="49" charset="0"/>
              </a:rPr>
              <a:t>(range(10))</a:t>
            </a:r>
            <a:endParaRPr lang="tr-TR" sz="2400">
              <a:solidFill>
                <a:srgbClr val="000000"/>
              </a:solidFill>
              <a:highlight>
                <a:srgbClr val="FFFFFF"/>
              </a:highlight>
              <a:latin typeface="Consolas" panose="020B0609020204030204" pitchFamily="49" charset="0"/>
            </a:endParaRPr>
          </a:p>
        </p:txBody>
      </p:sp>
      <p:sp>
        <p:nvSpPr>
          <p:cNvPr id="4" name="3 Metin kutusu"/>
          <p:cNvSpPr txBox="1"/>
          <p:nvPr/>
        </p:nvSpPr>
        <p:spPr>
          <a:xfrm>
            <a:off x="971600" y="6165304"/>
            <a:ext cx="75608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i="1" err="1">
                <a:solidFill>
                  <a:srgbClr val="0070C0"/>
                </a:solidFill>
                <a:latin typeface="+mj-lt"/>
              </a:rPr>
              <a:t>list</a:t>
            </a:r>
            <a:r>
              <a:rPr lang="tr-TR" i="1">
                <a:latin typeface="+mj-lt"/>
              </a:rPr>
              <a:t> fonksiyonu argüman olarak bir </a:t>
            </a:r>
            <a:r>
              <a:rPr lang="tr-TR" i="1" err="1">
                <a:solidFill>
                  <a:srgbClr val="0070C0"/>
                </a:solidFill>
                <a:latin typeface="+mj-lt"/>
              </a:rPr>
              <a:t>iterable</a:t>
            </a:r>
            <a:r>
              <a:rPr lang="tr-TR" i="1">
                <a:latin typeface="+mj-lt"/>
              </a:rPr>
              <a:t>, yani tek değer değil değer serisi alır.</a:t>
            </a:r>
          </a:p>
        </p:txBody>
      </p:sp>
      <p:sp>
        <p:nvSpPr>
          <p:cNvPr id="2" name="Dikdörtgen 1"/>
          <p:cNvSpPr/>
          <p:nvPr/>
        </p:nvSpPr>
        <p:spPr>
          <a:xfrm>
            <a:off x="5640145" y="4653136"/>
            <a:ext cx="3039778" cy="64633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algn="ctr"/>
            <a:r>
              <a:rPr lang="tr-TR" i="1" dirty="0">
                <a:solidFill>
                  <a:srgbClr val="FF0000"/>
                </a:solidFill>
              </a:rPr>
              <a:t>Bu şekilde liste  oluşturmaya </a:t>
            </a:r>
            <a:r>
              <a:rPr lang="tr-TR" i="1" dirty="0" err="1">
                <a:solidFill>
                  <a:srgbClr val="FF0000"/>
                </a:solidFill>
              </a:rPr>
              <a:t>list</a:t>
            </a:r>
            <a:r>
              <a:rPr lang="tr-TR" i="1" dirty="0">
                <a:solidFill>
                  <a:srgbClr val="FF0000"/>
                </a:solidFill>
              </a:rPr>
              <a:t> </a:t>
            </a:r>
            <a:r>
              <a:rPr lang="tr-TR" i="1" dirty="0" err="1">
                <a:solidFill>
                  <a:srgbClr val="FF0000"/>
                </a:solidFill>
              </a:rPr>
              <a:t>comprehension</a:t>
            </a:r>
            <a:r>
              <a:rPr lang="tr-TR" i="1" dirty="0">
                <a:solidFill>
                  <a:srgbClr val="FF0000"/>
                </a:solidFill>
              </a:rPr>
              <a:t> denir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tr-TR"/>
              <a:t>Listelerde İndis Kullanımı</a:t>
            </a:r>
          </a:p>
        </p:txBody>
      </p:sp>
      <p:sp>
        <p:nvSpPr>
          <p:cNvPr id="72707" name="Rectangle 3"/>
          <p:cNvSpPr>
            <a:spLocks noGrp="1" noChangeArrowheads="1"/>
          </p:cNvSpPr>
          <p:nvPr>
            <p:ph idx="1"/>
          </p:nvPr>
        </p:nvSpPr>
        <p:spPr/>
        <p:txBody>
          <a:bodyPr>
            <a:normAutofit fontScale="92500"/>
          </a:bodyPr>
          <a:lstStyle/>
          <a:p>
            <a:pPr>
              <a:lnSpc>
                <a:spcPct val="90000"/>
              </a:lnSpc>
            </a:pPr>
            <a:r>
              <a:rPr lang="tr-TR" sz="2800"/>
              <a:t>Listenin belirli bir elemanını görüntülemek için, elemanın listedeki sırasını (indisini) liste isminden sonra köşeli parantez içinde verebilirsiniz. Listelerin ilk elemanının indisi sıfırdır. Yani önceki slayttaki ilk tanım sonrası </a:t>
            </a:r>
            <a:r>
              <a:rPr lang="tr-TR" sz="2800" err="1">
                <a:solidFill>
                  <a:srgbClr val="C00000"/>
                </a:solidFill>
                <a:latin typeface="Consolas" panose="020B0609020204030204" pitchFamily="49" charset="0"/>
              </a:rPr>
              <a:t>print</a:t>
            </a:r>
            <a:r>
              <a:rPr lang="tr-TR" sz="2800">
                <a:solidFill>
                  <a:srgbClr val="C00000"/>
                </a:solidFill>
                <a:latin typeface="Consolas" panose="020B0609020204030204" pitchFamily="49" charset="0"/>
              </a:rPr>
              <a:t>(listem[2])</a:t>
            </a:r>
            <a:r>
              <a:rPr lang="tr-TR" sz="2800">
                <a:solidFill>
                  <a:srgbClr val="C00000"/>
                </a:solidFill>
              </a:rPr>
              <a:t> </a:t>
            </a:r>
            <a:r>
              <a:rPr lang="tr-TR" sz="2800"/>
              <a:t>yazdığınızda </a:t>
            </a:r>
            <a:r>
              <a:rPr lang="tr-TR" sz="2800">
                <a:solidFill>
                  <a:srgbClr val="C00000"/>
                </a:solidFill>
              </a:rPr>
              <a:t>5.67</a:t>
            </a:r>
            <a:r>
              <a:rPr lang="tr-TR" sz="2800"/>
              <a:t> görüntülenir.</a:t>
            </a:r>
          </a:p>
          <a:p>
            <a:pPr lvl="1">
              <a:lnSpc>
                <a:spcPct val="90000"/>
              </a:lnSpc>
            </a:pPr>
            <a:r>
              <a:rPr lang="tr-TR" sz="2400"/>
              <a:t>Verdiğiniz sıra numarası listedeki eleman sayısına eşit yada daha fazla ise </a:t>
            </a:r>
            <a:r>
              <a:rPr lang="tr-TR" sz="2400">
                <a:solidFill>
                  <a:srgbClr val="C00000"/>
                </a:solidFill>
              </a:rPr>
              <a:t>«</a:t>
            </a:r>
            <a:r>
              <a:rPr lang="en-US" sz="2400">
                <a:solidFill>
                  <a:srgbClr val="C00000"/>
                </a:solidFill>
              </a:rPr>
              <a:t>list index out of range</a:t>
            </a:r>
            <a:r>
              <a:rPr lang="tr-TR" sz="2400">
                <a:solidFill>
                  <a:srgbClr val="C00000"/>
                </a:solidFill>
              </a:rPr>
              <a:t>»</a:t>
            </a:r>
            <a:r>
              <a:rPr lang="tr-TR" sz="2400"/>
              <a:t> hatası alırsınız. Yani </a:t>
            </a:r>
            <a:r>
              <a:rPr lang="tr-TR" sz="2400">
                <a:solidFill>
                  <a:srgbClr val="C00000"/>
                </a:solidFill>
                <a:latin typeface="Consolas" panose="020B0609020204030204" pitchFamily="49" charset="0"/>
              </a:rPr>
              <a:t>listem</a:t>
            </a:r>
            <a:r>
              <a:rPr lang="tr-TR" sz="2400">
                <a:latin typeface="Consolas" panose="020B0609020204030204" pitchFamily="49" charset="0"/>
              </a:rPr>
              <a:t> </a:t>
            </a:r>
            <a:r>
              <a:rPr lang="tr-TR" sz="2400"/>
              <a:t>listesi 4 elemanlı olmasına rağmen son indis 3’tür. </a:t>
            </a:r>
            <a:r>
              <a:rPr lang="tr-TR" sz="2400">
                <a:solidFill>
                  <a:srgbClr val="C00000"/>
                </a:solidFill>
                <a:latin typeface="Consolas" panose="020B0609020204030204" pitchFamily="49" charset="0"/>
              </a:rPr>
              <a:t>listem[4] </a:t>
            </a:r>
            <a:r>
              <a:rPr lang="tr-TR" sz="2400"/>
              <a:t>elemanı yoktur</a:t>
            </a:r>
          </a:p>
          <a:p>
            <a:pPr>
              <a:lnSpc>
                <a:spcPct val="90000"/>
              </a:lnSpc>
            </a:pPr>
            <a:r>
              <a:rPr lang="tr-TR" sz="2800"/>
              <a:t>Listenin hangi elemanının değerini değiştirecekseniz, yine köşeli parantez içinde elemanın indis değeri yazılmalıdır:</a:t>
            </a:r>
          </a:p>
          <a:p>
            <a:pPr marL="457200" lvl="1" indent="0">
              <a:lnSpc>
                <a:spcPct val="90000"/>
              </a:lnSpc>
              <a:buNone/>
            </a:pPr>
            <a:r>
              <a:rPr lang="tr-TR" sz="2400">
                <a:latin typeface="Consolas" pitchFamily="49" charset="0"/>
                <a:cs typeface="Consolas" pitchFamily="49" charset="0"/>
              </a:rPr>
              <a:t>listem[2] = 15.7;</a:t>
            </a:r>
          </a:p>
        </p:txBody>
      </p:sp>
      <p:sp>
        <p:nvSpPr>
          <p:cNvPr id="4" name="3 Metin kutusu"/>
          <p:cNvSpPr txBox="1"/>
          <p:nvPr/>
        </p:nvSpPr>
        <p:spPr>
          <a:xfrm>
            <a:off x="3782045" y="6048573"/>
            <a:ext cx="504056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i="1">
                <a:solidFill>
                  <a:srgbClr val="0070C0"/>
                </a:solidFill>
                <a:latin typeface="+mj-lt"/>
              </a:rPr>
              <a:t>listem</a:t>
            </a:r>
            <a:r>
              <a:rPr lang="tr-TR" i="1">
                <a:latin typeface="+mj-lt"/>
              </a:rPr>
              <a:t> listesinin 3. elemanı artık 5.67 değil, 15.7 olur.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Autofit/>
          </a:bodyPr>
          <a:lstStyle/>
          <a:p>
            <a:pPr algn="l"/>
            <a:r>
              <a:rPr lang="tr-TR"/>
              <a:t>Örnekler:</a:t>
            </a:r>
            <a:endParaRPr lang="tr-TR" sz="3600"/>
          </a:p>
        </p:txBody>
      </p:sp>
      <p:sp>
        <p:nvSpPr>
          <p:cNvPr id="2" name="İçerik Yer Tutucusu 1"/>
          <p:cNvSpPr>
            <a:spLocks noGrp="1"/>
          </p:cNvSpPr>
          <p:nvPr>
            <p:ph idx="1"/>
          </p:nvPr>
        </p:nvSpPr>
        <p:spPr/>
        <p:txBody>
          <a:bodyPr>
            <a:normAutofit/>
          </a:bodyPr>
          <a:lstStyle/>
          <a:p>
            <a:pPr marL="0" indent="0">
              <a:buNone/>
            </a:pPr>
            <a:r>
              <a:rPr lang="tr-TR" sz="2400">
                <a:latin typeface="Consolas" panose="020B0609020204030204" pitchFamily="49" charset="0"/>
              </a:rPr>
              <a:t>&gt;&gt;&gt; </a:t>
            </a:r>
            <a:r>
              <a:rPr lang="en-US" sz="2400">
                <a:latin typeface="Consolas" panose="020B0609020204030204" pitchFamily="49" charset="0"/>
              </a:rPr>
              <a:t>a = list(</a:t>
            </a:r>
            <a:r>
              <a:rPr lang="en-US" sz="2400" err="1">
                <a:latin typeface="Consolas" panose="020B0609020204030204" pitchFamily="49" charset="0"/>
              </a:rPr>
              <a:t>i</a:t>
            </a:r>
            <a:r>
              <a:rPr lang="en-US" sz="2400">
                <a:latin typeface="Consolas" panose="020B0609020204030204" pitchFamily="49" charset="0"/>
              </a:rPr>
              <a:t>**2 for </a:t>
            </a:r>
            <a:r>
              <a:rPr lang="en-US" sz="2400" err="1">
                <a:latin typeface="Consolas" panose="020B0609020204030204" pitchFamily="49" charset="0"/>
              </a:rPr>
              <a:t>i</a:t>
            </a:r>
            <a:r>
              <a:rPr lang="en-US" sz="2400">
                <a:latin typeface="Consolas" panose="020B0609020204030204" pitchFamily="49" charset="0"/>
              </a:rPr>
              <a:t> in range(1,</a:t>
            </a:r>
            <a:r>
              <a:rPr lang="tr-TR" sz="2400">
                <a:latin typeface="Consolas" panose="020B0609020204030204" pitchFamily="49" charset="0"/>
              </a:rPr>
              <a:t> </a:t>
            </a:r>
            <a:r>
              <a:rPr lang="en-US" sz="2400">
                <a:latin typeface="Consolas" panose="020B0609020204030204" pitchFamily="49" charset="0"/>
              </a:rPr>
              <a:t>11))</a:t>
            </a:r>
          </a:p>
          <a:p>
            <a:pPr marL="0" indent="0" algn="r">
              <a:buNone/>
            </a:pPr>
            <a:r>
              <a:rPr lang="en-US" sz="2400">
                <a:solidFill>
                  <a:srgbClr val="C00000"/>
                </a:solidFill>
                <a:latin typeface="Consolas" panose="020B0609020204030204" pitchFamily="49" charset="0"/>
              </a:rPr>
              <a:t>a</a:t>
            </a:r>
            <a:r>
              <a:rPr lang="tr-TR" sz="2400">
                <a:solidFill>
                  <a:srgbClr val="C00000"/>
                </a:solidFill>
                <a:latin typeface="Consolas" panose="020B0609020204030204" pitchFamily="49" charset="0"/>
              </a:rPr>
              <a:t> → </a:t>
            </a:r>
            <a:r>
              <a:rPr lang="en-US" sz="2400">
                <a:solidFill>
                  <a:srgbClr val="C00000"/>
                </a:solidFill>
                <a:latin typeface="Consolas" panose="020B0609020204030204" pitchFamily="49" charset="0"/>
              </a:rPr>
              <a:t>[1, 4, 9, 16, 25, 36, 49, 64, 81, 100]</a:t>
            </a:r>
          </a:p>
          <a:p>
            <a:pPr marL="0" indent="0">
              <a:buNone/>
            </a:pPr>
            <a:r>
              <a:rPr lang="tr-TR" sz="2400">
                <a:latin typeface="Consolas" panose="020B0609020204030204" pitchFamily="49" charset="0"/>
              </a:rPr>
              <a:t>&gt;&gt;&gt; b = 3</a:t>
            </a:r>
          </a:p>
          <a:p>
            <a:pPr marL="0" indent="0">
              <a:buNone/>
            </a:pPr>
            <a:r>
              <a:rPr lang="tr-TR" sz="2400">
                <a:latin typeface="Consolas" panose="020B0609020204030204" pitchFamily="49" charset="0"/>
              </a:rPr>
              <a:t>&gt;&gt;&gt; </a:t>
            </a:r>
            <a:r>
              <a:rPr lang="en-US" sz="2400">
                <a:latin typeface="Consolas" panose="020B0609020204030204" pitchFamily="49" charset="0"/>
              </a:rPr>
              <a:t>a[</a:t>
            </a:r>
            <a:r>
              <a:rPr lang="tr-TR" sz="2400">
                <a:latin typeface="Consolas" panose="020B0609020204030204" pitchFamily="49" charset="0"/>
              </a:rPr>
              <a:t>b</a:t>
            </a:r>
            <a:r>
              <a:rPr lang="en-US" sz="2400">
                <a:latin typeface="Consolas" panose="020B0609020204030204" pitchFamily="49" charset="0"/>
              </a:rPr>
              <a:t>] = a[2+2]</a:t>
            </a:r>
            <a:endParaRPr lang="tr-TR" sz="2400">
              <a:latin typeface="Consolas" panose="020B0609020204030204" pitchFamily="49" charset="0"/>
            </a:endParaRPr>
          </a:p>
          <a:p>
            <a:pPr marL="0" indent="0" algn="r">
              <a:buNone/>
            </a:pPr>
            <a:r>
              <a:rPr lang="tr-TR" sz="2400">
                <a:solidFill>
                  <a:srgbClr val="C00000"/>
                </a:solidFill>
                <a:latin typeface="Consolas" panose="020B0609020204030204" pitchFamily="49" charset="0"/>
              </a:rPr>
              <a:t>a → </a:t>
            </a:r>
            <a:r>
              <a:rPr lang="en-US" sz="2400">
                <a:solidFill>
                  <a:srgbClr val="C00000"/>
                </a:solidFill>
                <a:latin typeface="Consolas" panose="020B0609020204030204" pitchFamily="49" charset="0"/>
              </a:rPr>
              <a:t>[1, 4, 9, 25, 25, 36, 49, 64, 81, 100]</a:t>
            </a:r>
            <a:endParaRPr lang="tr-TR" sz="2400">
              <a:solidFill>
                <a:srgbClr val="C00000"/>
              </a:solidFill>
              <a:latin typeface="Consolas" panose="020B0609020204030204" pitchFamily="49" charset="0"/>
            </a:endParaRPr>
          </a:p>
          <a:p>
            <a:pPr marL="0" indent="0">
              <a:buNone/>
            </a:pPr>
            <a:r>
              <a:rPr lang="tr-TR" sz="2400">
                <a:latin typeface="Consolas" panose="020B0609020204030204" pitchFamily="49" charset="0"/>
              </a:rPr>
              <a:t>&gt;&gt;&gt; </a:t>
            </a:r>
            <a:r>
              <a:rPr lang="en-US" sz="2400">
                <a:latin typeface="Consolas" panose="020B0609020204030204" pitchFamily="49" charset="0"/>
              </a:rPr>
              <a:t>a[</a:t>
            </a:r>
            <a:r>
              <a:rPr lang="tr-TR" sz="2400">
                <a:latin typeface="Consolas" panose="020B0609020204030204" pitchFamily="49" charset="0"/>
              </a:rPr>
              <a:t>-1</a:t>
            </a:r>
            <a:r>
              <a:rPr lang="en-US" sz="2400">
                <a:latin typeface="Consolas" panose="020B0609020204030204" pitchFamily="49" charset="0"/>
              </a:rPr>
              <a:t>] </a:t>
            </a:r>
            <a:r>
              <a:rPr lang="tr-TR" sz="2400">
                <a:latin typeface="Consolas" panose="020B0609020204030204" pitchFamily="49" charset="0"/>
              </a:rPr>
              <a:t>+</a:t>
            </a:r>
            <a:r>
              <a:rPr lang="en-US" sz="2400">
                <a:latin typeface="Consolas" panose="020B0609020204030204" pitchFamily="49" charset="0"/>
              </a:rPr>
              <a:t>= </a:t>
            </a:r>
            <a:r>
              <a:rPr lang="tr-TR" sz="2400">
                <a:latin typeface="Consolas" panose="020B0609020204030204" pitchFamily="49" charset="0"/>
              </a:rPr>
              <a:t>5</a:t>
            </a:r>
          </a:p>
          <a:p>
            <a:pPr marL="0" indent="0" algn="r">
              <a:buNone/>
            </a:pPr>
            <a:r>
              <a:rPr lang="tr-TR" sz="2400">
                <a:solidFill>
                  <a:srgbClr val="C00000"/>
                </a:solidFill>
                <a:latin typeface="Consolas" panose="020B0609020204030204" pitchFamily="49" charset="0"/>
              </a:rPr>
              <a:t>a → </a:t>
            </a:r>
            <a:r>
              <a:rPr lang="en-US" sz="2400">
                <a:solidFill>
                  <a:srgbClr val="C00000"/>
                </a:solidFill>
                <a:latin typeface="Consolas" panose="020B0609020204030204" pitchFamily="49" charset="0"/>
              </a:rPr>
              <a:t>[1, 4, 9, </a:t>
            </a:r>
            <a:r>
              <a:rPr lang="tr-TR" sz="2400">
                <a:solidFill>
                  <a:srgbClr val="C00000"/>
                </a:solidFill>
                <a:latin typeface="Consolas" panose="020B0609020204030204" pitchFamily="49" charset="0"/>
              </a:rPr>
              <a:t>25</a:t>
            </a:r>
            <a:r>
              <a:rPr lang="en-US" sz="2400">
                <a:solidFill>
                  <a:srgbClr val="C00000"/>
                </a:solidFill>
                <a:latin typeface="Consolas" panose="020B0609020204030204" pitchFamily="49" charset="0"/>
              </a:rPr>
              <a:t>, 25, 36, 49, 64, 81, 10</a:t>
            </a:r>
            <a:r>
              <a:rPr lang="tr-TR" sz="2400">
                <a:solidFill>
                  <a:srgbClr val="C00000"/>
                </a:solidFill>
                <a:latin typeface="Consolas" panose="020B0609020204030204" pitchFamily="49" charset="0"/>
              </a:rPr>
              <a:t>5</a:t>
            </a:r>
            <a:r>
              <a:rPr lang="en-US" sz="2400">
                <a:solidFill>
                  <a:srgbClr val="C00000"/>
                </a:solidFill>
                <a:latin typeface="Consolas" panose="020B0609020204030204" pitchFamily="49" charset="0"/>
              </a:rPr>
              <a:t>]</a:t>
            </a:r>
            <a:endParaRPr lang="tr-TR" sz="2400">
              <a:solidFill>
                <a:srgbClr val="C00000"/>
              </a:solidFill>
              <a:latin typeface="Consolas" panose="020B0609020204030204" pitchFamily="49" charset="0"/>
            </a:endParaRPr>
          </a:p>
          <a:p>
            <a:pPr marL="0" indent="0">
              <a:buNone/>
            </a:pPr>
            <a:r>
              <a:rPr lang="tr-TR" sz="2400">
                <a:latin typeface="Consolas" panose="020B0609020204030204" pitchFamily="49" charset="0"/>
              </a:rPr>
              <a:t>&gt;&gt;&gt; </a:t>
            </a:r>
            <a:r>
              <a:rPr lang="en-US" sz="2400">
                <a:latin typeface="Consolas" panose="020B0609020204030204" pitchFamily="49" charset="0"/>
              </a:rPr>
              <a:t>a </a:t>
            </a:r>
            <a:r>
              <a:rPr lang="tr-TR" sz="2400">
                <a:latin typeface="Consolas" panose="020B0609020204030204" pitchFamily="49" charset="0"/>
              </a:rPr>
              <a:t>+</a:t>
            </a:r>
            <a:r>
              <a:rPr lang="en-US" sz="2400">
                <a:latin typeface="Consolas" panose="020B0609020204030204" pitchFamily="49" charset="0"/>
              </a:rPr>
              <a:t>= </a:t>
            </a:r>
            <a:r>
              <a:rPr lang="tr-TR" sz="2400">
                <a:latin typeface="Consolas" panose="020B0609020204030204" pitchFamily="49" charset="0"/>
              </a:rPr>
              <a:t>[5]</a:t>
            </a:r>
          </a:p>
          <a:p>
            <a:pPr marL="0" indent="0" algn="r">
              <a:buNone/>
            </a:pPr>
            <a:r>
              <a:rPr lang="tr-TR" sz="2400">
                <a:solidFill>
                  <a:srgbClr val="C00000"/>
                </a:solidFill>
                <a:latin typeface="Consolas" panose="020B0609020204030204" pitchFamily="49" charset="0"/>
              </a:rPr>
              <a:t>a → </a:t>
            </a:r>
            <a:r>
              <a:rPr lang="en-US" sz="2400">
                <a:solidFill>
                  <a:srgbClr val="C00000"/>
                </a:solidFill>
                <a:latin typeface="Consolas" panose="020B0609020204030204" pitchFamily="49" charset="0"/>
              </a:rPr>
              <a:t>[1, 4, 9, </a:t>
            </a:r>
            <a:r>
              <a:rPr lang="tr-TR" sz="2400">
                <a:solidFill>
                  <a:srgbClr val="C00000"/>
                </a:solidFill>
                <a:latin typeface="Consolas" panose="020B0609020204030204" pitchFamily="49" charset="0"/>
              </a:rPr>
              <a:t>25</a:t>
            </a:r>
            <a:r>
              <a:rPr lang="en-US" sz="2400">
                <a:solidFill>
                  <a:srgbClr val="C00000"/>
                </a:solidFill>
                <a:latin typeface="Consolas" panose="020B0609020204030204" pitchFamily="49" charset="0"/>
              </a:rPr>
              <a:t>, 25, 36, 49, 64, 81, 10</a:t>
            </a:r>
            <a:r>
              <a:rPr lang="tr-TR" sz="2400">
                <a:solidFill>
                  <a:srgbClr val="C00000"/>
                </a:solidFill>
                <a:latin typeface="Consolas" panose="020B0609020204030204" pitchFamily="49" charset="0"/>
              </a:rPr>
              <a:t>5, 5</a:t>
            </a:r>
            <a:r>
              <a:rPr lang="en-US" sz="2400">
                <a:solidFill>
                  <a:srgbClr val="C00000"/>
                </a:solidFill>
                <a:latin typeface="Consolas" panose="020B0609020204030204" pitchFamily="49" charset="0"/>
              </a:rPr>
              <a:t>]</a:t>
            </a:r>
            <a:endParaRPr lang="tr-TR" sz="2400">
              <a:solidFill>
                <a:srgbClr val="C00000"/>
              </a:solidFill>
              <a:latin typeface="Consolas" panose="020B0609020204030204" pitchFamily="49" charset="0"/>
            </a:endParaRPr>
          </a:p>
          <a:p>
            <a:pPr marL="0" indent="0">
              <a:buNone/>
            </a:pPr>
            <a:endParaRPr lang="tr-TR" sz="2400">
              <a:latin typeface="Consolas" panose="020B0609020204030204" pitchFamily="49" charset="0"/>
            </a:endParaRPr>
          </a:p>
          <a:p>
            <a:pPr marL="0" indent="0" algn="r">
              <a:buNone/>
            </a:pPr>
            <a:endParaRPr lang="tr-TR" sz="2400">
              <a:solidFill>
                <a:srgbClr val="C00000"/>
              </a:solidFill>
              <a:latin typeface="Consolas" panose="020B0609020204030204" pitchFamily="49" charset="0"/>
            </a:endParaRPr>
          </a:p>
        </p:txBody>
      </p:sp>
      <p:sp>
        <p:nvSpPr>
          <p:cNvPr id="4" name="3 Metin kutusu"/>
          <p:cNvSpPr txBox="1"/>
          <p:nvPr/>
        </p:nvSpPr>
        <p:spPr>
          <a:xfrm>
            <a:off x="3563888" y="2638653"/>
            <a:ext cx="51229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İndis olarak </a:t>
            </a:r>
            <a:r>
              <a:rPr lang="tr-TR" i="1"/>
              <a:t>değişken, fonksiyon veya işlem </a:t>
            </a:r>
            <a:r>
              <a:rPr lang="tr-TR" i="1">
                <a:latin typeface="+mj-lt"/>
              </a:rPr>
              <a:t>verilebilir. Fakat sonuç tamsayı olmalıdır (</a:t>
            </a:r>
            <a:r>
              <a:rPr lang="tr-TR" i="1" err="1">
                <a:latin typeface="+mj-lt"/>
              </a:rPr>
              <a:t>float</a:t>
            </a:r>
            <a:r>
              <a:rPr lang="tr-TR" i="1">
                <a:latin typeface="+mj-lt"/>
              </a:rPr>
              <a:t> olamaz)</a:t>
            </a:r>
          </a:p>
        </p:txBody>
      </p:sp>
      <p:sp>
        <p:nvSpPr>
          <p:cNvPr id="5" name="3 Metin kutusu"/>
          <p:cNvSpPr txBox="1"/>
          <p:nvPr/>
        </p:nvSpPr>
        <p:spPr>
          <a:xfrm>
            <a:off x="4788024" y="600829"/>
            <a:ext cx="389877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Eğer başına </a:t>
            </a:r>
            <a:r>
              <a:rPr lang="tr-TR" i="1">
                <a:solidFill>
                  <a:srgbClr val="C00000"/>
                </a:solidFill>
                <a:latin typeface="+mj-lt"/>
              </a:rPr>
              <a:t>a =</a:t>
            </a:r>
            <a:r>
              <a:rPr lang="tr-TR" i="1">
                <a:latin typeface="+mj-lt"/>
              </a:rPr>
              <a:t> yazmazsanız liste yine oluşturulur ve ekranda gösterilir ama </a:t>
            </a:r>
            <a:r>
              <a:rPr lang="tr-TR" i="1">
                <a:solidFill>
                  <a:srgbClr val="C00000"/>
                </a:solidFill>
                <a:latin typeface="+mj-lt"/>
              </a:rPr>
              <a:t>a</a:t>
            </a:r>
            <a:r>
              <a:rPr lang="tr-TR" i="1">
                <a:latin typeface="+mj-lt"/>
              </a:rPr>
              <a:t> değişkeni (nesnesi) ile ilişkilendirilmez</a:t>
            </a:r>
          </a:p>
        </p:txBody>
      </p:sp>
      <p:cxnSp>
        <p:nvCxnSpPr>
          <p:cNvPr id="9" name="Dirsek Bağlayıcısı 8"/>
          <p:cNvCxnSpPr/>
          <p:nvPr/>
        </p:nvCxnSpPr>
        <p:spPr>
          <a:xfrm rot="5400000" flipH="1" flipV="1">
            <a:off x="7380344" y="1541584"/>
            <a:ext cx="288000" cy="288000"/>
          </a:xfrm>
          <a:prstGeom prst="bentConnector3">
            <a:avLst>
              <a:gd name="adj1" fmla="val -550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3 Metin kutusu"/>
          <p:cNvSpPr txBox="1"/>
          <p:nvPr/>
        </p:nvSpPr>
        <p:spPr>
          <a:xfrm>
            <a:off x="457200" y="5589240"/>
            <a:ext cx="82296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Eğer indis vererek </a:t>
            </a:r>
            <a:r>
              <a:rPr lang="tr-TR" i="1">
                <a:solidFill>
                  <a:srgbClr val="C00000"/>
                </a:solidFill>
                <a:latin typeface="+mj-lt"/>
              </a:rPr>
              <a:t>+=</a:t>
            </a:r>
            <a:r>
              <a:rPr lang="tr-TR" i="1">
                <a:latin typeface="+mj-lt"/>
              </a:rPr>
              <a:t> kullanırsanız, sonrasında verdiğiniz değer o indisteki elemana eklenir (</a:t>
            </a:r>
            <a:r>
              <a:rPr lang="tr-TR" i="1" err="1">
                <a:latin typeface="+mj-lt"/>
              </a:rPr>
              <a:t>int</a:t>
            </a:r>
            <a:r>
              <a:rPr lang="tr-TR" i="1">
                <a:latin typeface="+mj-lt"/>
              </a:rPr>
              <a:t> ise matematiksel toplam, </a:t>
            </a:r>
            <a:r>
              <a:rPr lang="tr-TR" i="1" err="1">
                <a:latin typeface="+mj-lt"/>
              </a:rPr>
              <a:t>str</a:t>
            </a:r>
            <a:r>
              <a:rPr lang="tr-TR" i="1">
                <a:latin typeface="+mj-lt"/>
              </a:rPr>
              <a:t> ise birleştirme). </a:t>
            </a:r>
            <a:r>
              <a:rPr lang="tr-TR" i="1"/>
              <a:t>Eğer indis vermeden </a:t>
            </a:r>
            <a:r>
              <a:rPr lang="tr-TR" i="1">
                <a:solidFill>
                  <a:srgbClr val="C00000"/>
                </a:solidFill>
              </a:rPr>
              <a:t>+= </a:t>
            </a:r>
            <a:r>
              <a:rPr lang="tr-TR" i="1"/>
              <a:t>kullanırsanız, mevcut listeye başka bir liste ekleyeceğiniz anlamına gelir. Dolayısıyla,</a:t>
            </a:r>
          </a:p>
          <a:p>
            <a:pPr algn="ctr"/>
            <a:r>
              <a:rPr lang="tr-TR" i="1"/>
              <a:t>ekleyeceğiniz tek bir eleman bile olsa köşeli parantez içinde yazmalısınız.</a:t>
            </a:r>
            <a:endParaRPr lang="tr-TR" i="1">
              <a:latin typeface="+mj-lt"/>
            </a:endParaRPr>
          </a:p>
        </p:txBody>
      </p:sp>
      <p:cxnSp>
        <p:nvCxnSpPr>
          <p:cNvPr id="21" name="Dirsek Bağlayıcısı 20"/>
          <p:cNvCxnSpPr/>
          <p:nvPr/>
        </p:nvCxnSpPr>
        <p:spPr>
          <a:xfrm flipV="1">
            <a:off x="2987824" y="2852936"/>
            <a:ext cx="576064" cy="144016"/>
          </a:xfrm>
          <a:prstGeom prst="bentConnector3">
            <a:avLst>
              <a:gd name="adj1" fmla="val -76"/>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3 Metin kutusu"/>
          <p:cNvSpPr txBox="1"/>
          <p:nvPr/>
        </p:nvSpPr>
        <p:spPr>
          <a:xfrm>
            <a:off x="3635896" y="3863181"/>
            <a:ext cx="505090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Negatif indis listenin sonundan geri say anlamında</a:t>
            </a:r>
          </a:p>
        </p:txBody>
      </p:sp>
      <p:cxnSp>
        <p:nvCxnSpPr>
          <p:cNvPr id="30" name="Dirsek Bağlayıcısı 29"/>
          <p:cNvCxnSpPr>
            <a:endCxn id="29" idx="1"/>
          </p:cNvCxnSpPr>
          <p:nvPr/>
        </p:nvCxnSpPr>
        <p:spPr>
          <a:xfrm flipV="1">
            <a:off x="3059832" y="4047847"/>
            <a:ext cx="576064" cy="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96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İndislerde Dilim (</a:t>
            </a:r>
            <a:r>
              <a:rPr lang="tr-TR" err="1"/>
              <a:t>Slice</a:t>
            </a:r>
            <a:r>
              <a:rPr lang="tr-TR"/>
              <a:t>) Kullanımı</a:t>
            </a:r>
          </a:p>
        </p:txBody>
      </p:sp>
      <p:sp>
        <p:nvSpPr>
          <p:cNvPr id="3" name="İçerik Yer Tutucusu 2"/>
          <p:cNvSpPr>
            <a:spLocks noGrp="1"/>
          </p:cNvSpPr>
          <p:nvPr>
            <p:ph idx="1"/>
          </p:nvPr>
        </p:nvSpPr>
        <p:spPr/>
        <p:txBody>
          <a:bodyPr>
            <a:normAutofit fontScale="92500"/>
          </a:bodyPr>
          <a:lstStyle/>
          <a:p>
            <a:r>
              <a:rPr lang="tr-TR"/>
              <a:t>Liste indisi olarak tek bir değer yerine bir dilim de verilebilir. Dilim belirli bir indis aralığıdır ve </a:t>
            </a:r>
            <a:r>
              <a:rPr lang="tr-TR" err="1">
                <a:solidFill>
                  <a:srgbClr val="C00000"/>
                </a:solidFill>
              </a:rPr>
              <a:t>for</a:t>
            </a:r>
            <a:r>
              <a:rPr lang="tr-TR"/>
              <a:t> döngüsünde kullanılan </a:t>
            </a:r>
            <a:r>
              <a:rPr lang="tr-TR" err="1">
                <a:solidFill>
                  <a:srgbClr val="C00000"/>
                </a:solidFill>
              </a:rPr>
              <a:t>range</a:t>
            </a:r>
            <a:r>
              <a:rPr lang="tr-TR"/>
              <a:t> fonksiyonunun argümanları ile benzer olarak </a:t>
            </a:r>
            <a:r>
              <a:rPr lang="tr-TR">
                <a:solidFill>
                  <a:srgbClr val="C00000"/>
                </a:solidFill>
              </a:rPr>
              <a:t>[başlangıç indisi: bitiş indisi: artım değeri]</a:t>
            </a:r>
            <a:r>
              <a:rPr lang="tr-TR"/>
              <a:t> şekilde verilir. </a:t>
            </a:r>
          </a:p>
          <a:p>
            <a:pPr lvl="1"/>
            <a:r>
              <a:rPr lang="tr-TR"/>
              <a:t>Artım değeri verilmezse 1 kabul edilir. Başlangıç indisi verilmezse </a:t>
            </a:r>
            <a:r>
              <a:rPr lang="tr-TR">
                <a:solidFill>
                  <a:srgbClr val="C00000"/>
                </a:solidFill>
              </a:rPr>
              <a:t>listenin başından itibaren</a:t>
            </a:r>
            <a:r>
              <a:rPr lang="tr-TR"/>
              <a:t>, bitiş indisi verilmez ise </a:t>
            </a:r>
            <a:r>
              <a:rPr lang="tr-TR">
                <a:solidFill>
                  <a:srgbClr val="C00000"/>
                </a:solidFill>
              </a:rPr>
              <a:t>listenin sonuna kadar</a:t>
            </a:r>
            <a:r>
              <a:rPr lang="tr-TR"/>
              <a:t> anlamına gelir.</a:t>
            </a:r>
          </a:p>
          <a:p>
            <a:pPr lvl="1"/>
            <a:r>
              <a:rPr lang="tr-TR"/>
              <a:t>Yine </a:t>
            </a:r>
            <a:r>
              <a:rPr lang="tr-TR" err="1">
                <a:solidFill>
                  <a:srgbClr val="C00000"/>
                </a:solidFill>
              </a:rPr>
              <a:t>range</a:t>
            </a:r>
            <a:r>
              <a:rPr lang="tr-TR">
                <a:solidFill>
                  <a:srgbClr val="C00000"/>
                </a:solidFill>
              </a:rPr>
              <a:t> </a:t>
            </a:r>
            <a:r>
              <a:rPr lang="tr-TR"/>
              <a:t>fonksiyonuna benzer şekilde her 3 değer de negatif verilebilir.</a:t>
            </a:r>
          </a:p>
        </p:txBody>
      </p:sp>
    </p:spTree>
    <p:extLst>
      <p:ext uri="{BB962C8B-B14F-4D97-AF65-F5344CB8AC3E}">
        <p14:creationId xmlns:p14="http://schemas.microsoft.com/office/powerpoint/2010/main" val="44799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Autofit/>
          </a:bodyPr>
          <a:lstStyle/>
          <a:p>
            <a:pPr algn="l"/>
            <a:r>
              <a:rPr lang="tr-TR"/>
              <a:t>Örnekler:</a:t>
            </a:r>
            <a:endParaRPr lang="tr-TR" sz="3600"/>
          </a:p>
        </p:txBody>
      </p:sp>
      <p:sp>
        <p:nvSpPr>
          <p:cNvPr id="2" name="İçerik Yer Tutucusu 1"/>
          <p:cNvSpPr>
            <a:spLocks noGrp="1"/>
          </p:cNvSpPr>
          <p:nvPr>
            <p:ph idx="1"/>
          </p:nvPr>
        </p:nvSpPr>
        <p:spPr/>
        <p:txBody>
          <a:bodyPr>
            <a:normAutofit fontScale="92500" lnSpcReduction="10000"/>
          </a:bodyPr>
          <a:lstStyle/>
          <a:p>
            <a:pPr marL="0" indent="0">
              <a:buNone/>
            </a:pPr>
            <a:r>
              <a:rPr lang="tr-TR" sz="2400">
                <a:latin typeface="Consolas" panose="020B0609020204030204" pitchFamily="49" charset="0"/>
              </a:rPr>
              <a:t>&gt;&gt;&gt; </a:t>
            </a:r>
            <a:r>
              <a:rPr lang="en-US" sz="2400">
                <a:latin typeface="Consolas" panose="020B0609020204030204" pitchFamily="49" charset="0"/>
              </a:rPr>
              <a:t>a = [</a:t>
            </a:r>
            <a:r>
              <a:rPr lang="en-US" sz="2400" err="1">
                <a:latin typeface="Consolas" panose="020B0609020204030204" pitchFamily="49" charset="0"/>
              </a:rPr>
              <a:t>i</a:t>
            </a:r>
            <a:r>
              <a:rPr lang="en-US" sz="2400">
                <a:latin typeface="Consolas" panose="020B0609020204030204" pitchFamily="49" charset="0"/>
              </a:rPr>
              <a:t> for </a:t>
            </a:r>
            <a:r>
              <a:rPr lang="en-US" sz="2400" err="1">
                <a:latin typeface="Consolas" panose="020B0609020204030204" pitchFamily="49" charset="0"/>
              </a:rPr>
              <a:t>i</a:t>
            </a:r>
            <a:r>
              <a:rPr lang="en-US" sz="2400">
                <a:latin typeface="Consolas" panose="020B0609020204030204" pitchFamily="49" charset="0"/>
              </a:rPr>
              <a:t> in range(10)]</a:t>
            </a:r>
          </a:p>
          <a:p>
            <a:pPr marL="0" indent="0" algn="r">
              <a:buNone/>
            </a:pPr>
            <a:r>
              <a:rPr lang="en-US" sz="2400">
                <a:solidFill>
                  <a:srgbClr val="C00000"/>
                </a:solidFill>
                <a:latin typeface="Consolas" panose="020B0609020204030204" pitchFamily="49" charset="0"/>
              </a:rPr>
              <a:t>a</a:t>
            </a:r>
            <a:r>
              <a:rPr lang="tr-TR" sz="2400">
                <a:solidFill>
                  <a:srgbClr val="C00000"/>
                </a:solidFill>
                <a:latin typeface="Consolas" panose="020B0609020204030204" pitchFamily="49" charset="0"/>
              </a:rPr>
              <a:t> → </a:t>
            </a:r>
            <a:r>
              <a:rPr lang="en-US" sz="2400">
                <a:solidFill>
                  <a:srgbClr val="C00000"/>
                </a:solidFill>
                <a:latin typeface="Consolas" panose="020B0609020204030204" pitchFamily="49" charset="0"/>
              </a:rPr>
              <a:t>[0, 1, 2, 3, 4, 5, 6, 7, 8, 9]</a:t>
            </a:r>
          </a:p>
          <a:p>
            <a:pPr marL="0" indent="0">
              <a:buNone/>
            </a:pPr>
            <a:r>
              <a:rPr lang="tr-TR" sz="2400">
                <a:latin typeface="Consolas" panose="020B0609020204030204" pitchFamily="49" charset="0"/>
              </a:rPr>
              <a:t>&gt;&gt;&gt; a[2:5]</a:t>
            </a:r>
          </a:p>
          <a:p>
            <a:pPr marL="0" indent="0">
              <a:buNone/>
            </a:pPr>
            <a:r>
              <a:rPr lang="tr-TR" sz="2400">
                <a:solidFill>
                  <a:srgbClr val="0000FF"/>
                </a:solidFill>
                <a:latin typeface="Consolas" panose="020B0609020204030204" pitchFamily="49" charset="0"/>
              </a:rPr>
              <a:t>[2, 3, 4]</a:t>
            </a:r>
          </a:p>
          <a:p>
            <a:pPr marL="0" indent="0">
              <a:buNone/>
            </a:pPr>
            <a:r>
              <a:rPr lang="tr-TR" sz="2400">
                <a:latin typeface="Consolas" panose="020B0609020204030204" pitchFamily="49" charset="0"/>
              </a:rPr>
              <a:t>&gt;&gt;&gt; a[1:7:2]</a:t>
            </a:r>
          </a:p>
          <a:p>
            <a:pPr marL="0" indent="0">
              <a:buNone/>
            </a:pPr>
            <a:r>
              <a:rPr lang="tr-TR" sz="2400">
                <a:solidFill>
                  <a:srgbClr val="0000FF"/>
                </a:solidFill>
                <a:latin typeface="Consolas" panose="020B0609020204030204" pitchFamily="49" charset="0"/>
              </a:rPr>
              <a:t>[1, 3, 5]</a:t>
            </a:r>
          </a:p>
          <a:p>
            <a:pPr marL="0" indent="0">
              <a:buNone/>
            </a:pPr>
            <a:r>
              <a:rPr lang="tr-TR" sz="2400">
                <a:latin typeface="Consolas" panose="020B0609020204030204" pitchFamily="49" charset="0"/>
              </a:rPr>
              <a:t>&gt;&gt;&gt; </a:t>
            </a:r>
            <a:r>
              <a:rPr lang="en-US" sz="2400">
                <a:latin typeface="Consolas" panose="020B0609020204030204" pitchFamily="49" charset="0"/>
              </a:rPr>
              <a:t>a[</a:t>
            </a:r>
            <a:r>
              <a:rPr lang="tr-TR" sz="2400">
                <a:latin typeface="Consolas" panose="020B0609020204030204" pitchFamily="49" charset="0"/>
              </a:rPr>
              <a:t>5:2:-1</a:t>
            </a:r>
            <a:r>
              <a:rPr lang="en-US" sz="2400">
                <a:latin typeface="Consolas" panose="020B0609020204030204" pitchFamily="49" charset="0"/>
              </a:rPr>
              <a:t>]</a:t>
            </a:r>
            <a:endParaRPr lang="tr-TR" sz="2400">
              <a:latin typeface="Consolas" panose="020B0609020204030204" pitchFamily="49" charset="0"/>
            </a:endParaRPr>
          </a:p>
          <a:p>
            <a:pPr marL="0" indent="0">
              <a:buNone/>
            </a:pPr>
            <a:r>
              <a:rPr lang="en-US" sz="2400">
                <a:solidFill>
                  <a:srgbClr val="0000FF"/>
                </a:solidFill>
                <a:latin typeface="Consolas" panose="020B0609020204030204" pitchFamily="49" charset="0"/>
              </a:rPr>
              <a:t>[5, 4, 3]</a:t>
            </a:r>
            <a:endParaRPr lang="tr-TR" sz="2400">
              <a:solidFill>
                <a:srgbClr val="0000FF"/>
              </a:solidFill>
              <a:latin typeface="Consolas" panose="020B0609020204030204" pitchFamily="49" charset="0"/>
            </a:endParaRPr>
          </a:p>
          <a:p>
            <a:pPr marL="0" indent="0">
              <a:buNone/>
            </a:pPr>
            <a:r>
              <a:rPr lang="pt-BR" sz="2400">
                <a:latin typeface="Consolas" panose="020B0609020204030204" pitchFamily="49" charset="0"/>
              </a:rPr>
              <a:t>&gt;&gt;&gt; a[:5]</a:t>
            </a:r>
          </a:p>
          <a:p>
            <a:pPr marL="0" indent="0">
              <a:buNone/>
            </a:pPr>
            <a:r>
              <a:rPr lang="pt-BR" sz="2400">
                <a:solidFill>
                  <a:srgbClr val="0000FF"/>
                </a:solidFill>
                <a:latin typeface="Consolas" panose="020B0609020204030204" pitchFamily="49" charset="0"/>
              </a:rPr>
              <a:t>[0, 1, 2, 3, 4]</a:t>
            </a:r>
            <a:endParaRPr lang="tr-TR" sz="2400">
              <a:solidFill>
                <a:srgbClr val="0000FF"/>
              </a:solidFill>
              <a:latin typeface="Consolas" panose="020B0609020204030204" pitchFamily="49" charset="0"/>
            </a:endParaRPr>
          </a:p>
          <a:p>
            <a:pPr marL="0" indent="0">
              <a:buNone/>
            </a:pPr>
            <a:r>
              <a:rPr lang="pt-BR" sz="2400">
                <a:latin typeface="Consolas" panose="020B0609020204030204" pitchFamily="49" charset="0"/>
              </a:rPr>
              <a:t>&gt;&gt;&gt; a[5:]</a:t>
            </a:r>
          </a:p>
          <a:p>
            <a:pPr marL="0" indent="0">
              <a:buNone/>
            </a:pPr>
            <a:r>
              <a:rPr lang="pt-BR" sz="2400">
                <a:solidFill>
                  <a:srgbClr val="0000FF"/>
                </a:solidFill>
                <a:latin typeface="Consolas" panose="020B0609020204030204" pitchFamily="49" charset="0"/>
              </a:rPr>
              <a:t>[5, 6, 7, 8, 9]</a:t>
            </a:r>
            <a:endParaRPr lang="en-US" sz="2400">
              <a:solidFill>
                <a:srgbClr val="0000FF"/>
              </a:solidFill>
              <a:latin typeface="Consolas" panose="020B0609020204030204" pitchFamily="49" charset="0"/>
            </a:endParaRPr>
          </a:p>
          <a:p>
            <a:pPr marL="0" indent="0">
              <a:buNone/>
            </a:pPr>
            <a:endParaRPr lang="en-US" sz="2400">
              <a:latin typeface="Consolas" panose="020B0609020204030204" pitchFamily="49" charset="0"/>
            </a:endParaRPr>
          </a:p>
        </p:txBody>
      </p:sp>
      <p:sp>
        <p:nvSpPr>
          <p:cNvPr id="4" name="3 Metin kutusu"/>
          <p:cNvSpPr txBox="1"/>
          <p:nvPr/>
        </p:nvSpPr>
        <p:spPr>
          <a:xfrm>
            <a:off x="4087088" y="2420888"/>
            <a:ext cx="35791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2, 3 ve 4. elemanlar (5 dahil değil)</a:t>
            </a:r>
          </a:p>
        </p:txBody>
      </p:sp>
      <p:sp>
        <p:nvSpPr>
          <p:cNvPr id="5" name="3 Metin kutusu"/>
          <p:cNvSpPr txBox="1"/>
          <p:nvPr/>
        </p:nvSpPr>
        <p:spPr>
          <a:xfrm>
            <a:off x="4089150" y="3068960"/>
            <a:ext cx="35791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1, 3 ve 5. elemanlar (7 dahil değil)</a:t>
            </a:r>
          </a:p>
        </p:txBody>
      </p:sp>
      <p:cxnSp>
        <p:nvCxnSpPr>
          <p:cNvPr id="6" name="Düz Ok Bağlayıcısı 5"/>
          <p:cNvCxnSpPr>
            <a:endCxn id="4" idx="1"/>
          </p:cNvCxnSpPr>
          <p:nvPr/>
        </p:nvCxnSpPr>
        <p:spPr>
          <a:xfrm>
            <a:off x="2339752" y="2510463"/>
            <a:ext cx="1747336" cy="95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Düz Ok Bağlayıcısı 10"/>
          <p:cNvCxnSpPr/>
          <p:nvPr/>
        </p:nvCxnSpPr>
        <p:spPr>
          <a:xfrm flipV="1">
            <a:off x="2627784" y="3253626"/>
            <a:ext cx="1440160" cy="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3 Metin kutusu"/>
          <p:cNvSpPr txBox="1"/>
          <p:nvPr/>
        </p:nvSpPr>
        <p:spPr>
          <a:xfrm>
            <a:off x="4087088" y="3801520"/>
            <a:ext cx="35791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5, 4 ve 3. elemanlar (2 dahil değil)</a:t>
            </a:r>
          </a:p>
        </p:txBody>
      </p:sp>
      <p:cxnSp>
        <p:nvCxnSpPr>
          <p:cNvPr id="15" name="Düz Ok Bağlayıcısı 14"/>
          <p:cNvCxnSpPr>
            <a:endCxn id="14" idx="1"/>
          </p:cNvCxnSpPr>
          <p:nvPr/>
        </p:nvCxnSpPr>
        <p:spPr>
          <a:xfrm>
            <a:off x="2627784" y="3986186"/>
            <a:ext cx="14593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3 Metin kutusu"/>
          <p:cNvSpPr txBox="1"/>
          <p:nvPr/>
        </p:nvSpPr>
        <p:spPr>
          <a:xfrm>
            <a:off x="4067944" y="4550064"/>
            <a:ext cx="461253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Liste başından 5. elemana kadar (5 dahil değil)</a:t>
            </a:r>
          </a:p>
        </p:txBody>
      </p:sp>
      <p:cxnSp>
        <p:nvCxnSpPr>
          <p:cNvPr id="21" name="Düz Ok Bağlayıcısı 20"/>
          <p:cNvCxnSpPr>
            <a:endCxn id="20" idx="1"/>
          </p:cNvCxnSpPr>
          <p:nvPr/>
        </p:nvCxnSpPr>
        <p:spPr>
          <a:xfrm flipV="1">
            <a:off x="2051720" y="4734730"/>
            <a:ext cx="20162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3 Metin kutusu"/>
          <p:cNvSpPr txBox="1"/>
          <p:nvPr/>
        </p:nvSpPr>
        <p:spPr>
          <a:xfrm>
            <a:off x="4067944" y="5291916"/>
            <a:ext cx="35983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5. elemandan liste sonuna kadar</a:t>
            </a:r>
          </a:p>
        </p:txBody>
      </p:sp>
      <p:cxnSp>
        <p:nvCxnSpPr>
          <p:cNvPr id="27" name="Düz Ok Bağlayıcısı 26"/>
          <p:cNvCxnSpPr>
            <a:endCxn id="26" idx="1"/>
          </p:cNvCxnSpPr>
          <p:nvPr/>
        </p:nvCxnSpPr>
        <p:spPr>
          <a:xfrm flipV="1">
            <a:off x="2053343" y="5476582"/>
            <a:ext cx="20162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3 Metin kutusu"/>
          <p:cNvSpPr txBox="1"/>
          <p:nvPr/>
        </p:nvSpPr>
        <p:spPr>
          <a:xfrm>
            <a:off x="457200" y="6095037"/>
            <a:ext cx="822327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Görüldüğü gibi artım değeri 1 olacak ise bu değeri yazmayabileceğiniz gibi : simgesini de kullanmayabilirsiniz. Kullanımı da hata vermez. Yani </a:t>
            </a:r>
            <a:r>
              <a:rPr lang="tr-TR">
                <a:solidFill>
                  <a:srgbClr val="C00000"/>
                </a:solidFill>
                <a:latin typeface="Consolas" panose="020B0609020204030204" pitchFamily="49" charset="0"/>
              </a:rPr>
              <a:t>a[5:]</a:t>
            </a:r>
            <a:r>
              <a:rPr lang="tr-TR" i="1">
                <a:latin typeface="+mj-lt"/>
              </a:rPr>
              <a:t> ile </a:t>
            </a:r>
            <a:r>
              <a:rPr lang="tr-TR">
                <a:solidFill>
                  <a:srgbClr val="C00000"/>
                </a:solidFill>
                <a:latin typeface="Consolas" panose="020B0609020204030204" pitchFamily="49" charset="0"/>
              </a:rPr>
              <a:t>a[5::]</a:t>
            </a:r>
            <a:r>
              <a:rPr lang="tr-TR" i="1">
                <a:latin typeface="+mj-lt"/>
              </a:rPr>
              <a:t> aynıdır</a:t>
            </a:r>
          </a:p>
        </p:txBody>
      </p:sp>
    </p:spTree>
    <p:extLst>
      <p:ext uri="{BB962C8B-B14F-4D97-AF65-F5344CB8AC3E}">
        <p14:creationId xmlns:p14="http://schemas.microsoft.com/office/powerpoint/2010/main" val="398858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1020708" y="6023029"/>
            <a:ext cx="353873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i="1"/>
              <a:t>Önceki slaytta oluşturduğumuz liste yandaki gibi de oluşturulabilirdi:</a:t>
            </a:r>
          </a:p>
        </p:txBody>
      </p:sp>
      <p:sp>
        <p:nvSpPr>
          <p:cNvPr id="2" name="Unvan 1"/>
          <p:cNvSpPr>
            <a:spLocks noGrp="1"/>
          </p:cNvSpPr>
          <p:nvPr>
            <p:ph type="title"/>
          </p:nvPr>
        </p:nvSpPr>
        <p:spPr/>
        <p:txBody>
          <a:bodyPr/>
          <a:lstStyle/>
          <a:p>
            <a:r>
              <a:rPr lang="tr-TR"/>
              <a:t>Listelerle İlgili Ekleme Yöntemleri</a:t>
            </a:r>
          </a:p>
        </p:txBody>
      </p:sp>
      <p:sp>
        <p:nvSpPr>
          <p:cNvPr id="3" name="İçerik Yer Tutucusu 2"/>
          <p:cNvSpPr>
            <a:spLocks noGrp="1"/>
          </p:cNvSpPr>
          <p:nvPr>
            <p:ph idx="1"/>
          </p:nvPr>
        </p:nvSpPr>
        <p:spPr/>
        <p:txBody>
          <a:bodyPr vert="horz" lIns="91440" tIns="45720" rIns="91440" bIns="45720" rtlCol="0" anchor="t">
            <a:normAutofit fontScale="85000" lnSpcReduction="10000"/>
          </a:bodyPr>
          <a:lstStyle/>
          <a:p>
            <a:r>
              <a:rPr lang="tr-TR" err="1">
                <a:latin typeface="Consolas"/>
              </a:rPr>
              <a:t>L.</a:t>
            </a:r>
            <a:r>
              <a:rPr lang="tr-TR" err="1">
                <a:solidFill>
                  <a:srgbClr val="C00000"/>
                </a:solidFill>
                <a:latin typeface="Consolas"/>
              </a:rPr>
              <a:t>append</a:t>
            </a:r>
            <a:r>
              <a:rPr lang="tr-TR">
                <a:latin typeface="Consolas"/>
              </a:rPr>
              <a:t>(x):</a:t>
            </a:r>
            <a:r>
              <a:rPr lang="tr-TR"/>
              <a:t> listenin sonuna </a:t>
            </a:r>
            <a:r>
              <a:rPr lang="tr-TR">
                <a:solidFill>
                  <a:srgbClr val="C00000"/>
                </a:solidFill>
                <a:latin typeface="Consolas"/>
              </a:rPr>
              <a:t>x</a:t>
            </a:r>
            <a:r>
              <a:rPr lang="tr-TR"/>
              <a:t> elemanını ekler. </a:t>
            </a:r>
          </a:p>
          <a:p>
            <a:r>
              <a:rPr lang="tr-TR" err="1">
                <a:latin typeface="Consolas"/>
              </a:rPr>
              <a:t>L.</a:t>
            </a:r>
            <a:r>
              <a:rPr lang="tr-TR" err="1">
                <a:solidFill>
                  <a:srgbClr val="C00000"/>
                </a:solidFill>
                <a:latin typeface="Consolas"/>
              </a:rPr>
              <a:t>extend</a:t>
            </a:r>
            <a:r>
              <a:rPr lang="tr-TR">
                <a:latin typeface="Consolas"/>
              </a:rPr>
              <a:t>(</a:t>
            </a:r>
            <a:r>
              <a:rPr lang="tr-TR" err="1">
                <a:latin typeface="Consolas"/>
              </a:rPr>
              <a:t>iterable</a:t>
            </a:r>
            <a:r>
              <a:rPr lang="tr-TR">
                <a:latin typeface="Consolas"/>
              </a:rPr>
              <a:t>):</a:t>
            </a:r>
            <a:r>
              <a:rPr lang="tr-TR"/>
              <a:t> listenin sonuna bir </a:t>
            </a:r>
            <a:r>
              <a:rPr lang="tr-TR" err="1"/>
              <a:t>iterable</a:t>
            </a:r>
            <a:r>
              <a:rPr lang="tr-TR"/>
              <a:t> (eleman serisi) ekler.</a:t>
            </a:r>
            <a:endParaRPr lang="tr-TR">
              <a:cs typeface="Calibri"/>
            </a:endParaRPr>
          </a:p>
          <a:p>
            <a:r>
              <a:rPr lang="tr-TR">
                <a:solidFill>
                  <a:srgbClr val="0070C0"/>
                </a:solidFill>
              </a:rPr>
              <a:t>+=</a:t>
            </a:r>
            <a:r>
              <a:rPr lang="tr-TR"/>
              <a:t> ile de yukarıdaki 2 yöntemin yaptığı işi yapabilirsiniz:</a:t>
            </a:r>
            <a:endParaRPr lang="tr-TR">
              <a:cs typeface="Calibri"/>
            </a:endParaRPr>
          </a:p>
          <a:p>
            <a:pPr marL="457200" lvl="1" indent="0">
              <a:buNone/>
            </a:pPr>
            <a:r>
              <a:rPr lang="tr-TR" err="1">
                <a:solidFill>
                  <a:srgbClr val="0070C0"/>
                </a:solidFill>
                <a:latin typeface="Consolas"/>
              </a:rPr>
              <a:t>liste.append</a:t>
            </a:r>
            <a:r>
              <a:rPr lang="tr-TR">
                <a:solidFill>
                  <a:srgbClr val="0070C0"/>
                </a:solidFill>
                <a:latin typeface="Consolas"/>
              </a:rPr>
              <a:t>(5)		</a:t>
            </a:r>
            <a:r>
              <a:rPr lang="tr-TR">
                <a:solidFill>
                  <a:srgbClr val="C00000"/>
                </a:solidFill>
                <a:latin typeface="Consolas"/>
              </a:rPr>
              <a:t>liste += [5]</a:t>
            </a:r>
            <a:r>
              <a:rPr lang="tr-TR">
                <a:solidFill>
                  <a:srgbClr val="0070C0"/>
                </a:solidFill>
                <a:latin typeface="Consolas"/>
              </a:rPr>
              <a:t>	</a:t>
            </a:r>
          </a:p>
          <a:p>
            <a:pPr marL="457200" lvl="1" indent="0">
              <a:buNone/>
            </a:pPr>
            <a:r>
              <a:rPr lang="tr-TR" err="1">
                <a:solidFill>
                  <a:srgbClr val="0070C0"/>
                </a:solidFill>
                <a:latin typeface="Consolas"/>
              </a:rPr>
              <a:t>liste.extend</a:t>
            </a:r>
            <a:r>
              <a:rPr lang="tr-TR">
                <a:solidFill>
                  <a:srgbClr val="0070C0"/>
                </a:solidFill>
                <a:latin typeface="Consolas"/>
              </a:rPr>
              <a:t>([5,6,7]) 	</a:t>
            </a:r>
            <a:r>
              <a:rPr lang="tr-TR">
                <a:solidFill>
                  <a:srgbClr val="C00000"/>
                </a:solidFill>
                <a:latin typeface="Consolas"/>
              </a:rPr>
              <a:t>liste += [5,6,7]	</a:t>
            </a:r>
          </a:p>
          <a:p>
            <a:r>
              <a:rPr lang="tr-TR" err="1">
                <a:latin typeface="Consolas"/>
              </a:rPr>
              <a:t>L.</a:t>
            </a:r>
            <a:r>
              <a:rPr lang="tr-TR" err="1">
                <a:solidFill>
                  <a:srgbClr val="C00000"/>
                </a:solidFill>
                <a:latin typeface="Consolas"/>
              </a:rPr>
              <a:t>insert</a:t>
            </a:r>
            <a:r>
              <a:rPr lang="tr-TR">
                <a:latin typeface="Consolas"/>
              </a:rPr>
              <a:t>(i, x):</a:t>
            </a:r>
            <a:r>
              <a:rPr lang="tr-TR"/>
              <a:t> listenin </a:t>
            </a:r>
            <a:r>
              <a:rPr lang="tr-TR">
                <a:solidFill>
                  <a:srgbClr val="C00000"/>
                </a:solidFill>
                <a:latin typeface="Consolas"/>
              </a:rPr>
              <a:t>i</a:t>
            </a:r>
            <a:r>
              <a:rPr lang="tr-TR"/>
              <a:t> ile verilen indisine </a:t>
            </a:r>
            <a:r>
              <a:rPr lang="tr-TR">
                <a:solidFill>
                  <a:srgbClr val="C00000"/>
                </a:solidFill>
                <a:latin typeface="Consolas"/>
              </a:rPr>
              <a:t>x</a:t>
            </a:r>
            <a:r>
              <a:rPr lang="tr-TR"/>
              <a:t> ile verilen elemanı ekler. Sonraki elemanları birer kaydırır (indisleri artık 1 fazlası olur)</a:t>
            </a:r>
            <a:endParaRPr lang="tr-TR">
              <a:cs typeface="Calibri"/>
            </a:endParaRPr>
          </a:p>
          <a:p>
            <a:pPr marL="457200" lvl="1" indent="0">
              <a:buNone/>
            </a:pPr>
            <a:r>
              <a:rPr lang="tr-TR" err="1">
                <a:solidFill>
                  <a:srgbClr val="0070C0"/>
                </a:solidFill>
                <a:latin typeface="Consolas"/>
              </a:rPr>
              <a:t>liste.insert</a:t>
            </a:r>
            <a:r>
              <a:rPr lang="tr-TR">
                <a:solidFill>
                  <a:srgbClr val="0070C0"/>
                </a:solidFill>
                <a:latin typeface="Consolas"/>
              </a:rPr>
              <a:t>(5, 'ali')</a:t>
            </a:r>
          </a:p>
        </p:txBody>
      </p:sp>
      <p:sp>
        <p:nvSpPr>
          <p:cNvPr id="6" name="Dikdörtgen 5"/>
          <p:cNvSpPr/>
          <p:nvPr/>
        </p:nvSpPr>
        <p:spPr>
          <a:xfrm>
            <a:off x="4572000" y="6023029"/>
            <a:ext cx="41148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a:solidFill>
                  <a:srgbClr val="0000FF"/>
                </a:solidFill>
                <a:latin typeface="Consolas" panose="020B0609020204030204" pitchFamily="49" charset="0"/>
              </a:rPr>
              <a:t>a = []</a:t>
            </a:r>
          </a:p>
          <a:p>
            <a:r>
              <a:rPr lang="tr-TR" err="1">
                <a:solidFill>
                  <a:srgbClr val="0000FF"/>
                </a:solidFill>
                <a:latin typeface="Consolas" panose="020B0609020204030204" pitchFamily="49" charset="0"/>
              </a:rPr>
              <a:t>for</a:t>
            </a:r>
            <a:r>
              <a:rPr lang="tr-TR">
                <a:solidFill>
                  <a:srgbClr val="0000FF"/>
                </a:solidFill>
                <a:latin typeface="Consolas" panose="020B0609020204030204" pitchFamily="49" charset="0"/>
              </a:rPr>
              <a:t> i in </a:t>
            </a:r>
            <a:r>
              <a:rPr lang="tr-TR" err="1">
                <a:solidFill>
                  <a:srgbClr val="0000FF"/>
                </a:solidFill>
                <a:latin typeface="Consolas" panose="020B0609020204030204" pitchFamily="49" charset="0"/>
              </a:rPr>
              <a:t>range</a:t>
            </a:r>
            <a:r>
              <a:rPr lang="tr-TR">
                <a:solidFill>
                  <a:srgbClr val="0000FF"/>
                </a:solidFill>
                <a:latin typeface="Consolas" panose="020B0609020204030204" pitchFamily="49" charset="0"/>
              </a:rPr>
              <a:t>(10): </a:t>
            </a:r>
            <a:r>
              <a:rPr lang="tr-TR" err="1">
                <a:solidFill>
                  <a:srgbClr val="0000FF"/>
                </a:solidFill>
                <a:latin typeface="Consolas" panose="020B0609020204030204" pitchFamily="49" charset="0"/>
              </a:rPr>
              <a:t>a.append</a:t>
            </a:r>
            <a:r>
              <a:rPr lang="tr-TR">
                <a:solidFill>
                  <a:srgbClr val="0000FF"/>
                </a:solidFill>
                <a:latin typeface="Consolas" panose="020B0609020204030204" pitchFamily="49" charset="0"/>
              </a:rPr>
              <a:t>(i)</a:t>
            </a:r>
          </a:p>
        </p:txBody>
      </p:sp>
      <p:sp>
        <p:nvSpPr>
          <p:cNvPr id="7" name="3 Metin kutusu"/>
          <p:cNvSpPr txBox="1"/>
          <p:nvPr/>
        </p:nvSpPr>
        <p:spPr>
          <a:xfrm>
            <a:off x="4860032" y="5230941"/>
            <a:ext cx="382250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Listenin 6. elemanı ‘ali’ olur. Daha önce 6. eleman olan 7 olur, 7 olan 8 olur, …</a:t>
            </a:r>
          </a:p>
        </p:txBody>
      </p:sp>
    </p:spTree>
    <p:extLst>
      <p:ext uri="{BB962C8B-B14F-4D97-AF65-F5344CB8AC3E}">
        <p14:creationId xmlns:p14="http://schemas.microsoft.com/office/powerpoint/2010/main" val="102931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Listelerle İlgili Silme Yöntemleri</a:t>
            </a:r>
          </a:p>
        </p:txBody>
      </p:sp>
      <p:sp>
        <p:nvSpPr>
          <p:cNvPr id="3" name="İçerik Yer Tutucusu 2"/>
          <p:cNvSpPr>
            <a:spLocks noGrp="1"/>
          </p:cNvSpPr>
          <p:nvPr>
            <p:ph idx="1"/>
          </p:nvPr>
        </p:nvSpPr>
        <p:spPr>
          <a:xfrm>
            <a:off x="457200" y="1600201"/>
            <a:ext cx="8229600" cy="3340968"/>
          </a:xfrm>
        </p:spPr>
        <p:txBody>
          <a:bodyPr>
            <a:normAutofit fontScale="85000" lnSpcReduction="20000"/>
          </a:bodyPr>
          <a:lstStyle/>
          <a:p>
            <a:r>
              <a:rPr lang="tr-TR" err="1">
                <a:latin typeface="Consolas" panose="020B0609020204030204" pitchFamily="49" charset="0"/>
              </a:rPr>
              <a:t>L.</a:t>
            </a:r>
            <a:r>
              <a:rPr lang="tr-TR" err="1">
                <a:solidFill>
                  <a:srgbClr val="C00000"/>
                </a:solidFill>
                <a:latin typeface="Consolas" panose="020B0609020204030204" pitchFamily="49" charset="0"/>
              </a:rPr>
              <a:t>clear</a:t>
            </a:r>
            <a:r>
              <a:rPr lang="tr-TR">
                <a:latin typeface="Consolas" panose="020B0609020204030204" pitchFamily="49" charset="0"/>
              </a:rPr>
              <a:t>():</a:t>
            </a:r>
            <a:r>
              <a:rPr lang="tr-TR"/>
              <a:t> listedeki tüm elemanları siler.</a:t>
            </a:r>
          </a:p>
          <a:p>
            <a:r>
              <a:rPr lang="tr-TR" err="1">
                <a:latin typeface="Consolas" panose="020B0609020204030204" pitchFamily="49" charset="0"/>
              </a:rPr>
              <a:t>L.</a:t>
            </a:r>
            <a:r>
              <a:rPr lang="tr-TR" err="1">
                <a:solidFill>
                  <a:srgbClr val="C00000"/>
                </a:solidFill>
                <a:latin typeface="Consolas" panose="020B0609020204030204" pitchFamily="49" charset="0"/>
              </a:rPr>
              <a:t>remove</a:t>
            </a:r>
            <a:r>
              <a:rPr lang="tr-TR">
                <a:latin typeface="Consolas" panose="020B0609020204030204" pitchFamily="49" charset="0"/>
              </a:rPr>
              <a:t>(x):</a:t>
            </a:r>
            <a:r>
              <a:rPr lang="tr-TR"/>
              <a:t> Değeri </a:t>
            </a:r>
            <a:r>
              <a:rPr lang="tr-TR">
                <a:solidFill>
                  <a:srgbClr val="C00000"/>
                </a:solidFill>
                <a:latin typeface="Consolas" panose="020B0609020204030204" pitchFamily="49" charset="0"/>
              </a:rPr>
              <a:t>x</a:t>
            </a:r>
            <a:r>
              <a:rPr lang="tr-TR"/>
              <a:t> olan elemanı listede arar ve ilk bulduğunu siler (diğerleri listede kalır). Eğer öyle bir eleman yoksa hata verir.</a:t>
            </a:r>
          </a:p>
          <a:p>
            <a:r>
              <a:rPr lang="tr-TR" err="1">
                <a:latin typeface="Consolas" panose="020B0609020204030204" pitchFamily="49" charset="0"/>
              </a:rPr>
              <a:t>L.</a:t>
            </a:r>
            <a:r>
              <a:rPr lang="tr-TR" err="1">
                <a:solidFill>
                  <a:srgbClr val="C00000"/>
                </a:solidFill>
                <a:latin typeface="Consolas" panose="020B0609020204030204" pitchFamily="49" charset="0"/>
              </a:rPr>
              <a:t>pop</a:t>
            </a:r>
            <a:r>
              <a:rPr lang="tr-TR">
                <a:latin typeface="Consolas" panose="020B0609020204030204" pitchFamily="49" charset="0"/>
              </a:rPr>
              <a:t>(</a:t>
            </a:r>
            <a:r>
              <a:rPr lang="tr-TR">
                <a:solidFill>
                  <a:srgbClr val="0000FF"/>
                </a:solidFill>
                <a:latin typeface="Consolas" panose="020B0609020204030204" pitchFamily="49" charset="0"/>
              </a:rPr>
              <a:t>i</a:t>
            </a:r>
            <a:r>
              <a:rPr lang="tr-TR">
                <a:latin typeface="Consolas" panose="020B0609020204030204" pitchFamily="49" charset="0"/>
              </a:rPr>
              <a:t>):</a:t>
            </a:r>
            <a:r>
              <a:rPr lang="tr-TR"/>
              <a:t> </a:t>
            </a:r>
            <a:r>
              <a:rPr lang="tr-TR">
                <a:solidFill>
                  <a:srgbClr val="0000FF"/>
                </a:solidFill>
                <a:latin typeface="Consolas" panose="020B0609020204030204" pitchFamily="49" charset="0"/>
              </a:rPr>
              <a:t>i</a:t>
            </a:r>
            <a:r>
              <a:rPr lang="tr-TR"/>
              <a:t> ile belirtilen indisteki elemanı listeden siler ve değerini döndürür. Eğer </a:t>
            </a:r>
            <a:r>
              <a:rPr lang="tr-TR">
                <a:solidFill>
                  <a:srgbClr val="0000FF"/>
                </a:solidFill>
                <a:latin typeface="Consolas" panose="020B0609020204030204" pitchFamily="49" charset="0"/>
              </a:rPr>
              <a:t>i</a:t>
            </a:r>
            <a:r>
              <a:rPr lang="tr-TR"/>
              <a:t> verilmezse son elemanı siler ve değerini döndürür.</a:t>
            </a:r>
          </a:p>
          <a:p>
            <a:pPr lvl="1"/>
            <a:r>
              <a:rPr lang="tr-TR"/>
              <a:t>NOT: Sunuda seçimlik kullanılan parametreler için mavi renk kullanıldı. </a:t>
            </a:r>
          </a:p>
        </p:txBody>
      </p:sp>
      <p:sp>
        <p:nvSpPr>
          <p:cNvPr id="5" name="3 Metin kutusu"/>
          <p:cNvSpPr txBox="1"/>
          <p:nvPr/>
        </p:nvSpPr>
        <p:spPr>
          <a:xfrm>
            <a:off x="466825" y="5826862"/>
            <a:ext cx="453650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latin typeface="+mj-lt"/>
              </a:rPr>
              <a:t>Yöntemler nesne isminden sonra nokta konularak kullanılır. Bu sunuda liste nesnesine L ismi verildiğini düşündük. (bak: </a:t>
            </a:r>
            <a:r>
              <a:rPr lang="tr-TR" i="1">
                <a:latin typeface="+mj-lt"/>
                <a:hlinkClick r:id="rId2" action="ppaction://hlinksldjump"/>
              </a:rPr>
              <a:t>Ek bilgi</a:t>
            </a:r>
            <a:r>
              <a:rPr lang="tr-TR" i="1">
                <a:latin typeface="+mj-lt"/>
              </a:rPr>
              <a:t>)</a:t>
            </a:r>
          </a:p>
        </p:txBody>
      </p:sp>
      <p:pic>
        <p:nvPicPr>
          <p:cNvPr id="4" name="Resim 3"/>
          <p:cNvPicPr>
            <a:picLocks noChangeAspect="1"/>
          </p:cNvPicPr>
          <p:nvPr/>
        </p:nvPicPr>
        <p:blipFill>
          <a:blip r:embed="rId3"/>
          <a:stretch>
            <a:fillRect/>
          </a:stretch>
        </p:blipFill>
        <p:spPr>
          <a:xfrm>
            <a:off x="899592" y="4941673"/>
            <a:ext cx="3355983" cy="638051"/>
          </a:xfrm>
          <a:prstGeom prst="rect">
            <a:avLst/>
          </a:prstGeom>
        </p:spPr>
      </p:pic>
      <p:sp>
        <p:nvSpPr>
          <p:cNvPr id="7" name="Dikdörtgen 6"/>
          <p:cNvSpPr/>
          <p:nvPr/>
        </p:nvSpPr>
        <p:spPr>
          <a:xfrm>
            <a:off x="5220072" y="4718867"/>
            <a:ext cx="353518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1" algn="ctr"/>
            <a:r>
              <a:rPr lang="tr-TR" i="1" err="1">
                <a:latin typeface="+mn-lt"/>
              </a:rPr>
              <a:t>IDLE’da</a:t>
            </a:r>
            <a:r>
              <a:rPr lang="tr-TR" i="1">
                <a:latin typeface="+mn-lt"/>
              </a:rPr>
              <a:t> yöntem isminden sonra parantez açıldığında o yöntemin alabileceği parametreler görünür. Pop için alacağı parametrenin </a:t>
            </a:r>
            <a:r>
              <a:rPr lang="tr-TR" i="1" err="1">
                <a:latin typeface="+mn-lt"/>
              </a:rPr>
              <a:t>index</a:t>
            </a:r>
            <a:r>
              <a:rPr lang="tr-TR" i="1">
                <a:latin typeface="+mn-lt"/>
              </a:rPr>
              <a:t> değeri olduğu ve verilmediği zaman -1 kabul edileceği (varsayılan olarak son eleman olduğu) görülebilir.</a:t>
            </a:r>
          </a:p>
        </p:txBody>
      </p:sp>
      <p:cxnSp>
        <p:nvCxnSpPr>
          <p:cNvPr id="9" name="Düz Ok Bağlayıcısı 8"/>
          <p:cNvCxnSpPr/>
          <p:nvPr/>
        </p:nvCxnSpPr>
        <p:spPr>
          <a:xfrm>
            <a:off x="4427984" y="5157192"/>
            <a:ext cx="792088" cy="103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47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CCF659-C790-467A-9806-492B5EDEB90D}">
  <ds:schemaRefs>
    <ds:schemaRef ds:uri="f5058889-0039-4d9f-afb9-621a9cc8b2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88ADDA0-4E04-4468-8AF1-8ED17A8E658F}">
  <ds:schemaRefs>
    <ds:schemaRef ds:uri="http://schemas.microsoft.com/sharepoint/v3/contenttype/forms"/>
  </ds:schemaRefs>
</ds:datastoreItem>
</file>

<file path=customXml/itemProps3.xml><?xml version="1.0" encoding="utf-8"?>
<ds:datastoreItem xmlns:ds="http://schemas.openxmlformats.org/officeDocument/2006/customXml" ds:itemID="{F333A229-F768-41A2-919C-ED6F9DE0F3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Ekran Gösterisi (4:3)</PresentationFormat>
  <Slides>28</Slides>
  <Notes>2</Notes>
  <HiddenSlides>0</HiddenSlides>
  <ScaleCrop>false</ScaleCrop>
  <HeadingPairs>
    <vt:vector size="4" baseType="variant">
      <vt:variant>
        <vt:lpstr>Tema</vt:lpstr>
      </vt:variant>
      <vt:variant>
        <vt:i4>1</vt:i4>
      </vt:variant>
      <vt:variant>
        <vt:lpstr>Slayt Başlıkları</vt:lpstr>
      </vt:variant>
      <vt:variant>
        <vt:i4>28</vt:i4>
      </vt:variant>
    </vt:vector>
  </HeadingPairs>
  <TitlesOfParts>
    <vt:vector size="29" baseType="lpstr">
      <vt:lpstr>Ofis Teması</vt:lpstr>
      <vt:lpstr>PYTHON PROGRAMLAMA  Ders 4: Listeler</vt:lpstr>
      <vt:lpstr>Liste (List)</vt:lpstr>
      <vt:lpstr>Liste Oluşturma</vt:lpstr>
      <vt:lpstr>Listelerde İndis Kullanımı</vt:lpstr>
      <vt:lpstr>Örnekler:</vt:lpstr>
      <vt:lpstr>İndislerde Dilim (Slice) Kullanımı</vt:lpstr>
      <vt:lpstr>Örnekler:</vt:lpstr>
      <vt:lpstr>Listelerle İlgili Ekleme Yöntemleri</vt:lpstr>
      <vt:lpstr>Listelerle İlgili Silme Yöntemleri</vt:lpstr>
      <vt:lpstr>Listelerle İlgili Arama Yöntemleri</vt:lpstr>
      <vt:lpstr>Listelerle İlgili Diğer Yöntemler</vt:lpstr>
      <vt:lpstr>Demet (Tuple)</vt:lpstr>
      <vt:lpstr>Listeler &amp; Stringler</vt:lpstr>
      <vt:lpstr>Örnekler:</vt:lpstr>
      <vt:lpstr>İlgili Fonksiyonlar</vt:lpstr>
      <vt:lpstr>Girilen 10 tamsayıdan en büyüğünü bulan ve görüntüleyen program (liste ile)</vt:lpstr>
      <vt:lpstr>Girilen 10 tamsayıyı girilme sırasının tersinde ekranda görüntüleyen program</vt:lpstr>
      <vt:lpstr>10 elemanlı iki listeye sayı girişi yapılarak eş indisli elemanlarının toplamını gösteren program</vt:lpstr>
      <vt:lpstr>for döngüsünün listelere kullanımı</vt:lpstr>
      <vt:lpstr>Çok Boyutlu Listeler</vt:lpstr>
      <vt:lpstr>3x3 Kare Matris Toplama Programı</vt:lpstr>
      <vt:lpstr>Ödev 1</vt:lpstr>
      <vt:lpstr>Ödev 2</vt:lpstr>
      <vt:lpstr>Ödev 3</vt:lpstr>
      <vt:lpstr>Ödev 4</vt:lpstr>
      <vt:lpstr>Ödev 5</vt:lpstr>
      <vt:lpstr>Ek Bilgi: Yöntem ile Fonksiyon arasındaki fark</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DİLLERİNE GİRİŞ  Ders 4: Listeler</dc:title>
  <cp:revision>3</cp:revision>
  <dcterms:created xsi:type="dcterms:W3CDTF">2010-02-15T08:30:06Z</dcterms:created>
  <dcterms:modified xsi:type="dcterms:W3CDTF">2022-10-20T07:01:49Z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