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1"/>
  </p:notesMasterIdLst>
  <p:sldIdLst>
    <p:sldId id="256" r:id="rId2"/>
    <p:sldId id="283" r:id="rId3"/>
    <p:sldId id="275" r:id="rId4"/>
    <p:sldId id="276" r:id="rId5"/>
    <p:sldId id="279" r:id="rId6"/>
    <p:sldId id="280" r:id="rId7"/>
    <p:sldId id="281" r:id="rId8"/>
    <p:sldId id="282" r:id="rId9"/>
    <p:sldId id="27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E69A-1764-42C3-B403-88CBEF68EC70}" type="datetimeFigureOut">
              <a:rPr lang="tr-TR" smtClean="0"/>
              <a:t>7.12.2021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3630-2D73-46D9-BD70-A5EEEEB93B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60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4D275D-93FD-4A76-BE3A-26AD17A5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356B2D-5D09-4CEE-9B66-E1625760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35B410-E27D-4D91-B59B-E475C8C8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35824-AC60-46F3-A402-91E8945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6CD56F-9FFF-4FAD-BEDA-B3189210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7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44CF66-6C97-4A88-A8E8-8E9B146A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DEDE03-8D85-4F8A-BECF-81E898AB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D99B41-3DBC-4F4E-AADA-A4CC02DA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47FC84-50C6-4759-98D0-6E87D7B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AC130F-F316-497D-8CEA-0675651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68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D5DCD8-946E-41F2-BB34-59FF99009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D7200B-CC58-43C5-A09B-772B18532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F7D575-3401-4568-9CA9-681CC65B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61EC37-FF9D-46A7-87CB-0094171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C0A0DC-96CA-41E1-98DA-A445FBB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9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D2A41-3D98-4F83-AF77-861C9CB0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DA0643-C9C0-4553-B974-8E4D0542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E37123-EA24-4B07-B20B-4C120D46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328A3F-1E95-4565-9EAE-2705C4C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93EAB2-8BE2-47E8-B365-E664C153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2C922-D007-4A16-A2B3-2349A992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CF306D-522E-4E68-B315-3C80CF16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AF0E6B-7EE5-43AB-BC8F-BE046591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8940FD-DFA3-44CF-94F4-1B362BFA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A9E473-B351-44BF-8ECF-E775B377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2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4C568A-CBD8-422A-9F7F-D75AC93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8B9357-6B7F-4D8F-8979-AA6B6011A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337CAB-F2BE-4B50-96D6-B82DC4A7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A1ADE3D-D823-4B1B-887C-260BCFE4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74B415-DEC6-4532-AC9C-8E8AD0B7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B6E951-FFE8-43D4-8EE9-F49BD68B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16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40F4BE-D6E0-4111-AC5B-C900F058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6B7340-D1AA-4CE2-B835-F936D436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0402EE-31CB-4079-B074-C88EAC3E2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F94EB8-2074-4DC6-BC15-F9D86A5B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DA0B57-9EE0-4B59-832B-EF165E37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33B00A-0C98-40F8-9021-A6F58A0E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DA5E76C-64E3-40D2-A618-69FF72C9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B429E8B-7DCD-4E2E-BF33-B24EA623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5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8305F5-4264-4BE6-981A-DEB89BB8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43F9C9B-B30C-45AB-A45B-F60E831B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4F83F67-175C-437F-8B0F-3D72A6EE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9FABBA-0A46-4493-A0FD-DEBEBEE7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4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BEF0995-F7C6-4A08-82E0-0B582038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52D602-9980-4306-AFA8-654B010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DF7B6A-C81B-4075-936A-8FCA6ABE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08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2DBD98-6CB1-483C-97CE-F46DCE90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A73E43-C280-41B1-8AD6-06D11C9C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D21EA9-7378-4353-809C-E14203484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7CED52-9DAB-43AC-BF64-292F109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311211F-C415-47C9-9895-5E29C504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D7A73E-A2E3-4A91-AE8C-1550CDF0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9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8DB7E-F277-482E-B6DF-38FE3BCD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166A88-67CC-4230-A094-924D23E15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149DFF-B620-4A38-8F66-E60B0FA6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C70567-0E3B-49F3-A69A-5B559A1E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11.04.2020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FFFD90-97E8-4E9B-AE79-B35A501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9D37DB-8FFC-471F-8F74-7A4D09F4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F17517B-A4D9-4622-ADA2-A3826B2D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2AB749-E355-4601-BACB-B1B132C1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D25C20-A5DA-41AE-982E-F8ECCBF9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11.04.2020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166625-20FB-4311-BB86-5232696A6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Nesne Tabanlı Programlama-II -- POLYMORPHISM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3E8CCD-9C7B-4D60-B7ED-BD3AA28C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0E53-AE0A-48FB-9F0E-D00A6B10B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1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yaz.com/?page_id=2048" TargetMode="External"/><Relationship Id="rId2" Type="http://schemas.openxmlformats.org/officeDocument/2006/relationships/hyperlink" Target="http://mail.baskent.edu.tr/~tkaracay/etudio/ders/prg/java/ch17/interfac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firat.edu.tr/iaydin/bmu112/week_8_polymorphism.pdf" TargetMode="External"/><Relationship Id="rId4" Type="http://schemas.openxmlformats.org/officeDocument/2006/relationships/hyperlink" Target="http://www.csharpnedir.com/articles/read/?id=8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909BD0-71A4-4BCB-8417-6B10A68F5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dirty="0"/>
              <a:t>POLYMORPHISM</a:t>
            </a:r>
            <a:br>
              <a:rPr lang="tr-TR" sz="6000" dirty="0"/>
            </a:br>
            <a:r>
              <a:rPr lang="tr-TR" sz="5600" dirty="0"/>
              <a:t>(ÇOK BİÇİMLİLİK)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3BA1BB-9B09-41EB-B0C3-811B010AD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Öğr.Gör</a:t>
            </a:r>
            <a:r>
              <a:rPr lang="tr-TR" dirty="0"/>
              <a:t>. </a:t>
            </a:r>
            <a:r>
              <a:rPr lang="tr-TR"/>
              <a:t>Dr. </a:t>
            </a:r>
            <a:r>
              <a:rPr lang="tr-TR" dirty="0"/>
              <a:t>Murat ASLANYÜREK</a:t>
            </a:r>
          </a:p>
        </p:txBody>
      </p:sp>
    </p:spTree>
    <p:extLst>
      <p:ext uri="{BB962C8B-B14F-4D97-AF65-F5344CB8AC3E}">
        <p14:creationId xmlns:p14="http://schemas.microsoft.com/office/powerpoint/2010/main" val="41466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2BDFD-E411-4462-A801-D1877AA8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Çok-Biçimlilik (</a:t>
            </a:r>
            <a:r>
              <a:rPr lang="tr-TR" dirty="0" err="1"/>
              <a:t>Polymorphism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364AB4-7D2B-4B23-82E8-683182EB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Polimorfizm</a:t>
            </a:r>
            <a:r>
              <a:rPr lang="tr-TR" dirty="0"/>
              <a:t>, çoklu biçim veya çoklu şekil anlamına gelir. </a:t>
            </a:r>
            <a:r>
              <a:rPr lang="tr-TR" dirty="0" err="1"/>
              <a:t>Polimorfizm</a:t>
            </a:r>
            <a:r>
              <a:rPr lang="tr-TR" dirty="0"/>
              <a:t> yapılarak bir nesne, farklı nesneler gibi davranabilir. Bir nesne farklı sınıflardan oluşturulmuş nesneleri yükleyebilir. </a:t>
            </a:r>
          </a:p>
          <a:p>
            <a:r>
              <a:rPr lang="tr-TR" dirty="0"/>
              <a:t>Not: </a:t>
            </a:r>
            <a:r>
              <a:rPr lang="tr-TR" dirty="0" err="1"/>
              <a:t>Polimorfizm</a:t>
            </a:r>
            <a:r>
              <a:rPr lang="tr-TR" dirty="0"/>
              <a:t> yaptığımızda hangi nesnenin metodunun çağrılacağı, çalışma anında belirlenir. Çünkü program çalıştığında nesneyi kullanacak olan metoda parametre göndeririz. Derleme anında bu metodun hangi nesneyi kullanacağı bellidir.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802F11B-6748-42DB-A7B4-B36C8349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B40DBF-F7D2-4004-AA78-7BE9AAC9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EFC17-EA65-42B6-B36D-027C5BF2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Çok-Biçimlilik (</a:t>
            </a:r>
            <a:r>
              <a:rPr lang="tr-TR" dirty="0" err="1"/>
              <a:t>Polymorphism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A8B71-93DF-4223-B339-16B0D664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nesnenin davranış şekillerinin duruma göre değişebilmesidir. </a:t>
            </a:r>
          </a:p>
          <a:p>
            <a:r>
              <a:rPr lang="tr-TR" dirty="0"/>
              <a:t> Eğer birden çok sınıfın ortak kullanacağı bir </a:t>
            </a:r>
            <a:r>
              <a:rPr lang="tr-TR" dirty="0" err="1"/>
              <a:t>metod</a:t>
            </a:r>
            <a:r>
              <a:rPr lang="tr-TR" dirty="0"/>
              <a:t> varsa, bu her birinin temel alacağı bir </a:t>
            </a:r>
            <a:r>
              <a:rPr lang="tr-TR" dirty="0" err="1"/>
              <a:t>anasınıf</a:t>
            </a:r>
            <a:r>
              <a:rPr lang="tr-TR" dirty="0"/>
              <a:t> içerisinde tanımlanabilir. </a:t>
            </a:r>
          </a:p>
          <a:p>
            <a:pPr lvl="1"/>
            <a:r>
              <a:rPr lang="tr-TR" dirty="0"/>
              <a:t> Davranış şekillerindeki farklılıklar her sınıfın kendi yapısı içinde ifade edilir. </a:t>
            </a:r>
          </a:p>
          <a:p>
            <a:pPr lvl="1"/>
            <a:r>
              <a:rPr lang="tr-TR" dirty="0"/>
              <a:t> Örneğin bir selam() metodu ekrana, </a:t>
            </a:r>
            <a:r>
              <a:rPr lang="tr-TR" dirty="0" err="1"/>
              <a:t>Turkler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“selam” İngilizler için “</a:t>
            </a:r>
            <a:r>
              <a:rPr lang="tr-TR" dirty="0" err="1"/>
              <a:t>hello</a:t>
            </a:r>
            <a:r>
              <a:rPr lang="tr-TR" dirty="0"/>
              <a:t>” Almanlar için “</a:t>
            </a:r>
            <a:r>
              <a:rPr lang="tr-TR" dirty="0" err="1"/>
              <a:t>hallo</a:t>
            </a:r>
            <a:r>
              <a:rPr lang="tr-TR" dirty="0"/>
              <a:t>” yazdıracak biçimde çeşitlendirilebilir.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95F0DE-C3E7-4770-B9FF-D6859684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22E735-639A-410B-8780-70ADAA1E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0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2F787-7E1D-40D4-B2F4-F8DD99C5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Çok-Biçimlilik (</a:t>
            </a:r>
            <a:r>
              <a:rPr lang="tr-TR" dirty="0" err="1"/>
              <a:t>Polymorphism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3B6CB-AE82-4F06-B56E-57958DB5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kalıtım ağacına ait sınıflarda aynı imza (dönüş tipi, ad, parametreler) ile tanımlanmış bir yöntem var ise; Java ortamı çalıştırma zamanında yöntemin hangi sınıfa ait tanımdan çalıştıracağını dinamik olarak belirleyebilir. Bu özelliğe çok-biçimlilik (“</a:t>
            </a:r>
            <a:r>
              <a:rPr lang="tr-TR" dirty="0" err="1"/>
              <a:t>polymorphism</a:t>
            </a:r>
            <a:r>
              <a:rPr lang="tr-TR" dirty="0"/>
              <a:t>”) denir.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F6C67F-AB29-4A28-96E7-57603569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4ACC58-2D3D-457C-9E3B-29AD3470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4</a:t>
            </a:fld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0BFD64C-F7E3-4683-9822-04E3D363A1A2}"/>
              </a:ext>
            </a:extLst>
          </p:cNvPr>
          <p:cNvSpPr txBox="1"/>
          <p:nvPr/>
        </p:nvSpPr>
        <p:spPr>
          <a:xfrm>
            <a:off x="7010400" y="4086136"/>
            <a:ext cx="439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özellik, “</a:t>
            </a:r>
            <a:r>
              <a:rPr lang="tr-TR" dirty="0" err="1"/>
              <a:t>if</a:t>
            </a:r>
            <a:r>
              <a:rPr lang="tr-TR" dirty="0"/>
              <a:t>” veya “</a:t>
            </a:r>
            <a:r>
              <a:rPr lang="tr-TR" dirty="0" err="1"/>
              <a:t>switch</a:t>
            </a:r>
            <a:r>
              <a:rPr lang="tr-TR" dirty="0"/>
              <a:t>” kullanımına gerek bırakmaz.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Yeni bir işçi alt sınıfı eklendiğinde mevcut kodun değiştirilmesi gerekmez.</a:t>
            </a:r>
          </a:p>
        </p:txBody>
      </p:sp>
    </p:spTree>
    <p:extLst>
      <p:ext uri="{BB962C8B-B14F-4D97-AF65-F5344CB8AC3E}">
        <p14:creationId xmlns:p14="http://schemas.microsoft.com/office/powerpoint/2010/main" val="16461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BCA7C9-BD33-4082-B84C-BDB939DE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Kisi.java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D141160-5F28-4E07-9BC3-197008AE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384651"/>
            <a:ext cx="4629150" cy="2600325"/>
          </a:xfrm>
          <a:prstGeom prst="rect">
            <a:avLst/>
          </a:pr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897110-B73C-47BF-B87F-699AFCEC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D3A0663-8141-434A-8A43-7A3E1EDA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58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BF4F1-B20D-47A2-BEAC-A7DEBF57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Calisan.java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D99EC0-4F4E-4AD6-93E2-DFF9C378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587" y="2286000"/>
            <a:ext cx="4889241" cy="358140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Bir çalışan nesnesinin ismini nasıl belirleyeceğiz? </a:t>
            </a:r>
          </a:p>
          <a:p>
            <a:r>
              <a:rPr lang="tr-TR" dirty="0"/>
              <a:t>İsimsiz kişi olmaz. Kişinin isim üyesi </a:t>
            </a:r>
            <a:r>
              <a:rPr lang="tr-TR" dirty="0" err="1"/>
              <a:t>private</a:t>
            </a:r>
            <a:r>
              <a:rPr lang="tr-TR" dirty="0"/>
              <a:t>. </a:t>
            </a:r>
            <a:r>
              <a:rPr lang="tr-TR" dirty="0" err="1"/>
              <a:t>setIsim</a:t>
            </a:r>
            <a:r>
              <a:rPr lang="tr-TR" dirty="0"/>
              <a:t> metodu da yok. 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/>
                </a:solidFill>
              </a:rPr>
              <a:t>Çözüm</a:t>
            </a:r>
            <a:r>
              <a:rPr lang="tr-TR" dirty="0"/>
              <a:t>: Üst sınıfın yapılandırıcısına erişmek. Bunun için </a:t>
            </a:r>
            <a:r>
              <a:rPr lang="tr-TR" dirty="0" err="1"/>
              <a:t>super</a:t>
            </a:r>
            <a:r>
              <a:rPr lang="tr-TR" dirty="0"/>
              <a:t> anahtar kelimesi kullanılır.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7E59E0-BFF8-4A77-A31C-EC7FDC9C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40257D7-812B-4112-B692-73DFFC30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B4F172-2382-4BE6-AB69-12F2A886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64" y="1943100"/>
            <a:ext cx="5467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C1366-93A4-4253-B251-3A97C6A6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Yonetici.java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7937C9-0E48-4B37-98F5-E565D1D8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Benzer şekilde, yöneticinin maaşının doğru hesaplanması için tekrar </a:t>
            </a:r>
            <a:r>
              <a:rPr lang="tr-TR" dirty="0" err="1"/>
              <a:t>super</a:t>
            </a:r>
            <a:r>
              <a:rPr lang="tr-TR" dirty="0"/>
              <a:t> kullanarak, bu kez üst sınıfın normal bir üye metodunu çağırdık.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65EFC0-85C2-4D48-A279-ABC8E690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6C1E37D-0D9F-46A1-89BF-4EE2B34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7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5E3A5F9-D1C8-4D9D-8109-40B24362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02" y="2994262"/>
            <a:ext cx="5304489" cy="34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34BDAA-92E4-4BE4-BF93-B9734EB0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Sirket.java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A141E6-DB1C-4EDE-98C1-B8C29EC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Yöneticilere de Çalışan gibi erişilebilmesi, </a:t>
            </a:r>
            <a:r>
              <a:rPr lang="tr-TR" dirty="0" err="1"/>
              <a:t>çokbiçimlilik</a:t>
            </a:r>
            <a:r>
              <a:rPr lang="tr-TR" dirty="0"/>
              <a:t> örneğidir.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D2AB26-5871-4173-BFA1-9A4909E9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8D12814-5130-4293-8547-4037C6A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CE15F82-34B1-42B2-92A0-762F87CF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3" y="2757686"/>
            <a:ext cx="5494094" cy="36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27F0A-5206-4526-9869-40DF550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B7751-3874-4F25-A17F-377917BC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[1].</a:t>
            </a:r>
            <a:r>
              <a:rPr lang="tr-TR" sz="2000" dirty="0">
                <a:hlinkClick r:id="rId2"/>
              </a:rPr>
              <a:t>http://mail.baskent.edu.tr/~tkaracay/etudio/ders/prg/java/ch17/interface.htm</a:t>
            </a:r>
            <a:endParaRPr lang="tr-TR" sz="2000" dirty="0"/>
          </a:p>
          <a:p>
            <a:r>
              <a:rPr lang="tr-TR" sz="2000" dirty="0"/>
              <a:t>[2]. </a:t>
            </a:r>
            <a:r>
              <a:rPr lang="tr-TR" sz="2000" dirty="0">
                <a:hlinkClick r:id="rId3"/>
              </a:rPr>
              <a:t>http://javayaz.com/?page_id=2048</a:t>
            </a:r>
            <a:endParaRPr lang="tr-TR" sz="2000" dirty="0"/>
          </a:p>
          <a:p>
            <a:r>
              <a:rPr lang="tr-TR" sz="2000" dirty="0"/>
              <a:t>[3]. Kirazlı, M., Tanrıverdi, S. JAVA Yeni Başlayanlar İçin. </a:t>
            </a:r>
            <a:r>
              <a:rPr lang="tr-TR" sz="2000" dirty="0" err="1"/>
              <a:t>Kodlab</a:t>
            </a:r>
            <a:r>
              <a:rPr lang="tr-TR" sz="2000" dirty="0"/>
              <a:t>. Baskı 8.</a:t>
            </a:r>
          </a:p>
          <a:p>
            <a:r>
              <a:rPr lang="tr-TR" sz="2000" dirty="0"/>
              <a:t>[4]. </a:t>
            </a:r>
            <a:r>
              <a:rPr lang="tr-TR" sz="2000" dirty="0">
                <a:hlinkClick r:id="rId4"/>
              </a:rPr>
              <a:t>http://www.csharpnedir.com/articles/read/?id=846</a:t>
            </a:r>
            <a:endParaRPr lang="tr-TR" sz="2000" dirty="0"/>
          </a:p>
          <a:p>
            <a:r>
              <a:rPr lang="tr-TR" sz="2000" dirty="0"/>
              <a:t>[5]. </a:t>
            </a:r>
            <a:r>
              <a:rPr lang="tr-TR" sz="2000" dirty="0">
                <a:hlinkClick r:id="rId5"/>
              </a:rPr>
              <a:t>http://web.firat.edu.tr/iaydin/bmu112/week_8_polymorphism.pdf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136572-D034-43C3-B2A0-6FA84C4A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Nesne Tabanlı Programlama-II -- POLYMORPHISM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28FE31-4430-49B7-8684-ACCFE14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0E53-AE0A-48FB-9F0E-D00A6B10B94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6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D9AC50F0B1DD94EA1C1962D79EF2F03" ma:contentTypeVersion="5" ma:contentTypeDescription="Yeni belge oluşturun." ma:contentTypeScope="" ma:versionID="e405fa83dfa0d9151ced97365aa9135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57976707ddf0e30dc3209dcbd655880c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EA8673-002F-449F-8950-0AA4774ABFB3}"/>
</file>

<file path=customXml/itemProps2.xml><?xml version="1.0" encoding="utf-8"?>
<ds:datastoreItem xmlns:ds="http://schemas.openxmlformats.org/officeDocument/2006/customXml" ds:itemID="{A5230DEB-F118-49FC-A7A3-258061701D5C}"/>
</file>

<file path=customXml/itemProps3.xml><?xml version="1.0" encoding="utf-8"?>
<ds:datastoreItem xmlns:ds="http://schemas.openxmlformats.org/officeDocument/2006/customXml" ds:itemID="{D7DEE17F-0347-4F5B-AE7B-A3D49F017C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457</Words>
  <Application>Microsoft Office PowerPoint</Application>
  <PresentationFormat>Geniş ekran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POLYMORPHISM (ÇOK BİÇİMLİLİK)</vt:lpstr>
      <vt:lpstr>Çok-Biçimlilik (Polymorphism)</vt:lpstr>
      <vt:lpstr>Çok-Biçimlilik (Polymorphism)</vt:lpstr>
      <vt:lpstr>Çok-Biçimlilik (Polymorphism)</vt:lpstr>
      <vt:lpstr>Kisi.java</vt:lpstr>
      <vt:lpstr>Calisan.java</vt:lpstr>
      <vt:lpstr>Yonetici.java</vt:lpstr>
      <vt:lpstr>Sirket.java</vt:lpstr>
      <vt:lpstr>Kaynaklar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Arayüzler (Interface)</dc:title>
  <dc:creator>Murat ASLANYÜREK</dc:creator>
  <cp:lastModifiedBy>MURAT ASLANYÜREK</cp:lastModifiedBy>
  <cp:revision>87</cp:revision>
  <dcterms:created xsi:type="dcterms:W3CDTF">2020-03-22T12:44:54Z</dcterms:created>
  <dcterms:modified xsi:type="dcterms:W3CDTF">2021-12-07T13:07:42Z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