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4"/>
  </p:sldMasterIdLst>
  <p:notesMasterIdLst>
    <p:notesMasterId r:id="rId28"/>
  </p:notesMasterIdLst>
  <p:sldIdLst>
    <p:sldId id="256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74" r:id="rId2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D542E0-603B-41A7-9583-24E0D8810173}" v="2" dt="2021-12-13T17:58:38.288"/>
    <p1510:client id="{3335DA9B-EDEB-46EE-839E-CBFC2408CEA8}" v="5" dt="2021-12-13T20:03:37.999"/>
    <p1510:client id="{706009E0-8680-4B8A-9B45-22D56BB09BE2}" v="1" dt="2022-01-09T20:20:49.075"/>
    <p1510:client id="{AEE4277D-FB95-49A1-A636-E97F274CD8B6}" v="9" dt="2021-12-12T19:24:55.409"/>
    <p1510:client id="{ED2C903A-E0CB-4624-8339-A45274C23BA3}" v="2" dt="2022-01-10T03:42:25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RAKCAN AYCAN" userId="S::1206706035@ogr.klu.edu.tr::f3608021-5251-43ae-a9f2-e1a9841ce8b5" providerId="AD" clId="Web-{13D542E0-603B-41A7-9583-24E0D8810173}"/>
    <pc:docChg chg="modSld">
      <pc:chgData name="BURAKCAN AYCAN" userId="S::1206706035@ogr.klu.edu.tr::f3608021-5251-43ae-a9f2-e1a9841ce8b5" providerId="AD" clId="Web-{13D542E0-603B-41A7-9583-24E0D8810173}" dt="2021-12-13T17:58:38.288" v="1" actId="14100"/>
      <pc:docMkLst>
        <pc:docMk/>
      </pc:docMkLst>
      <pc:sldChg chg="modSp">
        <pc:chgData name="BURAKCAN AYCAN" userId="S::1206706035@ogr.klu.edu.tr::f3608021-5251-43ae-a9f2-e1a9841ce8b5" providerId="AD" clId="Web-{13D542E0-603B-41A7-9583-24E0D8810173}" dt="2021-12-13T17:58:38.288" v="1" actId="14100"/>
        <pc:sldMkLst>
          <pc:docMk/>
          <pc:sldMk cId="515807339" sldId="276"/>
        </pc:sldMkLst>
        <pc:picChg chg="mod">
          <ac:chgData name="BURAKCAN AYCAN" userId="S::1206706035@ogr.klu.edu.tr::f3608021-5251-43ae-a9f2-e1a9841ce8b5" providerId="AD" clId="Web-{13D542E0-603B-41A7-9583-24E0D8810173}" dt="2021-12-13T17:58:38.288" v="1" actId="14100"/>
          <ac:picMkLst>
            <pc:docMk/>
            <pc:sldMk cId="515807339" sldId="276"/>
            <ac:picMk id="7" creationId="{B9886B0C-E66F-4AFC-8C85-FCEC7E29C36D}"/>
          </ac:picMkLst>
        </pc:picChg>
      </pc:sldChg>
    </pc:docChg>
  </pc:docChgLst>
  <pc:docChgLst>
    <pc:chgData name="ÖZGE ORAL" userId="S::1206706042@ogr.klu.edu.tr::a331aea2-fc28-4163-9707-98d58739e03e" providerId="AD" clId="Web-{706009E0-8680-4B8A-9B45-22D56BB09BE2}"/>
    <pc:docChg chg="modSld">
      <pc:chgData name="ÖZGE ORAL" userId="S::1206706042@ogr.klu.edu.tr::a331aea2-fc28-4163-9707-98d58739e03e" providerId="AD" clId="Web-{706009E0-8680-4B8A-9B45-22D56BB09BE2}" dt="2022-01-09T20:20:49.075" v="0" actId="14100"/>
      <pc:docMkLst>
        <pc:docMk/>
      </pc:docMkLst>
      <pc:sldChg chg="modSp">
        <pc:chgData name="ÖZGE ORAL" userId="S::1206706042@ogr.klu.edu.tr::a331aea2-fc28-4163-9707-98d58739e03e" providerId="AD" clId="Web-{706009E0-8680-4B8A-9B45-22D56BB09BE2}" dt="2022-01-09T20:20:49.075" v="0" actId="14100"/>
        <pc:sldMkLst>
          <pc:docMk/>
          <pc:sldMk cId="711514746" sldId="279"/>
        </pc:sldMkLst>
        <pc:picChg chg="mod">
          <ac:chgData name="ÖZGE ORAL" userId="S::1206706042@ogr.klu.edu.tr::a331aea2-fc28-4163-9707-98d58739e03e" providerId="AD" clId="Web-{706009E0-8680-4B8A-9B45-22D56BB09BE2}" dt="2022-01-09T20:20:49.075" v="0" actId="14100"/>
          <ac:picMkLst>
            <pc:docMk/>
            <pc:sldMk cId="711514746" sldId="279"/>
            <ac:picMk id="7" creationId="{DE17106E-97C2-4C2F-A7ED-BA88230A52E6}"/>
          </ac:picMkLst>
        </pc:picChg>
      </pc:sldChg>
    </pc:docChg>
  </pc:docChgLst>
  <pc:docChgLst>
    <pc:chgData name="BURAKCAN AYCAN" userId="S::1206706035@ogr.klu.edu.tr::f3608021-5251-43ae-a9f2-e1a9841ce8b5" providerId="AD" clId="Web-{3335DA9B-EDEB-46EE-839E-CBFC2408CEA8}"/>
    <pc:docChg chg="modSld">
      <pc:chgData name="BURAKCAN AYCAN" userId="S::1206706035@ogr.klu.edu.tr::f3608021-5251-43ae-a9f2-e1a9841ce8b5" providerId="AD" clId="Web-{3335DA9B-EDEB-46EE-839E-CBFC2408CEA8}" dt="2021-12-13T20:03:37.999" v="4" actId="14100"/>
      <pc:docMkLst>
        <pc:docMk/>
      </pc:docMkLst>
      <pc:sldChg chg="modSp">
        <pc:chgData name="BURAKCAN AYCAN" userId="S::1206706035@ogr.klu.edu.tr::f3608021-5251-43ae-a9f2-e1a9841ce8b5" providerId="AD" clId="Web-{3335DA9B-EDEB-46EE-839E-CBFC2408CEA8}" dt="2021-12-13T20:03:37.999" v="4" actId="14100"/>
        <pc:sldMkLst>
          <pc:docMk/>
          <pc:sldMk cId="2877132673" sldId="280"/>
        </pc:sldMkLst>
        <pc:picChg chg="mod">
          <ac:chgData name="BURAKCAN AYCAN" userId="S::1206706035@ogr.klu.edu.tr::f3608021-5251-43ae-a9f2-e1a9841ce8b5" providerId="AD" clId="Web-{3335DA9B-EDEB-46EE-839E-CBFC2408CEA8}" dt="2021-12-13T20:03:37.999" v="4" actId="14100"/>
          <ac:picMkLst>
            <pc:docMk/>
            <pc:sldMk cId="2877132673" sldId="280"/>
            <ac:picMk id="7" creationId="{37F5AB2D-C656-47C7-BD0D-95411DE3ED66}"/>
          </ac:picMkLst>
        </pc:picChg>
      </pc:sldChg>
    </pc:docChg>
  </pc:docChgLst>
  <pc:docChgLst>
    <pc:chgData name="EMİN CAN LAPACI" userId="S::1206706021@ogr.klu.edu.tr::c6187460-2fce-4a7d-89f5-442886ee281f" providerId="AD" clId="Web-{ED2C903A-E0CB-4624-8339-A45274C23BA3}"/>
    <pc:docChg chg="modSld">
      <pc:chgData name="EMİN CAN LAPACI" userId="S::1206706021@ogr.klu.edu.tr::c6187460-2fce-4a7d-89f5-442886ee281f" providerId="AD" clId="Web-{ED2C903A-E0CB-4624-8339-A45274C23BA3}" dt="2022-01-10T03:42:25.821" v="1" actId="1076"/>
      <pc:docMkLst>
        <pc:docMk/>
      </pc:docMkLst>
      <pc:sldChg chg="modSp">
        <pc:chgData name="EMİN CAN LAPACI" userId="S::1206706021@ogr.klu.edu.tr::c6187460-2fce-4a7d-89f5-442886ee281f" providerId="AD" clId="Web-{ED2C903A-E0CB-4624-8339-A45274C23BA3}" dt="2022-01-10T03:39:14.390" v="0" actId="14100"/>
        <pc:sldMkLst>
          <pc:docMk/>
          <pc:sldMk cId="515807339" sldId="276"/>
        </pc:sldMkLst>
        <pc:picChg chg="mod">
          <ac:chgData name="EMİN CAN LAPACI" userId="S::1206706021@ogr.klu.edu.tr::c6187460-2fce-4a7d-89f5-442886ee281f" providerId="AD" clId="Web-{ED2C903A-E0CB-4624-8339-A45274C23BA3}" dt="2022-01-10T03:39:14.390" v="0" actId="14100"/>
          <ac:picMkLst>
            <pc:docMk/>
            <pc:sldMk cId="515807339" sldId="276"/>
            <ac:picMk id="7" creationId="{B9886B0C-E66F-4AFC-8C85-FCEC7E29C36D}"/>
          </ac:picMkLst>
        </pc:picChg>
      </pc:sldChg>
      <pc:sldChg chg="modSp">
        <pc:chgData name="EMİN CAN LAPACI" userId="S::1206706021@ogr.klu.edu.tr::c6187460-2fce-4a7d-89f5-442886ee281f" providerId="AD" clId="Web-{ED2C903A-E0CB-4624-8339-A45274C23BA3}" dt="2022-01-10T03:42:25.821" v="1" actId="1076"/>
        <pc:sldMkLst>
          <pc:docMk/>
          <pc:sldMk cId="373323628" sldId="287"/>
        </pc:sldMkLst>
        <pc:spChg chg="mod">
          <ac:chgData name="EMİN CAN LAPACI" userId="S::1206706021@ogr.klu.edu.tr::c6187460-2fce-4a7d-89f5-442886ee281f" providerId="AD" clId="Web-{ED2C903A-E0CB-4624-8339-A45274C23BA3}" dt="2022-01-10T03:42:25.821" v="1" actId="1076"/>
          <ac:spMkLst>
            <pc:docMk/>
            <pc:sldMk cId="373323628" sldId="287"/>
            <ac:spMk id="2" creationId="{DD2A4C85-BD41-474B-AF3D-01E8455EC6ED}"/>
          </ac:spMkLst>
        </pc:spChg>
      </pc:sldChg>
    </pc:docChg>
  </pc:docChgLst>
  <pc:docChgLst>
    <pc:chgData name="FURKAN KARA" userId="S::1206706009@ogr.klu.edu.tr::7df31bb4-24be-4381-b500-df5f3e0718c1" providerId="AD" clId="Web-{AEE4277D-FB95-49A1-A636-E97F274CD8B6}"/>
    <pc:docChg chg="modSld">
      <pc:chgData name="FURKAN KARA" userId="S::1206706009@ogr.klu.edu.tr::7df31bb4-24be-4381-b500-df5f3e0718c1" providerId="AD" clId="Web-{AEE4277D-FB95-49A1-A636-E97F274CD8B6}" dt="2021-12-12T19:24:55.409" v="8" actId="1076"/>
      <pc:docMkLst>
        <pc:docMk/>
      </pc:docMkLst>
      <pc:sldChg chg="modSp">
        <pc:chgData name="FURKAN KARA" userId="S::1206706009@ogr.klu.edu.tr::7df31bb4-24be-4381-b500-df5f3e0718c1" providerId="AD" clId="Web-{AEE4277D-FB95-49A1-A636-E97F274CD8B6}" dt="2021-12-12T19:24:55.409" v="8" actId="1076"/>
        <pc:sldMkLst>
          <pc:docMk/>
          <pc:sldMk cId="2042986949" sldId="275"/>
        </pc:sldMkLst>
        <pc:picChg chg="mod">
          <ac:chgData name="FURKAN KARA" userId="S::1206706009@ogr.klu.edu.tr::7df31bb4-24be-4381-b500-df5f3e0718c1" providerId="AD" clId="Web-{AEE4277D-FB95-49A1-A636-E97F274CD8B6}" dt="2021-12-12T19:24:55.409" v="8" actId="1076"/>
          <ac:picMkLst>
            <pc:docMk/>
            <pc:sldMk cId="2042986949" sldId="275"/>
            <ac:picMk id="7" creationId="{C21D1292-52F1-4224-8899-F1E00B94190A}"/>
          </ac:picMkLst>
        </pc:picChg>
      </pc:sldChg>
      <pc:sldChg chg="modSp">
        <pc:chgData name="FURKAN KARA" userId="S::1206706009@ogr.klu.edu.tr::7df31bb4-24be-4381-b500-df5f3e0718c1" providerId="AD" clId="Web-{AEE4277D-FB95-49A1-A636-E97F274CD8B6}" dt="2021-12-12T19:10:21.125" v="4" actId="14100"/>
        <pc:sldMkLst>
          <pc:docMk/>
          <pc:sldMk cId="1625151141" sldId="291"/>
        </pc:sldMkLst>
        <pc:picChg chg="mod">
          <ac:chgData name="FURKAN KARA" userId="S::1206706009@ogr.klu.edu.tr::7df31bb4-24be-4381-b500-df5f3e0718c1" providerId="AD" clId="Web-{AEE4277D-FB95-49A1-A636-E97F274CD8B6}" dt="2021-12-12T19:10:05.968" v="0" actId="14100"/>
          <ac:picMkLst>
            <pc:docMk/>
            <pc:sldMk cId="1625151141" sldId="291"/>
            <ac:picMk id="7" creationId="{A9EEA9DF-7BDE-4221-AD10-9487799A35D0}"/>
          </ac:picMkLst>
        </pc:picChg>
        <pc:picChg chg="mod">
          <ac:chgData name="FURKAN KARA" userId="S::1206706009@ogr.klu.edu.tr::7df31bb4-24be-4381-b500-df5f3e0718c1" providerId="AD" clId="Web-{AEE4277D-FB95-49A1-A636-E97F274CD8B6}" dt="2021-12-12T19:10:18.844" v="3" actId="14100"/>
          <ac:picMkLst>
            <pc:docMk/>
            <pc:sldMk cId="1625151141" sldId="291"/>
            <ac:picMk id="8" creationId="{8372D20E-9985-48E3-824F-7964EA861A73}"/>
          </ac:picMkLst>
        </pc:picChg>
        <pc:picChg chg="mod">
          <ac:chgData name="FURKAN KARA" userId="S::1206706009@ogr.klu.edu.tr::7df31bb4-24be-4381-b500-df5f3e0718c1" providerId="AD" clId="Web-{AEE4277D-FB95-49A1-A636-E97F274CD8B6}" dt="2021-12-12T19:10:21.125" v="4" actId="14100"/>
          <ac:picMkLst>
            <pc:docMk/>
            <pc:sldMk cId="1625151141" sldId="291"/>
            <ac:picMk id="9" creationId="{665AB5FE-5B40-4CF4-8F12-B6211A39332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8E69A-1764-42C3-B403-88CBEF68EC70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93630-2D73-46D9-BD70-A5EEEEB93B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5609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C55109-10E4-459C-ABD9-225226BEB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68700D4-DF78-4518-8B9B-88730C69B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975EB9D-0FC7-48CE-834F-9BB83FB6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20.04.2020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584B18C-192D-46E5-919C-469ECA8C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Nesne Tabanlı Programlama-II -- DOSYA OKUMA YAZMA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08B4B13-83DD-4116-974F-DC7AF05C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0E53-AE0A-48FB-9F0E-D00A6B10B9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644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ABB516-D5CB-4F92-AA8B-0D5F1688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C935841-661E-4C30-A20A-41CF4FCAD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3E53DD-38C0-422A-A3F1-D58C40077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20.04.2020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AA0958E-4CA4-4D62-ACF7-444EB7E5E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Nesne Tabanlı Programlama-II -- DOSYA OKUMA YAZMA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5142A70-11FD-4C35-A03A-0962C2297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0E53-AE0A-48FB-9F0E-D00A6B10B9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633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95878EA-087D-49F4-BEB9-5E5D408F0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7400D32-0AA6-4335-A4A7-697635BED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771ABED-9A6E-436E-A494-4A182A54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20.04.2020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BE59298-43E3-406D-9E2C-E1C487CC1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Nesne Tabanlı Programlama-II -- DOSYA OKUMA YAZMA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CFA267C-4739-4A8E-B571-F709F8A7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0E53-AE0A-48FB-9F0E-D00A6B10B9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714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FD3D2C-74CA-4DF7-8C73-B22A95F73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C3C003-EC81-4FEA-9499-BA39DCC92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BA1A8B1-0EF2-43EA-B7B4-62CA0FCC1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20.04.2020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7F282BF-8E9B-4AAD-90D8-8A36BF0B4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Nesne Tabanlı Programlama-II -- DOSYA OKUMA YAZMA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3E14C69-3423-4051-9B1C-A55BA960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0E53-AE0A-48FB-9F0E-D00A6B10B9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992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420311-6EFD-4192-BE01-F5BED183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F617672-8188-4DEC-B6CE-BB11F8E2F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18EB074-394C-4C12-9207-1BBBFAD7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20.04.2020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7BFDCB2-28D5-4390-A024-51BB66AF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Nesne Tabanlı Programlama-II -- DOSYA OKUMA YAZMA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EBE61AE-B85D-4061-A55D-1D4FCF6E3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0E53-AE0A-48FB-9F0E-D00A6B10B9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391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96A649-13DE-406A-8CE6-52F7D4EE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9BE83E-C859-4507-8FC6-4BFA6EEFD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0087181-12D5-4724-82A9-631C3A5B6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39612B6-8EAF-48B4-B804-84DDD330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20.04.2020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A7F6B9E-5A5A-4B86-A5CB-0F8C5329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Nesne Tabanlı Programlama-II -- DOSYA OKUMA YAZMA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77E91B0-B0F0-489A-8BA0-DFF98B6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0E53-AE0A-48FB-9F0E-D00A6B10B9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711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A112A1-F6E2-4D52-A322-EB2711A60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6E19E1B-75E1-4991-8D27-EFBA81E98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5A90873-CE7E-484F-99E3-734218EDA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9E85519-14FE-48E7-82E4-CBA34850B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11E24A6-AF07-4276-BA2B-C340B64FF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DFFAD4D-0B08-435D-B5BA-7811129F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20.04.2020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37D59B3-B57C-43E4-84D6-388AEE62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Nesne Tabanlı Programlama-II -- DOSYA OKUMA YAZMA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AE9C212-54AD-40E9-A282-90284C4D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0E53-AE0A-48FB-9F0E-D00A6B10B9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752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6E1C97-0B2A-4FD2-8617-289E2092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62C4CAC-DE01-4569-9ED8-878338E9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20.04.2020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9F47BC1-8A53-4D6B-941E-708D5DC5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Nesne Tabanlı Programlama-II -- DOSYA OKUMA YAZMA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F50D3AF-CE33-49A1-AE46-E190908A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0E53-AE0A-48FB-9F0E-D00A6B10B9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747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46876FB-6578-4518-8A3A-988062C7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20.04.2020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EF9DF67F-EEB9-4088-8230-0AB204E9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Nesne Tabanlı Programlama-II -- DOSYA OKUMA YAZMA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28B7A22-8004-44F0-8698-36E2331B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0E53-AE0A-48FB-9F0E-D00A6B10B9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273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251294-DD75-4F83-9884-D69348479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F7CF3C1-F45A-4683-902E-B50078466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73575CB-0C6A-442F-969D-51C39CD8E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A6EAFC9-A977-405F-AA19-802AD90C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20.04.2020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356087A-264B-49BD-B753-F14B5E9A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Nesne Tabanlı Programlama-II -- DOSYA OKUMA YAZMA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D55F07A-BF51-491E-AB9F-9B5B92E6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0E53-AE0A-48FB-9F0E-D00A6B10B9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893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BE79C6-412F-42AD-8C23-25193F6D3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D588236-4D0C-40EE-9DFA-78261C7A0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197EA8B-71B6-48E9-AB4A-3B8F1D031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BA6B1C0-A9FE-49AF-B7A1-F7547FA6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20.04.2020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AC68C38-4DD1-4341-A444-C3739916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Nesne Tabanlı Programlama-II -- DOSYA OKUMA YAZMA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9B3204A-3A7E-4958-B065-FECD07C0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0E53-AE0A-48FB-9F0E-D00A6B10B9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848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09654E7-48A2-494A-BC17-3ADE01BFF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7E6DCA3-EA4E-4F51-8CFB-69F8C960B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67D593E-11B1-4E4D-8C3E-2D6DE618E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20.04.2020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E584CB6-31D6-4FAC-AD74-6386E4F72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Nesne Tabanlı Programlama-II -- DOSYA OKUMA YAZMA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6F8EAE8-21B5-44BD-B834-F1767C882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20E53-AE0A-48FB-9F0E-D00A6B10B9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162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javayaz.com/?page_id=2048" TargetMode="External"/><Relationship Id="rId7" Type="http://schemas.openxmlformats.org/officeDocument/2006/relationships/hyperlink" Target="https://github.com/ucankucuk/ucankucuk.github.io/wiki/Exception-Hangling-(Hata-Yakalama)" TargetMode="External"/><Relationship Id="rId2" Type="http://schemas.openxmlformats.org/officeDocument/2006/relationships/hyperlink" Target="http://mail.baskent.edu.tr/~tkaracay/etudio/ders/prg/java/ch17/interface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lecegiyazanlar.turkcell.com.tr/" TargetMode="External"/><Relationship Id="rId5" Type="http://schemas.openxmlformats.org/officeDocument/2006/relationships/hyperlink" Target="http://web.firat.edu.tr/iaydin/bmu112/week_8_polymorphism.pdf" TargetMode="External"/><Relationship Id="rId4" Type="http://schemas.openxmlformats.org/officeDocument/2006/relationships/hyperlink" Target="http://www.csharpnedir.com/articles/read/?id=84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909BD0-71A4-4BCB-8417-6B10A68F55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6000"/>
              <a:t>DOSYA okuma/yazma</a:t>
            </a:r>
            <a:endParaRPr lang="tr-TR" sz="560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53BA1BB-9B09-41EB-B0C3-811B010AD4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err="1"/>
              <a:t>Öğr.Gör</a:t>
            </a:r>
            <a:r>
              <a:rPr lang="tr-TR"/>
              <a:t>. Dr. Murat ASLANYÜREK</a:t>
            </a:r>
          </a:p>
        </p:txBody>
      </p:sp>
    </p:spTree>
    <p:extLst>
      <p:ext uri="{BB962C8B-B14F-4D97-AF65-F5344CB8AC3E}">
        <p14:creationId xmlns:p14="http://schemas.microsoft.com/office/powerpoint/2010/main" val="414663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88D1D4-65C8-45F7-8ECD-AD709FB1B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Binary</a:t>
            </a:r>
            <a:r>
              <a:rPr lang="tr-TR"/>
              <a:t> dosyaya yazma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05ABFE-692D-4BA4-8F66-7FEDB049E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tr-TR" err="1"/>
              <a:t>FileOutputStream</a:t>
            </a:r>
            <a:r>
              <a:rPr lang="tr-TR"/>
              <a:t> </a:t>
            </a:r>
            <a:r>
              <a:rPr lang="tr-TR" err="1"/>
              <a:t>binary</a:t>
            </a:r>
            <a:r>
              <a:rPr lang="tr-TR"/>
              <a:t> bir dosyaya </a:t>
            </a:r>
            <a:r>
              <a:rPr lang="tr-TR" err="1"/>
              <a:t>byte</a:t>
            </a:r>
            <a:r>
              <a:rPr lang="tr-TR"/>
              <a:t> tipinde bir değişken yazmak için kullanılır. örnek </a:t>
            </a:r>
            <a:r>
              <a:rPr lang="tr-TR" b="1"/>
              <a:t>data</a:t>
            </a:r>
            <a:r>
              <a:rPr lang="tr-TR"/>
              <a:t> değişkenindeki </a:t>
            </a:r>
            <a:r>
              <a:rPr lang="tr-TR" err="1"/>
              <a:t>byte</a:t>
            </a:r>
            <a:r>
              <a:rPr lang="tr-TR"/>
              <a:t> değerleri </a:t>
            </a:r>
            <a:r>
              <a:rPr lang="tr-TR" b="1"/>
              <a:t>binary.dat</a:t>
            </a:r>
            <a:r>
              <a:rPr lang="tr-TR"/>
              <a:t> adında bir dosyaya yazılmak için hazırlanmıştır. </a:t>
            </a:r>
            <a:r>
              <a:rPr lang="tr-TR" err="1"/>
              <a:t>BufferedOutputStream</a:t>
            </a:r>
            <a:r>
              <a:rPr lang="tr-TR"/>
              <a:t> ise </a:t>
            </a:r>
            <a:r>
              <a:rPr lang="tr-TR" err="1"/>
              <a:t>binary</a:t>
            </a:r>
            <a:r>
              <a:rPr lang="tr-TR"/>
              <a:t> dosyaya yazma işlemi sırasında bize tampon bellek sağlar. </a:t>
            </a:r>
            <a:r>
              <a:rPr lang="tr-TR" b="1" err="1"/>
              <a:t>write</a:t>
            </a:r>
            <a:r>
              <a:rPr lang="tr-TR"/>
              <a:t> komutuyla yazma işlemi tamamlandıktan sonra </a:t>
            </a:r>
            <a:r>
              <a:rPr lang="tr-TR" b="1" err="1"/>
              <a:t>close</a:t>
            </a:r>
            <a:r>
              <a:rPr lang="tr-TR"/>
              <a:t> metodu ile akış (</a:t>
            </a:r>
            <a:r>
              <a:rPr lang="tr-TR" err="1"/>
              <a:t>stream</a:t>
            </a:r>
            <a:r>
              <a:rPr lang="tr-TR"/>
              <a:t>) kapatılmalıdır.</a:t>
            </a:r>
          </a:p>
          <a:p>
            <a:br>
              <a:rPr lang="tr-TR"/>
            </a:br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228FEDC-D654-42CE-AA3D-0381F5E3E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834" y="4519613"/>
            <a:ext cx="52673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73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2D2FED-8ED7-479C-A536-1A52CA97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Binary</a:t>
            </a:r>
            <a:r>
              <a:rPr lang="tr-TR"/>
              <a:t> dosyadan okuma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61BF21-37CF-4A8C-9191-337A55F53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Aşağıda öncelikle dosyanın içeriğini alabileceğimiz bir </a:t>
            </a:r>
            <a:r>
              <a:rPr lang="tr-TR" err="1"/>
              <a:t>byte</a:t>
            </a:r>
            <a:r>
              <a:rPr lang="tr-TR"/>
              <a:t> dizisi oluşturuyoruz. Bu dizi </a:t>
            </a:r>
            <a:r>
              <a:rPr lang="tr-TR" err="1"/>
              <a:t>binary</a:t>
            </a:r>
            <a:r>
              <a:rPr lang="tr-TR"/>
              <a:t> dosya için dosyanın boyutu kadardır ve File sınıfında bulunan </a:t>
            </a:r>
            <a:r>
              <a:rPr lang="tr-TR" b="1" err="1"/>
              <a:t>length</a:t>
            </a:r>
            <a:r>
              <a:rPr lang="tr-TR"/>
              <a:t> metoduyla öğrenilebilir. Ardından oluşturulan </a:t>
            </a:r>
            <a:r>
              <a:rPr lang="tr-TR" err="1"/>
              <a:t>FileInputStream</a:t>
            </a:r>
            <a:r>
              <a:rPr lang="tr-TR"/>
              <a:t> akışı ile dosyaya erişim sağlanır ve </a:t>
            </a:r>
            <a:r>
              <a:rPr lang="tr-TR" err="1"/>
              <a:t>BufferedInputStream</a:t>
            </a:r>
            <a:r>
              <a:rPr lang="tr-TR"/>
              <a:t> yardımıyla dosya okunarak içerisindeki bütün </a:t>
            </a:r>
            <a:r>
              <a:rPr lang="tr-TR" err="1"/>
              <a:t>byte</a:t>
            </a:r>
            <a:r>
              <a:rPr lang="tr-TR"/>
              <a:t> değerleri </a:t>
            </a:r>
            <a:r>
              <a:rPr lang="tr-TR" b="1"/>
              <a:t>data</a:t>
            </a:r>
            <a:r>
              <a:rPr lang="tr-TR"/>
              <a:t> değişkenine aktarılır. Bu noktadan sonra dosyanın tüm içeriği </a:t>
            </a:r>
            <a:r>
              <a:rPr lang="tr-TR" b="1"/>
              <a:t>data</a:t>
            </a:r>
            <a:r>
              <a:rPr lang="tr-TR"/>
              <a:t> dizisi içinde yer alır. </a:t>
            </a:r>
            <a:r>
              <a:rPr lang="tr-TR" b="1" err="1"/>
              <a:t>close</a:t>
            </a:r>
            <a:r>
              <a:rPr lang="tr-TR"/>
              <a:t> metodu akışı kapatmak için kullanılır.</a:t>
            </a:r>
          </a:p>
        </p:txBody>
      </p:sp>
    </p:spTree>
    <p:extLst>
      <p:ext uri="{BB962C8B-B14F-4D97-AF65-F5344CB8AC3E}">
        <p14:creationId xmlns:p14="http://schemas.microsoft.com/office/powerpoint/2010/main" val="80078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E350A5-9396-42FE-89A4-FCDCF3E8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GİRİŞ-ÇIKIŞ AKIMLARI</a:t>
            </a:r>
            <a:br>
              <a:rPr lang="tr-TR" b="1"/>
            </a:b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553DC7-CF69-4DD4-8BB1-4634EC228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tr-TR"/>
              <a:t>Java’da Giriş-Çıkış akımları, iki ana gruba ayrılır:</a:t>
            </a:r>
          </a:p>
          <a:p>
            <a:pPr lvl="1" fontAlgn="base"/>
            <a:r>
              <a:rPr lang="tr-TR"/>
              <a:t>Karakter kökenli akımlar</a:t>
            </a:r>
          </a:p>
          <a:p>
            <a:pPr lvl="1" fontAlgn="base"/>
            <a:r>
              <a:rPr lang="tr-TR" err="1"/>
              <a:t>Byte</a:t>
            </a:r>
            <a:r>
              <a:rPr lang="tr-TR"/>
              <a:t> kökenli akımlar</a:t>
            </a:r>
          </a:p>
          <a:p>
            <a:pPr fontAlgn="base"/>
            <a:r>
              <a:rPr lang="tr-TR"/>
              <a:t>Bunların </a:t>
            </a:r>
            <a:r>
              <a:rPr lang="tr-TR" err="1"/>
              <a:t>herbiri</a:t>
            </a:r>
            <a:r>
              <a:rPr lang="tr-TR"/>
              <a:t> için ayrı sınıflar tanımlanmıştır. Aşağıdaki şekil bu konuda bize fikir veriyor:</a:t>
            </a:r>
          </a:p>
          <a:p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5D5FF6A-F0F6-46D3-9076-80CF80909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4076700"/>
            <a:ext cx="65436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24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74D003-13DE-4453-9667-1710569A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Karakter Kökenli Akımlar</a:t>
            </a:r>
            <a:br>
              <a:rPr lang="tr-TR" b="1"/>
            </a:b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7C68D6-FE6A-4376-A4FA-E55CA0D27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Bu bölümde önce karakter kökenli akımlar ile bellek üzerindeki dosyalara bilgi kaydını gözden geçireceğiz. Bellek üzerine karakter türü bilgi kaydını </a:t>
            </a:r>
            <a:r>
              <a:rPr lang="tr-TR" i="1"/>
              <a:t>Writer</a:t>
            </a:r>
            <a:r>
              <a:rPr lang="tr-TR"/>
              <a:t> sınıfının alt sınıflarını kullanarak gerçekleştiriyoruz. Aşağıda, Writer sınıfıyla ilişkili sınıf hiyerarşisini görüyoruz: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AAB5F23-C922-4A01-B4A2-E89367CC0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921" y="3846693"/>
            <a:ext cx="4101105" cy="246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96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2A4C85-BD41-474B-AF3D-01E8455EC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046"/>
            <a:ext cx="10515600" cy="1325563"/>
          </a:xfrm>
        </p:spPr>
        <p:txBody>
          <a:bodyPr/>
          <a:lstStyle/>
          <a:p>
            <a:r>
              <a:rPr lang="tr-TR" b="1" err="1"/>
              <a:t>FileWriter</a:t>
            </a:r>
            <a:r>
              <a:rPr lang="tr-TR" b="1"/>
              <a:t> Sınıfının Kullanımı</a:t>
            </a:r>
            <a:br>
              <a:rPr lang="tr-TR" b="1"/>
            </a:b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A99BA2-CBF9-4545-BFC7-92A6A59EC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Aşağıdaki örnek Java programı, </a:t>
            </a:r>
            <a:r>
              <a:rPr lang="tr-TR" err="1"/>
              <a:t>FileWriter</a:t>
            </a:r>
            <a:r>
              <a:rPr lang="tr-TR"/>
              <a:t> sınıfından yazar adlı bir nesne oluşturarak, bu nesne yardımıyla siir.txt adlı </a:t>
            </a:r>
            <a:r>
              <a:rPr lang="tr-TR" err="1"/>
              <a:t>text</a:t>
            </a:r>
            <a:r>
              <a:rPr lang="tr-TR"/>
              <a:t> tipi dosyaya bilgi kaydediyor. Dosyaya bir satırlık bilgi </a:t>
            </a:r>
            <a:r>
              <a:rPr lang="tr-TR" err="1"/>
              <a:t>write</a:t>
            </a:r>
            <a:r>
              <a:rPr lang="tr-TR"/>
              <a:t> metoduyla yazılıyor ve satır sonu ‘\n’ karakteriyle belirleniyor.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70C5F7F0-2E0C-49B4-AC39-87DE66F07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884" y="3530289"/>
            <a:ext cx="6210300" cy="2867025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DB23B24E-1337-444E-9A39-4E9864144B60}"/>
              </a:ext>
            </a:extLst>
          </p:cNvPr>
          <p:cNvSpPr txBox="1"/>
          <p:nvPr/>
        </p:nvSpPr>
        <p:spPr>
          <a:xfrm>
            <a:off x="8323868" y="3525625"/>
            <a:ext cx="2912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>
                <a:solidFill>
                  <a:srgbClr val="FF0000"/>
                </a:solidFill>
              </a:rPr>
              <a:t>Not: </a:t>
            </a:r>
            <a:r>
              <a:rPr lang="tr-TR"/>
              <a:t>Uygulamayı </a:t>
            </a:r>
            <a:r>
              <a:rPr lang="tr-TR" err="1"/>
              <a:t>Eclipse</a:t>
            </a:r>
            <a:r>
              <a:rPr lang="tr-TR"/>
              <a:t> ile çalıştırdığımızda projenin bulunduğu dizinde bulabilirsiniz.</a:t>
            </a:r>
          </a:p>
        </p:txBody>
      </p:sp>
    </p:spTree>
    <p:extLst>
      <p:ext uri="{BB962C8B-B14F-4D97-AF65-F5344CB8AC3E}">
        <p14:creationId xmlns:p14="http://schemas.microsoft.com/office/powerpoint/2010/main" val="373323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4A4C42-2A4B-4D05-87E5-BEF4683B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Metin Türü Dosyadan Bilgi Okumak</a:t>
            </a:r>
            <a:br>
              <a:rPr lang="tr-TR" b="1"/>
            </a:b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868ADD-6A98-4B5C-9863-9F5243872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Metin</a:t>
            </a:r>
            <a:r>
              <a:rPr lang="tr-TR" b="1"/>
              <a:t> </a:t>
            </a:r>
            <a:r>
              <a:rPr lang="tr-TR"/>
              <a:t>türü bir dosyadan bilgi okumak için </a:t>
            </a:r>
            <a:r>
              <a:rPr lang="tr-TR" i="1"/>
              <a:t>Reader</a:t>
            </a:r>
            <a:r>
              <a:rPr lang="tr-TR"/>
              <a:t> sınıfını ve alt sınıflarını kullanırız. Aşağıda Reader sınıfı ve ilgili sınıfların hiyerarşisini görüyoruz: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2E52D82-4C50-41FA-BD3D-957D6D604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3009900"/>
            <a:ext cx="6471721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29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ADB60C-7579-43AB-9A7D-66596B0E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A8D461-F10D-4460-B587-8645F6356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i="1" err="1"/>
              <a:t>FileReader</a:t>
            </a:r>
            <a:r>
              <a:rPr lang="tr-TR" i="1"/>
              <a:t> </a:t>
            </a:r>
            <a:r>
              <a:rPr lang="tr-TR"/>
              <a:t>sınıfı sayesinde disk üzerindeki metin tipi dosyadan alınan karakterler, bellek içinde </a:t>
            </a:r>
            <a:r>
              <a:rPr lang="tr-TR" i="1" err="1"/>
              <a:t>char</a:t>
            </a:r>
            <a:r>
              <a:rPr lang="tr-TR"/>
              <a:t> tipine dönüştürülür. Eğer </a:t>
            </a:r>
            <a:r>
              <a:rPr lang="tr-TR" i="1"/>
              <a:t>UTF</a:t>
            </a:r>
            <a:r>
              <a:rPr lang="tr-TR"/>
              <a:t> formatıyla desteklenen, İngiliz alfabesi dışındaki karakterler kullanılmışsa bir karakter 3 </a:t>
            </a:r>
            <a:r>
              <a:rPr lang="tr-TR" err="1"/>
              <a:t>byte’lık</a:t>
            </a:r>
            <a:r>
              <a:rPr lang="tr-TR"/>
              <a:t> yer kaplamış olabilir.</a:t>
            </a:r>
          </a:p>
          <a:p>
            <a:r>
              <a:rPr lang="tr-TR"/>
              <a:t>Diskten okunan verilerin önce bellekte bir </a:t>
            </a:r>
            <a:r>
              <a:rPr lang="tr-TR" b="1"/>
              <a:t>tampon alan(</a:t>
            </a:r>
            <a:r>
              <a:rPr lang="tr-TR" b="1" err="1"/>
              <a:t>buffer</a:t>
            </a:r>
            <a:r>
              <a:rPr lang="tr-TR" b="1"/>
              <a:t>)</a:t>
            </a:r>
            <a:r>
              <a:rPr lang="tr-TR"/>
              <a:t> içine yerleştirilmesi genellikle daha etkin bir yöntemdir. </a:t>
            </a:r>
            <a:r>
              <a:rPr lang="tr-TR" i="1" err="1"/>
              <a:t>BufferedReader</a:t>
            </a:r>
            <a:r>
              <a:rPr lang="tr-TR"/>
              <a:t> sınıfı bu amaçla kullanılır.</a:t>
            </a:r>
          </a:p>
        </p:txBody>
      </p:sp>
    </p:spTree>
    <p:extLst>
      <p:ext uri="{BB962C8B-B14F-4D97-AF65-F5344CB8AC3E}">
        <p14:creationId xmlns:p14="http://schemas.microsoft.com/office/powerpoint/2010/main" val="716341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4D9ABC-A222-41B8-91DD-0B2A3690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err="1"/>
              <a:t>FileReader</a:t>
            </a:r>
            <a:r>
              <a:rPr lang="tr-TR" b="1"/>
              <a:t> ve </a:t>
            </a:r>
            <a:r>
              <a:rPr lang="tr-TR" b="1" err="1"/>
              <a:t>BufferedReader</a:t>
            </a:r>
            <a:r>
              <a:rPr lang="tr-TR" b="1"/>
              <a:t> ile Okuma</a:t>
            </a:r>
            <a:br>
              <a:rPr lang="tr-TR" b="1"/>
            </a:br>
            <a:endParaRPr lang="tr-TR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185AB3FF-682A-4F8B-9C96-F5B1CB8CA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5222" y="1522429"/>
            <a:ext cx="5719219" cy="48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19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E70DBF-9412-4F03-957F-E8AECF45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Örnek: Kopyala.java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998F5C-0698-40A6-BF0D-086B167C1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/>
              <a:t>Bir Metin Dosyasının İçeriğini Diğer Bir Metin Dosyasına Kopyalama</a:t>
            </a:r>
          </a:p>
          <a:p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9EEA9DF-7BDE-4221-AD10-9487799A3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7" y="2386978"/>
            <a:ext cx="3489652" cy="3455439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8372D20E-9985-48E3-824F-7964EA861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247" y="2388647"/>
            <a:ext cx="3813762" cy="345210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665AB5FE-5B40-4CF4-8F12-B6211A393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411" y="2388647"/>
            <a:ext cx="3591108" cy="345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51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EED859-335F-4BD2-BD87-B800F733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İKİLİ (BINARY) DOSYALAR</a:t>
            </a:r>
            <a:br>
              <a:rPr lang="tr-TR" b="1"/>
            </a:b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59838F-6BD8-46B9-B789-A78D2103A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Metin tipi dosyalarda, her </a:t>
            </a:r>
            <a:r>
              <a:rPr lang="tr-TR" err="1"/>
              <a:t>byte</a:t>
            </a:r>
            <a:r>
              <a:rPr lang="tr-TR"/>
              <a:t> veya </a:t>
            </a:r>
            <a:r>
              <a:rPr lang="tr-TR" err="1"/>
              <a:t>byte</a:t>
            </a:r>
            <a:r>
              <a:rPr lang="tr-TR"/>
              <a:t> ikilisi bir ASCII kodu şeklinde yorumlanırken, ikili dosyalarda değişik uzunluklardaki </a:t>
            </a:r>
            <a:r>
              <a:rPr lang="tr-TR" err="1"/>
              <a:t>byte</a:t>
            </a:r>
            <a:r>
              <a:rPr lang="tr-TR"/>
              <a:t> grupları farklı türlerdeki veri olarak yorumlanır. Bu yorum yazılım tarafından gerçekleştirilir. Örneğin, bir Java </a:t>
            </a:r>
            <a:r>
              <a:rPr lang="tr-TR" err="1"/>
              <a:t>binary</a:t>
            </a:r>
            <a:r>
              <a:rPr lang="tr-TR"/>
              <a:t> dosyasında, bir </a:t>
            </a:r>
            <a:r>
              <a:rPr lang="tr-TR" err="1"/>
              <a:t>int</a:t>
            </a:r>
            <a:r>
              <a:rPr lang="tr-TR"/>
              <a:t> türü veri 4 </a:t>
            </a:r>
            <a:r>
              <a:rPr lang="tr-TR" err="1"/>
              <a:t>byte’lık</a:t>
            </a:r>
            <a:r>
              <a:rPr lang="tr-TR"/>
              <a:t> bir veri grubuyla saklanır.</a:t>
            </a:r>
          </a:p>
        </p:txBody>
      </p:sp>
    </p:spTree>
    <p:extLst>
      <p:ext uri="{BB962C8B-B14F-4D97-AF65-F5344CB8AC3E}">
        <p14:creationId xmlns:p14="http://schemas.microsoft.com/office/powerpoint/2010/main" val="187233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6451D9-52A5-4A2D-BDB9-C328D858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Dosyaya Yazma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394F4F-49CA-46C7-B635-65EE05D69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err="1"/>
              <a:t>String</a:t>
            </a:r>
            <a:r>
              <a:rPr lang="tr-TR"/>
              <a:t> değişkeni içerisinde saklanan veriyi disk üzerinde bir .</a:t>
            </a:r>
            <a:r>
              <a:rPr lang="tr-TR" err="1"/>
              <a:t>txt</a:t>
            </a:r>
            <a:r>
              <a:rPr lang="tr-TR"/>
              <a:t> (metin) dosyasına yazma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21D1292-52F1-4224-8899-F1E00B941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12" y="2669564"/>
            <a:ext cx="7544579" cy="369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86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F368D5-50F5-48F9-9053-49CE09EF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İKİLİ (BINARY) DOSYALAR</a:t>
            </a:r>
            <a:br>
              <a:rPr lang="tr-TR" b="1"/>
            </a:b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FB216D-6CA3-4113-93F8-CE29BB44F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İkili (</a:t>
            </a:r>
            <a:r>
              <a:rPr lang="tr-TR" err="1"/>
              <a:t>binary</a:t>
            </a:r>
            <a:r>
              <a:rPr lang="tr-TR"/>
              <a:t>) dosyaya veri kaydetmek için temel sınıf </a:t>
            </a:r>
            <a:r>
              <a:rPr lang="tr-TR" err="1"/>
              <a:t>OutputStream</a:t>
            </a:r>
            <a:r>
              <a:rPr lang="tr-TR"/>
              <a:t> sınıfıdır. Aşağıdaki şekilde bu sınıf ve alt sınıflarını görüyoruz: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DA64C86-D230-41D0-B2B3-A73E8D7F6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24" y="3192590"/>
            <a:ext cx="4814246" cy="297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30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2F6C21-4668-4C6F-A3CF-2135249B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Örnek:IkiliDosya.java</a:t>
            </a:r>
            <a:endParaRPr lang="tr-TR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C5140962-A4E3-4E13-9CF8-51F416AFA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267146"/>
            <a:ext cx="4501298" cy="358140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CD5CFCCB-0722-49D3-AB0A-DC201A06B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126" y="2246857"/>
            <a:ext cx="5099902" cy="362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70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D20B3D-149A-4871-AB69-17B20B0F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Ödev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594AEC-1C72-4504-9319-B26BF8CE8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</a:rPr>
              <a:t>Soru1: </a:t>
            </a:r>
            <a:r>
              <a:rPr lang="tr-TR"/>
              <a:t>Sayilar.txt dosyasına rastgele 1 ile 100 arasında üretilen 20 adet sayıyı yazan </a:t>
            </a:r>
            <a:r>
              <a:rPr lang="tr-TR" err="1"/>
              <a:t>java</a:t>
            </a:r>
            <a:r>
              <a:rPr lang="tr-TR"/>
              <a:t> programını yazınız.</a:t>
            </a:r>
          </a:p>
          <a:p>
            <a:r>
              <a:rPr lang="tr-TR" b="1">
                <a:solidFill>
                  <a:srgbClr val="FF0000"/>
                </a:solidFill>
              </a:rPr>
              <a:t>Soru2: </a:t>
            </a:r>
            <a:r>
              <a:rPr lang="tr-TR"/>
              <a:t>Sayilar.txt dosyasında bulunan tek sayıların ortalamasını tek.txt, çift sayıların ortalamasını cift.txt dosyasına yazan </a:t>
            </a:r>
            <a:r>
              <a:rPr lang="tr-TR" err="1"/>
              <a:t>java</a:t>
            </a:r>
            <a:r>
              <a:rPr lang="tr-TR"/>
              <a:t> programını yazınız.</a:t>
            </a:r>
          </a:p>
        </p:txBody>
      </p:sp>
    </p:spTree>
    <p:extLst>
      <p:ext uri="{BB962C8B-B14F-4D97-AF65-F5344CB8AC3E}">
        <p14:creationId xmlns:p14="http://schemas.microsoft.com/office/powerpoint/2010/main" val="3265574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127F0A-5206-4526-9869-40DF5500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Kaynaklar</a:t>
            </a:r>
            <a:br>
              <a:rPr lang="tr-TR"/>
            </a:b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0B7751-3874-4F25-A17F-377917BCD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/>
              <a:t>[1]. </a:t>
            </a:r>
            <a:r>
              <a:rPr lang="tr-TR">
                <a:hlinkClick r:id="rId2"/>
              </a:rPr>
              <a:t>http://mail.baskent.edu.tr/~tkaracay/etudio/ders/prg/java/ch17/interface.htm</a:t>
            </a:r>
            <a:endParaRPr lang="tr-TR"/>
          </a:p>
          <a:p>
            <a:r>
              <a:rPr lang="tr-TR"/>
              <a:t>[2]. </a:t>
            </a:r>
            <a:r>
              <a:rPr lang="tr-TR">
                <a:hlinkClick r:id="rId3"/>
              </a:rPr>
              <a:t>http://javayaz.com/?page_id=2048</a:t>
            </a:r>
            <a:endParaRPr lang="tr-TR"/>
          </a:p>
          <a:p>
            <a:r>
              <a:rPr lang="tr-TR"/>
              <a:t>[3]. Kirazlı, M., Tanrıverdi, S. JAVA Yeni Başlayanlar İçin. </a:t>
            </a:r>
            <a:r>
              <a:rPr lang="tr-TR" err="1"/>
              <a:t>Kodlab</a:t>
            </a:r>
            <a:r>
              <a:rPr lang="tr-TR"/>
              <a:t>. Baskı 8.</a:t>
            </a:r>
          </a:p>
          <a:p>
            <a:r>
              <a:rPr lang="tr-TR"/>
              <a:t>[4]. </a:t>
            </a:r>
            <a:r>
              <a:rPr lang="tr-TR">
                <a:hlinkClick r:id="rId4"/>
              </a:rPr>
              <a:t>http://www.csharpnedir.com/articles/read/?id=846</a:t>
            </a:r>
            <a:endParaRPr lang="tr-TR"/>
          </a:p>
          <a:p>
            <a:r>
              <a:rPr lang="tr-TR"/>
              <a:t>[5]. </a:t>
            </a:r>
            <a:r>
              <a:rPr lang="tr-TR">
                <a:hlinkClick r:id="rId5"/>
              </a:rPr>
              <a:t>http://web.firat.edu.tr/iaydin/bmu112/week_8_polymorphism.pdf</a:t>
            </a:r>
            <a:endParaRPr lang="tr-TR"/>
          </a:p>
          <a:p>
            <a:r>
              <a:rPr lang="tr-TR"/>
              <a:t>[6]. </a:t>
            </a:r>
            <a:r>
              <a:rPr lang="tr-TR">
                <a:hlinkClick r:id="rId6"/>
              </a:rPr>
              <a:t>https://gelecegiyazanlar.turkcell.com.tr/</a:t>
            </a:r>
            <a:endParaRPr lang="tr-TR"/>
          </a:p>
          <a:p>
            <a:r>
              <a:rPr lang="tr-TR"/>
              <a:t>[7]. </a:t>
            </a:r>
            <a:r>
              <a:rPr lang="tr-TR">
                <a:hlinkClick r:id="rId7"/>
              </a:rPr>
              <a:t>https://github.com/ucankucuk/ucankucuk.github.io/wiki/Exception-Hangling-(Hata-Yakalama)</a:t>
            </a:r>
            <a:endParaRPr lang="tr-TR"/>
          </a:p>
          <a:p>
            <a:pPr marL="0" indent="0">
              <a:buNone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864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17F82F-F6A7-4F3B-834E-F39D06EE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Dosyaya Yazma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7151F6-FA98-4F1C-8CBC-1DA1CC636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Java'da disk üzerindeki dosyalar ve klasörlerle iletişim sağlamak için </a:t>
            </a:r>
            <a:r>
              <a:rPr lang="tr-TR" b="1"/>
              <a:t>File</a:t>
            </a:r>
            <a:r>
              <a:rPr lang="tr-TR"/>
              <a:t> sınıfından faydalanırız. </a:t>
            </a:r>
            <a:r>
              <a:rPr lang="tr-TR" b="1"/>
              <a:t>File</a:t>
            </a:r>
            <a:r>
              <a:rPr lang="tr-TR"/>
              <a:t> sınıfı disk üzerinde belirtilen konumdaki bir dosya ya da klasörü kod içerisinden tanımlamak için kullanılır. Yukarıdaki kod parçasına bakarsak File sınıfının yapıcısı (</a:t>
            </a:r>
            <a:r>
              <a:rPr lang="tr-TR" err="1"/>
              <a:t>Constructor</a:t>
            </a:r>
            <a:r>
              <a:rPr lang="tr-TR"/>
              <a:t>) içerisinde dosyanın adı </a:t>
            </a:r>
            <a:r>
              <a:rPr lang="tr-TR" b="1"/>
              <a:t>dosya.txt </a:t>
            </a:r>
            <a:r>
              <a:rPr lang="tr-TR"/>
              <a:t>olarak belirtilmiş. Bu şekilde disk üzerinde </a:t>
            </a:r>
            <a:r>
              <a:rPr lang="tr-TR" b="1"/>
              <a:t>dosya.txt </a:t>
            </a:r>
            <a:r>
              <a:rPr lang="tr-TR"/>
              <a:t>adında bir dosyaya işlem yapmak için o dosyayı bir değişkene atamış oluyoruz. </a:t>
            </a:r>
            <a:r>
              <a:rPr lang="tr-TR" b="1" err="1"/>
              <a:t>exists</a:t>
            </a:r>
            <a:r>
              <a:rPr lang="tr-TR"/>
              <a:t> metodu dosyanın disk üzerinde önceden var olduğunu kontrol etmek için kullanılıyor. Eğer dosya diskte henüz yoksa </a:t>
            </a:r>
            <a:r>
              <a:rPr lang="tr-TR" err="1"/>
              <a:t>createNewFile</a:t>
            </a:r>
            <a:r>
              <a:rPr lang="tr-TR"/>
              <a:t> ile diskte dosya.txt adında bir dosya oluşturuyoruz.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9886B0C-E66F-4AFC-8C85-FCEC7E29C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162" y="5352048"/>
            <a:ext cx="3069661" cy="150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0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B8810A-931D-4C2C-ACDD-26D1DB18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Dosyaya Yazma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7ACF15-2E7D-4FE5-91BC-12C709822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Dosyaya metin yazma işlemini başlatmak için </a:t>
            </a:r>
            <a:r>
              <a:rPr lang="tr-TR" err="1"/>
              <a:t>FileWriter</a:t>
            </a:r>
            <a:r>
              <a:rPr lang="tr-TR"/>
              <a:t> sınıfından faydalanırız. </a:t>
            </a:r>
            <a:r>
              <a:rPr lang="tr-TR" err="1"/>
              <a:t>FileWriter</a:t>
            </a:r>
            <a:r>
              <a:rPr lang="tr-TR"/>
              <a:t> sınıfı File tipindeki bir değişkeni yazma amacıyla kullanmaya yarar. Yapıcı içerisinde yer alan </a:t>
            </a:r>
            <a:r>
              <a:rPr lang="tr-TR" err="1"/>
              <a:t>boolean</a:t>
            </a:r>
            <a:r>
              <a:rPr lang="tr-TR"/>
              <a:t> tipindeki değer dosyanın </a:t>
            </a:r>
            <a:r>
              <a:rPr lang="tr-TR" b="1" err="1"/>
              <a:t>append</a:t>
            </a:r>
            <a:r>
              <a:rPr lang="tr-TR"/>
              <a:t> </a:t>
            </a:r>
            <a:r>
              <a:rPr lang="tr-TR" err="1"/>
              <a:t>modunda</a:t>
            </a:r>
            <a:r>
              <a:rPr lang="tr-TR"/>
              <a:t> yazılmasını sağlar. </a:t>
            </a:r>
            <a:r>
              <a:rPr lang="tr-TR" b="1" err="1"/>
              <a:t>append</a:t>
            </a:r>
            <a:r>
              <a:rPr lang="tr-TR"/>
              <a:t> </a:t>
            </a:r>
            <a:r>
              <a:rPr lang="tr-TR" err="1"/>
              <a:t>modu</a:t>
            </a:r>
            <a:r>
              <a:rPr lang="tr-TR"/>
              <a:t> dosyanın içerisinde yer alan mevcut metinlere dokunmadan dosyanın son karakterinden itibaren yazma işlemini başlatacaktır. Kod içerisinde bu değer </a:t>
            </a:r>
            <a:r>
              <a:rPr lang="tr-TR" b="1" err="1"/>
              <a:t>false</a:t>
            </a:r>
            <a:r>
              <a:rPr lang="tr-TR"/>
              <a:t> olduğundan </a:t>
            </a:r>
            <a:r>
              <a:rPr lang="tr-TR" b="1"/>
              <a:t>dosya.txt</a:t>
            </a:r>
            <a:r>
              <a:rPr lang="tr-TR"/>
              <a:t> her seferinde baştan yazılacaktır.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AB9D52F-9B18-409A-8E4F-845F5B110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599" y="4512995"/>
            <a:ext cx="3392613" cy="166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03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8D21BA-3DF4-4247-9C2B-6E699FB40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Dosyaya Yazma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B52C85-C7CB-44BA-BB38-876270CC4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err="1"/>
              <a:t>BufferedWriter</a:t>
            </a:r>
            <a:r>
              <a:rPr lang="tr-TR"/>
              <a:t> sınıfı ise dosyaya bir kayıt yazarken bize ayarlanabilir bir tampon bellek (</a:t>
            </a:r>
            <a:r>
              <a:rPr lang="tr-TR" err="1"/>
              <a:t>Buffer</a:t>
            </a:r>
            <a:r>
              <a:rPr lang="tr-TR"/>
              <a:t>) sunacaktır. Bu işlem olmadan yazma işlemi yapılması karakterlerin anında </a:t>
            </a:r>
            <a:r>
              <a:rPr lang="tr-TR" err="1"/>
              <a:t>byte'a</a:t>
            </a:r>
            <a:r>
              <a:rPr lang="tr-TR"/>
              <a:t> dönüştürülüp dosyaya yazılmasına yol açacak ve programın verimsiz çalışmasına yol açacaktır </a:t>
            </a:r>
          </a:p>
          <a:p>
            <a:r>
              <a:rPr lang="tr-TR" b="1" err="1"/>
              <a:t>write</a:t>
            </a:r>
            <a:r>
              <a:rPr lang="tr-TR"/>
              <a:t> metodu yazma işlemini başlatır. Dosyaya yazma işlemimiz tamamlandıktan sonra </a:t>
            </a:r>
            <a:r>
              <a:rPr lang="tr-TR" b="1" err="1"/>
              <a:t>close</a:t>
            </a:r>
            <a:r>
              <a:rPr lang="tr-TR"/>
              <a:t> komutuyla dosya ile olan işlemi tamamlarız ve diskte metin dosyamız oluşur.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65FF7A9D-60A8-42CD-840A-C989BBE4B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342" y="4901015"/>
            <a:ext cx="3392613" cy="166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5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3AA82A-9074-4555-AB7F-C46B7343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Dosya Okuma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A7D7D65-E808-4E01-80D2-433A24E52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Dosyayı okumak içinse aşağıdaki kodu kullanırız: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E17106E-97C2-4C2F-A7ED-BA88230A5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222" y="2958200"/>
            <a:ext cx="5700992" cy="318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14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96AD7E-E2BA-4038-A922-38E3BE52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Dosya Okuma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45716DB-80C9-43BC-ABA2-19C107413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Buradaki </a:t>
            </a:r>
            <a:r>
              <a:rPr lang="tr-TR" b="1"/>
              <a:t>file</a:t>
            </a:r>
            <a:r>
              <a:rPr lang="tr-TR"/>
              <a:t> değişkeni bir önceki örnekte oluşturulan File sınıfındaki değişkendir ve </a:t>
            </a:r>
            <a:r>
              <a:rPr lang="tr-TR" b="1"/>
              <a:t>dosya.txt </a:t>
            </a:r>
            <a:r>
              <a:rPr lang="tr-TR"/>
              <a:t>adındaki dosyamızı belirtir. Burada dosyayı okuma amacıyla </a:t>
            </a:r>
            <a:r>
              <a:rPr lang="tr-TR" err="1"/>
              <a:t>FileReader</a:t>
            </a:r>
            <a:r>
              <a:rPr lang="tr-TR"/>
              <a:t> adındaki sınıfı kullanmamız gerekir. Daha önceki örnekte olduğu gibi </a:t>
            </a:r>
            <a:r>
              <a:rPr lang="tr-TR" err="1"/>
              <a:t>BufferedReader</a:t>
            </a:r>
            <a:r>
              <a:rPr lang="tr-TR"/>
              <a:t> yardımıyla dosyamızı okumaya başlarız. Dosya içerisindeki her satır </a:t>
            </a:r>
            <a:r>
              <a:rPr lang="tr-TR" b="1" err="1"/>
              <a:t>line</a:t>
            </a:r>
            <a:r>
              <a:rPr lang="tr-TR"/>
              <a:t> adındaki bir değişkene atılır ve dosyanın sonuna gelene kadar bütün satırlar konsola yazdırılır (</a:t>
            </a:r>
            <a:r>
              <a:rPr lang="tr-TR" err="1"/>
              <a:t>line</a:t>
            </a:r>
            <a:r>
              <a:rPr lang="tr-TR"/>
              <a:t> != </a:t>
            </a:r>
            <a:r>
              <a:rPr lang="tr-TR" err="1"/>
              <a:t>null</a:t>
            </a:r>
            <a:r>
              <a:rPr lang="tr-TR"/>
              <a:t>). İşlem bitirildikten sonra </a:t>
            </a:r>
            <a:r>
              <a:rPr lang="tr-TR" err="1"/>
              <a:t>BufferedReader</a:t>
            </a:r>
            <a:r>
              <a:rPr lang="tr-TR"/>
              <a:t> </a:t>
            </a:r>
            <a:r>
              <a:rPr lang="tr-TR" b="1" err="1"/>
              <a:t>close</a:t>
            </a:r>
            <a:r>
              <a:rPr lang="tr-TR"/>
              <a:t> metoduyla kapatılır.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7F5AB2D-C656-47C7-BD0D-95411DE3E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073" y="4873993"/>
            <a:ext cx="4429540" cy="198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3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ADD8C8-4D77-4BB9-8820-54F4AE54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Dosya Okuma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8D9C0E-0002-49BC-9838-5B96693C3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/>
              <a:t>NOT: </a:t>
            </a:r>
            <a:r>
              <a:rPr lang="tr-TR" err="1"/>
              <a:t>BufferedReader</a:t>
            </a:r>
            <a:r>
              <a:rPr lang="tr-TR"/>
              <a:t> bize yüksek bir tampon bellek sağlar. </a:t>
            </a:r>
            <a:r>
              <a:rPr lang="tr-TR" err="1"/>
              <a:t>BufferedReader</a:t>
            </a:r>
            <a:r>
              <a:rPr lang="tr-TR"/>
              <a:t> kullanılmazsa </a:t>
            </a:r>
            <a:r>
              <a:rPr lang="tr-TR" b="1" err="1"/>
              <a:t>read</a:t>
            </a:r>
            <a:r>
              <a:rPr lang="tr-TR"/>
              <a:t> metodu her çağırıldığında dosyadan </a:t>
            </a:r>
            <a:r>
              <a:rPr lang="tr-TR" err="1"/>
              <a:t>byte'lar</a:t>
            </a:r>
            <a:r>
              <a:rPr lang="tr-TR"/>
              <a:t> çekilir, karakterlere dönüştürülür ve döndürülür. Bu da programın performansının düşmesine yol açar.</a:t>
            </a:r>
          </a:p>
        </p:txBody>
      </p:sp>
    </p:spTree>
    <p:extLst>
      <p:ext uri="{BB962C8B-B14F-4D97-AF65-F5344CB8AC3E}">
        <p14:creationId xmlns:p14="http://schemas.microsoft.com/office/powerpoint/2010/main" val="716318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E9234F-74DD-4EDC-90EB-F12B8ECD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Binary</a:t>
            </a:r>
            <a:r>
              <a:rPr lang="tr-TR"/>
              <a:t> dosya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3694ECD-0EBA-44A3-9518-730FB69EC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Eğer bir resmi ya da İnternet üzerinden çektiğimiz bir dosyayı diske kayıt etmek istiyorsak, metin dosyası yerine </a:t>
            </a:r>
            <a:r>
              <a:rPr lang="tr-TR" err="1"/>
              <a:t>binary</a:t>
            </a:r>
            <a:r>
              <a:rPr lang="tr-TR"/>
              <a:t> dosya kullanmamız gerekir. Java bu amaçla aşağıdaki sınıfları sunmaktadır: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9071A5F-2CEA-4E49-BBF2-A8BC6CCF4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207" y="3429000"/>
            <a:ext cx="52673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96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9AC50F0B1DD94EA1C1962D79EF2F03" ma:contentTypeVersion="5" ma:contentTypeDescription="Create a new document." ma:contentTypeScope="" ma:versionID="75bb1b8ed6d1e39f2b5db69b8ad858cc">
  <xsd:schema xmlns:xsd="http://www.w3.org/2001/XMLSchema" xmlns:xs="http://www.w3.org/2001/XMLSchema" xmlns:p="http://schemas.microsoft.com/office/2006/metadata/properties" xmlns:ns2="f5058889-0039-4d9f-afb9-621a9cc8b208" targetNamespace="http://schemas.microsoft.com/office/2006/metadata/properties" ma:root="true" ma:fieldsID="1f9ef9468075419190eba79da118c99e" ns2:_="">
    <xsd:import namespace="f5058889-0039-4d9f-afb9-621a9cc8b2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058889-0039-4d9f-afb9-621a9cc8b2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33D9EC-D90E-41C8-83E0-1F19F5BAB0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AF1034-A629-456E-8BD6-8157DD6A1DF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6E6F0B0-54BC-4C57-9D32-132711E46012}">
  <ds:schemaRefs>
    <ds:schemaRef ds:uri="f5058889-0039-4d9f-afb9-621a9cc8b20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Geniş ekran</PresentationFormat>
  <Slides>23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4" baseType="lpstr">
      <vt:lpstr>Office Teması</vt:lpstr>
      <vt:lpstr>DOSYA okuma/yazma</vt:lpstr>
      <vt:lpstr>Dosyaya Yazma</vt:lpstr>
      <vt:lpstr>Dosyaya Yazma</vt:lpstr>
      <vt:lpstr>Dosyaya Yazma</vt:lpstr>
      <vt:lpstr>Dosyaya Yazma</vt:lpstr>
      <vt:lpstr>Dosya Okuma</vt:lpstr>
      <vt:lpstr>Dosya Okuma</vt:lpstr>
      <vt:lpstr>Dosya Okuma</vt:lpstr>
      <vt:lpstr>Binary dosya</vt:lpstr>
      <vt:lpstr>Binary dosyaya yazma</vt:lpstr>
      <vt:lpstr>Binary dosyadan okuma</vt:lpstr>
      <vt:lpstr>GİRİŞ-ÇIKIŞ AKIMLARI </vt:lpstr>
      <vt:lpstr>Karakter Kökenli Akımlar </vt:lpstr>
      <vt:lpstr>FileWriter Sınıfının Kullanımı </vt:lpstr>
      <vt:lpstr>Metin Türü Dosyadan Bilgi Okumak </vt:lpstr>
      <vt:lpstr>PowerPoint Sunusu</vt:lpstr>
      <vt:lpstr>FileReader ve BufferedReader ile Okuma </vt:lpstr>
      <vt:lpstr>Örnek: Kopyala.java</vt:lpstr>
      <vt:lpstr>İKİLİ (BINARY) DOSYALAR </vt:lpstr>
      <vt:lpstr>İKİLİ (BINARY) DOSYALAR </vt:lpstr>
      <vt:lpstr>Örnek:IkiliDosya.java</vt:lpstr>
      <vt:lpstr>Ödev</vt:lpstr>
      <vt:lpstr>Kaynaklar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Arayüzler (Interface)</dc:title>
  <dc:creator>Murat ASLANYÜREK</dc:creator>
  <cp:revision>3</cp:revision>
  <dcterms:created xsi:type="dcterms:W3CDTF">2020-03-22T12:44:54Z</dcterms:created>
  <dcterms:modified xsi:type="dcterms:W3CDTF">2022-01-10T03:42:26Z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0x0101009D9AC50F0B1DD94EA1C1962D79EF2F03</vt:lpwstr>
  </property>
</Properties>
</file>