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74" r:id="rId9"/>
    <p:sldId id="275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9" r:id="rId20"/>
    <p:sldId id="288" r:id="rId21"/>
    <p:sldId id="287" r:id="rId22"/>
    <p:sldId id="290" r:id="rId23"/>
    <p:sldId id="291" r:id="rId24"/>
    <p:sldId id="292" r:id="rId25"/>
    <p:sldId id="293" r:id="rId26"/>
    <p:sldId id="294" r:id="rId27"/>
    <p:sldId id="295" r:id="rId28"/>
    <p:sldId id="273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3F557-949C-4B3D-95FE-403F0C0C4A30}" v="4" dt="2021-11-11T07:04:25.495"/>
    <p1510:client id="{3D3C8FA1-D19E-4FA7-88AB-FF083C9564A7}" v="4" dt="2021-11-10T22:09:35.708"/>
    <p1510:client id="{9BCAFB49-66C2-4360-A4CD-F0CC05EB2670}" v="1" dt="2022-01-10T00:33:04.009"/>
    <p1510:client id="{BA99B300-6A27-4728-B2D3-F3C2E2AD5550}" v="2" dt="2021-11-10T22:39:25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AKCAN AYCAN" userId="S::1206706035@ogr.klu.edu.tr::f3608021-5251-43ae-a9f2-e1a9841ce8b5" providerId="AD" clId="Web-{BA99B300-6A27-4728-B2D3-F3C2E2AD5550}"/>
    <pc:docChg chg="modSld">
      <pc:chgData name="BURAKCAN AYCAN" userId="S::1206706035@ogr.klu.edu.tr::f3608021-5251-43ae-a9f2-e1a9841ce8b5" providerId="AD" clId="Web-{BA99B300-6A27-4728-B2D3-F3C2E2AD5550}" dt="2021-11-10T22:39:25.341" v="1"/>
      <pc:docMkLst>
        <pc:docMk/>
      </pc:docMkLst>
      <pc:sldChg chg="delSp modSp">
        <pc:chgData name="BURAKCAN AYCAN" userId="S::1206706035@ogr.klu.edu.tr::f3608021-5251-43ae-a9f2-e1a9841ce8b5" providerId="AD" clId="Web-{BA99B300-6A27-4728-B2D3-F3C2E2AD5550}" dt="2021-11-10T22:39:25.341" v="1"/>
        <pc:sldMkLst>
          <pc:docMk/>
          <pc:sldMk cId="1504799537" sldId="285"/>
        </pc:sldMkLst>
        <pc:spChg chg="del mod">
          <ac:chgData name="BURAKCAN AYCAN" userId="S::1206706035@ogr.klu.edu.tr::f3608021-5251-43ae-a9f2-e1a9841ce8b5" providerId="AD" clId="Web-{BA99B300-6A27-4728-B2D3-F3C2E2AD5550}" dt="2021-11-10T22:39:25.341" v="1"/>
          <ac:spMkLst>
            <pc:docMk/>
            <pc:sldMk cId="1504799537" sldId="285"/>
            <ac:spMk id="4" creationId="{A2158C95-1CCE-4ABF-9F16-6ADA0B6C66BE}"/>
          </ac:spMkLst>
        </pc:spChg>
      </pc:sldChg>
    </pc:docChg>
  </pc:docChgLst>
  <pc:docChgLst>
    <pc:chgData name="EMİN CAN LAPACI" userId="S::1206706021@ogr.klu.edu.tr::c6187460-2fce-4a7d-89f5-442886ee281f" providerId="AD" clId="Web-{30C3F557-949C-4B3D-95FE-403F0C0C4A30}"/>
    <pc:docChg chg="modSld">
      <pc:chgData name="EMİN CAN LAPACI" userId="S::1206706021@ogr.klu.edu.tr::c6187460-2fce-4a7d-89f5-442886ee281f" providerId="AD" clId="Web-{30C3F557-949C-4B3D-95FE-403F0C0C4A30}" dt="2021-11-11T07:04:25.495" v="3" actId="1076"/>
      <pc:docMkLst>
        <pc:docMk/>
      </pc:docMkLst>
      <pc:sldChg chg="modSp">
        <pc:chgData name="EMİN CAN LAPACI" userId="S::1206706021@ogr.klu.edu.tr::c6187460-2fce-4a7d-89f5-442886ee281f" providerId="AD" clId="Web-{30C3F557-949C-4B3D-95FE-403F0C0C4A30}" dt="2021-11-11T07:04:25.495" v="3" actId="1076"/>
        <pc:sldMkLst>
          <pc:docMk/>
          <pc:sldMk cId="3010946784" sldId="275"/>
        </pc:sldMkLst>
        <pc:picChg chg="mod">
          <ac:chgData name="EMİN CAN LAPACI" userId="S::1206706021@ogr.klu.edu.tr::c6187460-2fce-4a7d-89f5-442886ee281f" providerId="AD" clId="Web-{30C3F557-949C-4B3D-95FE-403F0C0C4A30}" dt="2021-11-11T07:04:10.479" v="1" actId="1076"/>
          <ac:picMkLst>
            <pc:docMk/>
            <pc:sldMk cId="3010946784" sldId="275"/>
            <ac:picMk id="5" creationId="{9D0995EE-A8C2-478D-9781-D6C0DB72AFE9}"/>
          </ac:picMkLst>
        </pc:picChg>
        <pc:picChg chg="mod">
          <ac:chgData name="EMİN CAN LAPACI" userId="S::1206706021@ogr.klu.edu.tr::c6187460-2fce-4a7d-89f5-442886ee281f" providerId="AD" clId="Web-{30C3F557-949C-4B3D-95FE-403F0C0C4A30}" dt="2021-11-11T07:04:25.495" v="3" actId="1076"/>
          <ac:picMkLst>
            <pc:docMk/>
            <pc:sldMk cId="3010946784" sldId="275"/>
            <ac:picMk id="7" creationId="{1608F77E-7531-4E65-A429-68F61745E4B9}"/>
          </ac:picMkLst>
        </pc:picChg>
      </pc:sldChg>
    </pc:docChg>
  </pc:docChgLst>
  <pc:docChgLst>
    <pc:chgData name="HÜSEYİN ALPASLAN ÖZDEMİR" userId="S::1206706026@ogr.klu.edu.tr::bb802152-01e4-4176-86f7-0a9046e0cfa8" providerId="AD" clId="Web-{9BCAFB49-66C2-4360-A4CD-F0CC05EB2670}"/>
    <pc:docChg chg="modSld">
      <pc:chgData name="HÜSEYİN ALPASLAN ÖZDEMİR" userId="S::1206706026@ogr.klu.edu.tr::bb802152-01e4-4176-86f7-0a9046e0cfa8" providerId="AD" clId="Web-{9BCAFB49-66C2-4360-A4CD-F0CC05EB2670}" dt="2022-01-10T00:33:04.009" v="0" actId="1076"/>
      <pc:docMkLst>
        <pc:docMk/>
      </pc:docMkLst>
      <pc:sldChg chg="modSp">
        <pc:chgData name="HÜSEYİN ALPASLAN ÖZDEMİR" userId="S::1206706026@ogr.klu.edu.tr::bb802152-01e4-4176-86f7-0a9046e0cfa8" providerId="AD" clId="Web-{9BCAFB49-66C2-4360-A4CD-F0CC05EB2670}" dt="2022-01-10T00:33:04.009" v="0" actId="1076"/>
        <pc:sldMkLst>
          <pc:docMk/>
          <pc:sldMk cId="702099813" sldId="277"/>
        </pc:sldMkLst>
        <pc:picChg chg="mod">
          <ac:chgData name="HÜSEYİN ALPASLAN ÖZDEMİR" userId="S::1206706026@ogr.klu.edu.tr::bb802152-01e4-4176-86f7-0a9046e0cfa8" providerId="AD" clId="Web-{9BCAFB49-66C2-4360-A4CD-F0CC05EB2670}" dt="2022-01-10T00:33:04.009" v="0" actId="1076"/>
          <ac:picMkLst>
            <pc:docMk/>
            <pc:sldMk cId="702099813" sldId="277"/>
            <ac:picMk id="6" creationId="{44DAAF08-6353-4305-8D1B-F16269180E96}"/>
          </ac:picMkLst>
        </pc:picChg>
      </pc:sldChg>
    </pc:docChg>
  </pc:docChgLst>
  <pc:docChgLst>
    <pc:chgData name="NAZLICAN AZE AYIK" userId="S::1206706038@ogr.klu.edu.tr::0fb16018-7603-4f39-93e2-53d1fa761cc8" providerId="AD" clId="Web-{3D3C8FA1-D19E-4FA7-88AB-FF083C9564A7}"/>
    <pc:docChg chg="modSld">
      <pc:chgData name="NAZLICAN AZE AYIK" userId="S::1206706038@ogr.klu.edu.tr::0fb16018-7603-4f39-93e2-53d1fa761cc8" providerId="AD" clId="Web-{3D3C8FA1-D19E-4FA7-88AB-FF083C9564A7}" dt="2021-11-10T22:09:35.708" v="3" actId="1076"/>
      <pc:docMkLst>
        <pc:docMk/>
      </pc:docMkLst>
      <pc:sldChg chg="addSp modSp">
        <pc:chgData name="NAZLICAN AZE AYIK" userId="S::1206706038@ogr.klu.edu.tr::0fb16018-7603-4f39-93e2-53d1fa761cc8" providerId="AD" clId="Web-{3D3C8FA1-D19E-4FA7-88AB-FF083C9564A7}" dt="2021-11-10T22:09:35.708" v="3" actId="1076"/>
        <pc:sldMkLst>
          <pc:docMk/>
          <pc:sldMk cId="1504799537" sldId="285"/>
        </pc:sldMkLst>
        <pc:spChg chg="add mod">
          <ac:chgData name="NAZLICAN AZE AYIK" userId="S::1206706038@ogr.klu.edu.tr::0fb16018-7603-4f39-93e2-53d1fa761cc8" providerId="AD" clId="Web-{3D3C8FA1-D19E-4FA7-88AB-FF083C9564A7}" dt="2021-11-10T22:09:35.708" v="3" actId="1076"/>
          <ac:spMkLst>
            <pc:docMk/>
            <pc:sldMk cId="1504799537" sldId="285"/>
            <ac:spMk id="4" creationId="{A2158C95-1CCE-4ABF-9F16-6ADA0B6C66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24294D-8A3F-4D05-8EDD-DACAE135E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F9E8736-F574-429A-BE38-D5BA9B803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9F78E1-F64C-4C49-BED7-7338F15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6DC152-73A5-4AAB-BA5F-E7DFBF98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C55775-C32B-4BF5-B5C4-1B57B638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51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A15138-4D5C-4045-BD90-DDE57082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3667AA8-1977-4175-A505-3D30F543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B86B8D-E869-49C2-9A12-EBD835F9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18A3EA-96F2-477C-ABBA-E63B6B8D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A8CB2C-9775-474D-A66A-F6BA239C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235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11BEB20-34CE-42BF-B40B-3117989FC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06CD423-B781-4354-AB86-3570C42D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A91489-DBEE-46BF-B4AC-55F625EF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9FF945-72FC-4E4D-A3D2-F35D664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5B2045-D54F-44A0-9ADF-287FF03A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245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579AE7-BE8F-4120-BC62-D0A6BAF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9D2E84-5B5C-4CA6-AD9B-06571465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73A5DE-95D9-4E86-B01B-9DD1ED5B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B14B89-BBF9-4285-BB3E-BD25BB60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66BB0E-BF62-4856-85EA-27CCBC93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50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E23793-E211-4EC4-9E8F-98251B35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3035EA-7FAC-4B87-97A8-F31432DF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6E3B4F-B9FD-4B0B-902F-1932861D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DB9E26-9B5A-44AF-AE19-B19A17C5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1DFFD1-36F0-4CA1-89D0-12B87EEA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04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1EE6F0-8FD6-4BF2-991A-B12FF611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E72676-7DE9-415C-8A1C-A1A8B09A4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AD1F1DF-3B02-4A22-B4D5-EDB0A464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F4E145-B10C-4955-A4D7-77299AA4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649AEF-B212-42AB-A500-53D43635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FDE29D-ABBE-47B8-8E09-B03BEDBB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52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5B6FFB-D7F1-4908-AECA-46CA078C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4595FB-77D9-49BD-A1AC-81688024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7719D74-D928-458F-BE9B-F8A1179C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23112AE-1BB9-44B2-9D5E-1DF749165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F668A2A-4A44-4E8E-B40F-898ED64BC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6666759-0734-4521-A805-7B35C1C1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27228F3-69F9-4B17-8C14-85019073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1D6193A-3993-4F32-A365-FD398EC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63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D2821-4BFC-4331-A343-BD2F4778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3562534-4632-4659-A09F-9FBC61B0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35BA903-D57E-44DD-9BA0-F1E804E8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02DAB5-DF39-479A-8F41-E5FD4115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94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4D4F8B2-8253-4094-B058-8CA78725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9ED027E-6CB9-4C1F-B70C-3DF10DAD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A68658-547F-4861-AC53-894D5644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17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D43CB9-8836-42DA-8422-5991A8EB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416B9-F8FE-4A21-A9BC-EFDEBDE7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F01825-773A-4506-87DB-4CF533B3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8A4BD4E-C25C-4486-BB72-087D48BB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D56331B-0B2A-4CD5-94E3-968D65F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279A00D-58D1-4D8A-B66E-B0F32C2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495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AB02AA-A47D-4F30-881F-E30813F4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DA5E27B-313B-4546-91FD-873159A1E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FB55863-0734-4B30-B8E8-9084D8961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BCE47A-5623-484B-8CAF-B3FA1DA1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259E73-2218-4DE2-BC07-2F454927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61DCD9-446F-4217-8024-3B2E3CC0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2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BE48699-7B3E-40AA-AE16-6F4BBA91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634418-01F3-4B26-B61C-516C5DED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076A82-402F-4E72-A026-1CBAABBD5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07869-151D-47B7-9010-2E745D8CCD59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E62ED4-8927-4E24-A671-7288F491D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5FF551-5CE1-46FA-9D90-AAB9BE345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8E8A-CEBE-4362-B7FE-FB8885F6F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3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okhanyavas/javada-enum-kullan%C4%B1m%C4%B1-31015e8402b5" TargetMode="External"/><Relationship Id="rId2" Type="http://schemas.openxmlformats.org/officeDocument/2006/relationships/hyperlink" Target="https://javaplanet.wordpress.com/2017/03/27/javada-sinifclass-yapis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tugrulbayrak/java-annotation-nedir-271ba83838b3" TargetMode="External"/><Relationship Id="rId4" Type="http://schemas.openxmlformats.org/officeDocument/2006/relationships/hyperlink" Target="https://umiitkose.com/2020/06/javada-enum-anahtar-deyimi-nedir-ne-ise-yara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E489A0-6871-4250-9C38-F16D56FF7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NESNEYE TABANLI PROGRAMLAMA - II</a:t>
            </a:r>
            <a:br>
              <a:rPr lang="tr-TR"/>
            </a:br>
            <a:r>
              <a:rPr lang="tr-TR"/>
              <a:t>Ders3-Enum ve </a:t>
            </a:r>
            <a:r>
              <a:rPr lang="tr-TR" err="1"/>
              <a:t>Annotation</a:t>
            </a: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15CDD08-530F-4AE6-ACD9-48A9C63B1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err="1"/>
              <a:t>Öğr</a:t>
            </a:r>
            <a:r>
              <a:rPr lang="tr-TR"/>
              <a:t>. Gör. Dr. Murat ASLANYÜREK</a:t>
            </a:r>
          </a:p>
          <a:p>
            <a:r>
              <a:rPr lang="tr-TR"/>
              <a:t>Kırklareli Üniversitesi</a:t>
            </a:r>
          </a:p>
          <a:p>
            <a:r>
              <a:rPr lang="tr-TR"/>
              <a:t>Pınarhisar MYO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348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571C11-5038-461F-A7A6-D492505B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Annotation</a:t>
            </a:r>
            <a:r>
              <a:rPr lang="tr-TR"/>
              <a:t>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96D9B9-0EDC-460A-A4E2-D0B72A5C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err="1"/>
              <a:t>Annotation</a:t>
            </a:r>
            <a:r>
              <a:rPr lang="tr-TR"/>
              <a:t>, </a:t>
            </a:r>
            <a:r>
              <a:rPr lang="tr-TR" err="1"/>
              <a:t>java</a:t>
            </a:r>
            <a:r>
              <a:rPr lang="tr-TR"/>
              <a:t> koduna eklenebilen sınıf, </a:t>
            </a:r>
            <a:r>
              <a:rPr lang="tr-TR" err="1"/>
              <a:t>metod</a:t>
            </a:r>
            <a:r>
              <a:rPr lang="tr-TR"/>
              <a:t>, değişken, parametre ve </a:t>
            </a:r>
            <a:r>
              <a:rPr lang="tr-TR" err="1"/>
              <a:t>pakatlere</a:t>
            </a:r>
            <a:r>
              <a:rPr lang="tr-TR"/>
              <a:t> ön bilgi ve </a:t>
            </a:r>
            <a:r>
              <a:rPr lang="tr-TR" err="1"/>
              <a:t>metadata</a:t>
            </a:r>
            <a:r>
              <a:rPr lang="tr-TR"/>
              <a:t> eklemek için kullanılan yapılardır.</a:t>
            </a:r>
          </a:p>
          <a:p>
            <a:r>
              <a:rPr lang="tr-TR"/>
              <a:t>Java’ya </a:t>
            </a:r>
            <a:r>
              <a:rPr lang="tr-TR" err="1"/>
              <a:t>Annotation</a:t>
            </a:r>
            <a:r>
              <a:rPr lang="tr-TR"/>
              <a:t> kavramı Java 5 ile gelmiştir. Java dilinde </a:t>
            </a:r>
            <a:r>
              <a:rPr lang="tr-TR" err="1"/>
              <a:t>Annotation</a:t>
            </a:r>
            <a:r>
              <a:rPr lang="tr-TR"/>
              <a:t>, bir veri hakkında bilgi barındıran veriyi sağlayan basit bir yapıdır. Bu sağladığı bilgiye de “</a:t>
            </a:r>
            <a:r>
              <a:rPr lang="tr-TR" err="1"/>
              <a:t>metadata</a:t>
            </a:r>
            <a:r>
              <a:rPr lang="tr-TR"/>
              <a:t>” denir. </a:t>
            </a:r>
            <a:r>
              <a:rPr lang="tr-TR" err="1"/>
              <a:t>Notasyonlar</a:t>
            </a:r>
            <a:r>
              <a:rPr lang="tr-TR"/>
              <a:t>( </a:t>
            </a:r>
            <a:r>
              <a:rPr lang="tr-TR" err="1"/>
              <a:t>Annotation</a:t>
            </a:r>
            <a:r>
              <a:rPr lang="tr-TR"/>
              <a:t>) genellikle Java’da konfigürasyon amacıyla kullanılır. Ya da bir bileşene ek özellikle katar. Bu bileşenler sınıf, </a:t>
            </a:r>
            <a:r>
              <a:rPr lang="tr-TR" err="1"/>
              <a:t>metod</a:t>
            </a:r>
            <a:r>
              <a:rPr lang="tr-TR"/>
              <a:t>, değişkenler, paket ya da parametreler olabilir. Bunların hepsinde </a:t>
            </a:r>
            <a:r>
              <a:rPr lang="tr-TR" err="1"/>
              <a:t>notasyonları</a:t>
            </a:r>
            <a:r>
              <a:rPr lang="tr-TR"/>
              <a:t> kullanabiliriz. Java dilinde </a:t>
            </a:r>
            <a:r>
              <a:rPr lang="tr-TR" err="1"/>
              <a:t>notasyonlar</a:t>
            </a:r>
            <a:r>
              <a:rPr lang="tr-TR"/>
              <a:t> “@” işaretiyle başlarlar.</a:t>
            </a:r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4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6289FA-E083-4E13-A13C-B3B7CDA6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3D11A5-0682-469B-B872-9A09FBC8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err="1"/>
              <a:t>Annotation</a:t>
            </a:r>
            <a:r>
              <a:rPr lang="tr-TR"/>
              <a:t> 3 şekilde kullanılabilir.</a:t>
            </a:r>
          </a:p>
          <a:p>
            <a:pPr lvl="1"/>
            <a:r>
              <a:rPr lang="tr-TR"/>
              <a:t>Derleyiciyi bilgilendirme için kullanılabilir. Bu tip kullanılan </a:t>
            </a:r>
            <a:r>
              <a:rPr lang="tr-TR" err="1"/>
              <a:t>annotation’lar</a:t>
            </a:r>
            <a:r>
              <a:rPr lang="tr-TR"/>
              <a:t> sayesinde derleyici hataları ve uyarıları görmezden gelir.</a:t>
            </a:r>
          </a:p>
          <a:p>
            <a:pPr lvl="1"/>
            <a:r>
              <a:rPr lang="tr-TR"/>
              <a:t>Derlenme ve yüklenme anında kullanılarak otomatik kod ve XML dosyası oluşturma gibi işlemlerde kullanılır.</a:t>
            </a:r>
          </a:p>
          <a:p>
            <a:pPr lvl="1"/>
            <a:r>
              <a:rPr lang="tr-TR"/>
              <a:t>Çalışma anında işletilerek </a:t>
            </a:r>
            <a:r>
              <a:rPr lang="tr-TR" err="1"/>
              <a:t>annotation’a</a:t>
            </a:r>
            <a:r>
              <a:rPr lang="tr-TR"/>
              <a:t> göre çalışması sağlanır.</a:t>
            </a:r>
          </a:p>
          <a:p>
            <a:r>
              <a:rPr lang="tr-TR" err="1"/>
              <a:t>Annotation’lar</a:t>
            </a:r>
            <a:r>
              <a:rPr lang="tr-TR"/>
              <a:t> başına @ işareti yazılarak kullanılır. Her durumda </a:t>
            </a:r>
            <a:r>
              <a:rPr lang="tr-TR" err="1"/>
              <a:t>annotation’lar</a:t>
            </a:r>
            <a:r>
              <a:rPr lang="tr-TR"/>
              <a:t> bilgilendirilmek istenen nesneden önce gelmelidir.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16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6A83AF-51E8-4C8F-A063-EB1E6A20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120097-20AD-4F19-83B3-0623C37A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@</a:t>
            </a:r>
            <a:r>
              <a:rPr lang="tr-TR">
                <a:solidFill>
                  <a:srgbClr val="FF0000"/>
                </a:solidFill>
              </a:rPr>
              <a:t>Deprecated</a:t>
            </a:r>
            <a:r>
              <a:rPr lang="tr-TR"/>
              <a:t>’ ile işaretlenmiş bir metodun kullanımı </a:t>
            </a:r>
            <a:r>
              <a:rPr lang="tr-TR">
                <a:solidFill>
                  <a:srgbClr val="FF0000"/>
                </a:solidFill>
              </a:rPr>
              <a:t>derleme zamanında </a:t>
            </a:r>
            <a:r>
              <a:rPr lang="tr-TR"/>
              <a:t>uyarı verir. Bu metodun artık kullanımda olmadığı, yeni bir versiyonunun olduğunu bildirir. Bu örnekteki </a:t>
            </a:r>
            <a:r>
              <a:rPr lang="tr-TR" err="1"/>
              <a:t>annotation</a:t>
            </a:r>
            <a:r>
              <a:rPr lang="tr-TR"/>
              <a:t>, Java tarafından ön tanımlı bir </a:t>
            </a:r>
            <a:r>
              <a:rPr lang="tr-TR" err="1"/>
              <a:t>annotationdır</a:t>
            </a:r>
            <a:r>
              <a:rPr lang="tr-TR"/>
              <a:t>. Bunun gibi Java tarafından önceden tanımlı </a:t>
            </a:r>
            <a:r>
              <a:rPr lang="tr-TR" err="1"/>
              <a:t>annotationlar</a:t>
            </a:r>
            <a:r>
              <a:rPr lang="tr-TR"/>
              <a:t> bulunmaktadır. Bunlar dışında bizlerde kendimiz tanımlama yapabiliriz.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57535A-D897-4BC8-943B-3EE46B84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87" y="4498072"/>
            <a:ext cx="3730869" cy="16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6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9DCE65-F6F7-4961-A530-8BC56F5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1F2613-6A4F-4656-889B-DCD72222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@</a:t>
            </a:r>
            <a:r>
              <a:rPr lang="tr-TR">
                <a:solidFill>
                  <a:srgbClr val="FF0000"/>
                </a:solidFill>
              </a:rPr>
              <a:t>Override</a:t>
            </a:r>
            <a:r>
              <a:rPr lang="tr-TR"/>
              <a:t> — </a:t>
            </a:r>
            <a:r>
              <a:rPr lang="tr-TR" err="1"/>
              <a:t>Superclass’dan</a:t>
            </a:r>
            <a:r>
              <a:rPr lang="tr-TR"/>
              <a:t> bir metodu </a:t>
            </a:r>
            <a:r>
              <a:rPr lang="tr-TR" err="1"/>
              <a:t>override</a:t>
            </a:r>
            <a:r>
              <a:rPr lang="tr-TR"/>
              <a:t> etmek istediğimizde metodu bu </a:t>
            </a:r>
            <a:r>
              <a:rPr lang="tr-TR" err="1"/>
              <a:t>annotation</a:t>
            </a:r>
            <a:r>
              <a:rPr lang="tr-TR"/>
              <a:t> ile işaretleyerek derleyiciye bunu bildiririz. Bu sayede </a:t>
            </a:r>
            <a:r>
              <a:rPr lang="tr-TR" err="1"/>
              <a:t>superclass’da</a:t>
            </a:r>
            <a:r>
              <a:rPr lang="tr-TR"/>
              <a:t> </a:t>
            </a:r>
            <a:r>
              <a:rPr lang="tr-TR" err="1"/>
              <a:t>metod</a:t>
            </a:r>
            <a:r>
              <a:rPr lang="tr-TR"/>
              <a:t> silindiğinde ya da değiştiğinde derleyici bize bunu bildirecektir.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C267784-C04A-4AED-B3B4-5AB89F93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52" y="3728114"/>
            <a:ext cx="3759863" cy="18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5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2A964F-A3B2-4A13-BC3D-0A2330AD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AFC0E2-A831-4BB4-93B7-F895B78E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@</a:t>
            </a:r>
            <a:r>
              <a:rPr lang="tr-TR">
                <a:solidFill>
                  <a:srgbClr val="FF0000"/>
                </a:solidFill>
              </a:rPr>
              <a:t>SuppressWarnings</a:t>
            </a:r>
            <a:r>
              <a:rPr lang="tr-TR"/>
              <a:t> — Derleyicinin uyarı vereceği durumlarda bu </a:t>
            </a:r>
            <a:r>
              <a:rPr lang="tr-TR" err="1"/>
              <a:t>annotationın</a:t>
            </a:r>
            <a:r>
              <a:rPr lang="tr-TR"/>
              <a:t> kullanımı ile derleyiciye o kod bloğu için uyarı vermemesi için talimat verebiliriz. Örneğin </a:t>
            </a:r>
            <a:r>
              <a:rPr lang="tr-TR" err="1"/>
              <a:t>deprecated</a:t>
            </a:r>
            <a:r>
              <a:rPr lang="tr-TR"/>
              <a:t> </a:t>
            </a:r>
            <a:r>
              <a:rPr lang="tr-TR" err="1"/>
              <a:t>metod</a:t>
            </a:r>
            <a:r>
              <a:rPr lang="tr-TR"/>
              <a:t> kullanımında derleyicinin bizi uyarmasını istemiyorsak kullanabiliriz. Bu </a:t>
            </a:r>
            <a:r>
              <a:rPr lang="tr-TR" err="1"/>
              <a:t>annotation</a:t>
            </a:r>
            <a:r>
              <a:rPr lang="tr-TR"/>
              <a:t> birkaç farklı parametre almakta. İstediğiniz durumu parametre olarak göndererek derleyicinin uyarı vermeyeceği durumu ayarlayabilirsiniz. Bunlardan bazıları “</a:t>
            </a:r>
            <a:r>
              <a:rPr lang="tr-TR" err="1"/>
              <a:t>all</a:t>
            </a:r>
            <a:r>
              <a:rPr lang="tr-TR"/>
              <a:t>, </a:t>
            </a:r>
            <a:r>
              <a:rPr lang="tr-TR" err="1"/>
              <a:t>cast</a:t>
            </a:r>
            <a:r>
              <a:rPr lang="tr-TR"/>
              <a:t>, </a:t>
            </a:r>
            <a:r>
              <a:rPr lang="tr-TR" err="1"/>
              <a:t>deprecation</a:t>
            </a:r>
            <a:r>
              <a:rPr lang="tr-TR"/>
              <a:t>, </a:t>
            </a:r>
            <a:r>
              <a:rPr lang="tr-TR" err="1"/>
              <a:t>divzero</a:t>
            </a:r>
            <a:r>
              <a:rPr lang="tr-TR"/>
              <a:t>, </a:t>
            </a:r>
            <a:r>
              <a:rPr lang="tr-TR" err="1"/>
              <a:t>empty</a:t>
            </a:r>
            <a:r>
              <a:rPr lang="tr-TR"/>
              <a:t>, </a:t>
            </a:r>
            <a:r>
              <a:rPr lang="tr-TR" err="1"/>
              <a:t>unchecked</a:t>
            </a:r>
            <a:r>
              <a:rPr lang="tr-TR"/>
              <a:t>, </a:t>
            </a:r>
            <a:r>
              <a:rPr lang="tr-TR" err="1"/>
              <a:t>fallthrough</a:t>
            </a:r>
            <a:r>
              <a:rPr lang="tr-TR"/>
              <a:t>, </a:t>
            </a:r>
            <a:r>
              <a:rPr lang="tr-TR" err="1"/>
              <a:t>path</a:t>
            </a:r>
            <a:r>
              <a:rPr lang="tr-TR"/>
              <a:t>, </a:t>
            </a:r>
            <a:r>
              <a:rPr lang="tr-TR" err="1"/>
              <a:t>serial</a:t>
            </a:r>
            <a:r>
              <a:rPr lang="tr-TR"/>
              <a:t>, </a:t>
            </a:r>
            <a:r>
              <a:rPr lang="tr-TR" err="1"/>
              <a:t>finally</a:t>
            </a:r>
            <a:r>
              <a:rPr lang="tr-TR"/>
              <a:t>, </a:t>
            </a:r>
            <a:r>
              <a:rPr lang="tr-TR" err="1"/>
              <a:t>overrides</a:t>
            </a:r>
            <a:r>
              <a:rPr lang="tr-TR"/>
              <a:t>”.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BAA412-7079-4E1E-AEF6-6480BD6D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74" y="5186363"/>
            <a:ext cx="2800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C9E0A3-465F-479A-8369-986CF291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Annotation</a:t>
            </a:r>
            <a:r>
              <a:rPr lang="tr-TR"/>
              <a:t>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DFC765-5928-49F1-9513-9E60C95B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err="1"/>
              <a:t>Javadaki</a:t>
            </a:r>
            <a:r>
              <a:rPr lang="tr-TR"/>
              <a:t> </a:t>
            </a:r>
            <a:r>
              <a:rPr lang="tr-TR" err="1"/>
              <a:t>annotation</a:t>
            </a:r>
            <a:r>
              <a:rPr lang="tr-TR"/>
              <a:t> </a:t>
            </a:r>
            <a:r>
              <a:rPr lang="tr-TR" err="1"/>
              <a:t>lar</a:t>
            </a:r>
            <a:r>
              <a:rPr lang="tr-TR"/>
              <a:t> sadece derleyicinin bize sunduğu </a:t>
            </a:r>
            <a:r>
              <a:rPr lang="tr-TR" err="1"/>
              <a:t>annotation’larla</a:t>
            </a:r>
            <a:r>
              <a:rPr lang="tr-TR"/>
              <a:t> sınırlı değildir. Kendimiz özel durumlar için </a:t>
            </a:r>
            <a:r>
              <a:rPr lang="tr-TR" err="1"/>
              <a:t>annotation</a:t>
            </a:r>
            <a:r>
              <a:rPr lang="tr-TR"/>
              <a:t> yazabiliriz. </a:t>
            </a:r>
            <a:r>
              <a:rPr lang="tr-TR" err="1"/>
              <a:t>Annotation</a:t>
            </a:r>
            <a:r>
              <a:rPr lang="tr-TR"/>
              <a:t> yazmak </a:t>
            </a:r>
            <a:r>
              <a:rPr lang="tr-TR" err="1"/>
              <a:t>interface</a:t>
            </a:r>
            <a:r>
              <a:rPr lang="tr-TR"/>
              <a:t> yazmaya benzer. </a:t>
            </a:r>
            <a:r>
              <a:rPr lang="tr-TR" err="1"/>
              <a:t>Annotation</a:t>
            </a:r>
            <a:r>
              <a:rPr lang="tr-TR"/>
              <a:t> yazarken @interface anahtar kelimesi ile işaretlemeliyiz.</a:t>
            </a:r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584A66-C864-45C0-8223-CE51E725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581" y="3429000"/>
            <a:ext cx="4617345" cy="10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63806C-855A-474F-8A4B-D85CD0CC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Meta </a:t>
            </a:r>
            <a:r>
              <a:rPr lang="tr-TR" err="1"/>
              <a:t>Annotations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A831A-6167-4920-8593-9E7815C2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/>
              <a:t>Meta </a:t>
            </a:r>
            <a:r>
              <a:rPr lang="tr-TR" err="1"/>
              <a:t>Annotations</a:t>
            </a:r>
            <a:r>
              <a:rPr lang="tr-TR"/>
              <a:t> </a:t>
            </a:r>
            <a:r>
              <a:rPr lang="tr-TR" err="1"/>
              <a:t>annotationlara</a:t>
            </a:r>
            <a:r>
              <a:rPr lang="tr-TR"/>
              <a:t> uygulanan ön tanımlı </a:t>
            </a:r>
            <a:r>
              <a:rPr lang="tr-TR" err="1"/>
              <a:t>annotationlar’dır</a:t>
            </a:r>
            <a:r>
              <a:rPr lang="tr-TR"/>
              <a:t>. Yani </a:t>
            </a:r>
            <a:r>
              <a:rPr lang="tr-TR" err="1"/>
              <a:t>annotation</a:t>
            </a:r>
            <a:r>
              <a:rPr lang="tr-TR"/>
              <a:t> tanımlarken onları işaretlemek için kullanıyoruz.</a:t>
            </a:r>
          </a:p>
          <a:p>
            <a:r>
              <a:rPr lang="tr-TR"/>
              <a:t>@</a:t>
            </a:r>
            <a:r>
              <a:rPr lang="tr-TR">
                <a:solidFill>
                  <a:srgbClr val="FF0000"/>
                </a:solidFill>
              </a:rPr>
              <a:t>Retention</a:t>
            </a:r>
            <a:r>
              <a:rPr lang="tr-TR"/>
              <a:t> — Bu </a:t>
            </a:r>
            <a:r>
              <a:rPr lang="tr-TR" err="1"/>
              <a:t>annotation</a:t>
            </a:r>
            <a:r>
              <a:rPr lang="tr-TR"/>
              <a:t> ile işaretlenmiş </a:t>
            </a:r>
            <a:r>
              <a:rPr lang="tr-TR" err="1"/>
              <a:t>annotationın</a:t>
            </a:r>
            <a:r>
              <a:rPr lang="tr-TR"/>
              <a:t> nasıl saklanacağını belirleriz. 3 tip saklama şekli vardır. SOURCE, CLASS ve RUNTIME. Varsayılan olarak </a:t>
            </a:r>
            <a:r>
              <a:rPr lang="tr-TR" err="1"/>
              <a:t>CLASS’tır</a:t>
            </a:r>
            <a:r>
              <a:rPr lang="tr-TR"/>
              <a:t>. Yani </a:t>
            </a:r>
            <a:r>
              <a:rPr lang="tr-TR" err="1"/>
              <a:t>annotationın</a:t>
            </a:r>
            <a:r>
              <a:rPr lang="tr-TR"/>
              <a:t> derleme zamanında sınıfa kaydedilmesini, fakat </a:t>
            </a:r>
            <a:r>
              <a:rPr lang="tr-TR" err="1"/>
              <a:t>runtimeda</a:t>
            </a:r>
            <a:r>
              <a:rPr lang="tr-TR"/>
              <a:t> erişilmesine gerek olmadığını ifade eder. SOURCE ise </a:t>
            </a:r>
            <a:r>
              <a:rPr lang="tr-TR" err="1"/>
              <a:t>annotationın</a:t>
            </a:r>
            <a:r>
              <a:rPr lang="tr-TR"/>
              <a:t> derleme zamanında yok sayılmasını sağlar. RUNTIME ise </a:t>
            </a:r>
            <a:r>
              <a:rPr lang="tr-TR" err="1"/>
              <a:t>annotationın</a:t>
            </a:r>
            <a:r>
              <a:rPr lang="tr-TR"/>
              <a:t> çalışma zamanında erişilebilirliğini sağlar. Bunlardan en çok kullanılanı RUNTIME ve </a:t>
            </a:r>
            <a:r>
              <a:rPr lang="tr-TR" err="1"/>
              <a:t>CLASS’tır</a:t>
            </a:r>
            <a:r>
              <a:rPr lang="tr-TR"/>
              <a:t>.</a:t>
            </a:r>
          </a:p>
          <a:p>
            <a:r>
              <a:rPr lang="tr-TR"/>
              <a:t>Derleyicini derleme anında </a:t>
            </a:r>
            <a:r>
              <a:rPr lang="tr-TR" err="1"/>
              <a:t>annotation’a</a:t>
            </a:r>
            <a:r>
              <a:rPr lang="tr-TR"/>
              <a:t> erişmesini istiyorsak </a:t>
            </a:r>
            <a:r>
              <a:rPr lang="tr-TR" b="1"/>
              <a:t>@Retention(RetentionPolicy.RUNTIME) </a:t>
            </a:r>
            <a:r>
              <a:rPr lang="tr-TR"/>
              <a:t>anahtar kelimesini </a:t>
            </a:r>
            <a:r>
              <a:rPr lang="tr-TR" err="1"/>
              <a:t>annotation’dan</a:t>
            </a:r>
            <a:r>
              <a:rPr lang="tr-TR"/>
              <a:t> önce yazmamız gerekmektedir.</a:t>
            </a:r>
            <a:endParaRPr lang="tr-TR" b="1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07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70F524-24B0-486F-8384-70B62FC0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7F098C-86B4-42A0-91B2-6824ED45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@</a:t>
            </a:r>
            <a:r>
              <a:rPr lang="tr-TR">
                <a:solidFill>
                  <a:srgbClr val="FF0000"/>
                </a:solidFill>
              </a:rPr>
              <a:t>Target</a:t>
            </a:r>
            <a:r>
              <a:rPr lang="tr-TR"/>
              <a:t> — Tanımlanmış </a:t>
            </a:r>
            <a:r>
              <a:rPr lang="tr-TR" err="1"/>
              <a:t>annotationın</a:t>
            </a:r>
            <a:r>
              <a:rPr lang="tr-TR"/>
              <a:t> nereye uygulanacağını belirlemek için kullanılır. Örneğin @Target({ElementType.METHOD}) olarak işaretlenmiş bir </a:t>
            </a:r>
            <a:r>
              <a:rPr lang="tr-TR" err="1"/>
              <a:t>annotation</a:t>
            </a:r>
            <a:r>
              <a:rPr lang="tr-TR"/>
              <a:t> yalnızca </a:t>
            </a:r>
            <a:r>
              <a:rPr lang="tr-TR" err="1"/>
              <a:t>metodlar</a:t>
            </a:r>
            <a:r>
              <a:rPr lang="tr-TR"/>
              <a:t> için kullanılabilir. Bir sınıfın tanımlarken kullanılırsa hata alınır. Birden çok parametre ile kullanılabilir. @Target({ElementType.METHOD,ElementType.TYPE})</a:t>
            </a:r>
          </a:p>
          <a:p>
            <a:r>
              <a:rPr lang="tr-TR"/>
              <a:t>@</a:t>
            </a:r>
            <a:r>
              <a:rPr lang="tr-TR">
                <a:solidFill>
                  <a:srgbClr val="FF0000"/>
                </a:solidFill>
              </a:rPr>
              <a:t>Documented</a:t>
            </a:r>
            <a:r>
              <a:rPr lang="tr-TR"/>
              <a:t> — Bir </a:t>
            </a:r>
            <a:r>
              <a:rPr lang="tr-TR" err="1"/>
              <a:t>annotationı</a:t>
            </a:r>
            <a:r>
              <a:rPr lang="tr-TR"/>
              <a:t> </a:t>
            </a:r>
            <a:r>
              <a:rPr lang="tr-TR" err="1"/>
              <a:t>javadoc</a:t>
            </a:r>
            <a:r>
              <a:rPr lang="tr-TR"/>
              <a:t> ile oluşturulan dokümantasyonlara dahil etmek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28555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E809DC-3734-4462-9F26-406CF2F3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C1AB28-7024-4BC6-9ADB-B11D80E8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/>
              <a:t>@Target(ElementType.TYPE): </a:t>
            </a:r>
            <a:r>
              <a:rPr lang="tr-TR"/>
              <a:t>Sadece </a:t>
            </a:r>
            <a:r>
              <a:rPr lang="tr-TR" err="1"/>
              <a:t>sınıf,enum</a:t>
            </a:r>
            <a:r>
              <a:rPr lang="tr-TR"/>
              <a:t> ve </a:t>
            </a:r>
            <a:r>
              <a:rPr lang="tr-TR" err="1"/>
              <a:t>interface</a:t>
            </a:r>
            <a:r>
              <a:rPr lang="tr-TR"/>
              <a:t> için sınırlanır.</a:t>
            </a:r>
          </a:p>
          <a:p>
            <a:r>
              <a:rPr lang="tr-TR" b="1"/>
              <a:t>@Target(ElementType.PACKAGE): </a:t>
            </a:r>
            <a:r>
              <a:rPr lang="tr-TR"/>
              <a:t>Sadece paketler için sınırlandırılır.</a:t>
            </a:r>
          </a:p>
          <a:p>
            <a:r>
              <a:rPr lang="tr-TR" b="1"/>
              <a:t>@Target(ElementType.METHOD): </a:t>
            </a:r>
            <a:r>
              <a:rPr lang="tr-TR"/>
              <a:t>Sadece </a:t>
            </a:r>
            <a:r>
              <a:rPr lang="tr-TR" err="1"/>
              <a:t>metodlar</a:t>
            </a:r>
            <a:r>
              <a:rPr lang="tr-TR"/>
              <a:t> için sınırlandırılır.</a:t>
            </a:r>
          </a:p>
          <a:p>
            <a:r>
              <a:rPr lang="tr-TR" b="1"/>
              <a:t>@Target(ElementType.LOCAL_VARIABLE): </a:t>
            </a:r>
            <a:r>
              <a:rPr lang="tr-TR"/>
              <a:t>Sadece yerel değişkenler için </a:t>
            </a:r>
            <a:r>
              <a:rPr lang="tr-TR" err="1"/>
              <a:t>sınırlandırlır</a:t>
            </a:r>
            <a:r>
              <a:rPr lang="tr-TR"/>
              <a:t>.</a:t>
            </a:r>
          </a:p>
          <a:p>
            <a:r>
              <a:rPr lang="tr-TR" b="1"/>
              <a:t>@Target(ElementType.CONSTRUCTOR): </a:t>
            </a:r>
            <a:r>
              <a:rPr lang="tr-TR"/>
              <a:t>Sadece yapıcı </a:t>
            </a:r>
            <a:r>
              <a:rPr lang="tr-TR" err="1"/>
              <a:t>metod</a:t>
            </a:r>
            <a:r>
              <a:rPr lang="tr-TR"/>
              <a:t> için sınırlandırılır.</a:t>
            </a:r>
          </a:p>
          <a:p>
            <a:r>
              <a:rPr lang="tr-TR" b="1"/>
              <a:t>@Target(ElementType.FIELD): </a:t>
            </a:r>
            <a:r>
              <a:rPr lang="tr-TR"/>
              <a:t>Sadece sınıf üyeleri için sınırlandırılır.</a:t>
            </a:r>
          </a:p>
          <a:p>
            <a:r>
              <a:rPr lang="tr-TR" b="1"/>
              <a:t>@Target(ElementType.ANNOTATION_TYPE): </a:t>
            </a:r>
            <a:r>
              <a:rPr lang="tr-TR"/>
              <a:t>Sadece </a:t>
            </a:r>
            <a:r>
              <a:rPr lang="tr-TR" err="1"/>
              <a:t>annotation</a:t>
            </a:r>
            <a:r>
              <a:rPr lang="tr-TR"/>
              <a:t> birimleri için tanımlanan </a:t>
            </a:r>
            <a:r>
              <a:rPr lang="tr-TR" err="1"/>
              <a:t>annotation</a:t>
            </a:r>
            <a:r>
              <a:rPr lang="tr-TR"/>
              <a:t> ile sınırlandırılır.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202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0F129A-B2A1-46E1-B6B4-B2668B56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Garbage</a:t>
            </a:r>
            <a:r>
              <a:rPr lang="tr-TR"/>
              <a:t> </a:t>
            </a:r>
            <a:r>
              <a:rPr lang="tr-TR" err="1"/>
              <a:t>Collector</a:t>
            </a:r>
            <a:r>
              <a:rPr lang="tr-TR"/>
              <a:t> (Çöp Toplayıcı)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BB5548-A56B-4B13-9282-36A58263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Java dilinin üstünlüklerinden biri de </a:t>
            </a:r>
            <a:r>
              <a:rPr lang="tr-TR" err="1"/>
              <a:t>Garbage</a:t>
            </a:r>
            <a:r>
              <a:rPr lang="tr-TR"/>
              <a:t> </a:t>
            </a:r>
            <a:r>
              <a:rPr lang="tr-TR" err="1"/>
              <a:t>Collector</a:t>
            </a:r>
            <a:r>
              <a:rPr lang="tr-TR"/>
              <a:t> yapıcısının bulunmasıdır. Programlarda bazı nesnelerin kullanımı bittiğinde bellekten silinmeleri gerekmektedir. C++ dilinde bu işi kendimiz yapıyorduk, fakat </a:t>
            </a:r>
            <a:r>
              <a:rPr lang="tr-TR" err="1"/>
              <a:t>java’da</a:t>
            </a:r>
            <a:r>
              <a:rPr lang="tr-TR"/>
              <a:t> otomatik olarak yapılıyor.</a:t>
            </a:r>
          </a:p>
          <a:p>
            <a:r>
              <a:rPr lang="tr-TR"/>
              <a:t>Çöp toplama isteğini </a:t>
            </a:r>
            <a:r>
              <a:rPr lang="tr-TR">
                <a:solidFill>
                  <a:srgbClr val="FF0000"/>
                </a:solidFill>
              </a:rPr>
              <a:t>JVM</a:t>
            </a:r>
            <a:r>
              <a:rPr lang="tr-TR"/>
              <a:t> gönderir.</a:t>
            </a:r>
          </a:p>
          <a:p>
            <a:r>
              <a:rPr lang="tr-TR" err="1"/>
              <a:t>Garbage</a:t>
            </a:r>
            <a:r>
              <a:rPr lang="tr-TR"/>
              <a:t> </a:t>
            </a:r>
            <a:r>
              <a:rPr lang="tr-TR" err="1"/>
              <a:t>Collector</a:t>
            </a:r>
            <a:r>
              <a:rPr lang="tr-TR"/>
              <a:t> otomatik olarak çalışır ancak istersek bizde çalıştırabiliriz.</a:t>
            </a:r>
          </a:p>
          <a:p>
            <a:pPr lvl="1"/>
            <a:r>
              <a:rPr lang="tr-TR" err="1"/>
              <a:t>Runtime.getRuntime.gc</a:t>
            </a:r>
            <a:r>
              <a:rPr lang="tr-TR"/>
              <a:t>();  veya </a:t>
            </a:r>
            <a:r>
              <a:rPr lang="tr-TR" err="1"/>
              <a:t>System.gc</a:t>
            </a:r>
            <a:r>
              <a:rPr lang="tr-TR"/>
              <a:t>();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76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4354D5-BC4B-45C2-BCBB-54D0E001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Enum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3811DE-B2B4-4FD9-A5A2-1457A5BC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Java dilinde </a:t>
            </a:r>
            <a:r>
              <a:rPr lang="tr-TR" err="1"/>
              <a:t>Enum</a:t>
            </a:r>
            <a:r>
              <a:rPr lang="tr-TR"/>
              <a:t> türleri önceden tanımlanmış sabit değerleri ifade etmede kullanılır.</a:t>
            </a:r>
          </a:p>
          <a:p>
            <a:pPr lvl="1"/>
            <a:r>
              <a:rPr lang="tr-TR">
                <a:solidFill>
                  <a:srgbClr val="FF0000"/>
                </a:solidFill>
              </a:rPr>
              <a:t>Örneğin</a:t>
            </a:r>
            <a:r>
              <a:rPr lang="tr-TR"/>
              <a:t>, </a:t>
            </a:r>
            <a:r>
              <a:rPr lang="tr-TR" b="0" i="0">
                <a:solidFill>
                  <a:srgbClr val="292929"/>
                </a:solidFill>
                <a:effectLst/>
                <a:latin typeface="charter"/>
              </a:rPr>
              <a:t>bir haftanın kaç günden ve hangi günlerden oluştuğu</a:t>
            </a:r>
          </a:p>
          <a:p>
            <a:r>
              <a:rPr lang="tr-TR" b="0" i="0">
                <a:solidFill>
                  <a:srgbClr val="292929"/>
                </a:solidFill>
                <a:effectLst/>
                <a:latin typeface="charter"/>
              </a:rPr>
              <a:t>Başka bir değişle, sabit büyüklükte belirli alanlara sahipsek ya da daha iyi okunabilir bir koda sahip olmak için </a:t>
            </a:r>
            <a:r>
              <a:rPr lang="tr-TR" b="0" i="0" err="1">
                <a:solidFill>
                  <a:srgbClr val="FF0000"/>
                </a:solidFill>
                <a:effectLst/>
                <a:latin typeface="charter"/>
              </a:rPr>
              <a:t>enum</a:t>
            </a:r>
            <a:r>
              <a:rPr lang="tr-TR" b="0" i="0">
                <a:solidFill>
                  <a:srgbClr val="292929"/>
                </a:solidFill>
                <a:effectLst/>
                <a:latin typeface="charter"/>
              </a:rPr>
              <a:t> kullanırız. </a:t>
            </a:r>
          </a:p>
          <a:p>
            <a:r>
              <a:rPr lang="tr-TR" b="0" i="0" err="1">
                <a:solidFill>
                  <a:srgbClr val="FF0000"/>
                </a:solidFill>
                <a:effectLst/>
                <a:latin typeface="charter"/>
              </a:rPr>
              <a:t>Enum</a:t>
            </a:r>
            <a:r>
              <a:rPr lang="tr-TR" b="0" i="0">
                <a:solidFill>
                  <a:srgbClr val="292929"/>
                </a:solidFill>
                <a:effectLst/>
                <a:latin typeface="charter"/>
              </a:rPr>
              <a:t> kullanmadaki amacımız kod okunabilirliğini arttırmak, değer kümesini daraltmak, veri güvenliğini sağlayarak oluşabilecek hataları minimize etmek.</a:t>
            </a:r>
          </a:p>
          <a:p>
            <a:endParaRPr lang="tr-TR" b="0" i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4106033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B982B7-2FED-4C19-AB4C-1421D19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099B4C-A78B-42DC-B8C2-C9485C4E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err="1">
                <a:solidFill>
                  <a:srgbClr val="FF0000"/>
                </a:solidFill>
              </a:rPr>
              <a:t>Finalize</a:t>
            </a:r>
            <a:r>
              <a:rPr lang="tr-TR" i="1">
                <a:solidFill>
                  <a:srgbClr val="FF0000"/>
                </a:solidFill>
              </a:rPr>
              <a:t> metodunun kullanımı</a:t>
            </a:r>
          </a:p>
          <a:p>
            <a:r>
              <a:rPr lang="tr-TR"/>
              <a:t>Java’da bir nesneyi silmek istediğimizde ek olarak çalışan bir </a:t>
            </a:r>
            <a:r>
              <a:rPr lang="tr-TR" err="1"/>
              <a:t>metod</a:t>
            </a:r>
            <a:r>
              <a:rPr lang="tr-TR"/>
              <a:t> daha vardır. Bu </a:t>
            </a:r>
            <a:r>
              <a:rPr lang="tr-TR" err="1"/>
              <a:t>metod</a:t>
            </a:r>
            <a:r>
              <a:rPr lang="tr-TR"/>
              <a:t> </a:t>
            </a:r>
            <a:r>
              <a:rPr lang="tr-TR" err="1"/>
              <a:t>finalize</a:t>
            </a:r>
            <a:r>
              <a:rPr lang="tr-TR"/>
              <a:t>(); metodudur. </a:t>
            </a:r>
            <a:r>
              <a:rPr lang="tr-TR" err="1"/>
              <a:t>Garbage</a:t>
            </a:r>
            <a:r>
              <a:rPr lang="tr-TR"/>
              <a:t> </a:t>
            </a:r>
            <a:r>
              <a:rPr lang="tr-TR" err="1"/>
              <a:t>Collector</a:t>
            </a:r>
            <a:r>
              <a:rPr lang="tr-TR"/>
              <a:t>, nesneleri silmeden önce bu metodu çağırır ve kullanır. 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71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56957D-8D29-4584-83BB-23E4516E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242629" y="3161959"/>
            <a:ext cx="4589042" cy="1325563"/>
          </a:xfrm>
        </p:spPr>
        <p:txBody>
          <a:bodyPr>
            <a:normAutofit/>
          </a:bodyPr>
          <a:lstStyle/>
          <a:p>
            <a:r>
              <a:rPr lang="tr-TR" sz="2400">
                <a:solidFill>
                  <a:srgbClr val="000000"/>
                </a:solidFill>
                <a:latin typeface="Consolas" panose="020B0609020204030204" pitchFamily="49" charset="0"/>
              </a:rPr>
              <a:t>O6_Garbage_Collector.java</a:t>
            </a:r>
            <a:endParaRPr lang="tr-TR" sz="240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4FC7D4E-FAA6-4FD0-9AD1-72B99F51F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922" y="615820"/>
            <a:ext cx="6139649" cy="556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9C920C-725A-4F13-B6C4-5C6113C5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794556-33C4-47EB-9BE2-6EBE9AB8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/>
              <a:t>Not</a:t>
            </a:r>
            <a:r>
              <a:rPr lang="tr-TR"/>
              <a:t>: Nesnelerin silinme sırası, oluşturulma sıralarının tam tersidir. İlk oluşturulan nesne en son silinir.</a:t>
            </a:r>
          </a:p>
          <a:p>
            <a:endParaRPr lang="tr-TR"/>
          </a:p>
          <a:p>
            <a:r>
              <a:rPr lang="tr-TR" b="1"/>
              <a:t>Not</a:t>
            </a:r>
            <a:r>
              <a:rPr lang="tr-TR"/>
              <a:t>: Dosya okuma yazma işlemlerinde de </a:t>
            </a:r>
            <a:r>
              <a:rPr lang="tr-TR" b="1" err="1"/>
              <a:t>Stream</a:t>
            </a:r>
            <a:r>
              <a:rPr lang="tr-TR"/>
              <a:t> kullanılarak bir işlem yaptığımızda o </a:t>
            </a:r>
            <a:r>
              <a:rPr lang="tr-TR" err="1"/>
              <a:t>Stream’ı</a:t>
            </a:r>
            <a:r>
              <a:rPr lang="tr-TR"/>
              <a:t> kapatmak için de </a:t>
            </a:r>
            <a:r>
              <a:rPr lang="tr-TR" b="1" err="1"/>
              <a:t>finalize</a:t>
            </a:r>
            <a:r>
              <a:rPr lang="tr-TR" b="1"/>
              <a:t>()</a:t>
            </a:r>
            <a:r>
              <a:rPr lang="tr-TR"/>
              <a:t> metodu kullanılır. Okuma yazma işlemi için oluşturulan nesneler, </a:t>
            </a:r>
            <a:r>
              <a:rPr lang="tr-TR" err="1"/>
              <a:t>finalize</a:t>
            </a:r>
            <a:r>
              <a:rPr lang="tr-TR"/>
              <a:t>() metodu ile bellekten silinirler. Diyelim ki işlemler o1 nesnesi ile yaptık.  </a:t>
            </a:r>
            <a:r>
              <a:rPr lang="tr-TR" b="1"/>
              <a:t>o1.finalize(); </a:t>
            </a:r>
            <a:r>
              <a:rPr lang="tr-TR"/>
              <a:t>diyerek nesneyi silebiliriz.</a:t>
            </a:r>
          </a:p>
          <a:p>
            <a:endParaRPr lang="tr-TR"/>
          </a:p>
          <a:p>
            <a:r>
              <a:rPr lang="tr-TR" b="1" err="1"/>
              <a:t>super.finalize</a:t>
            </a:r>
            <a:r>
              <a:rPr lang="tr-TR" b="1"/>
              <a:t>() </a:t>
            </a:r>
            <a:r>
              <a:rPr lang="tr-TR"/>
              <a:t>ile üst sınıfın </a:t>
            </a:r>
            <a:r>
              <a:rPr lang="tr-TR" b="1" err="1"/>
              <a:t>finalize</a:t>
            </a:r>
            <a:r>
              <a:rPr lang="tr-TR" b="1"/>
              <a:t>() </a:t>
            </a:r>
            <a:r>
              <a:rPr lang="tr-TR"/>
              <a:t>metodu çağrılabilir.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24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8FD8CE-CA78-41B6-ACFF-12A5B2FB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Ödev1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FA905-B8B0-43A9-AA7D-FB8597AC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err="1"/>
              <a:t>isci</a:t>
            </a:r>
            <a:r>
              <a:rPr lang="tr-TR"/>
              <a:t> adında bir sınıf tanımlayın. Bu sınıf </a:t>
            </a:r>
            <a:r>
              <a:rPr lang="tr-TR" b="1"/>
              <a:t>ad</a:t>
            </a:r>
            <a:r>
              <a:rPr lang="tr-TR"/>
              <a:t>, </a:t>
            </a:r>
            <a:r>
              <a:rPr lang="tr-TR" b="1" err="1"/>
              <a:t>soyad</a:t>
            </a:r>
            <a:r>
              <a:rPr lang="tr-TR"/>
              <a:t>, </a:t>
            </a:r>
            <a:r>
              <a:rPr lang="tr-TR" b="1" err="1"/>
              <a:t>maas</a:t>
            </a:r>
            <a:r>
              <a:rPr lang="tr-TR"/>
              <a:t>, </a:t>
            </a:r>
            <a:r>
              <a:rPr lang="tr-TR" b="1" err="1"/>
              <a:t>sehir</a:t>
            </a:r>
            <a:r>
              <a:rPr lang="tr-TR"/>
              <a:t>, </a:t>
            </a:r>
            <a:r>
              <a:rPr lang="tr-TR" b="1" err="1"/>
              <a:t>gorev</a:t>
            </a:r>
            <a:r>
              <a:rPr lang="tr-TR"/>
              <a:t> gibi alanlara sahip olsun. Bu sınıfın yapıcısı, aldığı parametreleri bu değişkenlere atsın. Bir de </a:t>
            </a:r>
            <a:r>
              <a:rPr lang="tr-TR">
                <a:solidFill>
                  <a:srgbClr val="FF0000"/>
                </a:solidFill>
              </a:rPr>
              <a:t>ana sınıf </a:t>
            </a:r>
            <a:r>
              <a:rPr lang="tr-TR"/>
              <a:t>oluşturun. Bu sınıf içerisinde </a:t>
            </a:r>
            <a:r>
              <a:rPr lang="tr-TR" b="1" err="1"/>
              <a:t>isci</a:t>
            </a:r>
            <a:r>
              <a:rPr lang="tr-TR"/>
              <a:t> sınıfına ait bir nesne oluşturun ve parametre olarak, </a:t>
            </a:r>
            <a:r>
              <a:rPr lang="tr-TR" b="1" err="1"/>
              <a:t>isci</a:t>
            </a:r>
            <a:r>
              <a:rPr lang="tr-TR"/>
              <a:t> sınıfının yapıcısına bu 5 değeri de gönderin. Eğer isterseniz, bu gönderilecek. değerleri kullanıcıdan alın. Daha sonra bu değerleri sırasıyla ekrana yazdırın. </a:t>
            </a:r>
          </a:p>
        </p:txBody>
      </p:sp>
    </p:spTree>
    <p:extLst>
      <p:ext uri="{BB962C8B-B14F-4D97-AF65-F5344CB8AC3E}">
        <p14:creationId xmlns:p14="http://schemas.microsoft.com/office/powerpoint/2010/main" val="257552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FD0E0F-672A-4D03-B6A0-D109095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Ödev2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C1EDDD-964F-40A6-A782-34490F36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Bir sınıf içerisinde iki tane yapıcı oluşturun. </a:t>
            </a:r>
            <a:r>
              <a:rPr lang="tr-TR" err="1"/>
              <a:t>Yapicılardan</a:t>
            </a:r>
            <a:r>
              <a:rPr lang="tr-TR"/>
              <a:t> dan biri </a:t>
            </a:r>
            <a:r>
              <a:rPr lang="tr-TR" b="1" err="1"/>
              <a:t>String</a:t>
            </a:r>
            <a:r>
              <a:rPr lang="tr-TR"/>
              <a:t> tipinde bir parametre alsın. Diğeri ise hem </a:t>
            </a:r>
            <a:r>
              <a:rPr lang="tr-TR" b="1" err="1"/>
              <a:t>String</a:t>
            </a:r>
            <a:r>
              <a:rPr lang="tr-TR"/>
              <a:t> hem </a:t>
            </a:r>
            <a:r>
              <a:rPr lang="tr-TR" b="1" err="1"/>
              <a:t>int</a:t>
            </a:r>
            <a:r>
              <a:rPr lang="tr-TR"/>
              <a:t> tipinde bir parametre alsın. Bu sınıftan bir </a:t>
            </a:r>
            <a:r>
              <a:rPr lang="tr-TR" b="1"/>
              <a:t>nesne</a:t>
            </a:r>
            <a:r>
              <a:rPr lang="tr-TR"/>
              <a:t> oluşturun ve yapıcıya bir </a:t>
            </a:r>
            <a:r>
              <a:rPr lang="tr-TR" b="1" err="1"/>
              <a:t>String</a:t>
            </a:r>
            <a:r>
              <a:rPr lang="tr-TR"/>
              <a:t> değer gönderin. Bu yapıcı A da aldığı değere herhangi bir </a:t>
            </a:r>
            <a:r>
              <a:rPr lang="tr-TR" b="1" err="1"/>
              <a:t>int</a:t>
            </a:r>
            <a:r>
              <a:rPr lang="tr-TR"/>
              <a:t> değer ekleyerek, bunu </a:t>
            </a:r>
            <a:r>
              <a:rPr lang="tr-TR" b="1" err="1"/>
              <a:t>this</a:t>
            </a:r>
            <a:r>
              <a:rPr lang="tr-TR"/>
              <a:t> metodu ile diğer yapıcıya göndersin. 2 parametreli yapıcı da aldığı bir iki değeri birleştirerek ekrana yazsın. </a:t>
            </a:r>
          </a:p>
        </p:txBody>
      </p:sp>
    </p:spTree>
    <p:extLst>
      <p:ext uri="{BB962C8B-B14F-4D97-AF65-F5344CB8AC3E}">
        <p14:creationId xmlns:p14="http://schemas.microsoft.com/office/powerpoint/2010/main" val="14163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6A3930-6949-4915-9B36-1D6F4DB7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9CFE2C-60B2-4ACA-A2E7-A78AFD5E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>
                <a:hlinkClick r:id="rId2"/>
              </a:rPr>
              <a:t>KİRAZLI, M., ‘‘ Java 7:Yeni Başlayanlar için’’, </a:t>
            </a:r>
            <a:r>
              <a:rPr lang="tr-TR" err="1">
                <a:hlinkClick r:id="rId2"/>
              </a:rPr>
              <a:t>Kodlab</a:t>
            </a:r>
            <a:r>
              <a:rPr lang="tr-TR">
                <a:hlinkClick r:id="" action="ppaction://noaction"/>
              </a:rPr>
              <a:t>, 8.Baskı, Ekim,2015.</a:t>
            </a:r>
          </a:p>
          <a:p>
            <a:r>
              <a:rPr lang="tr-TR">
                <a:hlinkClick r:id="rId3"/>
              </a:rPr>
              <a:t>https://medium.com/gokhanyavas/javada-enum-kullan%C4%B1m%C4%B1-31015e8402b5</a:t>
            </a:r>
            <a:endParaRPr lang="tr-TR"/>
          </a:p>
          <a:p>
            <a:r>
              <a:rPr lang="tr-TR">
                <a:hlinkClick r:id="rId4"/>
              </a:rPr>
              <a:t>https://umiitkose.com/2020/06/javada-enum-anahtar-deyimi-nedir-ne-ise-yarar/</a:t>
            </a:r>
            <a:endParaRPr lang="tr-TR"/>
          </a:p>
          <a:p>
            <a:r>
              <a:rPr lang="tr-TR">
                <a:hlinkClick r:id="rId5"/>
              </a:rPr>
              <a:t>https://medium.com/@tugrulbayrak/java-annotation-nedir-271ba83838b3</a:t>
            </a:r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85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36B0B3-2503-48E0-8DC6-0C8719C1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D04EC2-8690-4139-8272-AF8486CA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>
                <a:solidFill>
                  <a:srgbClr val="FF0000"/>
                </a:solidFill>
              </a:rPr>
              <a:t>Enum</a:t>
            </a:r>
            <a:r>
              <a:rPr lang="tr-TR"/>
              <a:t> için yapıcı metot tanımlandığında </a:t>
            </a:r>
            <a:r>
              <a:rPr lang="tr-TR" err="1">
                <a:solidFill>
                  <a:srgbClr val="FF0000"/>
                </a:solidFill>
              </a:rPr>
              <a:t>public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/>
              <a:t>erişim belirleyici kullanılmamalıdır. Aksi durumda derleme hatası oluşur.</a:t>
            </a:r>
          </a:p>
          <a:p>
            <a:r>
              <a:rPr lang="tr-TR" err="1">
                <a:solidFill>
                  <a:srgbClr val="FF0000"/>
                </a:solidFill>
              </a:rPr>
              <a:t>Enum</a:t>
            </a:r>
            <a:r>
              <a:rPr lang="tr-TR"/>
              <a:t> türler dışarıdan </a:t>
            </a:r>
            <a:r>
              <a:rPr lang="tr-TR" err="1">
                <a:solidFill>
                  <a:srgbClr val="FF0000"/>
                </a:solidFill>
              </a:rPr>
              <a:t>new</a:t>
            </a:r>
            <a:r>
              <a:rPr lang="tr-TR"/>
              <a:t> operatörü ile </a:t>
            </a:r>
            <a:r>
              <a:rPr lang="tr-TR">
                <a:solidFill>
                  <a:srgbClr val="FF0000"/>
                </a:solidFill>
              </a:rPr>
              <a:t>türetilemezler</a:t>
            </a:r>
            <a:r>
              <a:rPr lang="tr-TR"/>
              <a:t>. </a:t>
            </a:r>
            <a:r>
              <a:rPr lang="tr-TR" err="1"/>
              <a:t>Enumlar</a:t>
            </a:r>
            <a:r>
              <a:rPr lang="tr-TR"/>
              <a:t> içinde yazılan yapıcı metotlar sadece </a:t>
            </a:r>
            <a:r>
              <a:rPr lang="tr-TR" err="1">
                <a:solidFill>
                  <a:srgbClr val="FF0000"/>
                </a:solidFill>
              </a:rPr>
              <a:t>enum</a:t>
            </a:r>
            <a:r>
              <a:rPr lang="tr-TR">
                <a:solidFill>
                  <a:srgbClr val="FF0000"/>
                </a:solidFill>
              </a:rPr>
              <a:t> sabitleri </a:t>
            </a:r>
            <a:r>
              <a:rPr lang="tr-TR"/>
              <a:t>tarafından çağırılabilirler.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6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8877A8-7E9F-407B-9D06-30597CDC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45511D-566E-4162-8719-BE2D422B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>
                <a:solidFill>
                  <a:srgbClr val="FF0000"/>
                </a:solidFill>
              </a:rPr>
              <a:t>Enum’lar</a:t>
            </a:r>
            <a:r>
              <a:rPr lang="tr-TR"/>
              <a:t> sınıflara benzer. </a:t>
            </a:r>
            <a:r>
              <a:rPr lang="tr-TR">
                <a:solidFill>
                  <a:srgbClr val="FF0000"/>
                </a:solidFill>
              </a:rPr>
              <a:t>Kendilerine ait yapıcıları vardır</a:t>
            </a:r>
            <a:r>
              <a:rPr lang="tr-TR"/>
              <a:t>. Bünyesinde üyeler barındırır.</a:t>
            </a:r>
          </a:p>
          <a:p>
            <a:r>
              <a:rPr lang="tr-TR" err="1"/>
              <a:t>Enum</a:t>
            </a:r>
            <a:r>
              <a:rPr lang="tr-TR"/>
              <a:t> tanımlamak için </a:t>
            </a:r>
            <a:r>
              <a:rPr lang="tr-TR" b="1" err="1"/>
              <a:t>enum</a:t>
            </a:r>
            <a:r>
              <a:rPr lang="tr-TR"/>
              <a:t> anahtar kelimesi kullanılır.</a:t>
            </a:r>
          </a:p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7FA1E7-5936-481A-AA15-97CF0A24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13" y="3149809"/>
            <a:ext cx="3423947" cy="3343066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7F7ED688-6300-4E6A-A257-6D6E50565A51}"/>
              </a:ext>
            </a:extLst>
          </p:cNvPr>
          <p:cNvSpPr txBox="1">
            <a:spLocks/>
          </p:cNvSpPr>
          <p:nvPr/>
        </p:nvSpPr>
        <p:spPr>
          <a:xfrm rot="16200000">
            <a:off x="2247074" y="4489629"/>
            <a:ext cx="2911249" cy="46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/>
              <a:t>O21_Enum_Hayvanlar.java</a:t>
            </a:r>
          </a:p>
        </p:txBody>
      </p:sp>
    </p:spTree>
    <p:extLst>
      <p:ext uri="{BB962C8B-B14F-4D97-AF65-F5344CB8AC3E}">
        <p14:creationId xmlns:p14="http://schemas.microsoft.com/office/powerpoint/2010/main" val="258862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4EF1D88-DF0A-4E72-B3E9-E739848A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61" y="0"/>
            <a:ext cx="5206482" cy="6858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520C95A-7746-4DB5-9DBF-AE86EB8C9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42" y="83976"/>
            <a:ext cx="4514266" cy="427342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45DA298-93C3-45B9-9426-4C9E55A32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64" y="4482777"/>
            <a:ext cx="4439621" cy="2085975"/>
          </a:xfrm>
          <a:prstGeom prst="rect">
            <a:avLst/>
          </a:prstGeom>
        </p:spPr>
      </p:pic>
      <p:sp>
        <p:nvSpPr>
          <p:cNvPr id="14" name="Başlık 1">
            <a:extLst>
              <a:ext uri="{FF2B5EF4-FFF2-40B4-BE49-F238E27FC236}">
                <a16:creationId xmlns:a16="http://schemas.microsoft.com/office/drawing/2014/main" id="{2CF75569-8D38-498C-9C7A-8E887AA3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46583" y="1849017"/>
            <a:ext cx="3284375" cy="463417"/>
          </a:xfrm>
        </p:spPr>
        <p:txBody>
          <a:bodyPr>
            <a:normAutofit/>
          </a:bodyPr>
          <a:lstStyle/>
          <a:p>
            <a:r>
              <a:rPr lang="tr-TR" sz="2000"/>
              <a:t>O2_Enum_Aylar.java</a:t>
            </a: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8DD82DAA-1A4D-4AD6-B217-A7131B082369}"/>
              </a:ext>
            </a:extLst>
          </p:cNvPr>
          <p:cNvSpPr txBox="1">
            <a:spLocks/>
          </p:cNvSpPr>
          <p:nvPr/>
        </p:nvSpPr>
        <p:spPr>
          <a:xfrm rot="16200000">
            <a:off x="-827314" y="4764834"/>
            <a:ext cx="2845837" cy="46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/>
              <a:t>O2_Enum_Gunler.java</a:t>
            </a:r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7C057FE8-4168-4ADB-8BB5-DA5E66FB66D7}"/>
              </a:ext>
            </a:extLst>
          </p:cNvPr>
          <p:cNvSpPr txBox="1">
            <a:spLocks/>
          </p:cNvSpPr>
          <p:nvPr/>
        </p:nvSpPr>
        <p:spPr>
          <a:xfrm rot="16200000">
            <a:off x="3774236" y="3178630"/>
            <a:ext cx="5492624" cy="500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400"/>
              <a:t>O2_Enum_Main.java</a:t>
            </a:r>
          </a:p>
        </p:txBody>
      </p:sp>
    </p:spTree>
    <p:extLst>
      <p:ext uri="{BB962C8B-B14F-4D97-AF65-F5344CB8AC3E}">
        <p14:creationId xmlns:p14="http://schemas.microsoft.com/office/powerpoint/2010/main" val="418198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D0995EE-A8C2-478D-9781-D6C0DB72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10" y="690562"/>
            <a:ext cx="5019675" cy="54768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608F77E-7531-4E65-A429-68F61745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38" y="2069324"/>
            <a:ext cx="3552825" cy="2705100"/>
          </a:xfrm>
          <a:prstGeom prst="rect">
            <a:avLst/>
          </a:prstGeom>
        </p:spPr>
      </p:pic>
      <p:sp>
        <p:nvSpPr>
          <p:cNvPr id="11" name="Başlık 1">
            <a:extLst>
              <a:ext uri="{FF2B5EF4-FFF2-40B4-BE49-F238E27FC236}">
                <a16:creationId xmlns:a16="http://schemas.microsoft.com/office/drawing/2014/main" id="{8B630C3B-1694-46B5-B2AA-A233CC8EE11A}"/>
              </a:ext>
            </a:extLst>
          </p:cNvPr>
          <p:cNvSpPr txBox="1">
            <a:spLocks/>
          </p:cNvSpPr>
          <p:nvPr/>
        </p:nvSpPr>
        <p:spPr>
          <a:xfrm rot="16200000">
            <a:off x="152400" y="3122646"/>
            <a:ext cx="2845837" cy="46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/>
              <a:t>O3_Enum_Sonuc.java</a:t>
            </a:r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7633AB9D-BEEA-4621-9935-6F15F3E76002}"/>
              </a:ext>
            </a:extLst>
          </p:cNvPr>
          <p:cNvSpPr txBox="1">
            <a:spLocks/>
          </p:cNvSpPr>
          <p:nvPr/>
        </p:nvSpPr>
        <p:spPr>
          <a:xfrm rot="16200000">
            <a:off x="3838237" y="2768131"/>
            <a:ext cx="4618556" cy="463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/>
              <a:t>O3_Enum_Main.java</a:t>
            </a:r>
          </a:p>
        </p:txBody>
      </p:sp>
    </p:spTree>
    <p:extLst>
      <p:ext uri="{BB962C8B-B14F-4D97-AF65-F5344CB8AC3E}">
        <p14:creationId xmlns:p14="http://schemas.microsoft.com/office/powerpoint/2010/main" val="301094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2E2891-FDD9-42EB-8B3E-55630F34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Enum</a:t>
            </a:r>
            <a:r>
              <a:rPr lang="tr-TR"/>
              <a:t> içerisindeki elamanları yazdırma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F3CB40-C1A2-4F9C-989C-87AA096C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9333"/>
            <a:ext cx="10602685" cy="1035958"/>
          </a:xfrm>
        </p:spPr>
        <p:txBody>
          <a:bodyPr/>
          <a:lstStyle/>
          <a:p>
            <a:r>
              <a:rPr lang="tr-TR" err="1"/>
              <a:t>Enum</a:t>
            </a:r>
            <a:r>
              <a:rPr lang="tr-TR"/>
              <a:t> içerisindeki elamanları tek tek yazdırmak yerine </a:t>
            </a:r>
            <a:r>
              <a:rPr lang="tr-TR" err="1"/>
              <a:t>foreach</a:t>
            </a:r>
            <a:r>
              <a:rPr lang="tr-TR"/>
              <a:t> (gelişmiş </a:t>
            </a:r>
            <a:r>
              <a:rPr lang="tr-TR" err="1"/>
              <a:t>for</a:t>
            </a:r>
            <a:r>
              <a:rPr lang="tr-TR"/>
              <a:t>) ile yazdırabiliriz.</a:t>
            </a:r>
          </a:p>
          <a:p>
            <a:endParaRPr lang="tr-TR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D5FF0481-3992-42C8-9B94-34CA7CB55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5035" y="2777800"/>
            <a:ext cx="4895850" cy="3295650"/>
          </a:xfr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4DAAF08-6353-4305-8D1B-F1626918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68" y="2648079"/>
            <a:ext cx="5162550" cy="3856169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E884C487-C671-4054-8CE6-907B4461B34D}"/>
              </a:ext>
            </a:extLst>
          </p:cNvPr>
          <p:cNvSpPr txBox="1">
            <a:spLocks/>
          </p:cNvSpPr>
          <p:nvPr/>
        </p:nvSpPr>
        <p:spPr>
          <a:xfrm rot="16200000">
            <a:off x="-996819" y="4193917"/>
            <a:ext cx="2845837" cy="46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/>
              <a:t>O4_Enum_Araba.java</a:t>
            </a:r>
          </a:p>
        </p:txBody>
      </p:sp>
    </p:spTree>
    <p:extLst>
      <p:ext uri="{BB962C8B-B14F-4D97-AF65-F5344CB8AC3E}">
        <p14:creationId xmlns:p14="http://schemas.microsoft.com/office/powerpoint/2010/main" val="70209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55E1C-18A7-4227-8C7C-63A29309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Ordinal</a:t>
            </a:r>
            <a:r>
              <a:rPr lang="tr-TR"/>
              <a:t> Metodu ile </a:t>
            </a:r>
            <a:r>
              <a:rPr lang="tr-TR" err="1"/>
              <a:t>enum</a:t>
            </a:r>
            <a:r>
              <a:rPr lang="tr-TR"/>
              <a:t> elemanlarının indisini öğrenme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A28F86-62B9-443E-B5FC-3BA86E751C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err="1"/>
              <a:t>Enumlar</a:t>
            </a:r>
            <a:r>
              <a:rPr lang="tr-TR"/>
              <a:t> yapı olarak hem </a:t>
            </a:r>
            <a:r>
              <a:rPr lang="tr-TR">
                <a:solidFill>
                  <a:srgbClr val="FF0000"/>
                </a:solidFill>
              </a:rPr>
              <a:t>dizilere</a:t>
            </a:r>
            <a:r>
              <a:rPr lang="tr-TR"/>
              <a:t> hem de sınıflara benzerler. </a:t>
            </a:r>
          </a:p>
          <a:p>
            <a:r>
              <a:rPr lang="tr-TR" err="1"/>
              <a:t>Enumların</a:t>
            </a:r>
            <a:r>
              <a:rPr lang="tr-TR"/>
              <a:t> indisi vardır, ve dizilerdeki gibi sıfırdan başlar.</a:t>
            </a:r>
          </a:p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6BF3F3E2-4CCA-407F-B8D4-D09F03D782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6094" y="1825625"/>
            <a:ext cx="5181600" cy="4315326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7CF1563-F55F-46BE-859E-2E2574987B67}"/>
              </a:ext>
            </a:extLst>
          </p:cNvPr>
          <p:cNvSpPr txBox="1"/>
          <p:nvPr/>
        </p:nvSpPr>
        <p:spPr>
          <a:xfrm rot="16200000">
            <a:off x="5062638" y="3688704"/>
            <a:ext cx="257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/>
              <a:t>O5_Enum_Ordinal.java</a:t>
            </a:r>
          </a:p>
        </p:txBody>
      </p:sp>
    </p:spTree>
    <p:extLst>
      <p:ext uri="{BB962C8B-B14F-4D97-AF65-F5344CB8AC3E}">
        <p14:creationId xmlns:p14="http://schemas.microsoft.com/office/powerpoint/2010/main" val="204119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520032-25F8-41D0-8921-EEAEB0AF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Enum</a:t>
            </a:r>
            <a:r>
              <a:rPr lang="tr-TR"/>
              <a:t> Notlar…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6662AD-9B5E-43D8-A3E4-49C4E746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>
                <a:solidFill>
                  <a:srgbClr val="FF0000"/>
                </a:solidFill>
              </a:rPr>
              <a:t>enum</a:t>
            </a:r>
            <a:r>
              <a:rPr lang="tr-TR"/>
              <a:t> içerisindeki elamanlara değerlerde verilebilir.</a:t>
            </a:r>
          </a:p>
          <a:p>
            <a:r>
              <a:rPr lang="tr-TR" err="1">
                <a:solidFill>
                  <a:srgbClr val="FF0000"/>
                </a:solidFill>
              </a:rPr>
              <a:t>enum</a:t>
            </a:r>
            <a:r>
              <a:rPr lang="tr-TR"/>
              <a:t> </a:t>
            </a:r>
            <a:r>
              <a:rPr lang="tr-TR" err="1"/>
              <a:t>içersindeki</a:t>
            </a:r>
            <a:r>
              <a:rPr lang="tr-TR"/>
              <a:t> yapıcılar </a:t>
            </a:r>
            <a:r>
              <a:rPr lang="tr-TR" err="1">
                <a:solidFill>
                  <a:srgbClr val="FF0000"/>
                </a:solidFill>
              </a:rPr>
              <a:t>public</a:t>
            </a:r>
            <a:r>
              <a:rPr lang="tr-TR"/>
              <a:t> olamaz.</a:t>
            </a:r>
          </a:p>
          <a:p>
            <a:r>
              <a:rPr lang="tr-TR" err="1">
                <a:solidFill>
                  <a:srgbClr val="FF0000"/>
                </a:solidFill>
              </a:rPr>
              <a:t>enum</a:t>
            </a:r>
            <a:r>
              <a:rPr lang="tr-TR" err="1"/>
              <a:t>’lar</a:t>
            </a:r>
            <a:r>
              <a:rPr lang="tr-TR"/>
              <a:t> bir sınıftan türetilemezler.(Miras alamazlar)</a:t>
            </a:r>
          </a:p>
          <a:p>
            <a:r>
              <a:rPr lang="tr-TR" err="1">
                <a:solidFill>
                  <a:srgbClr val="FF0000"/>
                </a:solidFill>
              </a:rPr>
              <a:t>enum</a:t>
            </a:r>
            <a:r>
              <a:rPr lang="tr-TR"/>
              <a:t> içerisindeki değerler sonradan da verilebilir.</a:t>
            </a:r>
          </a:p>
          <a:p>
            <a:r>
              <a:rPr lang="tr-TR"/>
              <a:t>Tüm </a:t>
            </a:r>
            <a:r>
              <a:rPr lang="tr-TR" err="1">
                <a:solidFill>
                  <a:srgbClr val="FF0000"/>
                </a:solidFill>
              </a:rPr>
              <a:t>enum</a:t>
            </a:r>
            <a:r>
              <a:rPr lang="tr-TR" err="1"/>
              <a:t>’lar</a:t>
            </a:r>
            <a:r>
              <a:rPr lang="tr-TR"/>
              <a:t> </a:t>
            </a:r>
            <a:r>
              <a:rPr lang="tr-TR" i="1" err="1"/>
              <a:t>java.lang.Enum</a:t>
            </a:r>
            <a:r>
              <a:rPr lang="tr-TR" i="1"/>
              <a:t> </a:t>
            </a:r>
            <a:r>
              <a:rPr lang="tr-TR"/>
              <a:t>sınıfından türetilmiştir.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09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AC50F0B1DD94EA1C1962D79EF2F03" ma:contentTypeVersion="5" ma:contentTypeDescription="Create a new document." ma:contentTypeScope="" ma:versionID="75bb1b8ed6d1e39f2b5db69b8ad858c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1f9ef9468075419190eba79da118c99e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6DEA8-665E-4FA5-81DE-48250F0DB258}"/>
</file>

<file path=customXml/itemProps2.xml><?xml version="1.0" encoding="utf-8"?>
<ds:datastoreItem xmlns:ds="http://schemas.openxmlformats.org/officeDocument/2006/customXml" ds:itemID="{F50227FD-9A74-494C-BD36-3B2AA70A0D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C927ED-FB45-4DD5-999F-68324F2B22A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Teması</vt:lpstr>
      <vt:lpstr>NESNEYE TABANLI PROGRAMLAMA - II Ders3-Enum ve Annotation</vt:lpstr>
      <vt:lpstr>Enum</vt:lpstr>
      <vt:lpstr>PowerPoint Presentation</vt:lpstr>
      <vt:lpstr>PowerPoint Presentation</vt:lpstr>
      <vt:lpstr>O2_Enum_Aylar.java</vt:lpstr>
      <vt:lpstr>PowerPoint Presentation</vt:lpstr>
      <vt:lpstr>Enum içerisindeki elamanları yazdırma</vt:lpstr>
      <vt:lpstr>Ordinal Metodu ile enum elemanlarının indisini öğrenme</vt:lpstr>
      <vt:lpstr>Enum Notlar…</vt:lpstr>
      <vt:lpstr>Annotation Kavramı</vt:lpstr>
      <vt:lpstr>PowerPoint Presentation</vt:lpstr>
      <vt:lpstr>PowerPoint Presentation</vt:lpstr>
      <vt:lpstr>PowerPoint Presentation</vt:lpstr>
      <vt:lpstr>PowerPoint Presentation</vt:lpstr>
      <vt:lpstr>Annotation Oluşturma</vt:lpstr>
      <vt:lpstr>Meta Annotations</vt:lpstr>
      <vt:lpstr>PowerPoint Presentation</vt:lpstr>
      <vt:lpstr>PowerPoint Presentation</vt:lpstr>
      <vt:lpstr>Garbage Collector (Çöp Toplayıcı)</vt:lpstr>
      <vt:lpstr>PowerPoint Presentation</vt:lpstr>
      <vt:lpstr>O6_Garbage_Collector.java</vt:lpstr>
      <vt:lpstr>PowerPoint Presentation</vt:lpstr>
      <vt:lpstr>Ödev1</vt:lpstr>
      <vt:lpstr>Ödev2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NESNEYE TABANLI PROGRAMLAMA - II Ders3-Enum ve Annotation</dc:title>
  <dc:creator>MURAT ASLANYÜREK</dc:creator>
  <cp:revision>1</cp:revision>
  <dcterms:created xsi:type="dcterms:W3CDTF">2020-10-25T18:32:23Z</dcterms:created>
  <dcterms:modified xsi:type="dcterms:W3CDTF">2022-01-10T00:33:04Z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0x0101009D9AC50F0B1DD94EA1C1962D79EF2F03</vt:lpwstr>
  </property>
</Properties>
</file>