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3" r:id="rId21"/>
    <p:sldId id="274" r:id="rId22"/>
    <p:sldId id="275" r:id="rId23"/>
    <p:sldId id="276" r:id="rId24"/>
    <p:sldId id="277" r:id="rId25"/>
    <p:sldId id="278" r:id="rId26"/>
    <p:sldId id="279" r:id="rId27"/>
    <p:sldId id="272"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8B0B1-296A-483B-96D9-E9B76A8E2E51}" v="4" dt="2022-01-09T15:44:21.883"/>
    <p1510:client id="{3BF99FD6-88E8-4D56-A766-134E97FD050F}" v="1" dt="2022-01-09T19:35:52.023"/>
    <p1510:client id="{5C044BF4-ED78-415F-BB56-1FF9496BB613}" v="2" dt="2022-01-10T00:02:28.930"/>
    <p1510:client id="{79BCDBA3-5E27-41A5-BDCB-2C03473A5B67}" v="4" dt="2021-11-23T10:43:10.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SUF ERDEM ERDÖNMEZ" userId="S::1206706040@ogr.klu.edu.tr::585391c1-aea9-48a4-b68c-abec9e19d581" providerId="AD" clId="Web-{79BCDBA3-5E27-41A5-BDCB-2C03473A5B67}"/>
    <pc:docChg chg="modSld">
      <pc:chgData name="YUSUF ERDEM ERDÖNMEZ" userId="S::1206706040@ogr.klu.edu.tr::585391c1-aea9-48a4-b68c-abec9e19d581" providerId="AD" clId="Web-{79BCDBA3-5E27-41A5-BDCB-2C03473A5B67}" dt="2021-11-23T10:43:07.437" v="2" actId="20577"/>
      <pc:docMkLst>
        <pc:docMk/>
      </pc:docMkLst>
      <pc:sldChg chg="modSp">
        <pc:chgData name="YUSUF ERDEM ERDÖNMEZ" userId="S::1206706040@ogr.klu.edu.tr::585391c1-aea9-48a4-b68c-abec9e19d581" providerId="AD" clId="Web-{79BCDBA3-5E27-41A5-BDCB-2C03473A5B67}" dt="2021-11-23T10:43:07.437" v="2" actId="20577"/>
        <pc:sldMkLst>
          <pc:docMk/>
          <pc:sldMk cId="2386662695" sldId="257"/>
        </pc:sldMkLst>
        <pc:spChg chg="mod">
          <ac:chgData name="YUSUF ERDEM ERDÖNMEZ" userId="S::1206706040@ogr.klu.edu.tr::585391c1-aea9-48a4-b68c-abec9e19d581" providerId="AD" clId="Web-{79BCDBA3-5E27-41A5-BDCB-2C03473A5B67}" dt="2021-11-23T10:43:07.437" v="2" actId="20577"/>
          <ac:spMkLst>
            <pc:docMk/>
            <pc:sldMk cId="2386662695" sldId="257"/>
            <ac:spMk id="3" creationId="{79DE4122-36EC-44F9-BBE9-736FD459F0E3}"/>
          </ac:spMkLst>
        </pc:spChg>
      </pc:sldChg>
    </pc:docChg>
  </pc:docChgLst>
  <pc:docChgLst>
    <pc:chgData name="EMİN CAN LAPACI" userId="S::1206706021@ogr.klu.edu.tr::c6187460-2fce-4a7d-89f5-442886ee281f" providerId="AD" clId="Web-{5C044BF4-ED78-415F-BB56-1FF9496BB613}"/>
    <pc:docChg chg="modSld">
      <pc:chgData name="EMİN CAN LAPACI" userId="S::1206706021@ogr.klu.edu.tr::c6187460-2fce-4a7d-89f5-442886ee281f" providerId="AD" clId="Web-{5C044BF4-ED78-415F-BB56-1FF9496BB613}" dt="2022-01-10T00:02:28.930" v="1" actId="1076"/>
      <pc:docMkLst>
        <pc:docMk/>
      </pc:docMkLst>
      <pc:sldChg chg="modSp">
        <pc:chgData name="EMİN CAN LAPACI" userId="S::1206706021@ogr.klu.edu.tr::c6187460-2fce-4a7d-89f5-442886ee281f" providerId="AD" clId="Web-{5C044BF4-ED78-415F-BB56-1FF9496BB613}" dt="2022-01-10T00:02:28.930" v="1" actId="1076"/>
        <pc:sldMkLst>
          <pc:docMk/>
          <pc:sldMk cId="3195891701" sldId="270"/>
        </pc:sldMkLst>
        <pc:spChg chg="mod">
          <ac:chgData name="EMİN CAN LAPACI" userId="S::1206706021@ogr.klu.edu.tr::c6187460-2fce-4a7d-89f5-442886ee281f" providerId="AD" clId="Web-{5C044BF4-ED78-415F-BB56-1FF9496BB613}" dt="2022-01-10T00:02:28.930" v="1" actId="1076"/>
          <ac:spMkLst>
            <pc:docMk/>
            <pc:sldMk cId="3195891701" sldId="270"/>
            <ac:spMk id="8" creationId="{2D828786-56DE-429D-8673-4837EA1500DC}"/>
          </ac:spMkLst>
        </pc:spChg>
      </pc:sldChg>
    </pc:docChg>
  </pc:docChgLst>
  <pc:docChgLst>
    <pc:chgData name="ÖZGE ORAL" userId="S::1206706042@ogr.klu.edu.tr::a331aea2-fc28-4163-9707-98d58739e03e" providerId="AD" clId="Web-{31F8B0B1-296A-483B-96D9-E9B76A8E2E51}"/>
    <pc:docChg chg="addSld delSld">
      <pc:chgData name="ÖZGE ORAL" userId="S::1206706042@ogr.klu.edu.tr::a331aea2-fc28-4163-9707-98d58739e03e" providerId="AD" clId="Web-{31F8B0B1-296A-483B-96D9-E9B76A8E2E51}" dt="2022-01-09T15:44:21.883" v="3"/>
      <pc:docMkLst>
        <pc:docMk/>
      </pc:docMkLst>
      <pc:sldChg chg="new del">
        <pc:chgData name="ÖZGE ORAL" userId="S::1206706042@ogr.klu.edu.tr::a331aea2-fc28-4163-9707-98d58739e03e" providerId="AD" clId="Web-{31F8B0B1-296A-483B-96D9-E9B76A8E2E51}" dt="2022-01-09T15:44:21.883" v="3"/>
        <pc:sldMkLst>
          <pc:docMk/>
          <pc:sldMk cId="2209478619" sldId="280"/>
        </pc:sldMkLst>
      </pc:sldChg>
      <pc:sldChg chg="new del">
        <pc:chgData name="ÖZGE ORAL" userId="S::1206706042@ogr.klu.edu.tr::a331aea2-fc28-4163-9707-98d58739e03e" providerId="AD" clId="Web-{31F8B0B1-296A-483B-96D9-E9B76A8E2E51}" dt="2022-01-09T15:29:01.448" v="1"/>
        <pc:sldMkLst>
          <pc:docMk/>
          <pc:sldMk cId="3758844424" sldId="280"/>
        </pc:sldMkLst>
      </pc:sldChg>
    </pc:docChg>
  </pc:docChgLst>
  <pc:docChgLst>
    <pc:chgData name="YUSUF ERDEM ERDÖNMEZ" userId="S::1206706040@ogr.klu.edu.tr::585391c1-aea9-48a4-b68c-abec9e19d581" providerId="AD" clId="Web-{3BF99FD6-88E8-4D56-A766-134E97FD050F}"/>
    <pc:docChg chg="modSld">
      <pc:chgData name="YUSUF ERDEM ERDÖNMEZ" userId="S::1206706040@ogr.klu.edu.tr::585391c1-aea9-48a4-b68c-abec9e19d581" providerId="AD" clId="Web-{3BF99FD6-88E8-4D56-A766-134E97FD050F}" dt="2022-01-09T19:35:52.023" v="0" actId="1076"/>
      <pc:docMkLst>
        <pc:docMk/>
      </pc:docMkLst>
      <pc:sldChg chg="modSp">
        <pc:chgData name="YUSUF ERDEM ERDÖNMEZ" userId="S::1206706040@ogr.klu.edu.tr::585391c1-aea9-48a4-b68c-abec9e19d581" providerId="AD" clId="Web-{3BF99FD6-88E8-4D56-A766-134E97FD050F}" dt="2022-01-09T19:35:52.023" v="0" actId="1076"/>
        <pc:sldMkLst>
          <pc:docMk/>
          <pc:sldMk cId="3829417683" sldId="271"/>
        </pc:sldMkLst>
        <pc:spChg chg="mod">
          <ac:chgData name="YUSUF ERDEM ERDÖNMEZ" userId="S::1206706040@ogr.klu.edu.tr::585391c1-aea9-48a4-b68c-abec9e19d581" providerId="AD" clId="Web-{3BF99FD6-88E8-4D56-A766-134E97FD050F}" dt="2022-01-09T19:35:52.023" v="0" actId="1076"/>
          <ac:spMkLst>
            <pc:docMk/>
            <pc:sldMk cId="3829417683" sldId="271"/>
            <ac:spMk id="2" creationId="{AB5B2D0F-107D-4A4F-91A4-5F615298AC3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1BB138-60E7-48A8-9493-191518517DE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6B15D28-E141-4DEC-90E3-382AA9ECB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1367640-5D26-4D5E-AE98-683E99624722}"/>
              </a:ext>
            </a:extLst>
          </p:cNvPr>
          <p:cNvSpPr>
            <a:spLocks noGrp="1"/>
          </p:cNvSpPr>
          <p:nvPr>
            <p:ph type="dt" sz="half" idx="10"/>
          </p:nvPr>
        </p:nvSpPr>
        <p:spPr/>
        <p:txBody>
          <a:bodyPr/>
          <a:lstStyle/>
          <a:p>
            <a:fld id="{49C99A3A-757D-4447-BED1-C5140142D474}" type="datetimeFigureOut">
              <a:rPr lang="tr-TR" smtClean="0"/>
              <a:t>9.01.2022</a:t>
            </a:fld>
            <a:endParaRPr lang="tr-TR"/>
          </a:p>
        </p:txBody>
      </p:sp>
      <p:sp>
        <p:nvSpPr>
          <p:cNvPr id="5" name="Alt Bilgi Yer Tutucusu 4">
            <a:extLst>
              <a:ext uri="{FF2B5EF4-FFF2-40B4-BE49-F238E27FC236}">
                <a16:creationId xmlns:a16="http://schemas.microsoft.com/office/drawing/2014/main" id="{A0396397-F0BB-4EF2-AEE2-26500102476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1D79C0A-5314-456F-9E04-CB13205163EE}"/>
              </a:ext>
            </a:extLst>
          </p:cNvPr>
          <p:cNvSpPr>
            <a:spLocks noGrp="1"/>
          </p:cNvSpPr>
          <p:nvPr>
            <p:ph type="sldNum" sz="quarter" idx="12"/>
          </p:nvPr>
        </p:nvSpPr>
        <p:spPr/>
        <p:txBody>
          <a:bodyPr/>
          <a:lstStyle/>
          <a:p>
            <a:fld id="{CC23128B-7B6B-49BD-BBB7-A17E786983D1}" type="slidenum">
              <a:rPr lang="tr-TR" smtClean="0"/>
              <a:t>‹#›</a:t>
            </a:fld>
            <a:endParaRPr lang="tr-TR"/>
          </a:p>
        </p:txBody>
      </p:sp>
    </p:spTree>
    <p:extLst>
      <p:ext uri="{BB962C8B-B14F-4D97-AF65-F5344CB8AC3E}">
        <p14:creationId xmlns:p14="http://schemas.microsoft.com/office/powerpoint/2010/main" val="337154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ED4596-A9BB-479C-8841-5642A09BB17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E7955F0-CE26-476B-8F2B-8EB2AF375E5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E566072-F8C3-4BE9-B834-6056364E3E4D}"/>
              </a:ext>
            </a:extLst>
          </p:cNvPr>
          <p:cNvSpPr>
            <a:spLocks noGrp="1"/>
          </p:cNvSpPr>
          <p:nvPr>
            <p:ph type="dt" sz="half" idx="10"/>
          </p:nvPr>
        </p:nvSpPr>
        <p:spPr/>
        <p:txBody>
          <a:bodyPr/>
          <a:lstStyle/>
          <a:p>
            <a:fld id="{49C99A3A-757D-4447-BED1-C5140142D474}" type="datetimeFigureOut">
              <a:rPr lang="tr-TR" smtClean="0"/>
              <a:t>9.01.2022</a:t>
            </a:fld>
            <a:endParaRPr lang="tr-TR"/>
          </a:p>
        </p:txBody>
      </p:sp>
      <p:sp>
        <p:nvSpPr>
          <p:cNvPr id="5" name="Alt Bilgi Yer Tutucusu 4">
            <a:extLst>
              <a:ext uri="{FF2B5EF4-FFF2-40B4-BE49-F238E27FC236}">
                <a16:creationId xmlns:a16="http://schemas.microsoft.com/office/drawing/2014/main" id="{437202FC-0033-43DA-9AA4-2BD786A92FD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64EAF26-A9E1-4B03-8F71-C814B0DEB305}"/>
              </a:ext>
            </a:extLst>
          </p:cNvPr>
          <p:cNvSpPr>
            <a:spLocks noGrp="1"/>
          </p:cNvSpPr>
          <p:nvPr>
            <p:ph type="sldNum" sz="quarter" idx="12"/>
          </p:nvPr>
        </p:nvSpPr>
        <p:spPr/>
        <p:txBody>
          <a:bodyPr/>
          <a:lstStyle/>
          <a:p>
            <a:fld id="{CC23128B-7B6B-49BD-BBB7-A17E786983D1}" type="slidenum">
              <a:rPr lang="tr-TR" smtClean="0"/>
              <a:t>‹#›</a:t>
            </a:fld>
            <a:endParaRPr lang="tr-TR"/>
          </a:p>
        </p:txBody>
      </p:sp>
    </p:spTree>
    <p:extLst>
      <p:ext uri="{BB962C8B-B14F-4D97-AF65-F5344CB8AC3E}">
        <p14:creationId xmlns:p14="http://schemas.microsoft.com/office/powerpoint/2010/main" val="352438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A5D81B0-B044-4D31-97E5-12990E9D90D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234470C-1AD6-402D-B298-D6E7014E6E0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60C68BC-0946-4D4E-8094-0B3F7B832EF2}"/>
              </a:ext>
            </a:extLst>
          </p:cNvPr>
          <p:cNvSpPr>
            <a:spLocks noGrp="1"/>
          </p:cNvSpPr>
          <p:nvPr>
            <p:ph type="dt" sz="half" idx="10"/>
          </p:nvPr>
        </p:nvSpPr>
        <p:spPr/>
        <p:txBody>
          <a:bodyPr/>
          <a:lstStyle/>
          <a:p>
            <a:fld id="{49C99A3A-757D-4447-BED1-C5140142D474}" type="datetimeFigureOut">
              <a:rPr lang="tr-TR" smtClean="0"/>
              <a:t>9.01.2022</a:t>
            </a:fld>
            <a:endParaRPr lang="tr-TR"/>
          </a:p>
        </p:txBody>
      </p:sp>
      <p:sp>
        <p:nvSpPr>
          <p:cNvPr id="5" name="Alt Bilgi Yer Tutucusu 4">
            <a:extLst>
              <a:ext uri="{FF2B5EF4-FFF2-40B4-BE49-F238E27FC236}">
                <a16:creationId xmlns:a16="http://schemas.microsoft.com/office/drawing/2014/main" id="{E21125BA-AA43-4FD8-8F87-CB6202A6039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76EB7B3-E4A6-497E-A363-AF8EEEC2D230}"/>
              </a:ext>
            </a:extLst>
          </p:cNvPr>
          <p:cNvSpPr>
            <a:spLocks noGrp="1"/>
          </p:cNvSpPr>
          <p:nvPr>
            <p:ph type="sldNum" sz="quarter" idx="12"/>
          </p:nvPr>
        </p:nvSpPr>
        <p:spPr/>
        <p:txBody>
          <a:bodyPr/>
          <a:lstStyle/>
          <a:p>
            <a:fld id="{CC23128B-7B6B-49BD-BBB7-A17E786983D1}" type="slidenum">
              <a:rPr lang="tr-TR" smtClean="0"/>
              <a:t>‹#›</a:t>
            </a:fld>
            <a:endParaRPr lang="tr-TR"/>
          </a:p>
        </p:txBody>
      </p:sp>
    </p:spTree>
    <p:extLst>
      <p:ext uri="{BB962C8B-B14F-4D97-AF65-F5344CB8AC3E}">
        <p14:creationId xmlns:p14="http://schemas.microsoft.com/office/powerpoint/2010/main" val="159938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586C17-59EF-454B-93AA-F56DA6BAF6F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E266283-0EF7-403C-B1B4-5E112026F70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189E3D0-2844-494C-8821-9490ACB4FAA6}"/>
              </a:ext>
            </a:extLst>
          </p:cNvPr>
          <p:cNvSpPr>
            <a:spLocks noGrp="1"/>
          </p:cNvSpPr>
          <p:nvPr>
            <p:ph type="dt" sz="half" idx="10"/>
          </p:nvPr>
        </p:nvSpPr>
        <p:spPr/>
        <p:txBody>
          <a:bodyPr/>
          <a:lstStyle/>
          <a:p>
            <a:fld id="{49C99A3A-757D-4447-BED1-C5140142D474}" type="datetimeFigureOut">
              <a:rPr lang="tr-TR" smtClean="0"/>
              <a:t>9.01.2022</a:t>
            </a:fld>
            <a:endParaRPr lang="tr-TR"/>
          </a:p>
        </p:txBody>
      </p:sp>
      <p:sp>
        <p:nvSpPr>
          <p:cNvPr id="5" name="Alt Bilgi Yer Tutucusu 4">
            <a:extLst>
              <a:ext uri="{FF2B5EF4-FFF2-40B4-BE49-F238E27FC236}">
                <a16:creationId xmlns:a16="http://schemas.microsoft.com/office/drawing/2014/main" id="{F5C64B8E-6E81-40C7-A623-4C9C5380A4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A29D496-2DD1-4938-AAF2-B500583A18C0}"/>
              </a:ext>
            </a:extLst>
          </p:cNvPr>
          <p:cNvSpPr>
            <a:spLocks noGrp="1"/>
          </p:cNvSpPr>
          <p:nvPr>
            <p:ph type="sldNum" sz="quarter" idx="12"/>
          </p:nvPr>
        </p:nvSpPr>
        <p:spPr/>
        <p:txBody>
          <a:bodyPr/>
          <a:lstStyle/>
          <a:p>
            <a:fld id="{CC23128B-7B6B-49BD-BBB7-A17E786983D1}" type="slidenum">
              <a:rPr lang="tr-TR" smtClean="0"/>
              <a:t>‹#›</a:t>
            </a:fld>
            <a:endParaRPr lang="tr-TR"/>
          </a:p>
        </p:txBody>
      </p:sp>
    </p:spTree>
    <p:extLst>
      <p:ext uri="{BB962C8B-B14F-4D97-AF65-F5344CB8AC3E}">
        <p14:creationId xmlns:p14="http://schemas.microsoft.com/office/powerpoint/2010/main" val="216827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A0C07D-25D4-45AA-B755-722E02D2A45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A547B1F-C488-453D-90E0-65208073AA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8CCD174-1F81-4013-885A-0A090C0F1C9D}"/>
              </a:ext>
            </a:extLst>
          </p:cNvPr>
          <p:cNvSpPr>
            <a:spLocks noGrp="1"/>
          </p:cNvSpPr>
          <p:nvPr>
            <p:ph type="dt" sz="half" idx="10"/>
          </p:nvPr>
        </p:nvSpPr>
        <p:spPr/>
        <p:txBody>
          <a:bodyPr/>
          <a:lstStyle/>
          <a:p>
            <a:fld id="{49C99A3A-757D-4447-BED1-C5140142D474}" type="datetimeFigureOut">
              <a:rPr lang="tr-TR" smtClean="0"/>
              <a:t>9.01.2022</a:t>
            </a:fld>
            <a:endParaRPr lang="tr-TR"/>
          </a:p>
        </p:txBody>
      </p:sp>
      <p:sp>
        <p:nvSpPr>
          <p:cNvPr id="5" name="Alt Bilgi Yer Tutucusu 4">
            <a:extLst>
              <a:ext uri="{FF2B5EF4-FFF2-40B4-BE49-F238E27FC236}">
                <a16:creationId xmlns:a16="http://schemas.microsoft.com/office/drawing/2014/main" id="{4B8B6870-E11B-447B-BED7-7FBA61272B2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C99F2C2-D961-49F2-BFE9-3B1125573801}"/>
              </a:ext>
            </a:extLst>
          </p:cNvPr>
          <p:cNvSpPr>
            <a:spLocks noGrp="1"/>
          </p:cNvSpPr>
          <p:nvPr>
            <p:ph type="sldNum" sz="quarter" idx="12"/>
          </p:nvPr>
        </p:nvSpPr>
        <p:spPr/>
        <p:txBody>
          <a:bodyPr/>
          <a:lstStyle/>
          <a:p>
            <a:fld id="{CC23128B-7B6B-49BD-BBB7-A17E786983D1}" type="slidenum">
              <a:rPr lang="tr-TR" smtClean="0"/>
              <a:t>‹#›</a:t>
            </a:fld>
            <a:endParaRPr lang="tr-TR"/>
          </a:p>
        </p:txBody>
      </p:sp>
    </p:spTree>
    <p:extLst>
      <p:ext uri="{BB962C8B-B14F-4D97-AF65-F5344CB8AC3E}">
        <p14:creationId xmlns:p14="http://schemas.microsoft.com/office/powerpoint/2010/main" val="159321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1C7C7C-6875-486C-845C-ACC125EC34F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248A74C-CDCF-464F-AE59-28E264D3701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7F636BF-87F4-44EF-AA48-32845FA3BA7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D37D4D0-73DC-4E82-A69E-24B434CB3E3B}"/>
              </a:ext>
            </a:extLst>
          </p:cNvPr>
          <p:cNvSpPr>
            <a:spLocks noGrp="1"/>
          </p:cNvSpPr>
          <p:nvPr>
            <p:ph type="dt" sz="half" idx="10"/>
          </p:nvPr>
        </p:nvSpPr>
        <p:spPr/>
        <p:txBody>
          <a:bodyPr/>
          <a:lstStyle/>
          <a:p>
            <a:fld id="{49C99A3A-757D-4447-BED1-C5140142D474}" type="datetimeFigureOut">
              <a:rPr lang="tr-TR" smtClean="0"/>
              <a:t>9.01.2022</a:t>
            </a:fld>
            <a:endParaRPr lang="tr-TR"/>
          </a:p>
        </p:txBody>
      </p:sp>
      <p:sp>
        <p:nvSpPr>
          <p:cNvPr id="6" name="Alt Bilgi Yer Tutucusu 5">
            <a:extLst>
              <a:ext uri="{FF2B5EF4-FFF2-40B4-BE49-F238E27FC236}">
                <a16:creationId xmlns:a16="http://schemas.microsoft.com/office/drawing/2014/main" id="{FC5787A5-716B-44C2-A40A-0966D8BB97C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FE0BB08-3AAA-4C72-A31C-5CD315A284F0}"/>
              </a:ext>
            </a:extLst>
          </p:cNvPr>
          <p:cNvSpPr>
            <a:spLocks noGrp="1"/>
          </p:cNvSpPr>
          <p:nvPr>
            <p:ph type="sldNum" sz="quarter" idx="12"/>
          </p:nvPr>
        </p:nvSpPr>
        <p:spPr/>
        <p:txBody>
          <a:bodyPr/>
          <a:lstStyle/>
          <a:p>
            <a:fld id="{CC23128B-7B6B-49BD-BBB7-A17E786983D1}" type="slidenum">
              <a:rPr lang="tr-TR" smtClean="0"/>
              <a:t>‹#›</a:t>
            </a:fld>
            <a:endParaRPr lang="tr-TR"/>
          </a:p>
        </p:txBody>
      </p:sp>
    </p:spTree>
    <p:extLst>
      <p:ext uri="{BB962C8B-B14F-4D97-AF65-F5344CB8AC3E}">
        <p14:creationId xmlns:p14="http://schemas.microsoft.com/office/powerpoint/2010/main" val="77025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C76CC1-490F-4913-BF7E-F39FAEDE018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C7C78A3-A26E-4E8D-B152-82DC0A07A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6C8F15F-C732-4A93-A25C-708A2D02471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CC10EA4-A6FB-46CA-A92E-41E32D33E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B19F99B-D70E-41D4-9346-2DDD7C2F364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CD5114B-3066-4DF0-87E7-474E1D9A54D9}"/>
              </a:ext>
            </a:extLst>
          </p:cNvPr>
          <p:cNvSpPr>
            <a:spLocks noGrp="1"/>
          </p:cNvSpPr>
          <p:nvPr>
            <p:ph type="dt" sz="half" idx="10"/>
          </p:nvPr>
        </p:nvSpPr>
        <p:spPr/>
        <p:txBody>
          <a:bodyPr/>
          <a:lstStyle/>
          <a:p>
            <a:fld id="{49C99A3A-757D-4447-BED1-C5140142D474}" type="datetimeFigureOut">
              <a:rPr lang="tr-TR" smtClean="0"/>
              <a:t>9.01.2022</a:t>
            </a:fld>
            <a:endParaRPr lang="tr-TR"/>
          </a:p>
        </p:txBody>
      </p:sp>
      <p:sp>
        <p:nvSpPr>
          <p:cNvPr id="8" name="Alt Bilgi Yer Tutucusu 7">
            <a:extLst>
              <a:ext uri="{FF2B5EF4-FFF2-40B4-BE49-F238E27FC236}">
                <a16:creationId xmlns:a16="http://schemas.microsoft.com/office/drawing/2014/main" id="{7F78C97B-CF93-4A87-9603-6FA8FBB05DE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B600A87-3EBC-4CE8-8FD7-E636D860089D}"/>
              </a:ext>
            </a:extLst>
          </p:cNvPr>
          <p:cNvSpPr>
            <a:spLocks noGrp="1"/>
          </p:cNvSpPr>
          <p:nvPr>
            <p:ph type="sldNum" sz="quarter" idx="12"/>
          </p:nvPr>
        </p:nvSpPr>
        <p:spPr/>
        <p:txBody>
          <a:bodyPr/>
          <a:lstStyle/>
          <a:p>
            <a:fld id="{CC23128B-7B6B-49BD-BBB7-A17E786983D1}" type="slidenum">
              <a:rPr lang="tr-TR" smtClean="0"/>
              <a:t>‹#›</a:t>
            </a:fld>
            <a:endParaRPr lang="tr-TR"/>
          </a:p>
        </p:txBody>
      </p:sp>
    </p:spTree>
    <p:extLst>
      <p:ext uri="{BB962C8B-B14F-4D97-AF65-F5344CB8AC3E}">
        <p14:creationId xmlns:p14="http://schemas.microsoft.com/office/powerpoint/2010/main" val="11082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2A92A4-E383-4717-ADFE-E346B33D5A7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FCF6624-4E99-4864-9865-24522B51989C}"/>
              </a:ext>
            </a:extLst>
          </p:cNvPr>
          <p:cNvSpPr>
            <a:spLocks noGrp="1"/>
          </p:cNvSpPr>
          <p:nvPr>
            <p:ph type="dt" sz="half" idx="10"/>
          </p:nvPr>
        </p:nvSpPr>
        <p:spPr/>
        <p:txBody>
          <a:bodyPr/>
          <a:lstStyle/>
          <a:p>
            <a:fld id="{49C99A3A-757D-4447-BED1-C5140142D474}" type="datetimeFigureOut">
              <a:rPr lang="tr-TR" smtClean="0"/>
              <a:t>9.01.2022</a:t>
            </a:fld>
            <a:endParaRPr lang="tr-TR"/>
          </a:p>
        </p:txBody>
      </p:sp>
      <p:sp>
        <p:nvSpPr>
          <p:cNvPr id="4" name="Alt Bilgi Yer Tutucusu 3">
            <a:extLst>
              <a:ext uri="{FF2B5EF4-FFF2-40B4-BE49-F238E27FC236}">
                <a16:creationId xmlns:a16="http://schemas.microsoft.com/office/drawing/2014/main" id="{3690F02B-A5AC-48A7-8433-93B4AA206C9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96BE56E-75B7-4039-8EDE-C0DC04947AA8}"/>
              </a:ext>
            </a:extLst>
          </p:cNvPr>
          <p:cNvSpPr>
            <a:spLocks noGrp="1"/>
          </p:cNvSpPr>
          <p:nvPr>
            <p:ph type="sldNum" sz="quarter" idx="12"/>
          </p:nvPr>
        </p:nvSpPr>
        <p:spPr/>
        <p:txBody>
          <a:bodyPr/>
          <a:lstStyle/>
          <a:p>
            <a:fld id="{CC23128B-7B6B-49BD-BBB7-A17E786983D1}" type="slidenum">
              <a:rPr lang="tr-TR" smtClean="0"/>
              <a:t>‹#›</a:t>
            </a:fld>
            <a:endParaRPr lang="tr-TR"/>
          </a:p>
        </p:txBody>
      </p:sp>
    </p:spTree>
    <p:extLst>
      <p:ext uri="{BB962C8B-B14F-4D97-AF65-F5344CB8AC3E}">
        <p14:creationId xmlns:p14="http://schemas.microsoft.com/office/powerpoint/2010/main" val="370459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D1B1B21-5ACC-425F-8BE1-85C2F10DFABD}"/>
              </a:ext>
            </a:extLst>
          </p:cNvPr>
          <p:cNvSpPr>
            <a:spLocks noGrp="1"/>
          </p:cNvSpPr>
          <p:nvPr>
            <p:ph type="dt" sz="half" idx="10"/>
          </p:nvPr>
        </p:nvSpPr>
        <p:spPr/>
        <p:txBody>
          <a:bodyPr/>
          <a:lstStyle/>
          <a:p>
            <a:fld id="{49C99A3A-757D-4447-BED1-C5140142D474}" type="datetimeFigureOut">
              <a:rPr lang="tr-TR" smtClean="0"/>
              <a:t>9.01.2022</a:t>
            </a:fld>
            <a:endParaRPr lang="tr-TR"/>
          </a:p>
        </p:txBody>
      </p:sp>
      <p:sp>
        <p:nvSpPr>
          <p:cNvPr id="3" name="Alt Bilgi Yer Tutucusu 2">
            <a:extLst>
              <a:ext uri="{FF2B5EF4-FFF2-40B4-BE49-F238E27FC236}">
                <a16:creationId xmlns:a16="http://schemas.microsoft.com/office/drawing/2014/main" id="{B1092985-CBD9-4A3A-A0AE-B69AF892B41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C19CE73-5705-43A7-B770-36CF39092379}"/>
              </a:ext>
            </a:extLst>
          </p:cNvPr>
          <p:cNvSpPr>
            <a:spLocks noGrp="1"/>
          </p:cNvSpPr>
          <p:nvPr>
            <p:ph type="sldNum" sz="quarter" idx="12"/>
          </p:nvPr>
        </p:nvSpPr>
        <p:spPr/>
        <p:txBody>
          <a:bodyPr/>
          <a:lstStyle/>
          <a:p>
            <a:fld id="{CC23128B-7B6B-49BD-BBB7-A17E786983D1}" type="slidenum">
              <a:rPr lang="tr-TR" smtClean="0"/>
              <a:t>‹#›</a:t>
            </a:fld>
            <a:endParaRPr lang="tr-TR"/>
          </a:p>
        </p:txBody>
      </p:sp>
    </p:spTree>
    <p:extLst>
      <p:ext uri="{BB962C8B-B14F-4D97-AF65-F5344CB8AC3E}">
        <p14:creationId xmlns:p14="http://schemas.microsoft.com/office/powerpoint/2010/main" val="249598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B59D60-9903-4255-A29D-568316B3B44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DAEAE0A-B3BF-4E37-A951-CFF5A857C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2686EFD-02E1-4462-85D1-F0D6CF183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8710BBD-680F-4F33-A209-3E23CCFE56EA}"/>
              </a:ext>
            </a:extLst>
          </p:cNvPr>
          <p:cNvSpPr>
            <a:spLocks noGrp="1"/>
          </p:cNvSpPr>
          <p:nvPr>
            <p:ph type="dt" sz="half" idx="10"/>
          </p:nvPr>
        </p:nvSpPr>
        <p:spPr/>
        <p:txBody>
          <a:bodyPr/>
          <a:lstStyle/>
          <a:p>
            <a:fld id="{49C99A3A-757D-4447-BED1-C5140142D474}" type="datetimeFigureOut">
              <a:rPr lang="tr-TR" smtClean="0"/>
              <a:t>9.01.2022</a:t>
            </a:fld>
            <a:endParaRPr lang="tr-TR"/>
          </a:p>
        </p:txBody>
      </p:sp>
      <p:sp>
        <p:nvSpPr>
          <p:cNvPr id="6" name="Alt Bilgi Yer Tutucusu 5">
            <a:extLst>
              <a:ext uri="{FF2B5EF4-FFF2-40B4-BE49-F238E27FC236}">
                <a16:creationId xmlns:a16="http://schemas.microsoft.com/office/drawing/2014/main" id="{8BF750F5-3219-4324-BD50-504948ED380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279EC21-2EA1-46E1-9975-913A3A2B1776}"/>
              </a:ext>
            </a:extLst>
          </p:cNvPr>
          <p:cNvSpPr>
            <a:spLocks noGrp="1"/>
          </p:cNvSpPr>
          <p:nvPr>
            <p:ph type="sldNum" sz="quarter" idx="12"/>
          </p:nvPr>
        </p:nvSpPr>
        <p:spPr/>
        <p:txBody>
          <a:bodyPr/>
          <a:lstStyle/>
          <a:p>
            <a:fld id="{CC23128B-7B6B-49BD-BBB7-A17E786983D1}" type="slidenum">
              <a:rPr lang="tr-TR" smtClean="0"/>
              <a:t>‹#›</a:t>
            </a:fld>
            <a:endParaRPr lang="tr-TR"/>
          </a:p>
        </p:txBody>
      </p:sp>
    </p:spTree>
    <p:extLst>
      <p:ext uri="{BB962C8B-B14F-4D97-AF65-F5344CB8AC3E}">
        <p14:creationId xmlns:p14="http://schemas.microsoft.com/office/powerpoint/2010/main" val="226560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2A150F-EAC1-4814-AD87-1A3FB5DCB5E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5B8C7E0-A7A3-40C5-9FAC-5699439B5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12BE3D1-85AC-41B4-9027-B74D8388F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2101F5E-50BC-4950-B38C-9167E3779844}"/>
              </a:ext>
            </a:extLst>
          </p:cNvPr>
          <p:cNvSpPr>
            <a:spLocks noGrp="1"/>
          </p:cNvSpPr>
          <p:nvPr>
            <p:ph type="dt" sz="half" idx="10"/>
          </p:nvPr>
        </p:nvSpPr>
        <p:spPr/>
        <p:txBody>
          <a:bodyPr/>
          <a:lstStyle/>
          <a:p>
            <a:fld id="{49C99A3A-757D-4447-BED1-C5140142D474}" type="datetimeFigureOut">
              <a:rPr lang="tr-TR" smtClean="0"/>
              <a:t>9.01.2022</a:t>
            </a:fld>
            <a:endParaRPr lang="tr-TR"/>
          </a:p>
        </p:txBody>
      </p:sp>
      <p:sp>
        <p:nvSpPr>
          <p:cNvPr id="6" name="Alt Bilgi Yer Tutucusu 5">
            <a:extLst>
              <a:ext uri="{FF2B5EF4-FFF2-40B4-BE49-F238E27FC236}">
                <a16:creationId xmlns:a16="http://schemas.microsoft.com/office/drawing/2014/main" id="{A3D862EF-D02B-4DB4-9377-6B2042DEBA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ECB6C62-79F5-4BAF-89E7-5015BB13B8B4}"/>
              </a:ext>
            </a:extLst>
          </p:cNvPr>
          <p:cNvSpPr>
            <a:spLocks noGrp="1"/>
          </p:cNvSpPr>
          <p:nvPr>
            <p:ph type="sldNum" sz="quarter" idx="12"/>
          </p:nvPr>
        </p:nvSpPr>
        <p:spPr/>
        <p:txBody>
          <a:bodyPr/>
          <a:lstStyle/>
          <a:p>
            <a:fld id="{CC23128B-7B6B-49BD-BBB7-A17E786983D1}" type="slidenum">
              <a:rPr lang="tr-TR" smtClean="0"/>
              <a:t>‹#›</a:t>
            </a:fld>
            <a:endParaRPr lang="tr-TR"/>
          </a:p>
        </p:txBody>
      </p:sp>
    </p:spTree>
    <p:extLst>
      <p:ext uri="{BB962C8B-B14F-4D97-AF65-F5344CB8AC3E}">
        <p14:creationId xmlns:p14="http://schemas.microsoft.com/office/powerpoint/2010/main" val="40291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B294444-C4B5-4A93-AD97-2815F62A6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8A0C44E-8F89-41E7-AD8B-BC7D16E63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7D18CBE-4DB4-4EBD-8F35-AB9452D57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99A3A-757D-4447-BED1-C5140142D474}" type="datetimeFigureOut">
              <a:rPr lang="tr-TR" smtClean="0"/>
              <a:t>9.01.2022</a:t>
            </a:fld>
            <a:endParaRPr lang="tr-TR"/>
          </a:p>
        </p:txBody>
      </p:sp>
      <p:sp>
        <p:nvSpPr>
          <p:cNvPr id="5" name="Alt Bilgi Yer Tutucusu 4">
            <a:extLst>
              <a:ext uri="{FF2B5EF4-FFF2-40B4-BE49-F238E27FC236}">
                <a16:creationId xmlns:a16="http://schemas.microsoft.com/office/drawing/2014/main" id="{C936C7DA-C0D9-4AC5-8DCC-103B626E71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7BCDE7A-B5E7-45C3-9FCE-4BFE41D85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3128B-7B6B-49BD-BBB7-A17E786983D1}" type="slidenum">
              <a:rPr lang="tr-TR" smtClean="0"/>
              <a:t>‹#›</a:t>
            </a:fld>
            <a:endParaRPr lang="tr-TR"/>
          </a:p>
        </p:txBody>
      </p:sp>
    </p:spTree>
    <p:extLst>
      <p:ext uri="{BB962C8B-B14F-4D97-AF65-F5344CB8AC3E}">
        <p14:creationId xmlns:p14="http://schemas.microsoft.com/office/powerpoint/2010/main" val="937702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avaplanet.wordpress.com/2017/03/27/javada-sinifclass-yapis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BF371D-016A-430D-A724-F14FE8A85D9A}"/>
              </a:ext>
            </a:extLst>
          </p:cNvPr>
          <p:cNvSpPr>
            <a:spLocks noGrp="1"/>
          </p:cNvSpPr>
          <p:nvPr>
            <p:ph type="ctrTitle"/>
          </p:nvPr>
        </p:nvSpPr>
        <p:spPr/>
        <p:txBody>
          <a:bodyPr>
            <a:normAutofit fontScale="90000"/>
          </a:bodyPr>
          <a:lstStyle/>
          <a:p>
            <a:r>
              <a:rPr lang="tr-TR" dirty="0"/>
              <a:t>NESNEYE TABANLI PROGRAMLAMA - II</a:t>
            </a:r>
            <a:br>
              <a:rPr lang="tr-TR" dirty="0"/>
            </a:br>
            <a:r>
              <a:rPr lang="tr-TR" dirty="0"/>
              <a:t>Kalıtım</a:t>
            </a:r>
          </a:p>
        </p:txBody>
      </p:sp>
      <p:sp>
        <p:nvSpPr>
          <p:cNvPr id="3" name="Alt Başlık 2">
            <a:extLst>
              <a:ext uri="{FF2B5EF4-FFF2-40B4-BE49-F238E27FC236}">
                <a16:creationId xmlns:a16="http://schemas.microsoft.com/office/drawing/2014/main" id="{8C71172D-2A4C-4EC4-9160-2D865792D2BD}"/>
              </a:ext>
            </a:extLst>
          </p:cNvPr>
          <p:cNvSpPr>
            <a:spLocks noGrp="1"/>
          </p:cNvSpPr>
          <p:nvPr>
            <p:ph type="subTitle" idx="1"/>
          </p:nvPr>
        </p:nvSpPr>
        <p:spPr/>
        <p:txBody>
          <a:bodyPr/>
          <a:lstStyle/>
          <a:p>
            <a:r>
              <a:rPr lang="tr-TR" dirty="0" err="1"/>
              <a:t>Öğr</a:t>
            </a:r>
            <a:r>
              <a:rPr lang="tr-TR" dirty="0"/>
              <a:t>. Gör. Murat ASLANYÜREK</a:t>
            </a:r>
          </a:p>
          <a:p>
            <a:r>
              <a:rPr lang="tr-TR" dirty="0"/>
              <a:t>Kırklareli Üniversitesi</a:t>
            </a:r>
          </a:p>
          <a:p>
            <a:r>
              <a:rPr lang="tr-TR" dirty="0"/>
              <a:t>Pınarhisar MYO</a:t>
            </a:r>
          </a:p>
          <a:p>
            <a:endParaRPr lang="tr-TR" dirty="0"/>
          </a:p>
        </p:txBody>
      </p:sp>
    </p:spTree>
    <p:extLst>
      <p:ext uri="{BB962C8B-B14F-4D97-AF65-F5344CB8AC3E}">
        <p14:creationId xmlns:p14="http://schemas.microsoft.com/office/powerpoint/2010/main" val="82352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5AC2E8-1665-4461-A342-6B4270E136A5}"/>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E94497D5-1F54-49E9-B9A5-2ECCE28AD330}"/>
              </a:ext>
            </a:extLst>
          </p:cNvPr>
          <p:cNvPicPr>
            <a:picLocks noGrp="1" noChangeAspect="1"/>
          </p:cNvPicPr>
          <p:nvPr>
            <p:ph sz="half" idx="1"/>
          </p:nvPr>
        </p:nvPicPr>
        <p:blipFill>
          <a:blip r:embed="rId2"/>
          <a:stretch>
            <a:fillRect/>
          </a:stretch>
        </p:blipFill>
        <p:spPr>
          <a:xfrm>
            <a:off x="1233695" y="1825625"/>
            <a:ext cx="4390610" cy="4351338"/>
          </a:xfrm>
        </p:spPr>
      </p:pic>
      <p:sp>
        <p:nvSpPr>
          <p:cNvPr id="4" name="İçerik Yer Tutucusu 3">
            <a:extLst>
              <a:ext uri="{FF2B5EF4-FFF2-40B4-BE49-F238E27FC236}">
                <a16:creationId xmlns:a16="http://schemas.microsoft.com/office/drawing/2014/main" id="{1AADBA54-A574-42E6-9C92-C3A33B3BE996}"/>
              </a:ext>
            </a:extLst>
          </p:cNvPr>
          <p:cNvSpPr>
            <a:spLocks noGrp="1"/>
          </p:cNvSpPr>
          <p:nvPr>
            <p:ph sz="half" idx="2"/>
          </p:nvPr>
        </p:nvSpPr>
        <p:spPr/>
        <p:txBody>
          <a:bodyPr/>
          <a:lstStyle/>
          <a:p>
            <a:pPr algn="l"/>
            <a:r>
              <a:rPr lang="tr-TR" sz="1800" b="0" i="0" u="none" strike="noStrike" baseline="0" dirty="0">
                <a:latin typeface="GlyphLessFont"/>
              </a:rPr>
              <a:t>A sınıfımızda 2 adet </a:t>
            </a:r>
            <a:r>
              <a:rPr lang="tr-TR" sz="1800" b="0" i="0" u="none" strike="noStrike" baseline="0" dirty="0" err="1">
                <a:latin typeface="GlyphLessFont"/>
              </a:rPr>
              <a:t>constuctar</a:t>
            </a:r>
            <a:r>
              <a:rPr lang="tr-TR" sz="1800" b="0" i="0" u="none" strike="noStrike" baseline="0" dirty="0">
                <a:latin typeface="GlyphLessFont"/>
              </a:rPr>
              <a:t> (yapıcı) var. Biri </a:t>
            </a:r>
            <a:r>
              <a:rPr lang="tr-TR" sz="1800" b="0" i="0" u="none" strike="noStrike" baseline="0" dirty="0" err="1">
                <a:latin typeface="GlyphLessFont"/>
              </a:rPr>
              <a:t>parametresiz</a:t>
            </a:r>
            <a:r>
              <a:rPr lang="tr-TR" sz="1800" b="0" i="0" u="none" strike="noStrike" baseline="0" dirty="0">
                <a:latin typeface="GlyphLessFont"/>
              </a:rPr>
              <a:t> </a:t>
            </a:r>
            <a:r>
              <a:rPr lang="tr-TR" sz="1800" b="0" i="0" u="none" strike="noStrike" baseline="0" dirty="0" err="1">
                <a:latin typeface="GlyphLessFont"/>
              </a:rPr>
              <a:t>diğersi</a:t>
            </a:r>
            <a:r>
              <a:rPr lang="tr-TR" sz="1800" b="0" i="0" u="none" strike="noStrike" baseline="0" dirty="0">
                <a:latin typeface="GlyphLessFont"/>
              </a:rPr>
              <a:t> ise 1parametre alıyor.</a:t>
            </a:r>
            <a:endParaRPr lang="tr-TR" sz="1800" dirty="0">
              <a:latin typeface="GlyphLessFont"/>
            </a:endParaRPr>
          </a:p>
          <a:p>
            <a:pPr algn="l"/>
            <a:r>
              <a:rPr lang="tr-TR" sz="1800" b="1" dirty="0" err="1">
                <a:latin typeface="GlyphLessFont"/>
              </a:rPr>
              <a:t>super</a:t>
            </a:r>
            <a:r>
              <a:rPr lang="tr-TR" sz="1800" dirty="0">
                <a:latin typeface="GlyphLessFont"/>
              </a:rPr>
              <a:t>  kullanılarak parametreli yapıcı çağrılıyor.</a:t>
            </a:r>
            <a:endParaRPr lang="tr-TR" dirty="0"/>
          </a:p>
        </p:txBody>
      </p:sp>
    </p:spTree>
    <p:extLst>
      <p:ext uri="{BB962C8B-B14F-4D97-AF65-F5344CB8AC3E}">
        <p14:creationId xmlns:p14="http://schemas.microsoft.com/office/powerpoint/2010/main" val="138744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DCD306B-474C-40EA-BB47-10B23779DF69}"/>
              </a:ext>
            </a:extLst>
          </p:cNvPr>
          <p:cNvSpPr>
            <a:spLocks noGrp="1"/>
          </p:cNvSpPr>
          <p:nvPr>
            <p:ph sz="half" idx="1"/>
          </p:nvPr>
        </p:nvSpPr>
        <p:spPr/>
        <p:txBody>
          <a:bodyPr/>
          <a:lstStyle/>
          <a:p>
            <a:r>
              <a:rPr lang="tr-TR" b="1" dirty="0" err="1"/>
              <a:t>super</a:t>
            </a:r>
            <a:r>
              <a:rPr lang="tr-TR" dirty="0"/>
              <a:t> anahtar kelimesi ile sınıftaki değişkenlere erişebiliriz.</a:t>
            </a:r>
          </a:p>
          <a:p>
            <a:endParaRPr lang="tr-TR" dirty="0"/>
          </a:p>
          <a:p>
            <a:r>
              <a:rPr lang="tr-TR" dirty="0" err="1">
                <a:solidFill>
                  <a:srgbClr val="FF0000"/>
                </a:solidFill>
              </a:rPr>
              <a:t>super</a:t>
            </a:r>
            <a:r>
              <a:rPr lang="tr-TR" dirty="0"/>
              <a:t> anahtar kelimesi </a:t>
            </a:r>
            <a:r>
              <a:rPr lang="tr-TR" dirty="0" err="1">
                <a:solidFill>
                  <a:schemeClr val="accent1"/>
                </a:solidFill>
              </a:rPr>
              <a:t>this</a:t>
            </a:r>
            <a:r>
              <a:rPr lang="tr-TR" dirty="0"/>
              <a:t> anahtar kelimesine benzer. Farkı </a:t>
            </a:r>
            <a:r>
              <a:rPr lang="tr-TR" dirty="0" err="1">
                <a:solidFill>
                  <a:srgbClr val="FF0000"/>
                </a:solidFill>
              </a:rPr>
              <a:t>super</a:t>
            </a:r>
            <a:r>
              <a:rPr lang="tr-TR" dirty="0"/>
              <a:t> anahtar kelimesiyle </a:t>
            </a:r>
            <a:r>
              <a:rPr lang="tr-TR" dirty="0">
                <a:solidFill>
                  <a:srgbClr val="FF0000"/>
                </a:solidFill>
              </a:rPr>
              <a:t>üst sınıftaki </a:t>
            </a:r>
            <a:r>
              <a:rPr lang="tr-TR" dirty="0"/>
              <a:t>elemanlara erişebilirken </a:t>
            </a:r>
            <a:r>
              <a:rPr lang="tr-TR" dirty="0" err="1">
                <a:solidFill>
                  <a:schemeClr val="accent1"/>
                </a:solidFill>
              </a:rPr>
              <a:t>this</a:t>
            </a:r>
            <a:r>
              <a:rPr lang="tr-TR" dirty="0"/>
              <a:t> anahtar kelimesiyle </a:t>
            </a:r>
            <a:r>
              <a:rPr lang="tr-TR" dirty="0">
                <a:solidFill>
                  <a:schemeClr val="accent1"/>
                </a:solidFill>
              </a:rPr>
              <a:t>içinde bulunduğu sınıfın</a:t>
            </a:r>
            <a:r>
              <a:rPr lang="tr-TR" dirty="0"/>
              <a:t> elamanına erişilebilir.</a:t>
            </a:r>
          </a:p>
          <a:p>
            <a:endParaRPr lang="tr-TR" dirty="0"/>
          </a:p>
        </p:txBody>
      </p:sp>
      <p:pic>
        <p:nvPicPr>
          <p:cNvPr id="6" name="İçerik Yer Tutucusu 5">
            <a:extLst>
              <a:ext uri="{FF2B5EF4-FFF2-40B4-BE49-F238E27FC236}">
                <a16:creationId xmlns:a16="http://schemas.microsoft.com/office/drawing/2014/main" id="{EF481AE6-D0FA-4FDA-859A-45279C43C49E}"/>
              </a:ext>
            </a:extLst>
          </p:cNvPr>
          <p:cNvPicPr>
            <a:picLocks noGrp="1" noChangeAspect="1"/>
          </p:cNvPicPr>
          <p:nvPr>
            <p:ph sz="half" idx="2"/>
          </p:nvPr>
        </p:nvPicPr>
        <p:blipFill>
          <a:blip r:embed="rId2"/>
          <a:stretch>
            <a:fillRect/>
          </a:stretch>
        </p:blipFill>
        <p:spPr>
          <a:xfrm>
            <a:off x="6615112" y="4001294"/>
            <a:ext cx="4295775" cy="2847975"/>
          </a:xfrm>
        </p:spPr>
      </p:pic>
      <p:pic>
        <p:nvPicPr>
          <p:cNvPr id="8" name="Resim 7">
            <a:extLst>
              <a:ext uri="{FF2B5EF4-FFF2-40B4-BE49-F238E27FC236}">
                <a16:creationId xmlns:a16="http://schemas.microsoft.com/office/drawing/2014/main" id="{2C27A4D9-89D4-48AA-8613-42E22E04326E}"/>
              </a:ext>
            </a:extLst>
          </p:cNvPr>
          <p:cNvPicPr>
            <a:picLocks noChangeAspect="1"/>
          </p:cNvPicPr>
          <p:nvPr/>
        </p:nvPicPr>
        <p:blipFill>
          <a:blip r:embed="rId3"/>
          <a:stretch>
            <a:fillRect/>
          </a:stretch>
        </p:blipFill>
        <p:spPr>
          <a:xfrm>
            <a:off x="6615112" y="92075"/>
            <a:ext cx="4914900" cy="3467100"/>
          </a:xfrm>
          <a:prstGeom prst="rect">
            <a:avLst/>
          </a:prstGeom>
        </p:spPr>
      </p:pic>
    </p:spTree>
    <p:extLst>
      <p:ext uri="{BB962C8B-B14F-4D97-AF65-F5344CB8AC3E}">
        <p14:creationId xmlns:p14="http://schemas.microsoft.com/office/powerpoint/2010/main" val="1264784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812D0F-9375-4A6B-B5B6-41A4882DB454}"/>
              </a:ext>
            </a:extLst>
          </p:cNvPr>
          <p:cNvSpPr>
            <a:spLocks noGrp="1"/>
          </p:cNvSpPr>
          <p:nvPr>
            <p:ph type="title"/>
          </p:nvPr>
        </p:nvSpPr>
        <p:spPr/>
        <p:txBody>
          <a:bodyPr/>
          <a:lstStyle/>
          <a:p>
            <a:r>
              <a:rPr lang="tr-TR" dirty="0"/>
              <a:t>METOD OVERRIDING</a:t>
            </a:r>
          </a:p>
        </p:txBody>
      </p:sp>
      <p:sp>
        <p:nvSpPr>
          <p:cNvPr id="5" name="İçerik Yer Tutucusu 4">
            <a:extLst>
              <a:ext uri="{FF2B5EF4-FFF2-40B4-BE49-F238E27FC236}">
                <a16:creationId xmlns:a16="http://schemas.microsoft.com/office/drawing/2014/main" id="{69747990-BD2E-4227-9A5E-3BD1F6A5504F}"/>
              </a:ext>
            </a:extLst>
          </p:cNvPr>
          <p:cNvSpPr>
            <a:spLocks noGrp="1"/>
          </p:cNvSpPr>
          <p:nvPr>
            <p:ph idx="1"/>
          </p:nvPr>
        </p:nvSpPr>
        <p:spPr/>
        <p:txBody>
          <a:bodyPr/>
          <a:lstStyle/>
          <a:p>
            <a:r>
              <a:rPr lang="tr-TR" dirty="0"/>
              <a:t>Kalıtım konusunda anlattığımız gibi, türetilen sınıf türediği sınıfın tüm özelliklerini taşıyor ve kullanabiliyordu. Fakat miras aldığı bu </a:t>
            </a:r>
            <a:r>
              <a:rPr lang="tr-TR" dirty="0" err="1"/>
              <a:t>metodları</a:t>
            </a:r>
            <a:r>
              <a:rPr lang="tr-TR" dirty="0"/>
              <a:t> aynen kullanmak istemezse, ne yapmamız gerekir? Burada </a:t>
            </a:r>
            <a:r>
              <a:rPr lang="tr-TR" dirty="0" err="1"/>
              <a:t>overriding</a:t>
            </a:r>
            <a:r>
              <a:rPr lang="tr-TR" dirty="0"/>
              <a:t> kavramı karşımıza çıkıyor. Bir sınıf, türetildiği sınıftaki bir metodu değiştirmek istediği zaman bunu </a:t>
            </a:r>
            <a:r>
              <a:rPr lang="tr-TR" dirty="0" err="1"/>
              <a:t>overriding</a:t>
            </a:r>
            <a:r>
              <a:rPr lang="tr-TR" dirty="0"/>
              <a:t> ile gerçekleştiriyoruz. Bu şekilde </a:t>
            </a:r>
            <a:r>
              <a:rPr lang="tr-TR" dirty="0" err="1"/>
              <a:t>metodları</a:t>
            </a:r>
            <a:r>
              <a:rPr lang="tr-TR" dirty="0"/>
              <a:t> </a:t>
            </a:r>
            <a:r>
              <a:rPr lang="tr-TR" dirty="0" err="1"/>
              <a:t>override</a:t>
            </a:r>
            <a:r>
              <a:rPr lang="tr-TR" dirty="0"/>
              <a:t> ettiğimiz zaman alt sınıf, üst sınıfın metodunu doğrudan kullanmak yerine kendine ait bir metodu oluyor. </a:t>
            </a:r>
          </a:p>
        </p:txBody>
      </p:sp>
    </p:spTree>
    <p:extLst>
      <p:ext uri="{BB962C8B-B14F-4D97-AF65-F5344CB8AC3E}">
        <p14:creationId xmlns:p14="http://schemas.microsoft.com/office/powerpoint/2010/main" val="116136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D4EA5058-4F6C-4009-8990-17148D318326}"/>
              </a:ext>
            </a:extLst>
          </p:cNvPr>
          <p:cNvSpPr>
            <a:spLocks noGrp="1"/>
          </p:cNvSpPr>
          <p:nvPr>
            <p:ph type="title"/>
          </p:nvPr>
        </p:nvSpPr>
        <p:spPr/>
        <p:txBody>
          <a:bodyPr/>
          <a:lstStyle/>
          <a:p>
            <a:endParaRPr lang="tr-TR"/>
          </a:p>
        </p:txBody>
      </p:sp>
      <p:pic>
        <p:nvPicPr>
          <p:cNvPr id="8" name="İçerik Yer Tutucusu 7">
            <a:extLst>
              <a:ext uri="{FF2B5EF4-FFF2-40B4-BE49-F238E27FC236}">
                <a16:creationId xmlns:a16="http://schemas.microsoft.com/office/drawing/2014/main" id="{74FE724E-297A-4043-9158-A66EA78277AF}"/>
              </a:ext>
            </a:extLst>
          </p:cNvPr>
          <p:cNvPicPr>
            <a:picLocks noGrp="1" noChangeAspect="1"/>
          </p:cNvPicPr>
          <p:nvPr>
            <p:ph sz="half" idx="1"/>
          </p:nvPr>
        </p:nvPicPr>
        <p:blipFill>
          <a:blip r:embed="rId2"/>
          <a:stretch>
            <a:fillRect/>
          </a:stretch>
        </p:blipFill>
        <p:spPr>
          <a:xfrm>
            <a:off x="1487634" y="1825625"/>
            <a:ext cx="3882732" cy="4351338"/>
          </a:xfrm>
        </p:spPr>
      </p:pic>
      <p:sp>
        <p:nvSpPr>
          <p:cNvPr id="6" name="İçerik Yer Tutucusu 5">
            <a:extLst>
              <a:ext uri="{FF2B5EF4-FFF2-40B4-BE49-F238E27FC236}">
                <a16:creationId xmlns:a16="http://schemas.microsoft.com/office/drawing/2014/main" id="{7CF01A04-010D-41FA-8E47-CD532ACBAD9C}"/>
              </a:ext>
            </a:extLst>
          </p:cNvPr>
          <p:cNvSpPr>
            <a:spLocks noGrp="1"/>
          </p:cNvSpPr>
          <p:nvPr>
            <p:ph sz="half" idx="2"/>
          </p:nvPr>
        </p:nvSpPr>
        <p:spPr/>
        <p:txBody>
          <a:bodyPr/>
          <a:lstStyle/>
          <a:p>
            <a:r>
              <a:rPr lang="tr-TR" dirty="0"/>
              <a:t>Bu örnekte </a:t>
            </a:r>
            <a:r>
              <a:rPr lang="tr-TR" dirty="0" err="1"/>
              <a:t>SinifB</a:t>
            </a:r>
            <a:r>
              <a:rPr lang="tr-TR" dirty="0"/>
              <a:t>, </a:t>
            </a:r>
            <a:r>
              <a:rPr lang="tr-TR" dirty="0" err="1"/>
              <a:t>SinifA'nın</a:t>
            </a:r>
            <a:r>
              <a:rPr lang="tr-TR" dirty="0"/>
              <a:t> metodunu </a:t>
            </a:r>
            <a:r>
              <a:rPr lang="tr-TR" dirty="0" err="1"/>
              <a:t>override</a:t>
            </a:r>
            <a:r>
              <a:rPr lang="tr-TR" dirty="0"/>
              <a:t> ediyor. Artık kendine ait bir metodu oldu. main metodunda bu </a:t>
            </a:r>
            <a:r>
              <a:rPr lang="tr-TR" dirty="0" err="1"/>
              <a:t>SinifB</a:t>
            </a:r>
            <a:r>
              <a:rPr lang="tr-TR" dirty="0"/>
              <a:t> içerisindeki metodu çağırdığımızda, </a:t>
            </a:r>
            <a:r>
              <a:rPr lang="tr-TR" dirty="0" err="1"/>
              <a:t>SinifA'nın</a:t>
            </a:r>
            <a:r>
              <a:rPr lang="tr-TR" dirty="0"/>
              <a:t> değil </a:t>
            </a:r>
            <a:r>
              <a:rPr lang="tr-TR" dirty="0" err="1"/>
              <a:t>SinifB'nin</a:t>
            </a:r>
            <a:r>
              <a:rPr lang="tr-TR" dirty="0"/>
              <a:t> metodu çağırılıyor. Eğer </a:t>
            </a:r>
            <a:r>
              <a:rPr lang="tr-TR" dirty="0" err="1"/>
              <a:t>SinifB</a:t>
            </a:r>
            <a:r>
              <a:rPr lang="tr-TR" dirty="0"/>
              <a:t> içerisinde bir </a:t>
            </a:r>
            <a:r>
              <a:rPr lang="tr-TR" dirty="0" err="1"/>
              <a:t>metod</a:t>
            </a:r>
            <a:r>
              <a:rPr lang="tr-TR" dirty="0"/>
              <a:t> tanımlamasaydık, doğrudan </a:t>
            </a:r>
            <a:r>
              <a:rPr lang="tr-TR" dirty="0" err="1"/>
              <a:t>SinifA</a:t>
            </a:r>
            <a:r>
              <a:rPr lang="tr-TR" dirty="0"/>
              <a:t> içerisindeki metodu çalıştıracaktı. </a:t>
            </a:r>
          </a:p>
        </p:txBody>
      </p:sp>
    </p:spTree>
    <p:extLst>
      <p:ext uri="{BB962C8B-B14F-4D97-AF65-F5344CB8AC3E}">
        <p14:creationId xmlns:p14="http://schemas.microsoft.com/office/powerpoint/2010/main" val="178414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BA43F465-BD25-4097-B5D1-637DB65A537E}"/>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8E015D40-BEFC-4838-B706-5B02AB323F88}"/>
              </a:ext>
            </a:extLst>
          </p:cNvPr>
          <p:cNvSpPr>
            <a:spLocks noGrp="1"/>
          </p:cNvSpPr>
          <p:nvPr>
            <p:ph idx="1"/>
          </p:nvPr>
        </p:nvSpPr>
        <p:spPr/>
        <p:txBody>
          <a:bodyPr>
            <a:normAutofit/>
          </a:bodyPr>
          <a:lstStyle/>
          <a:p>
            <a:r>
              <a:rPr lang="tr-TR" b="1" dirty="0"/>
              <a:t>Not: </a:t>
            </a:r>
            <a:r>
              <a:rPr lang="tr-TR" i="1" dirty="0"/>
              <a:t>Bir </a:t>
            </a:r>
            <a:r>
              <a:rPr lang="tr-TR" i="1" dirty="0" err="1"/>
              <a:t>metod</a:t>
            </a:r>
            <a:r>
              <a:rPr lang="tr-TR" i="1" dirty="0"/>
              <a:t> </a:t>
            </a:r>
            <a:r>
              <a:rPr lang="tr-TR" i="1" dirty="0" err="1"/>
              <a:t>override</a:t>
            </a:r>
            <a:r>
              <a:rPr lang="tr-TR" i="1" dirty="0"/>
              <a:t> edilebilmesi için belli başlı kurallar vardır. Her </a:t>
            </a:r>
            <a:r>
              <a:rPr lang="tr-TR" i="1" dirty="0" err="1"/>
              <a:t>metod</a:t>
            </a:r>
            <a:r>
              <a:rPr lang="tr-TR" i="1" dirty="0"/>
              <a:t> </a:t>
            </a:r>
            <a:r>
              <a:rPr lang="tr-TR" i="1" dirty="0" err="1"/>
              <a:t>override</a:t>
            </a:r>
            <a:r>
              <a:rPr lang="tr-TR" i="1" dirty="0"/>
              <a:t> edilemez.</a:t>
            </a:r>
          </a:p>
          <a:p>
            <a:pPr lvl="1"/>
            <a:r>
              <a:rPr lang="tr-TR" i="1" dirty="0"/>
              <a:t> </a:t>
            </a:r>
            <a:r>
              <a:rPr lang="tr-TR" i="1" dirty="0" err="1"/>
              <a:t>Override</a:t>
            </a:r>
            <a:r>
              <a:rPr lang="tr-TR" i="1" dirty="0"/>
              <a:t> edilecek </a:t>
            </a:r>
            <a:r>
              <a:rPr lang="tr-TR" i="1" dirty="0" err="1"/>
              <a:t>metodların</a:t>
            </a:r>
            <a:r>
              <a:rPr lang="tr-TR" i="1" dirty="0"/>
              <a:t> </a:t>
            </a:r>
            <a:r>
              <a:rPr lang="tr-TR" i="1" dirty="0">
                <a:solidFill>
                  <a:srgbClr val="FF0000"/>
                </a:solidFill>
              </a:rPr>
              <a:t>dönüş tipi</a:t>
            </a:r>
            <a:r>
              <a:rPr lang="tr-TR" i="1" dirty="0"/>
              <a:t>, </a:t>
            </a:r>
            <a:r>
              <a:rPr lang="tr-TR" i="1" dirty="0" err="1">
                <a:solidFill>
                  <a:srgbClr val="FF0000"/>
                </a:solidFill>
              </a:rPr>
              <a:t>metod</a:t>
            </a:r>
            <a:r>
              <a:rPr lang="tr-TR" i="1" dirty="0">
                <a:solidFill>
                  <a:srgbClr val="FF0000"/>
                </a:solidFill>
              </a:rPr>
              <a:t> adı</a:t>
            </a:r>
            <a:r>
              <a:rPr lang="tr-TR" i="1" dirty="0"/>
              <a:t>, </a:t>
            </a:r>
            <a:r>
              <a:rPr lang="tr-TR" i="1" dirty="0">
                <a:solidFill>
                  <a:srgbClr val="FF0000"/>
                </a:solidFill>
              </a:rPr>
              <a:t>parametre listeleri </a:t>
            </a:r>
            <a:r>
              <a:rPr lang="tr-TR" i="1" dirty="0"/>
              <a:t>aynı olmalıdır.</a:t>
            </a:r>
          </a:p>
          <a:p>
            <a:pPr lvl="1"/>
            <a:r>
              <a:rPr lang="tr-TR" i="1" dirty="0"/>
              <a:t>Alt sınıftaki </a:t>
            </a:r>
            <a:r>
              <a:rPr lang="tr-TR" i="1" dirty="0" err="1"/>
              <a:t>override</a:t>
            </a:r>
            <a:r>
              <a:rPr lang="tr-TR" i="1" dirty="0"/>
              <a:t> edilecek metodun erişim belirleyicisi, üst sınıftaki </a:t>
            </a:r>
            <a:r>
              <a:rPr lang="tr-TR" i="1" dirty="0" err="1"/>
              <a:t>override</a:t>
            </a:r>
            <a:r>
              <a:rPr lang="tr-TR" i="1" dirty="0"/>
              <a:t> edilen metodun erişim belirleyicisinden daha yüksek derecede olmalı.</a:t>
            </a:r>
          </a:p>
          <a:p>
            <a:endParaRPr lang="tr-TR" i="1" dirty="0"/>
          </a:p>
          <a:p>
            <a:r>
              <a:rPr lang="tr-TR" b="1" dirty="0" err="1"/>
              <a:t>overloading</a:t>
            </a:r>
            <a:r>
              <a:rPr lang="tr-TR" b="1" dirty="0"/>
              <a:t> ve </a:t>
            </a:r>
            <a:r>
              <a:rPr lang="tr-TR" b="1" dirty="0" err="1"/>
              <a:t>overriding</a:t>
            </a:r>
            <a:r>
              <a:rPr lang="tr-TR" b="1" dirty="0"/>
              <a:t> arasındaki fark: </a:t>
            </a:r>
            <a:r>
              <a:rPr lang="tr-TR" i="1" dirty="0" err="1"/>
              <a:t>Overriding’de</a:t>
            </a:r>
            <a:r>
              <a:rPr lang="tr-TR" i="1" dirty="0"/>
              <a:t> </a:t>
            </a:r>
            <a:r>
              <a:rPr lang="tr-TR" i="1" dirty="0" err="1"/>
              <a:t>metod</a:t>
            </a:r>
            <a:r>
              <a:rPr lang="tr-TR" i="1" dirty="0"/>
              <a:t> adı, parametreler, tipler aynı olmak zorundadır. </a:t>
            </a:r>
            <a:r>
              <a:rPr lang="tr-TR" i="1" dirty="0" err="1"/>
              <a:t>Overloading’te</a:t>
            </a:r>
            <a:r>
              <a:rPr lang="tr-TR" i="1" dirty="0"/>
              <a:t> parametre sırası, veya tipleri veya sayısından en az biri farklı olmalıdır.</a:t>
            </a:r>
          </a:p>
          <a:p>
            <a:endParaRPr lang="tr-TR" dirty="0"/>
          </a:p>
        </p:txBody>
      </p:sp>
    </p:spTree>
    <p:extLst>
      <p:ext uri="{BB962C8B-B14F-4D97-AF65-F5344CB8AC3E}">
        <p14:creationId xmlns:p14="http://schemas.microsoft.com/office/powerpoint/2010/main" val="360021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9">
            <a:extLst>
              <a:ext uri="{FF2B5EF4-FFF2-40B4-BE49-F238E27FC236}">
                <a16:creationId xmlns:a16="http://schemas.microsoft.com/office/drawing/2014/main" id="{880289B7-B1D0-4012-8F88-339E3703E8A8}"/>
              </a:ext>
            </a:extLst>
          </p:cNvPr>
          <p:cNvPicPr>
            <a:picLocks noGrp="1" noChangeAspect="1"/>
          </p:cNvPicPr>
          <p:nvPr>
            <p:ph sz="half" idx="1"/>
          </p:nvPr>
        </p:nvPicPr>
        <p:blipFill>
          <a:blip r:embed="rId2"/>
          <a:stretch>
            <a:fillRect/>
          </a:stretch>
        </p:blipFill>
        <p:spPr>
          <a:xfrm>
            <a:off x="0" y="0"/>
            <a:ext cx="4735077" cy="6858000"/>
          </a:xfrm>
        </p:spPr>
      </p:pic>
      <p:sp>
        <p:nvSpPr>
          <p:cNvPr id="8" name="İçerik Yer Tutucusu 7">
            <a:extLst>
              <a:ext uri="{FF2B5EF4-FFF2-40B4-BE49-F238E27FC236}">
                <a16:creationId xmlns:a16="http://schemas.microsoft.com/office/drawing/2014/main" id="{2D828786-56DE-429D-8673-4837EA1500DC}"/>
              </a:ext>
            </a:extLst>
          </p:cNvPr>
          <p:cNvSpPr>
            <a:spLocks noGrp="1"/>
          </p:cNvSpPr>
          <p:nvPr>
            <p:ph sz="half" idx="2"/>
          </p:nvPr>
        </p:nvSpPr>
        <p:spPr>
          <a:xfrm>
            <a:off x="4735077" y="208547"/>
            <a:ext cx="7456923" cy="6858000"/>
          </a:xfrm>
        </p:spPr>
        <p:txBody>
          <a:bodyPr>
            <a:normAutofit lnSpcReduction="10000"/>
          </a:bodyPr>
          <a:lstStyle/>
          <a:p>
            <a:r>
              <a:rPr lang="tr-TR" dirty="0"/>
              <a:t>1- İlk olarak main metodundan başlayalım. </a:t>
            </a:r>
            <a:r>
              <a:rPr lang="tr-TR" dirty="0" err="1"/>
              <a:t>sB</a:t>
            </a:r>
            <a:r>
              <a:rPr lang="tr-TR" dirty="0"/>
              <a:t> sınıfından nesne oluşturduk ve parantezler içerisinde </a:t>
            </a:r>
            <a:r>
              <a:rPr lang="tr-TR" dirty="0" err="1"/>
              <a:t>sB'nin</a:t>
            </a:r>
            <a:r>
              <a:rPr lang="tr-TR" dirty="0"/>
              <a:t> yapıcısına 3 değer gönderdik. Bu değerlerden ilk ikisi, </a:t>
            </a:r>
            <a:r>
              <a:rPr lang="tr-TR" dirty="0" err="1"/>
              <a:t>super</a:t>
            </a:r>
            <a:r>
              <a:rPr lang="tr-TR" dirty="0"/>
              <a:t> () ile üst sınıfın yapıcısına gönderildi. Gönderilen son değer ise z değişkenine atandı.</a:t>
            </a:r>
          </a:p>
          <a:p>
            <a:r>
              <a:rPr lang="tr-TR" dirty="0"/>
              <a:t>2- Daha sonra </a:t>
            </a:r>
            <a:r>
              <a:rPr lang="tr-TR" dirty="0" err="1"/>
              <a:t>nesne.yazdir</a:t>
            </a:r>
            <a:r>
              <a:rPr lang="tr-TR" dirty="0"/>
              <a:t>() diyerek parametre olarak bir </a:t>
            </a:r>
            <a:r>
              <a:rPr lang="tr-TR" dirty="0" err="1"/>
              <a:t>String</a:t>
            </a:r>
            <a:r>
              <a:rPr lang="tr-TR" dirty="0"/>
              <a:t> değeri gönderdik. Dolayısıyla </a:t>
            </a:r>
            <a:r>
              <a:rPr lang="tr-TR" dirty="0" err="1"/>
              <a:t>sB</a:t>
            </a:r>
            <a:r>
              <a:rPr lang="tr-TR" dirty="0"/>
              <a:t> sınıfındaki </a:t>
            </a:r>
            <a:r>
              <a:rPr lang="tr-TR" dirty="0" err="1"/>
              <a:t>yazdir</a:t>
            </a:r>
            <a:r>
              <a:rPr lang="tr-TR" dirty="0"/>
              <a:t>() metodu çalıştı.  Normalde böyle bir </a:t>
            </a:r>
            <a:r>
              <a:rPr lang="tr-TR" dirty="0" err="1"/>
              <a:t>metod</a:t>
            </a:r>
            <a:r>
              <a:rPr lang="tr-TR" dirty="0"/>
              <a:t> olmasaydı doğrudan A sınıfındaki </a:t>
            </a:r>
            <a:r>
              <a:rPr lang="tr-TR" dirty="0" err="1"/>
              <a:t>metod</a:t>
            </a:r>
            <a:r>
              <a:rPr lang="tr-TR" dirty="0"/>
              <a:t> çalıştırılırdı. Fakat </a:t>
            </a:r>
            <a:r>
              <a:rPr lang="tr-TR" dirty="0" err="1"/>
              <a:t>sB</a:t>
            </a:r>
            <a:r>
              <a:rPr lang="tr-TR" dirty="0"/>
              <a:t> sınıfı diyor ki, ben </a:t>
            </a:r>
            <a:r>
              <a:rPr lang="tr-TR" dirty="0" err="1"/>
              <a:t>sA'nın</a:t>
            </a:r>
            <a:r>
              <a:rPr lang="tr-TR" dirty="0"/>
              <a:t> metodunu kullanmak istemiyorum kendi metodumu oluşturdum. </a:t>
            </a:r>
          </a:p>
          <a:p>
            <a:r>
              <a:rPr lang="tr-TR" dirty="0"/>
              <a:t>3- Son olarak </a:t>
            </a:r>
            <a:r>
              <a:rPr lang="tr-TR" dirty="0" err="1"/>
              <a:t>nesne.yazdir</a:t>
            </a:r>
            <a:r>
              <a:rPr lang="tr-TR" dirty="0"/>
              <a:t>() metodunu parametre göndermeden çalıştırdık. </a:t>
            </a:r>
            <a:r>
              <a:rPr lang="tr-TR" dirty="0" err="1"/>
              <a:t>sB</a:t>
            </a:r>
            <a:r>
              <a:rPr lang="tr-TR" dirty="0"/>
              <a:t> sınıfında böyle bir </a:t>
            </a:r>
            <a:r>
              <a:rPr lang="tr-TR" dirty="0" err="1"/>
              <a:t>metod</a:t>
            </a:r>
            <a:r>
              <a:rPr lang="tr-TR" dirty="0"/>
              <a:t> olmadığı için </a:t>
            </a:r>
            <a:r>
              <a:rPr lang="tr-TR" dirty="0" err="1"/>
              <a:t>default</a:t>
            </a:r>
            <a:r>
              <a:rPr lang="tr-TR" dirty="0"/>
              <a:t> olarak </a:t>
            </a:r>
            <a:r>
              <a:rPr lang="tr-TR" dirty="0" err="1"/>
              <a:t>sA</a:t>
            </a:r>
            <a:r>
              <a:rPr lang="tr-TR" dirty="0"/>
              <a:t> sınıfındaki </a:t>
            </a:r>
            <a:r>
              <a:rPr lang="tr-TR" dirty="0" err="1"/>
              <a:t>yazdir</a:t>
            </a:r>
            <a:r>
              <a:rPr lang="tr-TR" dirty="0"/>
              <a:t> () metodu çalıştırıldı. </a:t>
            </a:r>
          </a:p>
        </p:txBody>
      </p:sp>
    </p:spTree>
    <p:extLst>
      <p:ext uri="{BB962C8B-B14F-4D97-AF65-F5344CB8AC3E}">
        <p14:creationId xmlns:p14="http://schemas.microsoft.com/office/powerpoint/2010/main" val="319589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5B2D0F-107D-4A4F-91A4-5F615298AC32}"/>
              </a:ext>
            </a:extLst>
          </p:cNvPr>
          <p:cNvSpPr>
            <a:spLocks noGrp="1"/>
          </p:cNvSpPr>
          <p:nvPr>
            <p:ph type="title"/>
          </p:nvPr>
        </p:nvSpPr>
        <p:spPr>
          <a:xfrm>
            <a:off x="900659" y="390109"/>
            <a:ext cx="10515600" cy="1325563"/>
          </a:xfrm>
        </p:spPr>
        <p:txBody>
          <a:bodyPr/>
          <a:lstStyle/>
          <a:p>
            <a:r>
              <a:rPr lang="tr-TR" dirty="0"/>
              <a:t>FINAL ANAHTAR KELİMESİ</a:t>
            </a:r>
          </a:p>
        </p:txBody>
      </p:sp>
      <p:sp>
        <p:nvSpPr>
          <p:cNvPr id="5" name="İçerik Yer Tutucusu 4">
            <a:extLst>
              <a:ext uri="{FF2B5EF4-FFF2-40B4-BE49-F238E27FC236}">
                <a16:creationId xmlns:a16="http://schemas.microsoft.com/office/drawing/2014/main" id="{305B43EE-13EE-4D8D-BD58-1B7DED5B66D2}"/>
              </a:ext>
            </a:extLst>
          </p:cNvPr>
          <p:cNvSpPr>
            <a:spLocks noGrp="1"/>
          </p:cNvSpPr>
          <p:nvPr>
            <p:ph idx="1"/>
          </p:nvPr>
        </p:nvSpPr>
        <p:spPr/>
        <p:txBody>
          <a:bodyPr/>
          <a:lstStyle/>
          <a:p>
            <a:r>
              <a:rPr lang="tr-TR" b="1" dirty="0"/>
              <a:t>final</a:t>
            </a:r>
            <a:r>
              <a:rPr lang="tr-TR" dirty="0"/>
              <a:t> anahtar kelimesi Java’da temelde sabitler tanımlamaya yarar. (</a:t>
            </a:r>
            <a:r>
              <a:rPr lang="tr-TR" b="1" dirty="0"/>
              <a:t>Pi</a:t>
            </a:r>
            <a:r>
              <a:rPr lang="tr-TR" dirty="0"/>
              <a:t> sayısı vb.)</a:t>
            </a:r>
          </a:p>
          <a:p>
            <a:r>
              <a:rPr lang="tr-TR" b="1" dirty="0"/>
              <a:t>final</a:t>
            </a:r>
            <a:r>
              <a:rPr lang="tr-TR" dirty="0"/>
              <a:t> anahtar kelimesi sadece değişkenlere değil ayrıca </a:t>
            </a:r>
            <a:r>
              <a:rPr lang="tr-TR" dirty="0">
                <a:solidFill>
                  <a:srgbClr val="FF0000"/>
                </a:solidFill>
              </a:rPr>
              <a:t>sınıflara</a:t>
            </a:r>
            <a:r>
              <a:rPr lang="tr-TR" dirty="0"/>
              <a:t>, </a:t>
            </a:r>
            <a:r>
              <a:rPr lang="tr-TR" dirty="0" err="1">
                <a:solidFill>
                  <a:srgbClr val="FF0000"/>
                </a:solidFill>
              </a:rPr>
              <a:t>metodlara</a:t>
            </a:r>
            <a:r>
              <a:rPr lang="tr-TR" dirty="0"/>
              <a:t> ve </a:t>
            </a:r>
            <a:r>
              <a:rPr lang="tr-TR" dirty="0">
                <a:solidFill>
                  <a:srgbClr val="FF0000"/>
                </a:solidFill>
              </a:rPr>
              <a:t>parametrelere</a:t>
            </a:r>
            <a:r>
              <a:rPr lang="tr-TR" dirty="0"/>
              <a:t> uygulanabilir. </a:t>
            </a:r>
          </a:p>
          <a:p>
            <a:pPr lvl="1"/>
            <a:r>
              <a:rPr lang="tr-TR" dirty="0"/>
              <a:t>Bir </a:t>
            </a:r>
            <a:r>
              <a:rPr lang="tr-TR" b="1" dirty="0"/>
              <a:t>sınıfı</a:t>
            </a:r>
            <a:r>
              <a:rPr lang="tr-TR" dirty="0"/>
              <a:t> final olarak tanımlarsak bu sınıftan türetme yapamayız.</a:t>
            </a:r>
          </a:p>
          <a:p>
            <a:pPr lvl="1"/>
            <a:r>
              <a:rPr lang="tr-TR" dirty="0"/>
              <a:t>Bir </a:t>
            </a:r>
            <a:r>
              <a:rPr lang="tr-TR" b="1" dirty="0"/>
              <a:t>metodu</a:t>
            </a:r>
            <a:r>
              <a:rPr lang="tr-TR" dirty="0"/>
              <a:t> final olarak tanımlarsak bu </a:t>
            </a:r>
            <a:r>
              <a:rPr lang="tr-TR" dirty="0" err="1"/>
              <a:t>metodlar</a:t>
            </a:r>
            <a:r>
              <a:rPr lang="tr-TR" dirty="0"/>
              <a:t> </a:t>
            </a:r>
            <a:r>
              <a:rPr lang="tr-TR" dirty="0" err="1"/>
              <a:t>override</a:t>
            </a:r>
            <a:r>
              <a:rPr lang="tr-TR" dirty="0"/>
              <a:t> edilemezler.</a:t>
            </a:r>
          </a:p>
          <a:p>
            <a:pPr lvl="1"/>
            <a:r>
              <a:rPr lang="tr-TR" dirty="0"/>
              <a:t>Bir </a:t>
            </a:r>
            <a:r>
              <a:rPr lang="tr-TR" b="1" dirty="0"/>
              <a:t>parametreyi</a:t>
            </a:r>
            <a:r>
              <a:rPr lang="tr-TR" dirty="0"/>
              <a:t> final olarak tanımlarsak bu parametrenin değerini değiştiremeyiz.</a:t>
            </a:r>
          </a:p>
          <a:p>
            <a:pPr lvl="1"/>
            <a:r>
              <a:rPr lang="tr-TR" dirty="0"/>
              <a:t>Bir </a:t>
            </a:r>
            <a:r>
              <a:rPr lang="tr-TR" b="1" dirty="0"/>
              <a:t>değişkeni</a:t>
            </a:r>
            <a:r>
              <a:rPr lang="tr-TR" dirty="0"/>
              <a:t> final olarak tanımlarsak bu değişkenin değerini değiştiremeyiz.</a:t>
            </a:r>
          </a:p>
          <a:p>
            <a:endParaRPr lang="tr-TR" dirty="0"/>
          </a:p>
        </p:txBody>
      </p:sp>
    </p:spTree>
    <p:extLst>
      <p:ext uri="{BB962C8B-B14F-4D97-AF65-F5344CB8AC3E}">
        <p14:creationId xmlns:p14="http://schemas.microsoft.com/office/powerpoint/2010/main" val="3829417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5451DC-5395-4C91-B6A7-8730AF1112F2}"/>
              </a:ext>
            </a:extLst>
          </p:cNvPr>
          <p:cNvSpPr>
            <a:spLocks noGrp="1"/>
          </p:cNvSpPr>
          <p:nvPr>
            <p:ph type="title"/>
          </p:nvPr>
        </p:nvSpPr>
        <p:spPr/>
        <p:txBody>
          <a:bodyPr/>
          <a:lstStyle/>
          <a:p>
            <a:r>
              <a:rPr lang="tr-TR" dirty="0"/>
              <a:t>FINAL İLE SABİT TANIMLAMA </a:t>
            </a:r>
          </a:p>
        </p:txBody>
      </p:sp>
      <p:sp>
        <p:nvSpPr>
          <p:cNvPr id="3" name="İçerik Yer Tutucusu 2">
            <a:extLst>
              <a:ext uri="{FF2B5EF4-FFF2-40B4-BE49-F238E27FC236}">
                <a16:creationId xmlns:a16="http://schemas.microsoft.com/office/drawing/2014/main" id="{B25B1398-05F1-4B6C-9A01-9EB4EAFECCE2}"/>
              </a:ext>
            </a:extLst>
          </p:cNvPr>
          <p:cNvSpPr>
            <a:spLocks noGrp="1"/>
          </p:cNvSpPr>
          <p:nvPr>
            <p:ph sz="half" idx="1"/>
          </p:nvPr>
        </p:nvSpPr>
        <p:spPr/>
        <p:txBody>
          <a:bodyPr>
            <a:normAutofit lnSpcReduction="10000"/>
          </a:bodyPr>
          <a:lstStyle/>
          <a:p>
            <a:r>
              <a:rPr lang="tr-TR" dirty="0"/>
              <a:t>final anahtar kelimesi İle tanımlanmış değişkenlerin değeri değiştirilemez. Bunlara sabit değişkenler denir. (</a:t>
            </a:r>
            <a:r>
              <a:rPr lang="tr-TR" dirty="0">
                <a:solidFill>
                  <a:srgbClr val="FF0000"/>
                </a:solidFill>
              </a:rPr>
              <a:t>Sabitler</a:t>
            </a:r>
            <a:r>
              <a:rPr lang="tr-TR" dirty="0"/>
              <a:t>) </a:t>
            </a:r>
          </a:p>
          <a:p>
            <a:r>
              <a:rPr lang="tr-TR" dirty="0">
                <a:solidFill>
                  <a:srgbClr val="FF0000"/>
                </a:solidFill>
              </a:rPr>
              <a:t>final</a:t>
            </a:r>
            <a:r>
              <a:rPr lang="tr-TR" dirty="0"/>
              <a:t> değişkenler ilk değeri atanmadan kullanılamazlar. Normalde bir değişken tanımlanıp değeri verilmediğinde </a:t>
            </a:r>
            <a:r>
              <a:rPr lang="tr-TR" dirty="0" err="1">
                <a:solidFill>
                  <a:srgbClr val="FF0000"/>
                </a:solidFill>
              </a:rPr>
              <a:t>default</a:t>
            </a:r>
            <a:r>
              <a:rPr lang="tr-TR" dirty="0"/>
              <a:t> değere sahip olurdu. Fakat final değişkenlerde bu şekilde yaparsak hata ile karşılaşırız. </a:t>
            </a:r>
          </a:p>
        </p:txBody>
      </p:sp>
      <p:pic>
        <p:nvPicPr>
          <p:cNvPr id="6" name="İçerik Yer Tutucusu 5">
            <a:extLst>
              <a:ext uri="{FF2B5EF4-FFF2-40B4-BE49-F238E27FC236}">
                <a16:creationId xmlns:a16="http://schemas.microsoft.com/office/drawing/2014/main" id="{ECBD4F63-DF04-407C-8846-7D60B61FB88B}"/>
              </a:ext>
            </a:extLst>
          </p:cNvPr>
          <p:cNvPicPr>
            <a:picLocks noGrp="1" noChangeAspect="1"/>
          </p:cNvPicPr>
          <p:nvPr>
            <p:ph sz="half" idx="2"/>
          </p:nvPr>
        </p:nvPicPr>
        <p:blipFill>
          <a:blip r:embed="rId2"/>
          <a:stretch>
            <a:fillRect/>
          </a:stretch>
        </p:blipFill>
        <p:spPr>
          <a:xfrm>
            <a:off x="6410325" y="1427539"/>
            <a:ext cx="4943475" cy="2324100"/>
          </a:xfrm>
        </p:spPr>
      </p:pic>
      <p:pic>
        <p:nvPicPr>
          <p:cNvPr id="8" name="Resim 7">
            <a:extLst>
              <a:ext uri="{FF2B5EF4-FFF2-40B4-BE49-F238E27FC236}">
                <a16:creationId xmlns:a16="http://schemas.microsoft.com/office/drawing/2014/main" id="{326454D9-B1B0-4E5C-95CF-AEB890DBA266}"/>
              </a:ext>
            </a:extLst>
          </p:cNvPr>
          <p:cNvPicPr>
            <a:picLocks noChangeAspect="1"/>
          </p:cNvPicPr>
          <p:nvPr/>
        </p:nvPicPr>
        <p:blipFill>
          <a:blip r:embed="rId3"/>
          <a:stretch>
            <a:fillRect/>
          </a:stretch>
        </p:blipFill>
        <p:spPr>
          <a:xfrm>
            <a:off x="6410325" y="4263648"/>
            <a:ext cx="4800600" cy="2333625"/>
          </a:xfrm>
          <a:prstGeom prst="rect">
            <a:avLst/>
          </a:prstGeom>
        </p:spPr>
      </p:pic>
    </p:spTree>
    <p:extLst>
      <p:ext uri="{BB962C8B-B14F-4D97-AF65-F5344CB8AC3E}">
        <p14:creationId xmlns:p14="http://schemas.microsoft.com/office/powerpoint/2010/main" val="651045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610B69-B293-48EA-AEE5-EBDDD08906A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D5FD8D0-21D0-4932-AE7B-DE5CEA9D38DE}"/>
              </a:ext>
            </a:extLst>
          </p:cNvPr>
          <p:cNvSpPr>
            <a:spLocks noGrp="1"/>
          </p:cNvSpPr>
          <p:nvPr>
            <p:ph sz="half" idx="1"/>
          </p:nvPr>
        </p:nvSpPr>
        <p:spPr/>
        <p:txBody>
          <a:bodyPr>
            <a:normAutofit fontScale="92500"/>
          </a:bodyPr>
          <a:lstStyle/>
          <a:p>
            <a:r>
              <a:rPr lang="tr-TR" dirty="0"/>
              <a:t>final ile değişken tanımlamasında yanlış olan bir şey de değişkeni ilk değeri olmadan tanımlıyoruz ve başka bir yerde ona değer veriyoruz. Bu kullanım hatalıdır. Bu şekilde tanımlanmış değişkenlerin ilk değerleri, tanımlandığı ilk anda ya da yapıcılar içerisinde verilmelidir. Fakat </a:t>
            </a:r>
            <a:r>
              <a:rPr lang="tr-TR" dirty="0" err="1"/>
              <a:t>metodlar</a:t>
            </a:r>
            <a:r>
              <a:rPr lang="tr-TR" dirty="0"/>
              <a:t> içerisinde final tanımlarsak, başka satırda da ilk değeri verilebilir. </a:t>
            </a:r>
          </a:p>
        </p:txBody>
      </p:sp>
      <p:pic>
        <p:nvPicPr>
          <p:cNvPr id="6" name="İçerik Yer Tutucusu 5">
            <a:extLst>
              <a:ext uri="{FF2B5EF4-FFF2-40B4-BE49-F238E27FC236}">
                <a16:creationId xmlns:a16="http://schemas.microsoft.com/office/drawing/2014/main" id="{35A87D97-9D5C-48A1-ABE5-76D15D6DB2D5}"/>
              </a:ext>
            </a:extLst>
          </p:cNvPr>
          <p:cNvPicPr>
            <a:picLocks noGrp="1" noChangeAspect="1"/>
          </p:cNvPicPr>
          <p:nvPr>
            <p:ph sz="half" idx="2"/>
          </p:nvPr>
        </p:nvPicPr>
        <p:blipFill>
          <a:blip r:embed="rId2"/>
          <a:stretch>
            <a:fillRect/>
          </a:stretch>
        </p:blipFill>
        <p:spPr>
          <a:xfrm>
            <a:off x="6541334" y="1825625"/>
            <a:ext cx="4443332" cy="4351338"/>
          </a:xfrm>
        </p:spPr>
      </p:pic>
    </p:spTree>
    <p:extLst>
      <p:ext uri="{BB962C8B-B14F-4D97-AF65-F5344CB8AC3E}">
        <p14:creationId xmlns:p14="http://schemas.microsoft.com/office/powerpoint/2010/main" val="2698088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98090C-B3DF-4E29-87CF-F97BEFD8956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1B5E2B7-F1E9-489C-86B0-B5700300880A}"/>
              </a:ext>
            </a:extLst>
          </p:cNvPr>
          <p:cNvSpPr>
            <a:spLocks noGrp="1"/>
          </p:cNvSpPr>
          <p:nvPr>
            <p:ph sz="half" idx="1"/>
          </p:nvPr>
        </p:nvSpPr>
        <p:spPr/>
        <p:txBody>
          <a:bodyPr/>
          <a:lstStyle/>
          <a:p>
            <a:r>
              <a:rPr lang="tr-TR" dirty="0">
                <a:solidFill>
                  <a:srgbClr val="FF0000"/>
                </a:solidFill>
              </a:rPr>
              <a:t>final</a:t>
            </a:r>
            <a:r>
              <a:rPr lang="tr-TR" dirty="0"/>
              <a:t> anahtar kelimesi ile tanımlanmış değişkenlerin değeri, programın herhangi bir yerinde değiştirilemez.</a:t>
            </a:r>
          </a:p>
        </p:txBody>
      </p:sp>
      <p:pic>
        <p:nvPicPr>
          <p:cNvPr id="6" name="İçerik Yer Tutucusu 5">
            <a:extLst>
              <a:ext uri="{FF2B5EF4-FFF2-40B4-BE49-F238E27FC236}">
                <a16:creationId xmlns:a16="http://schemas.microsoft.com/office/drawing/2014/main" id="{8210DD91-ED09-404F-A84C-46DF9D156805}"/>
              </a:ext>
            </a:extLst>
          </p:cNvPr>
          <p:cNvPicPr>
            <a:picLocks noGrp="1" noChangeAspect="1"/>
          </p:cNvPicPr>
          <p:nvPr>
            <p:ph sz="half" idx="2"/>
          </p:nvPr>
        </p:nvPicPr>
        <p:blipFill>
          <a:blip r:embed="rId2"/>
          <a:stretch>
            <a:fillRect/>
          </a:stretch>
        </p:blipFill>
        <p:spPr>
          <a:xfrm>
            <a:off x="6410325" y="1690688"/>
            <a:ext cx="4705350" cy="2886075"/>
          </a:xfrm>
        </p:spPr>
      </p:pic>
    </p:spTree>
    <p:extLst>
      <p:ext uri="{BB962C8B-B14F-4D97-AF65-F5344CB8AC3E}">
        <p14:creationId xmlns:p14="http://schemas.microsoft.com/office/powerpoint/2010/main" val="13517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A66869-B633-495D-B703-5DDE847A4C02}"/>
              </a:ext>
            </a:extLst>
          </p:cNvPr>
          <p:cNvSpPr>
            <a:spLocks noGrp="1"/>
          </p:cNvSpPr>
          <p:nvPr>
            <p:ph type="title"/>
          </p:nvPr>
        </p:nvSpPr>
        <p:spPr/>
        <p:txBody>
          <a:bodyPr/>
          <a:lstStyle/>
          <a:p>
            <a:r>
              <a:rPr lang="tr-TR" dirty="0"/>
              <a:t>KALITIM KAVRAMINA GİRİŞ </a:t>
            </a:r>
          </a:p>
        </p:txBody>
      </p:sp>
      <p:sp>
        <p:nvSpPr>
          <p:cNvPr id="3" name="İçerik Yer Tutucusu 2">
            <a:extLst>
              <a:ext uri="{FF2B5EF4-FFF2-40B4-BE49-F238E27FC236}">
                <a16:creationId xmlns:a16="http://schemas.microsoft.com/office/drawing/2014/main" id="{79DE4122-36EC-44F9-BBE9-736FD459F0E3}"/>
              </a:ext>
            </a:extLst>
          </p:cNvPr>
          <p:cNvSpPr>
            <a:spLocks noGrp="1"/>
          </p:cNvSpPr>
          <p:nvPr>
            <p:ph idx="1"/>
          </p:nvPr>
        </p:nvSpPr>
        <p:spPr/>
        <p:txBody>
          <a:bodyPr vert="horz" lIns="91440" tIns="45720" rIns="91440" bIns="45720" rtlCol="0" anchor="t">
            <a:normAutofit lnSpcReduction="10000"/>
          </a:bodyPr>
          <a:lstStyle/>
          <a:p>
            <a:r>
              <a:rPr lang="tr-TR" dirty="0"/>
              <a:t>Nesneye yönelik programlamanın temel taşlarından biri olan </a:t>
            </a:r>
            <a:r>
              <a:rPr lang="tr-TR" b="1" dirty="0">
                <a:solidFill>
                  <a:srgbClr val="FF0000"/>
                </a:solidFill>
              </a:rPr>
              <a:t>Kalıtım</a:t>
            </a:r>
            <a:r>
              <a:rPr lang="tr-TR" dirty="0"/>
              <a:t>, sınıflardan yeni sınıflar türetmeyi sağlar. Türetilen bu yeni sınıflar, türetildiği sınıfların özelliklerine sahip olur. Örneğin; </a:t>
            </a:r>
            <a:r>
              <a:rPr lang="tr-TR" b="1" dirty="0"/>
              <a:t>Araç</a:t>
            </a:r>
            <a:r>
              <a:rPr lang="tr-TR" dirty="0"/>
              <a:t> adında bir sınıfımız olsun. </a:t>
            </a:r>
            <a:r>
              <a:rPr lang="tr-TR" b="1" dirty="0"/>
              <a:t>Otomobil</a:t>
            </a:r>
            <a:r>
              <a:rPr lang="tr-TR" dirty="0"/>
              <a:t> sınıfını bu </a:t>
            </a:r>
            <a:r>
              <a:rPr lang="tr-TR" b="1" dirty="0"/>
              <a:t>Araç</a:t>
            </a:r>
            <a:r>
              <a:rPr lang="tr-TR" dirty="0"/>
              <a:t> sınıfından türettiğimiz zaman </a:t>
            </a:r>
            <a:r>
              <a:rPr lang="tr-TR" b="1" dirty="0"/>
              <a:t>Otomobil</a:t>
            </a:r>
            <a:r>
              <a:rPr lang="tr-TR" dirty="0"/>
              <a:t> sınıfı, </a:t>
            </a:r>
            <a:r>
              <a:rPr lang="tr-TR" b="1" dirty="0"/>
              <a:t>Araç</a:t>
            </a:r>
            <a:r>
              <a:rPr lang="tr-TR" dirty="0"/>
              <a:t> sınıfının özelliklerini taşır. Aynı şekilde </a:t>
            </a:r>
            <a:r>
              <a:rPr lang="tr-TR" b="1" dirty="0"/>
              <a:t>Hayvan</a:t>
            </a:r>
            <a:r>
              <a:rPr lang="tr-TR" dirty="0"/>
              <a:t> adında bir sınıfımız olsun. </a:t>
            </a:r>
            <a:r>
              <a:rPr lang="tr-TR" b="1" dirty="0"/>
              <a:t>Sürüngenler</a:t>
            </a:r>
            <a:r>
              <a:rPr lang="tr-TR" dirty="0"/>
              <a:t> adında bir sınıfı bu </a:t>
            </a:r>
            <a:r>
              <a:rPr lang="tr-TR" b="1" dirty="0"/>
              <a:t>Hayvan</a:t>
            </a:r>
            <a:r>
              <a:rPr lang="tr-TR" dirty="0"/>
              <a:t> sınıfından türetirsek, </a:t>
            </a:r>
            <a:r>
              <a:rPr lang="tr-TR" b="1" dirty="0"/>
              <a:t>Hayvan</a:t>
            </a:r>
            <a:r>
              <a:rPr lang="tr-TR" dirty="0"/>
              <a:t> sınıfını genişletmiş oluruz ve Sürüngenler sınıfı, Hayvan sınıfının özelliklerini taşımış olur. Fakat bunun tersi doğru değildir. </a:t>
            </a:r>
            <a:r>
              <a:rPr lang="tr-TR" b="1" dirty="0"/>
              <a:t>Hayvan</a:t>
            </a:r>
            <a:r>
              <a:rPr lang="tr-TR" dirty="0"/>
              <a:t> sınıfı, </a:t>
            </a:r>
            <a:r>
              <a:rPr lang="tr-TR" b="1" dirty="0"/>
              <a:t>Sürüngenler</a:t>
            </a:r>
            <a:r>
              <a:rPr lang="tr-TR" dirty="0"/>
              <a:t> sınıfının her özelliğini taşımayabilir. </a:t>
            </a:r>
          </a:p>
          <a:p>
            <a:r>
              <a:rPr lang="tr-TR" dirty="0"/>
              <a:t>Kalıtım yapmak için kullanacağımız kelime </a:t>
            </a:r>
            <a:r>
              <a:rPr lang="tr-TR" b="1" dirty="0" err="1">
                <a:solidFill>
                  <a:srgbClr val="FF0000"/>
                </a:solidFill>
              </a:rPr>
              <a:t>extends</a:t>
            </a:r>
            <a:r>
              <a:rPr lang="tr-TR" dirty="0" err="1">
                <a:solidFill>
                  <a:srgbClr val="000000"/>
                </a:solidFill>
              </a:rPr>
              <a:t>'dir</a:t>
            </a:r>
            <a:r>
              <a:rPr lang="tr-TR" dirty="0"/>
              <a:t>. </a:t>
            </a:r>
            <a:endParaRPr lang="tr-TR" dirty="0">
              <a:cs typeface="Calibri"/>
            </a:endParaRPr>
          </a:p>
        </p:txBody>
      </p:sp>
    </p:spTree>
    <p:extLst>
      <p:ext uri="{BB962C8B-B14F-4D97-AF65-F5344CB8AC3E}">
        <p14:creationId xmlns:p14="http://schemas.microsoft.com/office/powerpoint/2010/main" val="2386662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08634B-69BF-46E5-B872-E226819A709A}"/>
              </a:ext>
            </a:extLst>
          </p:cNvPr>
          <p:cNvSpPr>
            <a:spLocks noGrp="1"/>
          </p:cNvSpPr>
          <p:nvPr>
            <p:ph type="title"/>
          </p:nvPr>
        </p:nvSpPr>
        <p:spPr/>
        <p:txBody>
          <a:bodyPr/>
          <a:lstStyle/>
          <a:p>
            <a:r>
              <a:rPr lang="tr-TR" dirty="0"/>
              <a:t>Final ile </a:t>
            </a:r>
            <a:r>
              <a:rPr lang="tr-TR" dirty="0" err="1"/>
              <a:t>Metodların</a:t>
            </a:r>
            <a:r>
              <a:rPr lang="tr-TR" dirty="0"/>
              <a:t> </a:t>
            </a:r>
            <a:r>
              <a:rPr lang="tr-TR" dirty="0" err="1"/>
              <a:t>Override</a:t>
            </a:r>
            <a:r>
              <a:rPr lang="tr-TR" dirty="0"/>
              <a:t> Edilmesini Engelleme</a:t>
            </a:r>
          </a:p>
        </p:txBody>
      </p:sp>
      <p:sp>
        <p:nvSpPr>
          <p:cNvPr id="3" name="İçerik Yer Tutucusu 2">
            <a:extLst>
              <a:ext uri="{FF2B5EF4-FFF2-40B4-BE49-F238E27FC236}">
                <a16:creationId xmlns:a16="http://schemas.microsoft.com/office/drawing/2014/main" id="{6A12DA6B-5C9C-4A40-988E-50AEECE23AE3}"/>
              </a:ext>
            </a:extLst>
          </p:cNvPr>
          <p:cNvSpPr>
            <a:spLocks noGrp="1"/>
          </p:cNvSpPr>
          <p:nvPr>
            <p:ph sz="half" idx="1"/>
          </p:nvPr>
        </p:nvSpPr>
        <p:spPr/>
        <p:txBody>
          <a:bodyPr/>
          <a:lstStyle/>
          <a:p>
            <a:r>
              <a:rPr lang="tr-TR" dirty="0" err="1"/>
              <a:t>Metodları</a:t>
            </a:r>
            <a:r>
              <a:rPr lang="tr-TR" dirty="0"/>
              <a:t> </a:t>
            </a:r>
            <a:r>
              <a:rPr lang="tr-TR" b="1" dirty="0"/>
              <a:t>final</a:t>
            </a:r>
            <a:r>
              <a:rPr lang="tr-TR" dirty="0"/>
              <a:t> olarak tanımlarsak, bu </a:t>
            </a:r>
            <a:r>
              <a:rPr lang="tr-TR" dirty="0" err="1"/>
              <a:t>metodlar</a:t>
            </a:r>
            <a:r>
              <a:rPr lang="tr-TR" dirty="0"/>
              <a:t> </a:t>
            </a:r>
            <a:r>
              <a:rPr lang="tr-TR" dirty="0" err="1"/>
              <a:t>override</a:t>
            </a:r>
            <a:r>
              <a:rPr lang="tr-TR" dirty="0"/>
              <a:t> edilemezler.</a:t>
            </a:r>
          </a:p>
          <a:p>
            <a:endParaRPr lang="tr-TR" dirty="0"/>
          </a:p>
        </p:txBody>
      </p:sp>
      <p:pic>
        <p:nvPicPr>
          <p:cNvPr id="6" name="İçerik Yer Tutucusu 5">
            <a:extLst>
              <a:ext uri="{FF2B5EF4-FFF2-40B4-BE49-F238E27FC236}">
                <a16:creationId xmlns:a16="http://schemas.microsoft.com/office/drawing/2014/main" id="{41470186-2759-4303-B794-CBAA51F7228C}"/>
              </a:ext>
            </a:extLst>
          </p:cNvPr>
          <p:cNvPicPr>
            <a:picLocks noGrp="1" noChangeAspect="1"/>
          </p:cNvPicPr>
          <p:nvPr>
            <p:ph sz="half" idx="2"/>
          </p:nvPr>
        </p:nvPicPr>
        <p:blipFill>
          <a:blip r:embed="rId2"/>
          <a:stretch>
            <a:fillRect/>
          </a:stretch>
        </p:blipFill>
        <p:spPr>
          <a:xfrm>
            <a:off x="6019800" y="1690688"/>
            <a:ext cx="5181600" cy="1956474"/>
          </a:xfrm>
        </p:spPr>
      </p:pic>
    </p:spTree>
    <p:extLst>
      <p:ext uri="{BB962C8B-B14F-4D97-AF65-F5344CB8AC3E}">
        <p14:creationId xmlns:p14="http://schemas.microsoft.com/office/powerpoint/2010/main" val="715867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FDDD21-4BD7-4794-AC86-83E5CDCCACF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2DB2926-8CA6-465C-A4EE-251FADA30838}"/>
              </a:ext>
            </a:extLst>
          </p:cNvPr>
          <p:cNvSpPr>
            <a:spLocks noGrp="1"/>
          </p:cNvSpPr>
          <p:nvPr>
            <p:ph sz="half" idx="1"/>
          </p:nvPr>
        </p:nvSpPr>
        <p:spPr/>
        <p:txBody>
          <a:bodyPr/>
          <a:lstStyle/>
          <a:p>
            <a:r>
              <a:rPr lang="tr-TR" dirty="0">
                <a:solidFill>
                  <a:srgbClr val="FF0000"/>
                </a:solidFill>
              </a:rPr>
              <a:t>final</a:t>
            </a:r>
            <a:r>
              <a:rPr lang="tr-TR" dirty="0"/>
              <a:t> parametreleri, bir metoda gönderdiğimiz parametrelerin değişmesini istemediğimiz durumlarda kullanılır.</a:t>
            </a:r>
          </a:p>
          <a:p>
            <a:endParaRPr lang="tr-TR" dirty="0"/>
          </a:p>
        </p:txBody>
      </p:sp>
      <p:pic>
        <p:nvPicPr>
          <p:cNvPr id="6" name="İçerik Yer Tutucusu 5">
            <a:extLst>
              <a:ext uri="{FF2B5EF4-FFF2-40B4-BE49-F238E27FC236}">
                <a16:creationId xmlns:a16="http://schemas.microsoft.com/office/drawing/2014/main" id="{2D0AB866-7A63-4A9E-B219-0D170D66E1BF}"/>
              </a:ext>
            </a:extLst>
          </p:cNvPr>
          <p:cNvPicPr>
            <a:picLocks noGrp="1" noChangeAspect="1"/>
          </p:cNvPicPr>
          <p:nvPr>
            <p:ph sz="half" idx="2"/>
          </p:nvPr>
        </p:nvPicPr>
        <p:blipFill>
          <a:blip r:embed="rId2"/>
          <a:stretch>
            <a:fillRect/>
          </a:stretch>
        </p:blipFill>
        <p:spPr>
          <a:xfrm>
            <a:off x="6679782" y="1839119"/>
            <a:ext cx="3781425" cy="2162175"/>
          </a:xfrm>
        </p:spPr>
      </p:pic>
      <p:pic>
        <p:nvPicPr>
          <p:cNvPr id="8" name="Resim 7">
            <a:extLst>
              <a:ext uri="{FF2B5EF4-FFF2-40B4-BE49-F238E27FC236}">
                <a16:creationId xmlns:a16="http://schemas.microsoft.com/office/drawing/2014/main" id="{7457B62A-FD82-440D-A0B1-657418FF4C97}"/>
              </a:ext>
            </a:extLst>
          </p:cNvPr>
          <p:cNvPicPr>
            <a:picLocks noChangeAspect="1"/>
          </p:cNvPicPr>
          <p:nvPr/>
        </p:nvPicPr>
        <p:blipFill>
          <a:blip r:embed="rId3"/>
          <a:stretch>
            <a:fillRect/>
          </a:stretch>
        </p:blipFill>
        <p:spPr>
          <a:xfrm>
            <a:off x="6613107" y="4364789"/>
            <a:ext cx="3848100" cy="2352675"/>
          </a:xfrm>
          <a:prstGeom prst="rect">
            <a:avLst/>
          </a:prstGeom>
        </p:spPr>
      </p:pic>
    </p:spTree>
    <p:extLst>
      <p:ext uri="{BB962C8B-B14F-4D97-AF65-F5344CB8AC3E}">
        <p14:creationId xmlns:p14="http://schemas.microsoft.com/office/powerpoint/2010/main" val="935266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6242-66C2-43E7-B57B-2FB854E6C625}"/>
              </a:ext>
            </a:extLst>
          </p:cNvPr>
          <p:cNvSpPr>
            <a:spLocks noGrp="1"/>
          </p:cNvSpPr>
          <p:nvPr>
            <p:ph type="title"/>
          </p:nvPr>
        </p:nvSpPr>
        <p:spPr/>
        <p:txBody>
          <a:bodyPr/>
          <a:lstStyle/>
          <a:p>
            <a:r>
              <a:rPr lang="tr-TR" dirty="0"/>
              <a:t>Final ile Sınıfların Kalıtımını Engelleme</a:t>
            </a:r>
          </a:p>
        </p:txBody>
      </p:sp>
      <p:sp>
        <p:nvSpPr>
          <p:cNvPr id="3" name="İçerik Yer Tutucusu 2">
            <a:extLst>
              <a:ext uri="{FF2B5EF4-FFF2-40B4-BE49-F238E27FC236}">
                <a16:creationId xmlns:a16="http://schemas.microsoft.com/office/drawing/2014/main" id="{2EBE3AEA-055F-4CF9-9E15-779A97BDB6FD}"/>
              </a:ext>
            </a:extLst>
          </p:cNvPr>
          <p:cNvSpPr>
            <a:spLocks noGrp="1"/>
          </p:cNvSpPr>
          <p:nvPr>
            <p:ph sz="half" idx="1"/>
          </p:nvPr>
        </p:nvSpPr>
        <p:spPr/>
        <p:txBody>
          <a:bodyPr/>
          <a:lstStyle/>
          <a:p>
            <a:r>
              <a:rPr lang="tr-TR" dirty="0"/>
              <a:t>Final </a:t>
            </a:r>
            <a:r>
              <a:rPr lang="tr-TR" dirty="0" err="1"/>
              <a:t>sınıflar’dan</a:t>
            </a:r>
            <a:r>
              <a:rPr lang="tr-TR" dirty="0"/>
              <a:t> başka sınıflar türetilemez.</a:t>
            </a:r>
          </a:p>
          <a:p>
            <a:endParaRPr lang="tr-TR" dirty="0"/>
          </a:p>
        </p:txBody>
      </p:sp>
      <p:pic>
        <p:nvPicPr>
          <p:cNvPr id="6" name="İçerik Yer Tutucusu 5">
            <a:extLst>
              <a:ext uri="{FF2B5EF4-FFF2-40B4-BE49-F238E27FC236}">
                <a16:creationId xmlns:a16="http://schemas.microsoft.com/office/drawing/2014/main" id="{F5F3CED4-460F-4FFB-8C8A-0D7FA0A13914}"/>
              </a:ext>
            </a:extLst>
          </p:cNvPr>
          <p:cNvPicPr>
            <a:picLocks noGrp="1" noChangeAspect="1"/>
          </p:cNvPicPr>
          <p:nvPr>
            <p:ph sz="half" idx="2"/>
          </p:nvPr>
        </p:nvPicPr>
        <p:blipFill>
          <a:blip r:embed="rId2"/>
          <a:stretch>
            <a:fillRect/>
          </a:stretch>
        </p:blipFill>
        <p:spPr>
          <a:xfrm>
            <a:off x="6172202" y="1451351"/>
            <a:ext cx="4972050" cy="2276475"/>
          </a:xfrm>
        </p:spPr>
      </p:pic>
      <p:pic>
        <p:nvPicPr>
          <p:cNvPr id="8" name="Resim 7">
            <a:extLst>
              <a:ext uri="{FF2B5EF4-FFF2-40B4-BE49-F238E27FC236}">
                <a16:creationId xmlns:a16="http://schemas.microsoft.com/office/drawing/2014/main" id="{2B551FA1-BBD4-4551-B6CA-6D2FF4DF3312}"/>
              </a:ext>
            </a:extLst>
          </p:cNvPr>
          <p:cNvPicPr>
            <a:picLocks noChangeAspect="1"/>
          </p:cNvPicPr>
          <p:nvPr/>
        </p:nvPicPr>
        <p:blipFill>
          <a:blip r:embed="rId3"/>
          <a:stretch>
            <a:fillRect/>
          </a:stretch>
        </p:blipFill>
        <p:spPr>
          <a:xfrm>
            <a:off x="6019800" y="4216693"/>
            <a:ext cx="4886325" cy="2266950"/>
          </a:xfrm>
          <a:prstGeom prst="rect">
            <a:avLst/>
          </a:prstGeom>
        </p:spPr>
      </p:pic>
    </p:spTree>
    <p:extLst>
      <p:ext uri="{BB962C8B-B14F-4D97-AF65-F5344CB8AC3E}">
        <p14:creationId xmlns:p14="http://schemas.microsoft.com/office/powerpoint/2010/main" val="33706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1C8FBF-1F24-4AA9-97EF-5385E107CDCA}"/>
              </a:ext>
            </a:extLst>
          </p:cNvPr>
          <p:cNvSpPr>
            <a:spLocks noGrp="1"/>
          </p:cNvSpPr>
          <p:nvPr>
            <p:ph type="title"/>
          </p:nvPr>
        </p:nvSpPr>
        <p:spPr/>
        <p:txBody>
          <a:bodyPr/>
          <a:lstStyle/>
          <a:p>
            <a:r>
              <a:rPr lang="tr-TR" dirty="0"/>
              <a:t>Ödev-1</a:t>
            </a:r>
          </a:p>
        </p:txBody>
      </p:sp>
      <p:sp>
        <p:nvSpPr>
          <p:cNvPr id="5" name="İçerik Yer Tutucusu 4">
            <a:extLst>
              <a:ext uri="{FF2B5EF4-FFF2-40B4-BE49-F238E27FC236}">
                <a16:creationId xmlns:a16="http://schemas.microsoft.com/office/drawing/2014/main" id="{1BC6A193-98AC-4B66-8359-4B93BA467268}"/>
              </a:ext>
            </a:extLst>
          </p:cNvPr>
          <p:cNvSpPr>
            <a:spLocks noGrp="1"/>
          </p:cNvSpPr>
          <p:nvPr>
            <p:ph idx="1"/>
          </p:nvPr>
        </p:nvSpPr>
        <p:spPr/>
        <p:txBody>
          <a:bodyPr/>
          <a:lstStyle/>
          <a:p>
            <a:r>
              <a:rPr lang="tr-TR" b="1" dirty="0"/>
              <a:t>Sekil</a:t>
            </a:r>
            <a:r>
              <a:rPr lang="tr-TR" dirty="0"/>
              <a:t> isimli bir sınıf tanımlayın. Bu sınıf içerisinde </a:t>
            </a:r>
            <a:r>
              <a:rPr lang="tr-TR" b="1" dirty="0"/>
              <a:t>isim</a:t>
            </a:r>
            <a:r>
              <a:rPr lang="tr-TR" dirty="0"/>
              <a:t> ve </a:t>
            </a:r>
            <a:r>
              <a:rPr lang="tr-TR" b="1" dirty="0"/>
              <a:t>renk</a:t>
            </a:r>
            <a:r>
              <a:rPr lang="tr-TR" dirty="0"/>
              <a:t> alanları ile bu alanları ekrana yazdıran, </a:t>
            </a:r>
            <a:r>
              <a:rPr lang="tr-TR" b="1" dirty="0"/>
              <a:t>alanını</a:t>
            </a:r>
            <a:r>
              <a:rPr lang="tr-TR" dirty="0"/>
              <a:t> ve </a:t>
            </a:r>
            <a:r>
              <a:rPr lang="tr-TR" b="1" dirty="0"/>
              <a:t>çevresini</a:t>
            </a:r>
            <a:r>
              <a:rPr lang="tr-TR" dirty="0"/>
              <a:t> hesaplayan bir </a:t>
            </a:r>
            <a:r>
              <a:rPr lang="tr-TR" dirty="0" err="1"/>
              <a:t>metod</a:t>
            </a:r>
            <a:r>
              <a:rPr lang="tr-TR" dirty="0"/>
              <a:t> bulunsun. </a:t>
            </a:r>
            <a:r>
              <a:rPr lang="tr-TR" b="1" dirty="0" err="1"/>
              <a:t>Cember</a:t>
            </a:r>
            <a:r>
              <a:rPr lang="tr-TR" dirty="0"/>
              <a:t> sınıfı bu sınıfı miras alsın ve içerisinde yarıçap alanı bulunsun. </a:t>
            </a:r>
            <a:r>
              <a:rPr lang="tr-TR" b="1" dirty="0"/>
              <a:t>Sekil</a:t>
            </a:r>
            <a:r>
              <a:rPr lang="tr-TR" dirty="0"/>
              <a:t> sınıfının alan ve </a:t>
            </a:r>
            <a:r>
              <a:rPr lang="tr-TR" b="1" dirty="0"/>
              <a:t>çevre</a:t>
            </a:r>
            <a:r>
              <a:rPr lang="tr-TR" dirty="0"/>
              <a:t> hesabi yapan metotlarını </a:t>
            </a:r>
            <a:r>
              <a:rPr lang="tr-TR" b="1" dirty="0" err="1"/>
              <a:t>override</a:t>
            </a:r>
            <a:r>
              <a:rPr lang="tr-TR" dirty="0"/>
              <a:t> ederek yeniden bu metodu yazın. </a:t>
            </a:r>
            <a:r>
              <a:rPr lang="tr-TR" b="1" dirty="0" err="1"/>
              <a:t>Dikdortgen</a:t>
            </a:r>
            <a:r>
              <a:rPr lang="tr-TR" dirty="0"/>
              <a:t> sınıfı yine </a:t>
            </a:r>
            <a:r>
              <a:rPr lang="tr-TR" b="1" dirty="0"/>
              <a:t>Sekil</a:t>
            </a:r>
            <a:r>
              <a:rPr lang="tr-TR" dirty="0"/>
              <a:t> sınıfını miras alsın. Bu sınıfın </a:t>
            </a:r>
            <a:r>
              <a:rPr lang="tr-TR" b="1" dirty="0"/>
              <a:t>uzun kenar </a:t>
            </a:r>
            <a:r>
              <a:rPr lang="tr-TR" dirty="0"/>
              <a:t>ve </a:t>
            </a:r>
            <a:r>
              <a:rPr lang="tr-TR" b="1" dirty="0"/>
              <a:t>kısa kenar alanları</a:t>
            </a:r>
            <a:r>
              <a:rPr lang="tr-TR" dirty="0"/>
              <a:t> bulunsun. Bu sınıf da </a:t>
            </a:r>
            <a:r>
              <a:rPr lang="tr-TR" b="1" dirty="0"/>
              <a:t>Sekil</a:t>
            </a:r>
            <a:r>
              <a:rPr lang="tr-TR" dirty="0"/>
              <a:t> sınıfının </a:t>
            </a:r>
            <a:r>
              <a:rPr lang="tr-TR" b="1" dirty="0"/>
              <a:t>alan</a:t>
            </a:r>
            <a:r>
              <a:rPr lang="tr-TR" dirty="0"/>
              <a:t> ve </a:t>
            </a:r>
            <a:r>
              <a:rPr lang="tr-TR" b="1" dirty="0"/>
              <a:t>çevre</a:t>
            </a:r>
            <a:r>
              <a:rPr lang="tr-TR" dirty="0"/>
              <a:t> </a:t>
            </a:r>
            <a:r>
              <a:rPr lang="tr-TR" dirty="0" err="1"/>
              <a:t>metodlarını</a:t>
            </a:r>
            <a:r>
              <a:rPr lang="tr-TR" dirty="0"/>
              <a:t> </a:t>
            </a:r>
            <a:r>
              <a:rPr lang="tr-TR" b="1" dirty="0" err="1"/>
              <a:t>override</a:t>
            </a:r>
            <a:r>
              <a:rPr lang="tr-TR" dirty="0"/>
              <a:t> etsin. Son olarak </a:t>
            </a:r>
            <a:r>
              <a:rPr lang="tr-TR" b="1" dirty="0"/>
              <a:t>kare</a:t>
            </a:r>
            <a:r>
              <a:rPr lang="tr-TR" dirty="0"/>
              <a:t> sınıfı tanımlayın bu sınıf </a:t>
            </a:r>
            <a:r>
              <a:rPr lang="tr-TR" b="1" dirty="0" err="1"/>
              <a:t>Dikdortgen</a:t>
            </a:r>
            <a:r>
              <a:rPr lang="tr-TR" dirty="0"/>
              <a:t> sınıfını miras alsın ve </a:t>
            </a:r>
            <a:r>
              <a:rPr lang="tr-TR" b="1" dirty="0"/>
              <a:t>kenar</a:t>
            </a:r>
            <a:r>
              <a:rPr lang="tr-TR" dirty="0"/>
              <a:t> </a:t>
            </a:r>
            <a:r>
              <a:rPr lang="tr-TR" b="1" dirty="0"/>
              <a:t>alanı</a:t>
            </a:r>
            <a:r>
              <a:rPr lang="tr-TR" dirty="0"/>
              <a:t> bulunsun ve </a:t>
            </a:r>
            <a:r>
              <a:rPr lang="tr-TR" b="1" dirty="0" err="1"/>
              <a:t>dikdortgen</a:t>
            </a:r>
            <a:r>
              <a:rPr lang="tr-TR" dirty="0"/>
              <a:t> sınıfının </a:t>
            </a:r>
            <a:r>
              <a:rPr lang="tr-TR" dirty="0" err="1"/>
              <a:t>metodlarını</a:t>
            </a:r>
            <a:r>
              <a:rPr lang="tr-TR" dirty="0"/>
              <a:t> </a:t>
            </a:r>
            <a:r>
              <a:rPr lang="tr-TR" dirty="0" err="1"/>
              <a:t>override</a:t>
            </a:r>
            <a:r>
              <a:rPr lang="tr-TR" dirty="0"/>
              <a:t> etsin. </a:t>
            </a:r>
          </a:p>
        </p:txBody>
      </p:sp>
    </p:spTree>
    <p:extLst>
      <p:ext uri="{BB962C8B-B14F-4D97-AF65-F5344CB8AC3E}">
        <p14:creationId xmlns:p14="http://schemas.microsoft.com/office/powerpoint/2010/main" val="1107962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C808A9-8D16-46F9-8CCE-8C257AAB11B9}"/>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BDC75CC8-209C-4526-98C5-089984407AA6}"/>
              </a:ext>
            </a:extLst>
          </p:cNvPr>
          <p:cNvSpPr>
            <a:spLocks noGrp="1"/>
          </p:cNvSpPr>
          <p:nvPr>
            <p:ph idx="1"/>
          </p:nvPr>
        </p:nvSpPr>
        <p:spPr/>
        <p:txBody>
          <a:bodyPr/>
          <a:lstStyle/>
          <a:p>
            <a:r>
              <a:rPr lang="tr-TR" dirty="0"/>
              <a:t>KİRAZLI, M., ‘‘ Java 7:Yeni Başlayanlar için’’, </a:t>
            </a:r>
            <a:r>
              <a:rPr lang="tr-TR" dirty="0" err="1"/>
              <a:t>Kodlab</a:t>
            </a:r>
            <a:r>
              <a:rPr lang="tr-TR" dirty="0"/>
              <a:t>, 8.Baskı, Ekim,2015.</a:t>
            </a:r>
            <a:endParaRPr lang="tr-TR" dirty="0">
              <a:hlinkClick r:id="rId2"/>
            </a:endParaRPr>
          </a:p>
          <a:p>
            <a:endParaRPr lang="tr-TR" dirty="0"/>
          </a:p>
        </p:txBody>
      </p:sp>
    </p:spTree>
    <p:extLst>
      <p:ext uri="{BB962C8B-B14F-4D97-AF65-F5344CB8AC3E}">
        <p14:creationId xmlns:p14="http://schemas.microsoft.com/office/powerpoint/2010/main" val="3215132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DAE143D-0621-46A1-89C1-6364E41A96A9}"/>
              </a:ext>
            </a:extLst>
          </p:cNvPr>
          <p:cNvSpPr>
            <a:spLocks noGrp="1"/>
          </p:cNvSpPr>
          <p:nvPr>
            <p:ph type="title"/>
          </p:nvPr>
        </p:nvSpPr>
        <p:spPr/>
        <p:txBody>
          <a:bodyPr/>
          <a:lstStyle/>
          <a:p>
            <a:endParaRPr lang="tr-TR"/>
          </a:p>
        </p:txBody>
      </p:sp>
      <p:pic>
        <p:nvPicPr>
          <p:cNvPr id="10" name="İçerik Yer Tutucusu 9">
            <a:extLst>
              <a:ext uri="{FF2B5EF4-FFF2-40B4-BE49-F238E27FC236}">
                <a16:creationId xmlns:a16="http://schemas.microsoft.com/office/drawing/2014/main" id="{F7A795D3-BBBE-4F2C-AED3-5B35438AFA82}"/>
              </a:ext>
            </a:extLst>
          </p:cNvPr>
          <p:cNvPicPr>
            <a:picLocks noGrp="1" noChangeAspect="1"/>
          </p:cNvPicPr>
          <p:nvPr>
            <p:ph sz="half" idx="1"/>
          </p:nvPr>
        </p:nvPicPr>
        <p:blipFill>
          <a:blip r:embed="rId2"/>
          <a:stretch>
            <a:fillRect/>
          </a:stretch>
        </p:blipFill>
        <p:spPr>
          <a:xfrm>
            <a:off x="1014412" y="3096419"/>
            <a:ext cx="4829175" cy="1809750"/>
          </a:xfrm>
        </p:spPr>
      </p:pic>
      <p:sp>
        <p:nvSpPr>
          <p:cNvPr id="6" name="İçerik Yer Tutucusu 5">
            <a:extLst>
              <a:ext uri="{FF2B5EF4-FFF2-40B4-BE49-F238E27FC236}">
                <a16:creationId xmlns:a16="http://schemas.microsoft.com/office/drawing/2014/main" id="{635B7D19-1B50-44E8-9656-F3A8CDC66DBB}"/>
              </a:ext>
            </a:extLst>
          </p:cNvPr>
          <p:cNvSpPr>
            <a:spLocks noGrp="1"/>
          </p:cNvSpPr>
          <p:nvPr>
            <p:ph sz="half" idx="2"/>
          </p:nvPr>
        </p:nvSpPr>
        <p:spPr/>
        <p:txBody>
          <a:bodyPr/>
          <a:lstStyle/>
          <a:p>
            <a:r>
              <a:rPr lang="tr-TR" dirty="0"/>
              <a:t>Bu şekilde tanımlama yaptığımızda </a:t>
            </a:r>
            <a:r>
              <a:rPr lang="tr-TR" dirty="0" err="1">
                <a:solidFill>
                  <a:srgbClr val="FF0000"/>
                </a:solidFill>
              </a:rPr>
              <a:t>Surungenler</a:t>
            </a:r>
            <a:r>
              <a:rPr lang="tr-TR" dirty="0"/>
              <a:t> Sınıfındaki elemanlar, </a:t>
            </a:r>
            <a:r>
              <a:rPr lang="tr-TR" dirty="0">
                <a:solidFill>
                  <a:srgbClr val="FF0000"/>
                </a:solidFill>
              </a:rPr>
              <a:t>Hayvan</a:t>
            </a:r>
            <a:r>
              <a:rPr lang="tr-TR" dirty="0"/>
              <a:t> sınıfının elemanlarını miras almış oluyor. Hayvan sınıfından </a:t>
            </a:r>
            <a:r>
              <a:rPr lang="tr-TR" b="1" dirty="0" err="1">
                <a:solidFill>
                  <a:srgbClr val="FF0000"/>
                </a:solidFill>
              </a:rPr>
              <a:t>extends</a:t>
            </a:r>
            <a:r>
              <a:rPr lang="tr-TR" dirty="0"/>
              <a:t> ile bir sınıf daha oluşturabiliriz, fakat bir sınıfı hem </a:t>
            </a:r>
            <a:r>
              <a:rPr lang="tr-TR" dirty="0">
                <a:solidFill>
                  <a:srgbClr val="FF0000"/>
                </a:solidFill>
              </a:rPr>
              <a:t>Hayvan</a:t>
            </a:r>
            <a:r>
              <a:rPr lang="tr-TR" dirty="0"/>
              <a:t> hem de </a:t>
            </a:r>
            <a:r>
              <a:rPr lang="tr-TR" dirty="0">
                <a:solidFill>
                  <a:srgbClr val="FF0000"/>
                </a:solidFill>
              </a:rPr>
              <a:t>Memeliler</a:t>
            </a:r>
            <a:r>
              <a:rPr lang="tr-TR" dirty="0"/>
              <a:t> sınıfından türetemeyiz. Yani bir sınıf, birden fazla sınıftan türetilemez. </a:t>
            </a:r>
          </a:p>
        </p:txBody>
      </p:sp>
    </p:spTree>
    <p:extLst>
      <p:ext uri="{BB962C8B-B14F-4D97-AF65-F5344CB8AC3E}">
        <p14:creationId xmlns:p14="http://schemas.microsoft.com/office/powerpoint/2010/main" val="428421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çerik Yer Tutucusu 11">
            <a:extLst>
              <a:ext uri="{FF2B5EF4-FFF2-40B4-BE49-F238E27FC236}">
                <a16:creationId xmlns:a16="http://schemas.microsoft.com/office/drawing/2014/main" id="{F895AAE4-EE0E-4547-B0D1-2EE6B6F163CD}"/>
              </a:ext>
            </a:extLst>
          </p:cNvPr>
          <p:cNvPicPr>
            <a:picLocks noGrp="1" noChangeAspect="1"/>
          </p:cNvPicPr>
          <p:nvPr>
            <p:ph sz="half" idx="1"/>
          </p:nvPr>
        </p:nvPicPr>
        <p:blipFill>
          <a:blip r:embed="rId2"/>
          <a:stretch>
            <a:fillRect/>
          </a:stretch>
        </p:blipFill>
        <p:spPr>
          <a:xfrm>
            <a:off x="549442" y="341229"/>
            <a:ext cx="4543425" cy="1543050"/>
          </a:xfrm>
        </p:spPr>
      </p:pic>
      <p:sp>
        <p:nvSpPr>
          <p:cNvPr id="4" name="İçerik Yer Tutucusu 3">
            <a:extLst>
              <a:ext uri="{FF2B5EF4-FFF2-40B4-BE49-F238E27FC236}">
                <a16:creationId xmlns:a16="http://schemas.microsoft.com/office/drawing/2014/main" id="{5272BE80-809B-4050-A6CB-C10E7F22A83F}"/>
              </a:ext>
            </a:extLst>
          </p:cNvPr>
          <p:cNvSpPr>
            <a:spLocks noGrp="1"/>
          </p:cNvSpPr>
          <p:nvPr>
            <p:ph sz="half" idx="2"/>
          </p:nvPr>
        </p:nvSpPr>
        <p:spPr>
          <a:xfrm>
            <a:off x="6332621" y="370138"/>
            <a:ext cx="5181600" cy="5773988"/>
          </a:xfrm>
        </p:spPr>
        <p:txBody>
          <a:bodyPr/>
          <a:lstStyle/>
          <a:p>
            <a:r>
              <a:rPr lang="tr-TR" dirty="0"/>
              <a:t>Burada </a:t>
            </a:r>
            <a:r>
              <a:rPr lang="tr-TR" dirty="0" err="1">
                <a:solidFill>
                  <a:srgbClr val="FF0000"/>
                </a:solidFill>
              </a:rPr>
              <a:t>Surungen</a:t>
            </a:r>
            <a:r>
              <a:rPr lang="tr-TR" dirty="0"/>
              <a:t> sınıfını </a:t>
            </a:r>
            <a:r>
              <a:rPr lang="tr-TR" dirty="0">
                <a:solidFill>
                  <a:srgbClr val="FF0000"/>
                </a:solidFill>
              </a:rPr>
              <a:t>Hayvan</a:t>
            </a:r>
            <a:r>
              <a:rPr lang="tr-TR" dirty="0"/>
              <a:t> sınıfından türettik ve </a:t>
            </a:r>
            <a:r>
              <a:rPr lang="tr-TR" dirty="0" err="1">
                <a:solidFill>
                  <a:srgbClr val="FF0000"/>
                </a:solidFill>
              </a:rPr>
              <a:t>Surungen</a:t>
            </a:r>
            <a:r>
              <a:rPr lang="tr-TR" dirty="0"/>
              <a:t> sınıfı içerisinde, </a:t>
            </a:r>
            <a:r>
              <a:rPr lang="tr-TR" dirty="0" err="1">
                <a:solidFill>
                  <a:srgbClr val="FF0000"/>
                </a:solidFill>
              </a:rPr>
              <a:t>nefesAl</a:t>
            </a:r>
            <a:r>
              <a:rPr lang="tr-TR" dirty="0">
                <a:solidFill>
                  <a:srgbClr val="FF0000"/>
                </a:solidFill>
              </a:rPr>
              <a:t> () </a:t>
            </a:r>
            <a:r>
              <a:rPr lang="tr-TR" dirty="0"/>
              <a:t>metodunu tanımlamadan bu metoda erişebildik.</a:t>
            </a:r>
          </a:p>
          <a:p>
            <a:endParaRPr lang="tr-TR" dirty="0"/>
          </a:p>
          <a:p>
            <a:r>
              <a:rPr lang="tr-TR" b="1" i="1" dirty="0">
                <a:solidFill>
                  <a:srgbClr val="FF0000"/>
                </a:solidFill>
              </a:rPr>
              <a:t>Not</a:t>
            </a:r>
            <a:r>
              <a:rPr lang="tr-TR" b="1" i="1" dirty="0"/>
              <a:t>: </a:t>
            </a:r>
            <a:r>
              <a:rPr lang="tr-TR" i="1" dirty="0"/>
              <a:t>Kalıtımın en büyük avantajı üst sınıftaki </a:t>
            </a:r>
            <a:r>
              <a:rPr lang="tr-TR" i="1" dirty="0" err="1"/>
              <a:t>metod</a:t>
            </a:r>
            <a:r>
              <a:rPr lang="tr-TR" i="1" dirty="0"/>
              <a:t> ve değişkenleri tekrar yazmaktan kurtarmasıdır.</a:t>
            </a:r>
            <a:endParaRPr lang="tr-TR" b="1" i="1" dirty="0"/>
          </a:p>
          <a:p>
            <a:endParaRPr lang="tr-TR" dirty="0"/>
          </a:p>
        </p:txBody>
      </p:sp>
      <p:pic>
        <p:nvPicPr>
          <p:cNvPr id="14" name="Resim 13">
            <a:extLst>
              <a:ext uri="{FF2B5EF4-FFF2-40B4-BE49-F238E27FC236}">
                <a16:creationId xmlns:a16="http://schemas.microsoft.com/office/drawing/2014/main" id="{5E26C2B2-4E34-4E2B-8813-057CC93CCA83}"/>
              </a:ext>
            </a:extLst>
          </p:cNvPr>
          <p:cNvPicPr>
            <a:picLocks noChangeAspect="1"/>
          </p:cNvPicPr>
          <p:nvPr/>
        </p:nvPicPr>
        <p:blipFill>
          <a:blip r:embed="rId3"/>
          <a:stretch>
            <a:fillRect/>
          </a:stretch>
        </p:blipFill>
        <p:spPr>
          <a:xfrm>
            <a:off x="400051" y="2372519"/>
            <a:ext cx="5619750" cy="3257550"/>
          </a:xfrm>
          <a:prstGeom prst="rect">
            <a:avLst/>
          </a:prstGeom>
        </p:spPr>
      </p:pic>
    </p:spTree>
    <p:extLst>
      <p:ext uri="{BB962C8B-B14F-4D97-AF65-F5344CB8AC3E}">
        <p14:creationId xmlns:p14="http://schemas.microsoft.com/office/powerpoint/2010/main" val="4157987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61D922-D72D-48A8-A6CE-E5CF942DBC79}"/>
              </a:ext>
            </a:extLst>
          </p:cNvPr>
          <p:cNvSpPr>
            <a:spLocks noGrp="1"/>
          </p:cNvSpPr>
          <p:nvPr>
            <p:ph type="title"/>
          </p:nvPr>
        </p:nvSpPr>
        <p:spPr/>
        <p:txBody>
          <a:bodyPr/>
          <a:lstStyle/>
          <a:p>
            <a:r>
              <a:rPr lang="tr-TR" dirty="0"/>
              <a:t>SUPER CLASS (ÜST SINIF) VE  SUB CLASS (ALT SINIF) KAVRAMLARI </a:t>
            </a:r>
          </a:p>
        </p:txBody>
      </p:sp>
      <p:sp>
        <p:nvSpPr>
          <p:cNvPr id="3" name="İçerik Yer Tutucusu 2">
            <a:extLst>
              <a:ext uri="{FF2B5EF4-FFF2-40B4-BE49-F238E27FC236}">
                <a16:creationId xmlns:a16="http://schemas.microsoft.com/office/drawing/2014/main" id="{FFDBF419-DF4F-44C8-85A5-52DA221CA1C1}"/>
              </a:ext>
            </a:extLst>
          </p:cNvPr>
          <p:cNvSpPr>
            <a:spLocks noGrp="1"/>
          </p:cNvSpPr>
          <p:nvPr>
            <p:ph idx="1"/>
          </p:nvPr>
        </p:nvSpPr>
        <p:spPr/>
        <p:txBody>
          <a:bodyPr>
            <a:normAutofit lnSpcReduction="10000"/>
          </a:bodyPr>
          <a:lstStyle/>
          <a:p>
            <a:r>
              <a:rPr lang="tr-TR" b="1" dirty="0"/>
              <a:t>Otomobil</a:t>
            </a:r>
            <a:r>
              <a:rPr lang="tr-TR" dirty="0"/>
              <a:t> adında bir sınıfımız olsun. </a:t>
            </a:r>
            <a:r>
              <a:rPr lang="tr-TR" b="1" dirty="0"/>
              <a:t>Yarış otomobili </a:t>
            </a:r>
            <a:r>
              <a:rPr lang="tr-TR" dirty="0"/>
              <a:t>ve </a:t>
            </a:r>
            <a:r>
              <a:rPr lang="tr-TR" b="1" dirty="0"/>
              <a:t>aile otomobili </a:t>
            </a:r>
            <a:r>
              <a:rPr lang="tr-TR" dirty="0"/>
              <a:t>sınıfları, </a:t>
            </a:r>
            <a:r>
              <a:rPr lang="tr-TR" b="1" dirty="0"/>
              <a:t>Otomobil</a:t>
            </a:r>
            <a:r>
              <a:rPr lang="tr-TR" dirty="0"/>
              <a:t> sınıfının </a:t>
            </a:r>
            <a:r>
              <a:rPr lang="tr-TR" b="1" dirty="0"/>
              <a:t>alt sınıflarıdır(</a:t>
            </a:r>
            <a:r>
              <a:rPr lang="tr-TR" b="1" dirty="0" err="1"/>
              <a:t>Sub</a:t>
            </a:r>
            <a:r>
              <a:rPr lang="tr-TR" b="1" dirty="0"/>
              <a:t>-Class). Otomobil</a:t>
            </a:r>
            <a:r>
              <a:rPr lang="tr-TR" dirty="0"/>
              <a:t> sınıfı da bu </a:t>
            </a:r>
            <a:r>
              <a:rPr lang="tr-TR" b="1" dirty="0"/>
              <a:t>sınıfların üst sınıfıdır(</a:t>
            </a:r>
            <a:r>
              <a:rPr lang="tr-TR" b="1" dirty="0" err="1"/>
              <a:t>Super</a:t>
            </a:r>
            <a:r>
              <a:rPr lang="tr-TR" b="1" dirty="0"/>
              <a:t>-Class).</a:t>
            </a:r>
          </a:p>
          <a:p>
            <a:r>
              <a:rPr lang="tr-TR" dirty="0"/>
              <a:t>Otomobil örneğinde alt sınıflar, üst sınıfının tüm özelliklerine sahiptir. Bir yarış otomobili, otomobil sınıfındaki vites ve hız gibi değişkenlere ve bunun gibi </a:t>
            </a:r>
            <a:r>
              <a:rPr lang="tr-TR" dirty="0" err="1"/>
              <a:t>metodlara</a:t>
            </a:r>
            <a:r>
              <a:rPr lang="tr-TR" dirty="0"/>
              <a:t> sahip olur. Bunların yanında kendine ait </a:t>
            </a:r>
            <a:r>
              <a:rPr lang="tr-TR" dirty="0" err="1"/>
              <a:t>metod</a:t>
            </a:r>
            <a:r>
              <a:rPr lang="tr-TR" dirty="0"/>
              <a:t> ve değişkenleri de olabilir. Bir yarış otomobilinde normal otomobilden farklı olarak ek özellikler de bulunabilir. Bu ek özellikleri kendi sınıfına dahil edebilir. Bunun dışında yarış otomobili sınıfı, Otomobil sınıfındaki </a:t>
            </a:r>
            <a:r>
              <a:rPr lang="tr-TR" dirty="0" err="1"/>
              <a:t>freneBas</a:t>
            </a:r>
            <a:r>
              <a:rPr lang="tr-TR" dirty="0"/>
              <a:t> adlı bir metodu değiştirebilir. Buna </a:t>
            </a:r>
            <a:r>
              <a:rPr lang="tr-TR" dirty="0" err="1">
                <a:solidFill>
                  <a:srgbClr val="FF0000"/>
                </a:solidFill>
              </a:rPr>
              <a:t>metod</a:t>
            </a:r>
            <a:r>
              <a:rPr lang="tr-TR" dirty="0">
                <a:solidFill>
                  <a:srgbClr val="FF0000"/>
                </a:solidFill>
              </a:rPr>
              <a:t> </a:t>
            </a:r>
            <a:r>
              <a:rPr lang="tr-TR" dirty="0" err="1">
                <a:solidFill>
                  <a:srgbClr val="FF0000"/>
                </a:solidFill>
              </a:rPr>
              <a:t>overriding</a:t>
            </a:r>
            <a:r>
              <a:rPr lang="tr-TR" dirty="0">
                <a:solidFill>
                  <a:srgbClr val="FF0000"/>
                </a:solidFill>
              </a:rPr>
              <a:t> </a:t>
            </a:r>
            <a:r>
              <a:rPr lang="tr-TR" dirty="0"/>
              <a:t>denir. </a:t>
            </a:r>
          </a:p>
        </p:txBody>
      </p:sp>
    </p:spTree>
    <p:extLst>
      <p:ext uri="{BB962C8B-B14F-4D97-AF65-F5344CB8AC3E}">
        <p14:creationId xmlns:p14="http://schemas.microsoft.com/office/powerpoint/2010/main" val="326096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a:extLst>
              <a:ext uri="{FF2B5EF4-FFF2-40B4-BE49-F238E27FC236}">
                <a16:creationId xmlns:a16="http://schemas.microsoft.com/office/drawing/2014/main" id="{5610FF32-5D09-4B4F-B2FC-3350076777DB}"/>
              </a:ext>
            </a:extLst>
          </p:cNvPr>
          <p:cNvPicPr>
            <a:picLocks noGrp="1" noChangeAspect="1"/>
          </p:cNvPicPr>
          <p:nvPr>
            <p:ph sz="half" idx="1"/>
          </p:nvPr>
        </p:nvPicPr>
        <p:blipFill>
          <a:blip r:embed="rId2"/>
          <a:stretch>
            <a:fillRect/>
          </a:stretch>
        </p:blipFill>
        <p:spPr>
          <a:xfrm>
            <a:off x="838200" y="4507832"/>
            <a:ext cx="3962401" cy="2350168"/>
          </a:xfrm>
        </p:spPr>
      </p:pic>
      <p:sp>
        <p:nvSpPr>
          <p:cNvPr id="6" name="İçerik Yer Tutucusu 5">
            <a:extLst>
              <a:ext uri="{FF2B5EF4-FFF2-40B4-BE49-F238E27FC236}">
                <a16:creationId xmlns:a16="http://schemas.microsoft.com/office/drawing/2014/main" id="{76B4411C-6224-416A-A247-F19C3711585B}"/>
              </a:ext>
            </a:extLst>
          </p:cNvPr>
          <p:cNvSpPr>
            <a:spLocks noGrp="1"/>
          </p:cNvSpPr>
          <p:nvPr>
            <p:ph sz="half" idx="2"/>
          </p:nvPr>
        </p:nvSpPr>
        <p:spPr>
          <a:xfrm>
            <a:off x="6172200" y="866274"/>
            <a:ext cx="5181600" cy="4492542"/>
          </a:xfrm>
        </p:spPr>
        <p:txBody>
          <a:bodyPr>
            <a:normAutofit fontScale="92500" lnSpcReduction="20000"/>
          </a:bodyPr>
          <a:lstStyle/>
          <a:p>
            <a:r>
              <a:rPr lang="tr-TR" dirty="0"/>
              <a:t>Bu örneğimizde </a:t>
            </a:r>
            <a:r>
              <a:rPr lang="tr-TR" dirty="0" err="1">
                <a:solidFill>
                  <a:srgbClr val="FF0000"/>
                </a:solidFill>
              </a:rPr>
              <a:t>Calistirma</a:t>
            </a:r>
            <a:r>
              <a:rPr lang="tr-TR" dirty="0"/>
              <a:t> sınıfındaki main metodunda, </a:t>
            </a:r>
            <a:r>
              <a:rPr lang="tr-TR" dirty="0">
                <a:solidFill>
                  <a:srgbClr val="FF0000"/>
                </a:solidFill>
              </a:rPr>
              <a:t>Nokia</a:t>
            </a:r>
            <a:r>
              <a:rPr lang="tr-TR" dirty="0"/>
              <a:t> sınıfından bir nesne ürettik. </a:t>
            </a:r>
            <a:r>
              <a:rPr lang="tr-TR" dirty="0">
                <a:solidFill>
                  <a:srgbClr val="FF0000"/>
                </a:solidFill>
              </a:rPr>
              <a:t>Nokia</a:t>
            </a:r>
            <a:r>
              <a:rPr lang="tr-TR" dirty="0"/>
              <a:t> Sınıfı, </a:t>
            </a:r>
            <a:r>
              <a:rPr lang="tr-TR" dirty="0" err="1">
                <a:solidFill>
                  <a:srgbClr val="FF0000"/>
                </a:solidFill>
              </a:rPr>
              <a:t>CepTelefonu</a:t>
            </a:r>
            <a:r>
              <a:rPr lang="tr-TR" dirty="0"/>
              <a:t> sınıfından türetilmiştir. </a:t>
            </a:r>
            <a:r>
              <a:rPr lang="tr-TR" dirty="0" err="1">
                <a:solidFill>
                  <a:srgbClr val="FF0000"/>
                </a:solidFill>
              </a:rPr>
              <a:t>CepTelefonu</a:t>
            </a:r>
            <a:r>
              <a:rPr lang="tr-TR" dirty="0"/>
              <a:t> sınıfı ise </a:t>
            </a:r>
            <a:r>
              <a:rPr lang="tr-TR" dirty="0">
                <a:solidFill>
                  <a:srgbClr val="FF0000"/>
                </a:solidFill>
              </a:rPr>
              <a:t>Telefon</a:t>
            </a:r>
            <a:r>
              <a:rPr lang="tr-TR" dirty="0"/>
              <a:t> sınıfından türetilmiştir. En yukarıdan başlayarak yapıcılar çağırılır ve en sonda ise ilk oluşturulan nesnenin olduğu sınıfın yapıcısı çağırılır. </a:t>
            </a:r>
            <a:r>
              <a:rPr lang="tr-TR" i="1" dirty="0"/>
              <a:t>Bir sınıftan nesne oluşturulduğunda, o sınıfın yapıcısından önce, türetildiği sınıfın yapıcısı çağırılır.</a:t>
            </a:r>
            <a:r>
              <a:rPr lang="tr-TR" dirty="0"/>
              <a:t> Bu şekilde en üst seviyedeki </a:t>
            </a:r>
            <a:r>
              <a:rPr lang="tr-TR" dirty="0" err="1">
                <a:solidFill>
                  <a:srgbClr val="FF0000"/>
                </a:solidFill>
              </a:rPr>
              <a:t>Super</a:t>
            </a:r>
            <a:r>
              <a:rPr lang="tr-TR" dirty="0">
                <a:solidFill>
                  <a:srgbClr val="FF0000"/>
                </a:solidFill>
              </a:rPr>
              <a:t> </a:t>
            </a:r>
            <a:r>
              <a:rPr lang="tr-TR" dirty="0" err="1">
                <a:solidFill>
                  <a:srgbClr val="FF0000"/>
                </a:solidFill>
              </a:rPr>
              <a:t>Class'ın</a:t>
            </a:r>
            <a:r>
              <a:rPr lang="tr-TR" dirty="0">
                <a:solidFill>
                  <a:srgbClr val="FF0000"/>
                </a:solidFill>
              </a:rPr>
              <a:t> </a:t>
            </a:r>
            <a:r>
              <a:rPr lang="tr-TR" dirty="0"/>
              <a:t>yapıcı metodu çağırılır.</a:t>
            </a:r>
          </a:p>
        </p:txBody>
      </p:sp>
      <p:pic>
        <p:nvPicPr>
          <p:cNvPr id="10" name="Resim 9">
            <a:extLst>
              <a:ext uri="{FF2B5EF4-FFF2-40B4-BE49-F238E27FC236}">
                <a16:creationId xmlns:a16="http://schemas.microsoft.com/office/drawing/2014/main" id="{D1D5D008-4746-48BA-9B11-8D891DB2BD76}"/>
              </a:ext>
            </a:extLst>
          </p:cNvPr>
          <p:cNvPicPr>
            <a:picLocks noChangeAspect="1"/>
          </p:cNvPicPr>
          <p:nvPr/>
        </p:nvPicPr>
        <p:blipFill>
          <a:blip r:embed="rId3"/>
          <a:stretch>
            <a:fillRect/>
          </a:stretch>
        </p:blipFill>
        <p:spPr>
          <a:xfrm>
            <a:off x="0" y="0"/>
            <a:ext cx="5819775" cy="4276725"/>
          </a:xfrm>
          <a:prstGeom prst="rect">
            <a:avLst/>
          </a:prstGeom>
        </p:spPr>
      </p:pic>
    </p:spTree>
    <p:extLst>
      <p:ext uri="{BB962C8B-B14F-4D97-AF65-F5344CB8AC3E}">
        <p14:creationId xmlns:p14="http://schemas.microsoft.com/office/powerpoint/2010/main" val="47562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16ACC241-7813-4C6F-8E27-E8CC39D3D7A5}"/>
              </a:ext>
            </a:extLst>
          </p:cNvPr>
          <p:cNvPicPr>
            <a:picLocks noGrp="1" noChangeAspect="1"/>
          </p:cNvPicPr>
          <p:nvPr>
            <p:ph sz="half" idx="1"/>
          </p:nvPr>
        </p:nvPicPr>
        <p:blipFill>
          <a:blip r:embed="rId2"/>
          <a:stretch>
            <a:fillRect/>
          </a:stretch>
        </p:blipFill>
        <p:spPr>
          <a:xfrm>
            <a:off x="208547" y="577516"/>
            <a:ext cx="4304290" cy="5759116"/>
          </a:xfrm>
        </p:spPr>
      </p:pic>
      <p:sp>
        <p:nvSpPr>
          <p:cNvPr id="4" name="İçerik Yer Tutucusu 3">
            <a:extLst>
              <a:ext uri="{FF2B5EF4-FFF2-40B4-BE49-F238E27FC236}">
                <a16:creationId xmlns:a16="http://schemas.microsoft.com/office/drawing/2014/main" id="{89A6B0BF-1626-4FBE-8431-1E73F892BF3C}"/>
              </a:ext>
            </a:extLst>
          </p:cNvPr>
          <p:cNvSpPr>
            <a:spLocks noGrp="1"/>
          </p:cNvSpPr>
          <p:nvPr>
            <p:ph sz="half" idx="2"/>
          </p:nvPr>
        </p:nvSpPr>
        <p:spPr>
          <a:xfrm>
            <a:off x="5819273" y="577516"/>
            <a:ext cx="5971674" cy="5582652"/>
          </a:xfrm>
        </p:spPr>
        <p:txBody>
          <a:bodyPr>
            <a:normAutofit lnSpcReduction="10000"/>
          </a:bodyPr>
          <a:lstStyle/>
          <a:p>
            <a:r>
              <a:rPr lang="tr-TR" dirty="0">
                <a:solidFill>
                  <a:srgbClr val="FF0000"/>
                </a:solidFill>
              </a:rPr>
              <a:t>Sinif2</a:t>
            </a:r>
            <a:r>
              <a:rPr lang="tr-TR" dirty="0"/>
              <a:t>'yi </a:t>
            </a:r>
            <a:r>
              <a:rPr lang="tr-TR" dirty="0">
                <a:solidFill>
                  <a:srgbClr val="FF0000"/>
                </a:solidFill>
              </a:rPr>
              <a:t>Sinif1</a:t>
            </a:r>
            <a:r>
              <a:rPr lang="tr-TR" dirty="0"/>
              <a:t>'den türettik ve main metodunda </a:t>
            </a:r>
            <a:r>
              <a:rPr lang="tr-TR" dirty="0">
                <a:solidFill>
                  <a:srgbClr val="FF0000"/>
                </a:solidFill>
              </a:rPr>
              <a:t>Sinif2</a:t>
            </a:r>
            <a:r>
              <a:rPr lang="tr-TR" dirty="0"/>
              <a:t>'den oluşturduğumuz nesne ile </a:t>
            </a:r>
            <a:r>
              <a:rPr lang="tr-TR" b="1" dirty="0" err="1"/>
              <a:t>Super</a:t>
            </a:r>
            <a:r>
              <a:rPr lang="tr-TR" b="1" dirty="0"/>
              <a:t> Class </a:t>
            </a:r>
            <a:r>
              <a:rPr lang="tr-TR" dirty="0"/>
              <a:t>olan Sinif1'in </a:t>
            </a:r>
            <a:r>
              <a:rPr lang="tr-TR" dirty="0" err="1">
                <a:solidFill>
                  <a:srgbClr val="FF0000"/>
                </a:solidFill>
              </a:rPr>
              <a:t>degerAta</a:t>
            </a:r>
            <a:r>
              <a:rPr lang="tr-TR" dirty="0"/>
              <a:t> metodunu çağırdık. Bu metoda 5 ve 9 değerlerini gönderdik. Bu parametreler, x ve y değişkenlerine atandı. Daha sonra s2 nesnesi üzerinden </a:t>
            </a:r>
            <a:r>
              <a:rPr lang="tr-TR" dirty="0" err="1">
                <a:solidFill>
                  <a:srgbClr val="FF0000"/>
                </a:solidFill>
              </a:rPr>
              <a:t>carp</a:t>
            </a:r>
            <a:r>
              <a:rPr lang="tr-TR" dirty="0"/>
              <a:t> metodunu çağırdık. Bu </a:t>
            </a:r>
            <a:r>
              <a:rPr lang="tr-TR" dirty="0" err="1"/>
              <a:t>metod</a:t>
            </a:r>
            <a:r>
              <a:rPr lang="tr-TR" dirty="0"/>
              <a:t> da, değerlerini atadığımız x ve y değişkenlerini çarparak geriye sonucu döndürdü.</a:t>
            </a:r>
          </a:p>
          <a:p>
            <a:r>
              <a:rPr lang="tr-TR" dirty="0">
                <a:solidFill>
                  <a:srgbClr val="FF0000"/>
                </a:solidFill>
              </a:rPr>
              <a:t>Peki, bu şekilde türetilen bir sınıf, türediği sınıfın her elemanına erişebilecek mi? </a:t>
            </a:r>
          </a:p>
        </p:txBody>
      </p:sp>
    </p:spTree>
    <p:extLst>
      <p:ext uri="{BB962C8B-B14F-4D97-AF65-F5344CB8AC3E}">
        <p14:creationId xmlns:p14="http://schemas.microsoft.com/office/powerpoint/2010/main" val="29857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7723FDAE-4D0A-4F70-9461-1D4616D72BBF}"/>
              </a:ext>
            </a:extLst>
          </p:cNvPr>
          <p:cNvSpPr>
            <a:spLocks noGrp="1"/>
          </p:cNvSpPr>
          <p:nvPr>
            <p:ph sz="half" idx="1"/>
          </p:nvPr>
        </p:nvSpPr>
        <p:spPr>
          <a:xfrm>
            <a:off x="234114" y="1790366"/>
            <a:ext cx="5181600" cy="4351338"/>
          </a:xfrm>
        </p:spPr>
        <p:txBody>
          <a:bodyPr/>
          <a:lstStyle/>
          <a:p>
            <a:r>
              <a:rPr lang="tr-TR" dirty="0">
                <a:solidFill>
                  <a:srgbClr val="FF0000"/>
                </a:solidFill>
              </a:rPr>
              <a:t>Eğer </a:t>
            </a:r>
            <a:r>
              <a:rPr lang="tr-TR" b="1" dirty="0" err="1">
                <a:solidFill>
                  <a:srgbClr val="FF0000"/>
                </a:solidFill>
              </a:rPr>
              <a:t>Super</a:t>
            </a:r>
            <a:r>
              <a:rPr lang="tr-TR" b="1" dirty="0">
                <a:solidFill>
                  <a:srgbClr val="FF0000"/>
                </a:solidFill>
              </a:rPr>
              <a:t> </a:t>
            </a:r>
            <a:r>
              <a:rPr lang="tr-TR" b="1" dirty="0" err="1">
                <a:solidFill>
                  <a:srgbClr val="FF0000"/>
                </a:solidFill>
              </a:rPr>
              <a:t>class</a:t>
            </a:r>
            <a:r>
              <a:rPr lang="tr-TR" dirty="0" err="1">
                <a:solidFill>
                  <a:srgbClr val="FF0000"/>
                </a:solidFill>
              </a:rPr>
              <a:t>'da</a:t>
            </a:r>
            <a:r>
              <a:rPr lang="tr-TR" dirty="0">
                <a:solidFill>
                  <a:srgbClr val="FF0000"/>
                </a:solidFill>
              </a:rPr>
              <a:t> </a:t>
            </a:r>
            <a:r>
              <a:rPr lang="tr-TR" b="1" dirty="0" err="1">
                <a:solidFill>
                  <a:srgbClr val="FF0000"/>
                </a:solidFill>
              </a:rPr>
              <a:t>private</a:t>
            </a:r>
            <a:r>
              <a:rPr lang="tr-TR" dirty="0">
                <a:solidFill>
                  <a:srgbClr val="FF0000"/>
                </a:solidFill>
              </a:rPr>
              <a:t> elemanlar varsa </a:t>
            </a:r>
            <a:r>
              <a:rPr lang="tr-TR" b="1" dirty="0" err="1">
                <a:solidFill>
                  <a:srgbClr val="FF0000"/>
                </a:solidFill>
              </a:rPr>
              <a:t>sub</a:t>
            </a:r>
            <a:r>
              <a:rPr lang="tr-TR" b="1" dirty="0">
                <a:solidFill>
                  <a:srgbClr val="FF0000"/>
                </a:solidFill>
              </a:rPr>
              <a:t> </a:t>
            </a:r>
            <a:r>
              <a:rPr lang="tr-TR" b="1" dirty="0" err="1">
                <a:solidFill>
                  <a:srgbClr val="FF0000"/>
                </a:solidFill>
              </a:rPr>
              <a:t>class</a:t>
            </a:r>
            <a:r>
              <a:rPr lang="tr-TR" dirty="0" err="1">
                <a:solidFill>
                  <a:srgbClr val="FF0000"/>
                </a:solidFill>
              </a:rPr>
              <a:t>'lardan</a:t>
            </a:r>
            <a:r>
              <a:rPr lang="tr-TR" dirty="0">
                <a:solidFill>
                  <a:srgbClr val="FF0000"/>
                </a:solidFill>
              </a:rPr>
              <a:t> bu elemanlara erişilemez. </a:t>
            </a:r>
          </a:p>
          <a:p>
            <a:endParaRPr lang="tr-TR" b="1" dirty="0">
              <a:solidFill>
                <a:srgbClr val="FF0000"/>
              </a:solidFill>
            </a:endParaRPr>
          </a:p>
        </p:txBody>
      </p:sp>
      <p:pic>
        <p:nvPicPr>
          <p:cNvPr id="12" name="İçerik Yer Tutucusu 11">
            <a:extLst>
              <a:ext uri="{FF2B5EF4-FFF2-40B4-BE49-F238E27FC236}">
                <a16:creationId xmlns:a16="http://schemas.microsoft.com/office/drawing/2014/main" id="{F8C969D9-3DD8-4568-B478-4AE0DFCBAC46}"/>
              </a:ext>
            </a:extLst>
          </p:cNvPr>
          <p:cNvPicPr>
            <a:picLocks noGrp="1" noChangeAspect="1"/>
          </p:cNvPicPr>
          <p:nvPr>
            <p:ph sz="half" idx="2"/>
          </p:nvPr>
        </p:nvPicPr>
        <p:blipFill>
          <a:blip r:embed="rId2"/>
          <a:stretch>
            <a:fillRect/>
          </a:stretch>
        </p:blipFill>
        <p:spPr>
          <a:xfrm>
            <a:off x="6096000" y="385010"/>
            <a:ext cx="5044044" cy="6047874"/>
          </a:xfrm>
          <a:prstGeom prst="rect">
            <a:avLst/>
          </a:prstGeom>
        </p:spPr>
      </p:pic>
    </p:spTree>
    <p:extLst>
      <p:ext uri="{BB962C8B-B14F-4D97-AF65-F5344CB8AC3E}">
        <p14:creationId xmlns:p14="http://schemas.microsoft.com/office/powerpoint/2010/main" val="158746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12E1A9-2AB2-4756-8AE0-B5FA63FF7D99}"/>
              </a:ext>
            </a:extLst>
          </p:cNvPr>
          <p:cNvSpPr>
            <a:spLocks noGrp="1"/>
          </p:cNvSpPr>
          <p:nvPr>
            <p:ph type="title"/>
          </p:nvPr>
        </p:nvSpPr>
        <p:spPr/>
        <p:txBody>
          <a:bodyPr/>
          <a:lstStyle/>
          <a:p>
            <a:r>
              <a:rPr lang="tr-TR" dirty="0"/>
              <a:t>SUPER METODU İLE ÜST SINIFIN</a:t>
            </a:r>
            <a:br>
              <a:rPr lang="tr-TR" dirty="0"/>
            </a:br>
            <a:r>
              <a:rPr lang="tr-TR" dirty="0"/>
              <a:t>YAPICISINI ÇAĞIRMAK </a:t>
            </a:r>
          </a:p>
        </p:txBody>
      </p:sp>
      <p:sp>
        <p:nvSpPr>
          <p:cNvPr id="3" name="İçerik Yer Tutucusu 2">
            <a:extLst>
              <a:ext uri="{FF2B5EF4-FFF2-40B4-BE49-F238E27FC236}">
                <a16:creationId xmlns:a16="http://schemas.microsoft.com/office/drawing/2014/main" id="{3A44B605-622B-4F3F-98D7-BCFD0D45FA14}"/>
              </a:ext>
            </a:extLst>
          </p:cNvPr>
          <p:cNvSpPr>
            <a:spLocks noGrp="1"/>
          </p:cNvSpPr>
          <p:nvPr>
            <p:ph sz="half" idx="1"/>
          </p:nvPr>
        </p:nvSpPr>
        <p:spPr/>
        <p:txBody>
          <a:bodyPr/>
          <a:lstStyle/>
          <a:p>
            <a:r>
              <a:rPr lang="tr-TR" dirty="0"/>
              <a:t>Türetilen sınıf, türeyen sınıfın yapıcısına erişmek isterse </a:t>
            </a:r>
            <a:r>
              <a:rPr lang="tr-TR" b="1" dirty="0" err="1"/>
              <a:t>super</a:t>
            </a:r>
            <a:r>
              <a:rPr lang="tr-TR" dirty="0"/>
              <a:t> anahtar kelimesi kullanılır.</a:t>
            </a:r>
          </a:p>
          <a:p>
            <a:r>
              <a:rPr lang="tr-TR" dirty="0"/>
              <a:t>A sınıfından B sınıfını türetmiş olalım. B sınıfının yapıcısının içerisinde </a:t>
            </a:r>
            <a:r>
              <a:rPr lang="tr-TR" b="1" dirty="0" err="1"/>
              <a:t>super</a:t>
            </a:r>
            <a:r>
              <a:rPr lang="tr-TR" b="1" dirty="0"/>
              <a:t>() </a:t>
            </a:r>
            <a:r>
              <a:rPr lang="tr-TR" dirty="0"/>
              <a:t>metodunu çağırırsak, A sınıfın yapıcısı çağrılmış olur.</a:t>
            </a:r>
          </a:p>
          <a:p>
            <a:r>
              <a:rPr lang="tr-TR" b="1" dirty="0"/>
              <a:t>Not: </a:t>
            </a:r>
            <a:r>
              <a:rPr lang="tr-TR" b="1" i="1" dirty="0" err="1">
                <a:solidFill>
                  <a:srgbClr val="FF0000"/>
                </a:solidFill>
              </a:rPr>
              <a:t>super</a:t>
            </a:r>
            <a:r>
              <a:rPr lang="tr-TR" b="1" i="1" dirty="0">
                <a:solidFill>
                  <a:srgbClr val="FF0000"/>
                </a:solidFill>
              </a:rPr>
              <a:t>()  </a:t>
            </a:r>
            <a:r>
              <a:rPr lang="tr-TR" i="1" dirty="0"/>
              <a:t>metodu ilk sırada yazılmalıdır.</a:t>
            </a:r>
          </a:p>
          <a:p>
            <a:endParaRPr lang="tr-TR" dirty="0"/>
          </a:p>
          <a:p>
            <a:endParaRPr lang="tr-TR" dirty="0"/>
          </a:p>
          <a:p>
            <a:endParaRPr lang="tr-TR" dirty="0"/>
          </a:p>
        </p:txBody>
      </p:sp>
      <p:pic>
        <p:nvPicPr>
          <p:cNvPr id="6" name="İçerik Yer Tutucusu 5">
            <a:extLst>
              <a:ext uri="{FF2B5EF4-FFF2-40B4-BE49-F238E27FC236}">
                <a16:creationId xmlns:a16="http://schemas.microsoft.com/office/drawing/2014/main" id="{4000E0C8-DD20-46DE-814D-489FE5B3EF14}"/>
              </a:ext>
            </a:extLst>
          </p:cNvPr>
          <p:cNvPicPr>
            <a:picLocks noGrp="1" noChangeAspect="1"/>
          </p:cNvPicPr>
          <p:nvPr>
            <p:ph sz="half" idx="2"/>
          </p:nvPr>
        </p:nvPicPr>
        <p:blipFill>
          <a:blip r:embed="rId2"/>
          <a:stretch>
            <a:fillRect/>
          </a:stretch>
        </p:blipFill>
        <p:spPr>
          <a:xfrm>
            <a:off x="6775996" y="1825625"/>
            <a:ext cx="3974007" cy="4351338"/>
          </a:xfrm>
        </p:spPr>
      </p:pic>
    </p:spTree>
    <p:extLst>
      <p:ext uri="{BB962C8B-B14F-4D97-AF65-F5344CB8AC3E}">
        <p14:creationId xmlns:p14="http://schemas.microsoft.com/office/powerpoint/2010/main" val="351131914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D9AC50F0B1DD94EA1C1962D79EF2F03" ma:contentTypeVersion="5" ma:contentTypeDescription="Create a new document." ma:contentTypeScope="" ma:versionID="75bb1b8ed6d1e39f2b5db69b8ad858cc">
  <xsd:schema xmlns:xsd="http://www.w3.org/2001/XMLSchema" xmlns:xs="http://www.w3.org/2001/XMLSchema" xmlns:p="http://schemas.microsoft.com/office/2006/metadata/properties" xmlns:ns2="f5058889-0039-4d9f-afb9-621a9cc8b208" targetNamespace="http://schemas.microsoft.com/office/2006/metadata/properties" ma:root="true" ma:fieldsID="1f9ef9468075419190eba79da118c99e"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97A1A2-88D0-4CCF-9E60-0DDA9EE3CB94}">
  <ds:schemaRefs>
    <ds:schemaRef ds:uri="http://schemas.microsoft.com/sharepoint/v3/contenttype/forms"/>
  </ds:schemaRefs>
</ds:datastoreItem>
</file>

<file path=customXml/itemProps2.xml><?xml version="1.0" encoding="utf-8"?>
<ds:datastoreItem xmlns:ds="http://schemas.openxmlformats.org/officeDocument/2006/customXml" ds:itemID="{FA2E1CFF-04AE-47CD-A32E-9AD9E70241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0B9842F-3706-4ECC-A7B1-20C2B40526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58889-0039-4d9f-afb9-621a9cc8b2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401</TotalTime>
  <Words>1260</Words>
  <Application>Microsoft Office PowerPoint</Application>
  <PresentationFormat>Geniş ekran</PresentationFormat>
  <Paragraphs>60</Paragraphs>
  <Slides>24</Slides>
  <Notes>0</Notes>
  <HiddenSlides>0</HiddenSlides>
  <MMClips>0</MMClips>
  <ScaleCrop>false</ScaleCrop>
  <HeadingPairs>
    <vt:vector size="4" baseType="variant">
      <vt:variant>
        <vt:lpstr>Tema</vt:lpstr>
      </vt:variant>
      <vt:variant>
        <vt:i4>1</vt:i4>
      </vt:variant>
      <vt:variant>
        <vt:lpstr>Slayt Başlıkları</vt:lpstr>
      </vt:variant>
      <vt:variant>
        <vt:i4>24</vt:i4>
      </vt:variant>
    </vt:vector>
  </HeadingPairs>
  <TitlesOfParts>
    <vt:vector size="25" baseType="lpstr">
      <vt:lpstr>Office Teması</vt:lpstr>
      <vt:lpstr>NESNEYE TABANLI PROGRAMLAMA - II Kalıtım</vt:lpstr>
      <vt:lpstr>KALITIM KAVRAMINA GİRİŞ </vt:lpstr>
      <vt:lpstr>PowerPoint Sunusu</vt:lpstr>
      <vt:lpstr>PowerPoint Sunusu</vt:lpstr>
      <vt:lpstr>SUPER CLASS (ÜST SINIF) VE  SUB CLASS (ALT SINIF) KAVRAMLARI </vt:lpstr>
      <vt:lpstr>PowerPoint Sunusu</vt:lpstr>
      <vt:lpstr>PowerPoint Sunusu</vt:lpstr>
      <vt:lpstr>PowerPoint Sunusu</vt:lpstr>
      <vt:lpstr>SUPER METODU İLE ÜST SINIFIN YAPICISINI ÇAĞIRMAK </vt:lpstr>
      <vt:lpstr>PowerPoint Sunusu</vt:lpstr>
      <vt:lpstr>PowerPoint Sunusu</vt:lpstr>
      <vt:lpstr>METOD OVERRIDING</vt:lpstr>
      <vt:lpstr>PowerPoint Sunusu</vt:lpstr>
      <vt:lpstr>PowerPoint Sunusu</vt:lpstr>
      <vt:lpstr>PowerPoint Sunusu</vt:lpstr>
      <vt:lpstr>FINAL ANAHTAR KELİMESİ</vt:lpstr>
      <vt:lpstr>FINAL İLE SABİT TANIMLAMA </vt:lpstr>
      <vt:lpstr>PowerPoint Sunusu</vt:lpstr>
      <vt:lpstr>PowerPoint Sunusu</vt:lpstr>
      <vt:lpstr>Final ile Metodların Override Edilmesini Engelleme</vt:lpstr>
      <vt:lpstr>PowerPoint Sunusu</vt:lpstr>
      <vt:lpstr>Final ile Sınıfların Kalıtımını Engelleme</vt:lpstr>
      <vt:lpstr>Ödev-1</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MURAT ASLANYÜREK</dc:creator>
  <cp:lastModifiedBy>MURAT ASLANYÜREK</cp:lastModifiedBy>
  <cp:revision>42</cp:revision>
  <dcterms:created xsi:type="dcterms:W3CDTF">2020-10-31T20:11:09Z</dcterms:created>
  <dcterms:modified xsi:type="dcterms:W3CDTF">2022-01-10T00:02:36Z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0x0101009D9AC50F0B1DD94EA1C1962D79EF2F03</vt:lpwstr>
  </property>
</Properties>
</file>