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5" r:id="rId23"/>
    <p:sldId id="276" r:id="rId24"/>
    <p:sldId id="277" r:id="rId25"/>
    <p:sldId id="278" r:id="rId26"/>
    <p:sldId id="279" r:id="rId27"/>
    <p:sldId id="281" r:id="rId28"/>
    <p:sldId id="280" r:id="rId29"/>
    <p:sldId id="282" r:id="rId30"/>
    <p:sldId id="283" r:id="rId31"/>
    <p:sldId id="284" r:id="rId32"/>
    <p:sldId id="285" r:id="rId33"/>
    <p:sldId id="286" r:id="rId34"/>
    <p:sldId id="287" r:id="rId35"/>
    <p:sldId id="288" r:id="rId3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3795D7-349B-4C5B-8ADE-77279472B01F}" v="2" dt="2022-01-09T23:30:09.374"/>
    <p1510:client id="{E75CEB7F-C8A8-4E75-AB03-910C4FF316C3}" v="1" dt="2022-01-09T19:43:08.2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2F3795D7-349B-4C5B-8ADE-77279472B01F}"/>
    <pc:docChg chg="modSld">
      <pc:chgData name="" userId="" providerId="" clId="Web-{2F3795D7-349B-4C5B-8ADE-77279472B01F}" dt="2022-01-09T23:30:09.374" v="1" actId="20577"/>
      <pc:docMkLst>
        <pc:docMk/>
      </pc:docMkLst>
      <pc:sldChg chg="modSp">
        <pc:chgData name="" userId="" providerId="" clId="Web-{2F3795D7-349B-4C5B-8ADE-77279472B01F}" dt="2022-01-09T23:30:09.374" v="1" actId="20577"/>
        <pc:sldMkLst>
          <pc:docMk/>
          <pc:sldMk cId="3984248713" sldId="256"/>
        </pc:sldMkLst>
        <pc:spChg chg="mod">
          <ac:chgData name="" userId="" providerId="" clId="Web-{2F3795D7-349B-4C5B-8ADE-77279472B01F}" dt="2022-01-09T23:30:09.374" v="1" actId="20577"/>
          <ac:spMkLst>
            <pc:docMk/>
            <pc:sldMk cId="3984248713" sldId="256"/>
            <ac:spMk id="2" creationId="{496688B0-EDC0-473B-8636-AE317F4A2C81}"/>
          </ac:spMkLst>
        </pc:spChg>
      </pc:sldChg>
    </pc:docChg>
  </pc:docChgLst>
  <pc:docChgLst>
    <pc:chgData name="BAHAR DANİŞ" userId="S::1206706032@ogr.klu.edu.tr::4d6b5d40-5a11-4551-b3a7-b92b4d8f0bdf" providerId="AD" clId="Web-{E75CEB7F-C8A8-4E75-AB03-910C4FF316C3}"/>
    <pc:docChg chg="delSld">
      <pc:chgData name="BAHAR DANİŞ" userId="S::1206706032@ogr.klu.edu.tr::4d6b5d40-5a11-4551-b3a7-b92b4d8f0bdf" providerId="AD" clId="Web-{E75CEB7F-C8A8-4E75-AB03-910C4FF316C3}" dt="2022-01-09T19:43:08.203" v="0"/>
      <pc:docMkLst>
        <pc:docMk/>
      </pc:docMkLst>
      <pc:sldChg chg="del">
        <pc:chgData name="BAHAR DANİŞ" userId="S::1206706032@ogr.klu.edu.tr::4d6b5d40-5a11-4551-b3a7-b92b4d8f0bdf" providerId="AD" clId="Web-{E75CEB7F-C8A8-4E75-AB03-910C4FF316C3}" dt="2022-01-09T19:43:08.203" v="0"/>
        <pc:sldMkLst>
          <pc:docMk/>
          <pc:sldMk cId="475755050"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37C7D6-9630-47F9-AF35-63156143A0E7}"/>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38D041F6-6A6B-41A0-A664-95E8389A21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2DABC378-A409-41FF-B9C9-4E3A11EEF384}"/>
              </a:ext>
            </a:extLst>
          </p:cNvPr>
          <p:cNvSpPr>
            <a:spLocks noGrp="1"/>
          </p:cNvSpPr>
          <p:nvPr>
            <p:ph type="dt" sz="half" idx="10"/>
          </p:nvPr>
        </p:nvSpPr>
        <p:spPr/>
        <p:txBody>
          <a:bodyPr/>
          <a:lstStyle/>
          <a:p>
            <a:fld id="{6B8680EF-B617-44A2-A491-D81182F55001}" type="datetimeFigureOut">
              <a:rPr lang="tr-TR" smtClean="0"/>
              <a:t>9.01.2022</a:t>
            </a:fld>
            <a:endParaRPr lang="tr-TR"/>
          </a:p>
        </p:txBody>
      </p:sp>
      <p:sp>
        <p:nvSpPr>
          <p:cNvPr id="5" name="Alt Bilgi Yer Tutucusu 4">
            <a:extLst>
              <a:ext uri="{FF2B5EF4-FFF2-40B4-BE49-F238E27FC236}">
                <a16:creationId xmlns:a16="http://schemas.microsoft.com/office/drawing/2014/main" id="{95BA872E-568D-4FDB-90D6-08AEF26A115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1A3D390-D605-413F-B98C-F5967BCACE80}"/>
              </a:ext>
            </a:extLst>
          </p:cNvPr>
          <p:cNvSpPr>
            <a:spLocks noGrp="1"/>
          </p:cNvSpPr>
          <p:nvPr>
            <p:ph type="sldNum" sz="quarter" idx="12"/>
          </p:nvPr>
        </p:nvSpPr>
        <p:spPr/>
        <p:txBody>
          <a:bodyPr/>
          <a:lstStyle/>
          <a:p>
            <a:fld id="{F18C0F11-0EDE-4549-8B55-5C014C6AC96C}" type="slidenum">
              <a:rPr lang="tr-TR" smtClean="0"/>
              <a:t>‹#›</a:t>
            </a:fld>
            <a:endParaRPr lang="tr-TR"/>
          </a:p>
        </p:txBody>
      </p:sp>
    </p:spTree>
    <p:extLst>
      <p:ext uri="{BB962C8B-B14F-4D97-AF65-F5344CB8AC3E}">
        <p14:creationId xmlns:p14="http://schemas.microsoft.com/office/powerpoint/2010/main" val="2421234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684365-99B0-4695-AAF7-E0454073D02D}"/>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47DA39D8-A6B0-4A4D-8D98-D88835DF717B}"/>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C1C0E06-E52E-4481-84F6-843C0235BCC4}"/>
              </a:ext>
            </a:extLst>
          </p:cNvPr>
          <p:cNvSpPr>
            <a:spLocks noGrp="1"/>
          </p:cNvSpPr>
          <p:nvPr>
            <p:ph type="dt" sz="half" idx="10"/>
          </p:nvPr>
        </p:nvSpPr>
        <p:spPr/>
        <p:txBody>
          <a:bodyPr/>
          <a:lstStyle/>
          <a:p>
            <a:fld id="{6B8680EF-B617-44A2-A491-D81182F55001}" type="datetimeFigureOut">
              <a:rPr lang="tr-TR" smtClean="0"/>
              <a:t>9.01.2022</a:t>
            </a:fld>
            <a:endParaRPr lang="tr-TR"/>
          </a:p>
        </p:txBody>
      </p:sp>
      <p:sp>
        <p:nvSpPr>
          <p:cNvPr id="5" name="Alt Bilgi Yer Tutucusu 4">
            <a:extLst>
              <a:ext uri="{FF2B5EF4-FFF2-40B4-BE49-F238E27FC236}">
                <a16:creationId xmlns:a16="http://schemas.microsoft.com/office/drawing/2014/main" id="{E68CB140-F5BC-49BC-8668-03E1AD0A2A2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BBFD25F-E8CC-445C-B957-C09D0A68E4C6}"/>
              </a:ext>
            </a:extLst>
          </p:cNvPr>
          <p:cNvSpPr>
            <a:spLocks noGrp="1"/>
          </p:cNvSpPr>
          <p:nvPr>
            <p:ph type="sldNum" sz="quarter" idx="12"/>
          </p:nvPr>
        </p:nvSpPr>
        <p:spPr/>
        <p:txBody>
          <a:bodyPr/>
          <a:lstStyle/>
          <a:p>
            <a:fld id="{F18C0F11-0EDE-4549-8B55-5C014C6AC96C}" type="slidenum">
              <a:rPr lang="tr-TR" smtClean="0"/>
              <a:t>‹#›</a:t>
            </a:fld>
            <a:endParaRPr lang="tr-TR"/>
          </a:p>
        </p:txBody>
      </p:sp>
    </p:spTree>
    <p:extLst>
      <p:ext uri="{BB962C8B-B14F-4D97-AF65-F5344CB8AC3E}">
        <p14:creationId xmlns:p14="http://schemas.microsoft.com/office/powerpoint/2010/main" val="2103727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5F0307CD-E609-41DF-8AC6-0AF25B9F6138}"/>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66A0645B-6D65-4786-9CE0-05EE9CD20386}"/>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FADC053-BF23-4FF5-820B-0433F31DF0ED}"/>
              </a:ext>
            </a:extLst>
          </p:cNvPr>
          <p:cNvSpPr>
            <a:spLocks noGrp="1"/>
          </p:cNvSpPr>
          <p:nvPr>
            <p:ph type="dt" sz="half" idx="10"/>
          </p:nvPr>
        </p:nvSpPr>
        <p:spPr/>
        <p:txBody>
          <a:bodyPr/>
          <a:lstStyle/>
          <a:p>
            <a:fld id="{6B8680EF-B617-44A2-A491-D81182F55001}" type="datetimeFigureOut">
              <a:rPr lang="tr-TR" smtClean="0"/>
              <a:t>9.01.2022</a:t>
            </a:fld>
            <a:endParaRPr lang="tr-TR"/>
          </a:p>
        </p:txBody>
      </p:sp>
      <p:sp>
        <p:nvSpPr>
          <p:cNvPr id="5" name="Alt Bilgi Yer Tutucusu 4">
            <a:extLst>
              <a:ext uri="{FF2B5EF4-FFF2-40B4-BE49-F238E27FC236}">
                <a16:creationId xmlns:a16="http://schemas.microsoft.com/office/drawing/2014/main" id="{6EF309F5-8AAC-4360-98A5-27F3A9DE93E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F4F9B55-862B-40D7-91D1-9BC47BDEB829}"/>
              </a:ext>
            </a:extLst>
          </p:cNvPr>
          <p:cNvSpPr>
            <a:spLocks noGrp="1"/>
          </p:cNvSpPr>
          <p:nvPr>
            <p:ph type="sldNum" sz="quarter" idx="12"/>
          </p:nvPr>
        </p:nvSpPr>
        <p:spPr/>
        <p:txBody>
          <a:bodyPr/>
          <a:lstStyle/>
          <a:p>
            <a:fld id="{F18C0F11-0EDE-4549-8B55-5C014C6AC96C}" type="slidenum">
              <a:rPr lang="tr-TR" smtClean="0"/>
              <a:t>‹#›</a:t>
            </a:fld>
            <a:endParaRPr lang="tr-TR"/>
          </a:p>
        </p:txBody>
      </p:sp>
    </p:spTree>
    <p:extLst>
      <p:ext uri="{BB962C8B-B14F-4D97-AF65-F5344CB8AC3E}">
        <p14:creationId xmlns:p14="http://schemas.microsoft.com/office/powerpoint/2010/main" val="1249027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81C2C2-60B4-40F8-A4C7-3733BAE077F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C910511-2894-4AB9-BB1D-A522AC6E0DD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6DD6A02-69E6-4C81-A6E5-0F081DC90950}"/>
              </a:ext>
            </a:extLst>
          </p:cNvPr>
          <p:cNvSpPr>
            <a:spLocks noGrp="1"/>
          </p:cNvSpPr>
          <p:nvPr>
            <p:ph type="dt" sz="half" idx="10"/>
          </p:nvPr>
        </p:nvSpPr>
        <p:spPr/>
        <p:txBody>
          <a:bodyPr/>
          <a:lstStyle/>
          <a:p>
            <a:fld id="{6B8680EF-B617-44A2-A491-D81182F55001}" type="datetimeFigureOut">
              <a:rPr lang="tr-TR" smtClean="0"/>
              <a:t>9.01.2022</a:t>
            </a:fld>
            <a:endParaRPr lang="tr-TR"/>
          </a:p>
        </p:txBody>
      </p:sp>
      <p:sp>
        <p:nvSpPr>
          <p:cNvPr id="5" name="Alt Bilgi Yer Tutucusu 4">
            <a:extLst>
              <a:ext uri="{FF2B5EF4-FFF2-40B4-BE49-F238E27FC236}">
                <a16:creationId xmlns:a16="http://schemas.microsoft.com/office/drawing/2014/main" id="{35DFBB77-CB0E-444E-879E-021A77B016E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F929FC7-6630-40B9-BEDD-C19B079E2A23}"/>
              </a:ext>
            </a:extLst>
          </p:cNvPr>
          <p:cNvSpPr>
            <a:spLocks noGrp="1"/>
          </p:cNvSpPr>
          <p:nvPr>
            <p:ph type="sldNum" sz="quarter" idx="12"/>
          </p:nvPr>
        </p:nvSpPr>
        <p:spPr/>
        <p:txBody>
          <a:bodyPr/>
          <a:lstStyle/>
          <a:p>
            <a:fld id="{F18C0F11-0EDE-4549-8B55-5C014C6AC96C}" type="slidenum">
              <a:rPr lang="tr-TR" smtClean="0"/>
              <a:t>‹#›</a:t>
            </a:fld>
            <a:endParaRPr lang="tr-TR"/>
          </a:p>
        </p:txBody>
      </p:sp>
    </p:spTree>
    <p:extLst>
      <p:ext uri="{BB962C8B-B14F-4D97-AF65-F5344CB8AC3E}">
        <p14:creationId xmlns:p14="http://schemas.microsoft.com/office/powerpoint/2010/main" val="178603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DCA56B-0B2D-4ED3-8E0C-E56DFBF3A5B2}"/>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522A482A-E446-466A-9851-28CFEF2BF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AE04CCDE-7B33-4BE8-B1D1-5047364C9036}"/>
              </a:ext>
            </a:extLst>
          </p:cNvPr>
          <p:cNvSpPr>
            <a:spLocks noGrp="1"/>
          </p:cNvSpPr>
          <p:nvPr>
            <p:ph type="dt" sz="half" idx="10"/>
          </p:nvPr>
        </p:nvSpPr>
        <p:spPr/>
        <p:txBody>
          <a:bodyPr/>
          <a:lstStyle/>
          <a:p>
            <a:fld id="{6B8680EF-B617-44A2-A491-D81182F55001}" type="datetimeFigureOut">
              <a:rPr lang="tr-TR" smtClean="0"/>
              <a:t>9.01.2022</a:t>
            </a:fld>
            <a:endParaRPr lang="tr-TR"/>
          </a:p>
        </p:txBody>
      </p:sp>
      <p:sp>
        <p:nvSpPr>
          <p:cNvPr id="5" name="Alt Bilgi Yer Tutucusu 4">
            <a:extLst>
              <a:ext uri="{FF2B5EF4-FFF2-40B4-BE49-F238E27FC236}">
                <a16:creationId xmlns:a16="http://schemas.microsoft.com/office/drawing/2014/main" id="{5624799B-F057-4EB0-9783-F53E7D253FC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96876B0-6305-4C94-BCC2-5171C17652C0}"/>
              </a:ext>
            </a:extLst>
          </p:cNvPr>
          <p:cNvSpPr>
            <a:spLocks noGrp="1"/>
          </p:cNvSpPr>
          <p:nvPr>
            <p:ph type="sldNum" sz="quarter" idx="12"/>
          </p:nvPr>
        </p:nvSpPr>
        <p:spPr/>
        <p:txBody>
          <a:bodyPr/>
          <a:lstStyle/>
          <a:p>
            <a:fld id="{F18C0F11-0EDE-4549-8B55-5C014C6AC96C}" type="slidenum">
              <a:rPr lang="tr-TR" smtClean="0"/>
              <a:t>‹#›</a:t>
            </a:fld>
            <a:endParaRPr lang="tr-TR"/>
          </a:p>
        </p:txBody>
      </p:sp>
    </p:spTree>
    <p:extLst>
      <p:ext uri="{BB962C8B-B14F-4D97-AF65-F5344CB8AC3E}">
        <p14:creationId xmlns:p14="http://schemas.microsoft.com/office/powerpoint/2010/main" val="42377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7E09E3-5C51-4F36-933B-4C6038D72DE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3F642E8-A814-4DCB-8D8F-1E32F81683EA}"/>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35447E72-C6BF-46E1-9CCC-2C0DDE59467D}"/>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FCBD5089-DA9C-496F-8137-D8B61CEFAE64}"/>
              </a:ext>
            </a:extLst>
          </p:cNvPr>
          <p:cNvSpPr>
            <a:spLocks noGrp="1"/>
          </p:cNvSpPr>
          <p:nvPr>
            <p:ph type="dt" sz="half" idx="10"/>
          </p:nvPr>
        </p:nvSpPr>
        <p:spPr/>
        <p:txBody>
          <a:bodyPr/>
          <a:lstStyle/>
          <a:p>
            <a:fld id="{6B8680EF-B617-44A2-A491-D81182F55001}" type="datetimeFigureOut">
              <a:rPr lang="tr-TR" smtClean="0"/>
              <a:t>9.01.2022</a:t>
            </a:fld>
            <a:endParaRPr lang="tr-TR"/>
          </a:p>
        </p:txBody>
      </p:sp>
      <p:sp>
        <p:nvSpPr>
          <p:cNvPr id="6" name="Alt Bilgi Yer Tutucusu 5">
            <a:extLst>
              <a:ext uri="{FF2B5EF4-FFF2-40B4-BE49-F238E27FC236}">
                <a16:creationId xmlns:a16="http://schemas.microsoft.com/office/drawing/2014/main" id="{96414D3F-CB63-40DB-B84B-3635E3F4FDE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39834C8-8AF0-4D1E-B6C9-A6AFF005B27A}"/>
              </a:ext>
            </a:extLst>
          </p:cNvPr>
          <p:cNvSpPr>
            <a:spLocks noGrp="1"/>
          </p:cNvSpPr>
          <p:nvPr>
            <p:ph type="sldNum" sz="quarter" idx="12"/>
          </p:nvPr>
        </p:nvSpPr>
        <p:spPr/>
        <p:txBody>
          <a:bodyPr/>
          <a:lstStyle/>
          <a:p>
            <a:fld id="{F18C0F11-0EDE-4549-8B55-5C014C6AC96C}" type="slidenum">
              <a:rPr lang="tr-TR" smtClean="0"/>
              <a:t>‹#›</a:t>
            </a:fld>
            <a:endParaRPr lang="tr-TR"/>
          </a:p>
        </p:txBody>
      </p:sp>
    </p:spTree>
    <p:extLst>
      <p:ext uri="{BB962C8B-B14F-4D97-AF65-F5344CB8AC3E}">
        <p14:creationId xmlns:p14="http://schemas.microsoft.com/office/powerpoint/2010/main" val="54932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B8CD86-C56A-4F58-A32D-FBAD3DA71B2C}"/>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FC11178-1FF7-4FE7-8CB1-7C3E43E763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62E174A4-7EBF-4114-98A6-6FC5183D6669}"/>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9D03788-5850-467E-8489-8B5CDDDF2D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AD936E59-B417-45FA-983A-F571658087A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39C1AEE-071C-41E7-9E86-E663DCC3C12C}"/>
              </a:ext>
            </a:extLst>
          </p:cNvPr>
          <p:cNvSpPr>
            <a:spLocks noGrp="1"/>
          </p:cNvSpPr>
          <p:nvPr>
            <p:ph type="dt" sz="half" idx="10"/>
          </p:nvPr>
        </p:nvSpPr>
        <p:spPr/>
        <p:txBody>
          <a:bodyPr/>
          <a:lstStyle/>
          <a:p>
            <a:fld id="{6B8680EF-B617-44A2-A491-D81182F55001}" type="datetimeFigureOut">
              <a:rPr lang="tr-TR" smtClean="0"/>
              <a:t>9.01.2022</a:t>
            </a:fld>
            <a:endParaRPr lang="tr-TR"/>
          </a:p>
        </p:txBody>
      </p:sp>
      <p:sp>
        <p:nvSpPr>
          <p:cNvPr id="8" name="Alt Bilgi Yer Tutucusu 7">
            <a:extLst>
              <a:ext uri="{FF2B5EF4-FFF2-40B4-BE49-F238E27FC236}">
                <a16:creationId xmlns:a16="http://schemas.microsoft.com/office/drawing/2014/main" id="{B9060918-D39A-44CC-A8CB-29D9FD54B4A4}"/>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3BCED1EA-58DA-4728-BEB9-9B7E1F07ACEF}"/>
              </a:ext>
            </a:extLst>
          </p:cNvPr>
          <p:cNvSpPr>
            <a:spLocks noGrp="1"/>
          </p:cNvSpPr>
          <p:nvPr>
            <p:ph type="sldNum" sz="quarter" idx="12"/>
          </p:nvPr>
        </p:nvSpPr>
        <p:spPr/>
        <p:txBody>
          <a:bodyPr/>
          <a:lstStyle/>
          <a:p>
            <a:fld id="{F18C0F11-0EDE-4549-8B55-5C014C6AC96C}" type="slidenum">
              <a:rPr lang="tr-TR" smtClean="0"/>
              <a:t>‹#›</a:t>
            </a:fld>
            <a:endParaRPr lang="tr-TR"/>
          </a:p>
        </p:txBody>
      </p:sp>
    </p:spTree>
    <p:extLst>
      <p:ext uri="{BB962C8B-B14F-4D97-AF65-F5344CB8AC3E}">
        <p14:creationId xmlns:p14="http://schemas.microsoft.com/office/powerpoint/2010/main" val="236412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7DE3A1-27FC-4C5A-B918-B2DAA9AD2BFE}"/>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81D5F1BB-2942-444A-BC07-676F96B37645}"/>
              </a:ext>
            </a:extLst>
          </p:cNvPr>
          <p:cNvSpPr>
            <a:spLocks noGrp="1"/>
          </p:cNvSpPr>
          <p:nvPr>
            <p:ph type="dt" sz="half" idx="10"/>
          </p:nvPr>
        </p:nvSpPr>
        <p:spPr/>
        <p:txBody>
          <a:bodyPr/>
          <a:lstStyle/>
          <a:p>
            <a:fld id="{6B8680EF-B617-44A2-A491-D81182F55001}" type="datetimeFigureOut">
              <a:rPr lang="tr-TR" smtClean="0"/>
              <a:t>9.01.2022</a:t>
            </a:fld>
            <a:endParaRPr lang="tr-TR"/>
          </a:p>
        </p:txBody>
      </p:sp>
      <p:sp>
        <p:nvSpPr>
          <p:cNvPr id="4" name="Alt Bilgi Yer Tutucusu 3">
            <a:extLst>
              <a:ext uri="{FF2B5EF4-FFF2-40B4-BE49-F238E27FC236}">
                <a16:creationId xmlns:a16="http://schemas.microsoft.com/office/drawing/2014/main" id="{99D0A45D-B056-4597-9C78-A37D51B6D7E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1C56D506-47A8-46DD-8930-F5141EBF3CBD}"/>
              </a:ext>
            </a:extLst>
          </p:cNvPr>
          <p:cNvSpPr>
            <a:spLocks noGrp="1"/>
          </p:cNvSpPr>
          <p:nvPr>
            <p:ph type="sldNum" sz="quarter" idx="12"/>
          </p:nvPr>
        </p:nvSpPr>
        <p:spPr/>
        <p:txBody>
          <a:bodyPr/>
          <a:lstStyle/>
          <a:p>
            <a:fld id="{F18C0F11-0EDE-4549-8B55-5C014C6AC96C}" type="slidenum">
              <a:rPr lang="tr-TR" smtClean="0"/>
              <a:t>‹#›</a:t>
            </a:fld>
            <a:endParaRPr lang="tr-TR"/>
          </a:p>
        </p:txBody>
      </p:sp>
    </p:spTree>
    <p:extLst>
      <p:ext uri="{BB962C8B-B14F-4D97-AF65-F5344CB8AC3E}">
        <p14:creationId xmlns:p14="http://schemas.microsoft.com/office/powerpoint/2010/main" val="2729858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B92B7D29-51B4-462C-AFE0-38B029CA883F}"/>
              </a:ext>
            </a:extLst>
          </p:cNvPr>
          <p:cNvSpPr>
            <a:spLocks noGrp="1"/>
          </p:cNvSpPr>
          <p:nvPr>
            <p:ph type="dt" sz="half" idx="10"/>
          </p:nvPr>
        </p:nvSpPr>
        <p:spPr/>
        <p:txBody>
          <a:bodyPr/>
          <a:lstStyle/>
          <a:p>
            <a:fld id="{6B8680EF-B617-44A2-A491-D81182F55001}" type="datetimeFigureOut">
              <a:rPr lang="tr-TR" smtClean="0"/>
              <a:t>9.01.2022</a:t>
            </a:fld>
            <a:endParaRPr lang="tr-TR"/>
          </a:p>
        </p:txBody>
      </p:sp>
      <p:sp>
        <p:nvSpPr>
          <p:cNvPr id="3" name="Alt Bilgi Yer Tutucusu 2">
            <a:extLst>
              <a:ext uri="{FF2B5EF4-FFF2-40B4-BE49-F238E27FC236}">
                <a16:creationId xmlns:a16="http://schemas.microsoft.com/office/drawing/2014/main" id="{587ECC2D-51E2-43DF-B20B-0E842C030E90}"/>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C1414F7-2765-4923-A24F-B69B6FBBAF52}"/>
              </a:ext>
            </a:extLst>
          </p:cNvPr>
          <p:cNvSpPr>
            <a:spLocks noGrp="1"/>
          </p:cNvSpPr>
          <p:nvPr>
            <p:ph type="sldNum" sz="quarter" idx="12"/>
          </p:nvPr>
        </p:nvSpPr>
        <p:spPr/>
        <p:txBody>
          <a:bodyPr/>
          <a:lstStyle/>
          <a:p>
            <a:fld id="{F18C0F11-0EDE-4549-8B55-5C014C6AC96C}" type="slidenum">
              <a:rPr lang="tr-TR" smtClean="0"/>
              <a:t>‹#›</a:t>
            </a:fld>
            <a:endParaRPr lang="tr-TR"/>
          </a:p>
        </p:txBody>
      </p:sp>
    </p:spTree>
    <p:extLst>
      <p:ext uri="{BB962C8B-B14F-4D97-AF65-F5344CB8AC3E}">
        <p14:creationId xmlns:p14="http://schemas.microsoft.com/office/powerpoint/2010/main" val="354847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2DA783-4B8D-4386-95B6-D854E42F75B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981268AF-FCDE-45EC-959B-90CF63849A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01F90FD6-63AC-47C3-9769-714836D2F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31A0940-5DC9-4752-8956-8A5BC9D09158}"/>
              </a:ext>
            </a:extLst>
          </p:cNvPr>
          <p:cNvSpPr>
            <a:spLocks noGrp="1"/>
          </p:cNvSpPr>
          <p:nvPr>
            <p:ph type="dt" sz="half" idx="10"/>
          </p:nvPr>
        </p:nvSpPr>
        <p:spPr/>
        <p:txBody>
          <a:bodyPr/>
          <a:lstStyle/>
          <a:p>
            <a:fld id="{6B8680EF-B617-44A2-A491-D81182F55001}" type="datetimeFigureOut">
              <a:rPr lang="tr-TR" smtClean="0"/>
              <a:t>9.01.2022</a:t>
            </a:fld>
            <a:endParaRPr lang="tr-TR"/>
          </a:p>
        </p:txBody>
      </p:sp>
      <p:sp>
        <p:nvSpPr>
          <p:cNvPr id="6" name="Alt Bilgi Yer Tutucusu 5">
            <a:extLst>
              <a:ext uri="{FF2B5EF4-FFF2-40B4-BE49-F238E27FC236}">
                <a16:creationId xmlns:a16="http://schemas.microsoft.com/office/drawing/2014/main" id="{ACB0542C-CBEF-4170-883D-C6CB3F7DE87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7F83B7D-8C84-4115-AD05-D1C5AB2E8628}"/>
              </a:ext>
            </a:extLst>
          </p:cNvPr>
          <p:cNvSpPr>
            <a:spLocks noGrp="1"/>
          </p:cNvSpPr>
          <p:nvPr>
            <p:ph type="sldNum" sz="quarter" idx="12"/>
          </p:nvPr>
        </p:nvSpPr>
        <p:spPr/>
        <p:txBody>
          <a:bodyPr/>
          <a:lstStyle/>
          <a:p>
            <a:fld id="{F18C0F11-0EDE-4549-8B55-5C014C6AC96C}" type="slidenum">
              <a:rPr lang="tr-TR" smtClean="0"/>
              <a:t>‹#›</a:t>
            </a:fld>
            <a:endParaRPr lang="tr-TR"/>
          </a:p>
        </p:txBody>
      </p:sp>
    </p:spTree>
    <p:extLst>
      <p:ext uri="{BB962C8B-B14F-4D97-AF65-F5344CB8AC3E}">
        <p14:creationId xmlns:p14="http://schemas.microsoft.com/office/powerpoint/2010/main" val="3322569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269B1F-FFAE-441D-88D1-B78EC226F30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88B9E573-9712-4551-ABD7-3562C9056B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95F1E77C-3FB6-40DF-8D45-5F6D9A3AE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58D5184-FDE8-4010-A638-E04C9AA1FD4B}"/>
              </a:ext>
            </a:extLst>
          </p:cNvPr>
          <p:cNvSpPr>
            <a:spLocks noGrp="1"/>
          </p:cNvSpPr>
          <p:nvPr>
            <p:ph type="dt" sz="half" idx="10"/>
          </p:nvPr>
        </p:nvSpPr>
        <p:spPr/>
        <p:txBody>
          <a:bodyPr/>
          <a:lstStyle/>
          <a:p>
            <a:fld id="{6B8680EF-B617-44A2-A491-D81182F55001}" type="datetimeFigureOut">
              <a:rPr lang="tr-TR" smtClean="0"/>
              <a:t>9.01.2022</a:t>
            </a:fld>
            <a:endParaRPr lang="tr-TR"/>
          </a:p>
        </p:txBody>
      </p:sp>
      <p:sp>
        <p:nvSpPr>
          <p:cNvPr id="6" name="Alt Bilgi Yer Tutucusu 5">
            <a:extLst>
              <a:ext uri="{FF2B5EF4-FFF2-40B4-BE49-F238E27FC236}">
                <a16:creationId xmlns:a16="http://schemas.microsoft.com/office/drawing/2014/main" id="{ED74D88B-9456-44BE-87FD-C62A114023D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3AA577E-AD8C-410A-B5D1-CB1AB5E52D16}"/>
              </a:ext>
            </a:extLst>
          </p:cNvPr>
          <p:cNvSpPr>
            <a:spLocks noGrp="1"/>
          </p:cNvSpPr>
          <p:nvPr>
            <p:ph type="sldNum" sz="quarter" idx="12"/>
          </p:nvPr>
        </p:nvSpPr>
        <p:spPr/>
        <p:txBody>
          <a:bodyPr/>
          <a:lstStyle/>
          <a:p>
            <a:fld id="{F18C0F11-0EDE-4549-8B55-5C014C6AC96C}" type="slidenum">
              <a:rPr lang="tr-TR" smtClean="0"/>
              <a:t>‹#›</a:t>
            </a:fld>
            <a:endParaRPr lang="tr-TR"/>
          </a:p>
        </p:txBody>
      </p:sp>
    </p:spTree>
    <p:extLst>
      <p:ext uri="{BB962C8B-B14F-4D97-AF65-F5344CB8AC3E}">
        <p14:creationId xmlns:p14="http://schemas.microsoft.com/office/powerpoint/2010/main" val="1616726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77B20922-B94F-48D2-8CED-B2717E69EC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5E17BC0-0A8D-4E34-9DC3-31A28DEC2B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EDD28F6-32F7-4C3B-B9A9-BD047F23C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8680EF-B617-44A2-A491-D81182F55001}" type="datetimeFigureOut">
              <a:rPr lang="tr-TR" smtClean="0"/>
              <a:t>9.01.2022</a:t>
            </a:fld>
            <a:endParaRPr lang="tr-TR"/>
          </a:p>
        </p:txBody>
      </p:sp>
      <p:sp>
        <p:nvSpPr>
          <p:cNvPr id="5" name="Alt Bilgi Yer Tutucusu 4">
            <a:extLst>
              <a:ext uri="{FF2B5EF4-FFF2-40B4-BE49-F238E27FC236}">
                <a16:creationId xmlns:a16="http://schemas.microsoft.com/office/drawing/2014/main" id="{5A7E08F6-D098-4625-82F7-77CAF4FD9C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ED313F89-AA3E-4742-A045-848DA76F2B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8C0F11-0EDE-4549-8B55-5C014C6AC96C}" type="slidenum">
              <a:rPr lang="tr-TR" smtClean="0"/>
              <a:t>‹#›</a:t>
            </a:fld>
            <a:endParaRPr lang="tr-TR"/>
          </a:p>
        </p:txBody>
      </p:sp>
    </p:spTree>
    <p:extLst>
      <p:ext uri="{BB962C8B-B14F-4D97-AF65-F5344CB8AC3E}">
        <p14:creationId xmlns:p14="http://schemas.microsoft.com/office/powerpoint/2010/main" val="3983592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6688B0-EDC0-473B-8636-AE317F4A2C81}"/>
              </a:ext>
            </a:extLst>
          </p:cNvPr>
          <p:cNvSpPr>
            <a:spLocks noGrp="1"/>
          </p:cNvSpPr>
          <p:nvPr>
            <p:ph type="ctrTitle"/>
          </p:nvPr>
        </p:nvSpPr>
        <p:spPr/>
        <p:txBody>
          <a:bodyPr/>
          <a:lstStyle/>
          <a:p>
            <a:r>
              <a:rPr lang="tr-TR"/>
              <a:t>Hata Yakalama</a:t>
            </a:r>
          </a:p>
        </p:txBody>
      </p:sp>
      <p:sp>
        <p:nvSpPr>
          <p:cNvPr id="3" name="Alt Başlık 2">
            <a:extLst>
              <a:ext uri="{FF2B5EF4-FFF2-40B4-BE49-F238E27FC236}">
                <a16:creationId xmlns:a16="http://schemas.microsoft.com/office/drawing/2014/main" id="{920E717F-D2E7-4AC2-9709-EC13FF635D13}"/>
              </a:ext>
            </a:extLst>
          </p:cNvPr>
          <p:cNvSpPr>
            <a:spLocks noGrp="1"/>
          </p:cNvSpPr>
          <p:nvPr>
            <p:ph type="subTitle" idx="1"/>
          </p:nvPr>
        </p:nvSpPr>
        <p:spPr/>
        <p:txBody>
          <a:bodyPr/>
          <a:lstStyle/>
          <a:p>
            <a:r>
              <a:rPr lang="tr-TR" dirty="0" err="1"/>
              <a:t>Öğr</a:t>
            </a:r>
            <a:r>
              <a:rPr lang="tr-TR" dirty="0"/>
              <a:t>. Gör. Dr. Murat ASLANYÜREK</a:t>
            </a:r>
          </a:p>
        </p:txBody>
      </p:sp>
    </p:spTree>
    <p:extLst>
      <p:ext uri="{BB962C8B-B14F-4D97-AF65-F5344CB8AC3E}">
        <p14:creationId xmlns:p14="http://schemas.microsoft.com/office/powerpoint/2010/main" val="3984248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5C340F-4624-45E5-A58A-4489691CB882}"/>
              </a:ext>
            </a:extLst>
          </p:cNvPr>
          <p:cNvSpPr>
            <a:spLocks noGrp="1"/>
          </p:cNvSpPr>
          <p:nvPr>
            <p:ph type="title"/>
          </p:nvPr>
        </p:nvSpPr>
        <p:spPr/>
        <p:txBody>
          <a:bodyPr/>
          <a:lstStyle/>
          <a:p>
            <a:endParaRPr lang="tr-TR"/>
          </a:p>
        </p:txBody>
      </p:sp>
      <p:pic>
        <p:nvPicPr>
          <p:cNvPr id="6" name="İçerik Yer Tutucusu 5">
            <a:extLst>
              <a:ext uri="{FF2B5EF4-FFF2-40B4-BE49-F238E27FC236}">
                <a16:creationId xmlns:a16="http://schemas.microsoft.com/office/drawing/2014/main" id="{28585ED6-719D-4B21-864D-A2174548D210}"/>
              </a:ext>
            </a:extLst>
          </p:cNvPr>
          <p:cNvPicPr>
            <a:picLocks noGrp="1" noChangeAspect="1"/>
          </p:cNvPicPr>
          <p:nvPr>
            <p:ph sz="half" idx="1"/>
          </p:nvPr>
        </p:nvPicPr>
        <p:blipFill>
          <a:blip r:embed="rId2"/>
          <a:stretch>
            <a:fillRect/>
          </a:stretch>
        </p:blipFill>
        <p:spPr>
          <a:xfrm>
            <a:off x="1316394" y="1825625"/>
            <a:ext cx="4225212" cy="4351338"/>
          </a:xfrm>
        </p:spPr>
      </p:pic>
      <p:pic>
        <p:nvPicPr>
          <p:cNvPr id="8" name="İçerik Yer Tutucusu 7">
            <a:extLst>
              <a:ext uri="{FF2B5EF4-FFF2-40B4-BE49-F238E27FC236}">
                <a16:creationId xmlns:a16="http://schemas.microsoft.com/office/drawing/2014/main" id="{E3161303-2C5B-44CA-8085-7CC26D776B39}"/>
              </a:ext>
            </a:extLst>
          </p:cNvPr>
          <p:cNvPicPr>
            <a:picLocks noGrp="1" noChangeAspect="1"/>
          </p:cNvPicPr>
          <p:nvPr>
            <p:ph sz="half" idx="2"/>
          </p:nvPr>
        </p:nvPicPr>
        <p:blipFill>
          <a:blip r:embed="rId3"/>
          <a:stretch>
            <a:fillRect/>
          </a:stretch>
        </p:blipFill>
        <p:spPr>
          <a:xfrm>
            <a:off x="6864928" y="1825625"/>
            <a:ext cx="3796143" cy="4351338"/>
          </a:xfrm>
        </p:spPr>
      </p:pic>
    </p:spTree>
    <p:extLst>
      <p:ext uri="{BB962C8B-B14F-4D97-AF65-F5344CB8AC3E}">
        <p14:creationId xmlns:p14="http://schemas.microsoft.com/office/powerpoint/2010/main" val="2254289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E0D136-7923-41EA-81EC-A0FB01F0ED62}"/>
              </a:ext>
            </a:extLst>
          </p:cNvPr>
          <p:cNvSpPr>
            <a:spLocks noGrp="1"/>
          </p:cNvSpPr>
          <p:nvPr>
            <p:ph type="title"/>
          </p:nvPr>
        </p:nvSpPr>
        <p:spPr/>
        <p:txBody>
          <a:bodyPr/>
          <a:lstStyle/>
          <a:p>
            <a:r>
              <a:rPr lang="tr-TR" dirty="0"/>
              <a:t>HATA YAKALAMADA </a:t>
            </a:r>
            <a:br>
              <a:rPr lang="tr-TR" dirty="0"/>
            </a:br>
            <a:r>
              <a:rPr lang="tr-TR" dirty="0"/>
              <a:t>YENİ CATCH BLOĞU SİSTEMİ </a:t>
            </a:r>
          </a:p>
        </p:txBody>
      </p:sp>
      <p:sp>
        <p:nvSpPr>
          <p:cNvPr id="3" name="İçerik Yer Tutucusu 2">
            <a:extLst>
              <a:ext uri="{FF2B5EF4-FFF2-40B4-BE49-F238E27FC236}">
                <a16:creationId xmlns:a16="http://schemas.microsoft.com/office/drawing/2014/main" id="{5E416078-CDE7-4D1C-865D-C6EFD058CD1D}"/>
              </a:ext>
            </a:extLst>
          </p:cNvPr>
          <p:cNvSpPr>
            <a:spLocks noGrp="1"/>
          </p:cNvSpPr>
          <p:nvPr>
            <p:ph sz="half" idx="1"/>
          </p:nvPr>
        </p:nvSpPr>
        <p:spPr/>
        <p:txBody>
          <a:bodyPr>
            <a:normAutofit/>
          </a:bodyPr>
          <a:lstStyle/>
          <a:p>
            <a:r>
              <a:rPr lang="tr-TR" dirty="0"/>
              <a:t>Programımızda bir hata yakalandığında </a:t>
            </a:r>
            <a:r>
              <a:rPr lang="tr-TR" dirty="0" err="1"/>
              <a:t>catch</a:t>
            </a:r>
            <a:r>
              <a:rPr lang="tr-TR" dirty="0"/>
              <a:t> bloğu içerisinde kodlar  işleniyordu. Eğer birden fazla hata olma ihtimali varsa, biz de o kadar </a:t>
            </a:r>
            <a:r>
              <a:rPr lang="tr-TR" dirty="0" err="1"/>
              <a:t>catch</a:t>
            </a:r>
            <a:r>
              <a:rPr lang="tr-TR" dirty="0"/>
              <a:t>  bloğu oluşturuyorduk. Java 7 ile gelen yenilikle birden fazla </a:t>
            </a:r>
            <a:r>
              <a:rPr lang="tr-TR" dirty="0" err="1"/>
              <a:t>catch</a:t>
            </a:r>
            <a:r>
              <a:rPr lang="tr-TR" dirty="0"/>
              <a:t> bloğu  oluşturmak yerine tek </a:t>
            </a:r>
            <a:r>
              <a:rPr lang="tr-TR" dirty="0" err="1"/>
              <a:t>catch</a:t>
            </a:r>
            <a:r>
              <a:rPr lang="tr-TR" dirty="0"/>
              <a:t> bloğu içerisinde bunları kontrol edebiliyoruz. </a:t>
            </a:r>
          </a:p>
        </p:txBody>
      </p:sp>
      <p:pic>
        <p:nvPicPr>
          <p:cNvPr id="6" name="İçerik Yer Tutucusu 5">
            <a:extLst>
              <a:ext uri="{FF2B5EF4-FFF2-40B4-BE49-F238E27FC236}">
                <a16:creationId xmlns:a16="http://schemas.microsoft.com/office/drawing/2014/main" id="{0336CF27-43C3-41F0-BEDD-EFC3A7FDB053}"/>
              </a:ext>
            </a:extLst>
          </p:cNvPr>
          <p:cNvPicPr>
            <a:picLocks noGrp="1" noChangeAspect="1"/>
          </p:cNvPicPr>
          <p:nvPr>
            <p:ph sz="half" idx="2"/>
          </p:nvPr>
        </p:nvPicPr>
        <p:blipFill>
          <a:blip r:embed="rId2"/>
          <a:stretch>
            <a:fillRect/>
          </a:stretch>
        </p:blipFill>
        <p:spPr>
          <a:xfrm>
            <a:off x="5871411" y="2181725"/>
            <a:ext cx="6320589" cy="3400927"/>
          </a:xfrm>
        </p:spPr>
      </p:pic>
    </p:spTree>
    <p:extLst>
      <p:ext uri="{BB962C8B-B14F-4D97-AF65-F5344CB8AC3E}">
        <p14:creationId xmlns:p14="http://schemas.microsoft.com/office/powerpoint/2010/main" val="171707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53124B3D-D2F1-4269-81E1-B44CC816EDB4}"/>
              </a:ext>
            </a:extLst>
          </p:cNvPr>
          <p:cNvSpPr>
            <a:spLocks noGrp="1"/>
          </p:cNvSpPr>
          <p:nvPr>
            <p:ph type="title"/>
          </p:nvPr>
        </p:nvSpPr>
        <p:spPr/>
        <p:txBody>
          <a:bodyPr/>
          <a:lstStyle/>
          <a:p>
            <a:r>
              <a:rPr lang="tr-TR" dirty="0"/>
              <a:t>FINALLY BLOĞU </a:t>
            </a:r>
          </a:p>
        </p:txBody>
      </p:sp>
      <p:sp>
        <p:nvSpPr>
          <p:cNvPr id="6" name="İçerik Yer Tutucusu 5">
            <a:extLst>
              <a:ext uri="{FF2B5EF4-FFF2-40B4-BE49-F238E27FC236}">
                <a16:creationId xmlns:a16="http://schemas.microsoft.com/office/drawing/2014/main" id="{261659A3-050C-41D6-9E51-19B0280C288C}"/>
              </a:ext>
            </a:extLst>
          </p:cNvPr>
          <p:cNvSpPr>
            <a:spLocks noGrp="1"/>
          </p:cNvSpPr>
          <p:nvPr>
            <p:ph idx="1"/>
          </p:nvPr>
        </p:nvSpPr>
        <p:spPr/>
        <p:txBody>
          <a:bodyPr>
            <a:normAutofit/>
          </a:bodyPr>
          <a:lstStyle/>
          <a:p>
            <a:r>
              <a:rPr lang="tr-TR" dirty="0"/>
              <a:t>Hata yakalandığında </a:t>
            </a:r>
            <a:r>
              <a:rPr lang="tr-TR" dirty="0" err="1"/>
              <a:t>catch</a:t>
            </a:r>
            <a:r>
              <a:rPr lang="tr-TR" dirty="0"/>
              <a:t> içerisine işlemlerimizi yazdık. Peki, hata yakalansa da yakalanmasa da yapılmasını istediğimiz şeyleri nereye yazacağız? </a:t>
            </a:r>
          </a:p>
          <a:p>
            <a:endParaRPr lang="tr-TR" dirty="0"/>
          </a:p>
          <a:p>
            <a:r>
              <a:rPr lang="tr-TR" dirty="0"/>
              <a:t>Daha sonra göreceğimiz </a:t>
            </a:r>
            <a:r>
              <a:rPr lang="tr-TR" dirty="0" err="1"/>
              <a:t>io</a:t>
            </a:r>
            <a:r>
              <a:rPr lang="tr-TR" dirty="0"/>
              <a:t>, yani dosyaya yazma ve dosyadan veri okuma işlemlerinde hata olsa da olmasa da dosyamızı kapatmamız gerekir. </a:t>
            </a:r>
            <a:r>
              <a:rPr lang="tr-TR" dirty="0" err="1"/>
              <a:t>finally</a:t>
            </a:r>
            <a:r>
              <a:rPr lang="tr-TR" dirty="0"/>
              <a:t> bloğu genelde bu işlemler için kullanılır. Başka bir örnek verirsek, </a:t>
            </a:r>
            <a:r>
              <a:rPr lang="tr-TR" dirty="0" err="1"/>
              <a:t>veritabanı</a:t>
            </a:r>
            <a:r>
              <a:rPr lang="tr-TR" dirty="0"/>
              <a:t> işlemlerinde </a:t>
            </a:r>
            <a:r>
              <a:rPr lang="tr-TR" dirty="0" err="1"/>
              <a:t>veritabanı</a:t>
            </a:r>
            <a:r>
              <a:rPr lang="tr-TR" dirty="0"/>
              <a:t> bağlantı işlemlerini </a:t>
            </a:r>
            <a:r>
              <a:rPr lang="tr-TR" dirty="0" err="1"/>
              <a:t>try</a:t>
            </a:r>
            <a:r>
              <a:rPr lang="tr-TR" dirty="0"/>
              <a:t> içerisinde yaparız. Eğer bir hata olsa da olmasa da </a:t>
            </a:r>
            <a:r>
              <a:rPr lang="tr-TR" dirty="0" err="1"/>
              <a:t>veritabanı</a:t>
            </a:r>
            <a:r>
              <a:rPr lang="tr-TR" dirty="0"/>
              <a:t> ile olan bağlantımızı kapatırız. </a:t>
            </a:r>
          </a:p>
        </p:txBody>
      </p:sp>
    </p:spTree>
    <p:extLst>
      <p:ext uri="{BB962C8B-B14F-4D97-AF65-F5344CB8AC3E}">
        <p14:creationId xmlns:p14="http://schemas.microsoft.com/office/powerpoint/2010/main" val="4146751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6C505F-BC76-4A22-B22B-D83665BA880E}"/>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D726FF8E-10ED-4A1E-ABB7-85C86DE3C481}"/>
              </a:ext>
            </a:extLst>
          </p:cNvPr>
          <p:cNvPicPr>
            <a:picLocks noGrp="1" noChangeAspect="1"/>
          </p:cNvPicPr>
          <p:nvPr>
            <p:ph idx="1"/>
          </p:nvPr>
        </p:nvPicPr>
        <p:blipFill>
          <a:blip r:embed="rId2"/>
          <a:stretch>
            <a:fillRect/>
          </a:stretch>
        </p:blipFill>
        <p:spPr>
          <a:xfrm>
            <a:off x="1855370" y="365125"/>
            <a:ext cx="6877050" cy="4057650"/>
          </a:xfrm>
        </p:spPr>
      </p:pic>
      <p:pic>
        <p:nvPicPr>
          <p:cNvPr id="7" name="Resim 6">
            <a:extLst>
              <a:ext uri="{FF2B5EF4-FFF2-40B4-BE49-F238E27FC236}">
                <a16:creationId xmlns:a16="http://schemas.microsoft.com/office/drawing/2014/main" id="{1FC0F0C3-6EC4-4053-ACAD-B6C345C89CB4}"/>
              </a:ext>
            </a:extLst>
          </p:cNvPr>
          <p:cNvPicPr>
            <a:picLocks noChangeAspect="1"/>
          </p:cNvPicPr>
          <p:nvPr/>
        </p:nvPicPr>
        <p:blipFill>
          <a:blip r:embed="rId3"/>
          <a:stretch>
            <a:fillRect/>
          </a:stretch>
        </p:blipFill>
        <p:spPr>
          <a:xfrm>
            <a:off x="1855370" y="4891129"/>
            <a:ext cx="6962775" cy="1219200"/>
          </a:xfrm>
          <a:prstGeom prst="rect">
            <a:avLst/>
          </a:prstGeom>
        </p:spPr>
      </p:pic>
    </p:spTree>
    <p:extLst>
      <p:ext uri="{BB962C8B-B14F-4D97-AF65-F5344CB8AC3E}">
        <p14:creationId xmlns:p14="http://schemas.microsoft.com/office/powerpoint/2010/main" val="4068473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E7E858-B732-4385-BBBD-B1D31C7E0DE5}"/>
              </a:ext>
            </a:extLst>
          </p:cNvPr>
          <p:cNvSpPr>
            <a:spLocks noGrp="1"/>
          </p:cNvSpPr>
          <p:nvPr>
            <p:ph type="title"/>
          </p:nvPr>
        </p:nvSpPr>
        <p:spPr/>
        <p:txBody>
          <a:bodyPr>
            <a:normAutofit/>
          </a:bodyPr>
          <a:lstStyle/>
          <a:p>
            <a:r>
              <a:rPr lang="es-ES" dirty="0"/>
              <a:t>HATA YAKALAMADA </a:t>
            </a:r>
            <a:br>
              <a:rPr lang="es-ES" dirty="0"/>
            </a:br>
            <a:r>
              <a:rPr lang="es-ES" dirty="0"/>
              <a:t>FINALLY BLOĞUNUN ALTERNATİFİ </a:t>
            </a:r>
            <a:endParaRPr lang="tr-TR" dirty="0"/>
          </a:p>
        </p:txBody>
      </p:sp>
      <p:sp>
        <p:nvSpPr>
          <p:cNvPr id="3" name="İçerik Yer Tutucusu 2">
            <a:extLst>
              <a:ext uri="{FF2B5EF4-FFF2-40B4-BE49-F238E27FC236}">
                <a16:creationId xmlns:a16="http://schemas.microsoft.com/office/drawing/2014/main" id="{A60BADAD-3490-40EB-981D-638B9CCB40E9}"/>
              </a:ext>
            </a:extLst>
          </p:cNvPr>
          <p:cNvSpPr>
            <a:spLocks noGrp="1"/>
          </p:cNvSpPr>
          <p:nvPr>
            <p:ph idx="1"/>
          </p:nvPr>
        </p:nvSpPr>
        <p:spPr/>
        <p:txBody>
          <a:bodyPr/>
          <a:lstStyle/>
          <a:p>
            <a:r>
              <a:rPr lang="tr-TR" dirty="0"/>
              <a:t>Hata yakalama işlemi yaparken genelde dosyalama ve </a:t>
            </a:r>
            <a:r>
              <a:rPr lang="tr-TR" dirty="0" err="1"/>
              <a:t>veritabanı</a:t>
            </a:r>
            <a:r>
              <a:rPr lang="tr-TR" dirty="0"/>
              <a:t> işlemlerinde, kapatılması gereken dosyaları ve bağlantıları </a:t>
            </a:r>
            <a:r>
              <a:rPr lang="tr-TR" dirty="0" err="1">
                <a:solidFill>
                  <a:srgbClr val="FF0000"/>
                </a:solidFill>
              </a:rPr>
              <a:t>finally</a:t>
            </a:r>
            <a:r>
              <a:rPr lang="tr-TR" dirty="0"/>
              <a:t> bloğu içerisinde kapatıyorduk. Java 7 ile gelen yenilikle beraber, artık </a:t>
            </a:r>
            <a:r>
              <a:rPr lang="tr-TR" dirty="0" err="1"/>
              <a:t>try</a:t>
            </a:r>
            <a:r>
              <a:rPr lang="tr-TR" dirty="0"/>
              <a:t> içerisinde de bunları yapabileceğiz. </a:t>
            </a:r>
            <a:r>
              <a:rPr lang="tr-TR" dirty="0" err="1"/>
              <a:t>try</a:t>
            </a:r>
            <a:r>
              <a:rPr lang="tr-TR" dirty="0"/>
              <a:t> bloğunu tanımlarken parantez içerisinde kapanmasını istediğimiz dosya ve bağlantıları tanımıyoruz ve bunlar otomatik olarak kapatılıyor. </a:t>
            </a:r>
          </a:p>
        </p:txBody>
      </p:sp>
      <p:pic>
        <p:nvPicPr>
          <p:cNvPr id="5" name="Resim 4">
            <a:extLst>
              <a:ext uri="{FF2B5EF4-FFF2-40B4-BE49-F238E27FC236}">
                <a16:creationId xmlns:a16="http://schemas.microsoft.com/office/drawing/2014/main" id="{E41685BD-A754-494E-91EF-5671685ABDBD}"/>
              </a:ext>
            </a:extLst>
          </p:cNvPr>
          <p:cNvPicPr>
            <a:picLocks noChangeAspect="1"/>
          </p:cNvPicPr>
          <p:nvPr/>
        </p:nvPicPr>
        <p:blipFill>
          <a:blip r:embed="rId2"/>
          <a:stretch>
            <a:fillRect/>
          </a:stretch>
        </p:blipFill>
        <p:spPr>
          <a:xfrm>
            <a:off x="900739" y="4830930"/>
            <a:ext cx="10390522" cy="786750"/>
          </a:xfrm>
          <a:prstGeom prst="rect">
            <a:avLst/>
          </a:prstGeom>
        </p:spPr>
      </p:pic>
    </p:spTree>
    <p:extLst>
      <p:ext uri="{BB962C8B-B14F-4D97-AF65-F5344CB8AC3E}">
        <p14:creationId xmlns:p14="http://schemas.microsoft.com/office/powerpoint/2010/main" val="2819449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AD4FEB-382F-411D-9FAE-2BA5A85448DB}"/>
              </a:ext>
            </a:extLst>
          </p:cNvPr>
          <p:cNvSpPr>
            <a:spLocks noGrp="1"/>
          </p:cNvSpPr>
          <p:nvPr>
            <p:ph type="title"/>
          </p:nvPr>
        </p:nvSpPr>
        <p:spPr/>
        <p:txBody>
          <a:bodyPr/>
          <a:lstStyle/>
          <a:p>
            <a:r>
              <a:rPr lang="tr-TR" dirty="0"/>
              <a:t>FINALLY BLOĞUNDA TRY-CATCH KULLANIMI </a:t>
            </a:r>
          </a:p>
        </p:txBody>
      </p:sp>
      <p:sp>
        <p:nvSpPr>
          <p:cNvPr id="3" name="İçerik Yer Tutucusu 2">
            <a:extLst>
              <a:ext uri="{FF2B5EF4-FFF2-40B4-BE49-F238E27FC236}">
                <a16:creationId xmlns:a16="http://schemas.microsoft.com/office/drawing/2014/main" id="{DFCE0048-5A48-4BE0-9C85-57F531B0DE42}"/>
              </a:ext>
            </a:extLst>
          </p:cNvPr>
          <p:cNvSpPr>
            <a:spLocks noGrp="1"/>
          </p:cNvSpPr>
          <p:nvPr>
            <p:ph idx="1"/>
          </p:nvPr>
        </p:nvSpPr>
        <p:spPr/>
        <p:txBody>
          <a:bodyPr/>
          <a:lstStyle/>
          <a:p>
            <a:r>
              <a:rPr lang="tr-TR" dirty="0" err="1"/>
              <a:t>finally</a:t>
            </a:r>
            <a:r>
              <a:rPr lang="tr-TR" dirty="0"/>
              <a:t> bloğu içerisinde tekrar bir </a:t>
            </a:r>
            <a:r>
              <a:rPr lang="tr-TR" dirty="0" err="1"/>
              <a:t>try-catch</a:t>
            </a:r>
            <a:r>
              <a:rPr lang="tr-TR" dirty="0"/>
              <a:t> bloğu yazabiliriz. Bunu iç içe  yazdığımız </a:t>
            </a:r>
            <a:r>
              <a:rPr lang="tr-TR" dirty="0" err="1"/>
              <a:t>if</a:t>
            </a:r>
            <a:r>
              <a:rPr lang="tr-TR" dirty="0"/>
              <a:t> ifadeleri gibi düşünebilirsiniz. </a:t>
            </a:r>
          </a:p>
        </p:txBody>
      </p:sp>
      <p:pic>
        <p:nvPicPr>
          <p:cNvPr id="5" name="Resim 4">
            <a:extLst>
              <a:ext uri="{FF2B5EF4-FFF2-40B4-BE49-F238E27FC236}">
                <a16:creationId xmlns:a16="http://schemas.microsoft.com/office/drawing/2014/main" id="{1395D3CA-1E32-447D-8D11-95A5E57F58C4}"/>
              </a:ext>
            </a:extLst>
          </p:cNvPr>
          <p:cNvPicPr>
            <a:picLocks noChangeAspect="1"/>
          </p:cNvPicPr>
          <p:nvPr/>
        </p:nvPicPr>
        <p:blipFill>
          <a:blip r:embed="rId2"/>
          <a:stretch>
            <a:fillRect/>
          </a:stretch>
        </p:blipFill>
        <p:spPr>
          <a:xfrm>
            <a:off x="1202656" y="2801270"/>
            <a:ext cx="5391150" cy="3375693"/>
          </a:xfrm>
          <a:prstGeom prst="rect">
            <a:avLst/>
          </a:prstGeom>
        </p:spPr>
      </p:pic>
      <p:pic>
        <p:nvPicPr>
          <p:cNvPr id="7" name="Resim 6">
            <a:extLst>
              <a:ext uri="{FF2B5EF4-FFF2-40B4-BE49-F238E27FC236}">
                <a16:creationId xmlns:a16="http://schemas.microsoft.com/office/drawing/2014/main" id="{76753D64-B01F-4D58-8BC5-A4A557A48FA6}"/>
              </a:ext>
            </a:extLst>
          </p:cNvPr>
          <p:cNvPicPr>
            <a:picLocks noChangeAspect="1"/>
          </p:cNvPicPr>
          <p:nvPr/>
        </p:nvPicPr>
        <p:blipFill>
          <a:blip r:embed="rId3"/>
          <a:stretch>
            <a:fillRect/>
          </a:stretch>
        </p:blipFill>
        <p:spPr>
          <a:xfrm>
            <a:off x="1202656" y="6376236"/>
            <a:ext cx="6972300" cy="409575"/>
          </a:xfrm>
          <a:prstGeom prst="rect">
            <a:avLst/>
          </a:prstGeom>
        </p:spPr>
      </p:pic>
      <p:sp>
        <p:nvSpPr>
          <p:cNvPr id="9" name="Metin kutusu 8">
            <a:extLst>
              <a:ext uri="{FF2B5EF4-FFF2-40B4-BE49-F238E27FC236}">
                <a16:creationId xmlns:a16="http://schemas.microsoft.com/office/drawing/2014/main" id="{063EF1C0-7D5F-47B5-A496-623A6B7B76B4}"/>
              </a:ext>
            </a:extLst>
          </p:cNvPr>
          <p:cNvSpPr txBox="1"/>
          <p:nvPr/>
        </p:nvSpPr>
        <p:spPr>
          <a:xfrm>
            <a:off x="6593806" y="3015915"/>
            <a:ext cx="5421731" cy="2585323"/>
          </a:xfrm>
          <a:prstGeom prst="rect">
            <a:avLst/>
          </a:prstGeom>
          <a:noFill/>
        </p:spPr>
        <p:txBody>
          <a:bodyPr wrap="square" rtlCol="0">
            <a:spAutoFit/>
          </a:bodyPr>
          <a:lstStyle/>
          <a:p>
            <a:r>
              <a:rPr lang="tr-TR" dirty="0">
                <a:solidFill>
                  <a:srgbClr val="FF0000"/>
                </a:solidFill>
              </a:rPr>
              <a:t>İlk </a:t>
            </a:r>
            <a:r>
              <a:rPr lang="tr-TR" dirty="0" err="1">
                <a:solidFill>
                  <a:srgbClr val="FF0000"/>
                </a:solidFill>
              </a:rPr>
              <a:t>try</a:t>
            </a:r>
            <a:r>
              <a:rPr lang="tr-TR" dirty="0">
                <a:solidFill>
                  <a:srgbClr val="FF0000"/>
                </a:solidFill>
              </a:rPr>
              <a:t> içerisinde hata ile karşılaştığımız İçin </a:t>
            </a:r>
            <a:r>
              <a:rPr lang="tr-TR" dirty="0" err="1">
                <a:solidFill>
                  <a:srgbClr val="FF0000"/>
                </a:solidFill>
              </a:rPr>
              <a:t>catch</a:t>
            </a:r>
            <a:r>
              <a:rPr lang="tr-TR" dirty="0">
                <a:solidFill>
                  <a:srgbClr val="FF0000"/>
                </a:solidFill>
              </a:rPr>
              <a:t> bloğuna girildi ve hatamız  ekrana yazdırıldı. Daha sonra her şartta girilmesi gereken </a:t>
            </a:r>
            <a:r>
              <a:rPr lang="tr-TR" dirty="0" err="1">
                <a:solidFill>
                  <a:srgbClr val="FF0000"/>
                </a:solidFill>
              </a:rPr>
              <a:t>finally</a:t>
            </a:r>
            <a:r>
              <a:rPr lang="tr-TR" dirty="0">
                <a:solidFill>
                  <a:srgbClr val="FF0000"/>
                </a:solidFill>
              </a:rPr>
              <a:t> bloğuna  girildi. Bu blok içerisindeki </a:t>
            </a:r>
            <a:r>
              <a:rPr lang="tr-TR" dirty="0" err="1">
                <a:solidFill>
                  <a:srgbClr val="FF0000"/>
                </a:solidFill>
              </a:rPr>
              <a:t>try</a:t>
            </a:r>
            <a:r>
              <a:rPr lang="tr-TR" dirty="0">
                <a:solidFill>
                  <a:srgbClr val="FF0000"/>
                </a:solidFill>
              </a:rPr>
              <a:t> bloğunda da bir ifade yazdırdık. Fakat burada bir  hata olmadığı için dizi [1] ifadesini ekrana yazdırdı.  </a:t>
            </a:r>
          </a:p>
          <a:p>
            <a:r>
              <a:rPr lang="tr-TR" dirty="0">
                <a:solidFill>
                  <a:srgbClr val="FF0000"/>
                </a:solidFill>
              </a:rPr>
              <a:t>Bu yöntem de yine aynı şekilde dosyada okunacak veri kalmadıysa dosyanın  kapatılması gibi işlemlerde kullanılır. </a:t>
            </a:r>
          </a:p>
        </p:txBody>
      </p:sp>
    </p:spTree>
    <p:extLst>
      <p:ext uri="{BB962C8B-B14F-4D97-AF65-F5344CB8AC3E}">
        <p14:creationId xmlns:p14="http://schemas.microsoft.com/office/powerpoint/2010/main" val="3196845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79856E-7049-4EDF-A9B1-8F9C5073E1E3}"/>
              </a:ext>
            </a:extLst>
          </p:cNvPr>
          <p:cNvSpPr>
            <a:spLocks noGrp="1"/>
          </p:cNvSpPr>
          <p:nvPr>
            <p:ph type="title"/>
          </p:nvPr>
        </p:nvSpPr>
        <p:spPr/>
        <p:txBody>
          <a:bodyPr/>
          <a:lstStyle/>
          <a:p>
            <a:r>
              <a:rPr lang="tr-TR" dirty="0"/>
              <a:t>BİRDEN FAZLA HATA YAKALAMA </a:t>
            </a:r>
          </a:p>
        </p:txBody>
      </p:sp>
      <p:sp>
        <p:nvSpPr>
          <p:cNvPr id="3" name="İçerik Yer Tutucusu 2">
            <a:extLst>
              <a:ext uri="{FF2B5EF4-FFF2-40B4-BE49-F238E27FC236}">
                <a16:creationId xmlns:a16="http://schemas.microsoft.com/office/drawing/2014/main" id="{6AAD1A8C-0588-4957-B89A-93D02F0ACC08}"/>
              </a:ext>
            </a:extLst>
          </p:cNvPr>
          <p:cNvSpPr>
            <a:spLocks noGrp="1"/>
          </p:cNvSpPr>
          <p:nvPr>
            <p:ph sz="half" idx="1"/>
          </p:nvPr>
        </p:nvSpPr>
        <p:spPr/>
        <p:txBody>
          <a:bodyPr/>
          <a:lstStyle/>
          <a:p>
            <a:r>
              <a:rPr lang="tr-TR" dirty="0"/>
              <a:t>Uygulama geliştirirken bazen bir kod bloğu arasında birden fazla hata tipiyle karşılaşabiliriz. Bu gibi durumlar için birden fazla </a:t>
            </a:r>
            <a:r>
              <a:rPr lang="tr-TR" dirty="0" err="1"/>
              <a:t>catch</a:t>
            </a:r>
            <a:r>
              <a:rPr lang="tr-TR" dirty="0"/>
              <a:t> bloğu tanımlamak daha uygundur. Bu sayede uygulamamız hata tiplerine karşı daha duyarlı hale gelecektir. </a:t>
            </a:r>
          </a:p>
        </p:txBody>
      </p:sp>
      <p:pic>
        <p:nvPicPr>
          <p:cNvPr id="6" name="İçerik Yer Tutucusu 5">
            <a:extLst>
              <a:ext uri="{FF2B5EF4-FFF2-40B4-BE49-F238E27FC236}">
                <a16:creationId xmlns:a16="http://schemas.microsoft.com/office/drawing/2014/main" id="{7407ABAF-E4EC-4848-8F5F-612D3FD71876}"/>
              </a:ext>
            </a:extLst>
          </p:cNvPr>
          <p:cNvPicPr>
            <a:picLocks noGrp="1" noChangeAspect="1"/>
          </p:cNvPicPr>
          <p:nvPr>
            <p:ph sz="half" idx="2"/>
          </p:nvPr>
        </p:nvPicPr>
        <p:blipFill>
          <a:blip r:embed="rId2"/>
          <a:stretch>
            <a:fillRect/>
          </a:stretch>
        </p:blipFill>
        <p:spPr>
          <a:xfrm>
            <a:off x="6834187" y="2133600"/>
            <a:ext cx="4844466" cy="2820194"/>
          </a:xfrm>
        </p:spPr>
      </p:pic>
    </p:spTree>
    <p:extLst>
      <p:ext uri="{BB962C8B-B14F-4D97-AF65-F5344CB8AC3E}">
        <p14:creationId xmlns:p14="http://schemas.microsoft.com/office/powerpoint/2010/main" val="451047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4DF618-949A-4F98-B81E-2B9910ACCD35}"/>
              </a:ext>
            </a:extLst>
          </p:cNvPr>
          <p:cNvSpPr>
            <a:spLocks noGrp="1"/>
          </p:cNvSpPr>
          <p:nvPr>
            <p:ph type="title"/>
          </p:nvPr>
        </p:nvSpPr>
        <p:spPr/>
        <p:txBody>
          <a:bodyPr/>
          <a:lstStyle/>
          <a:p>
            <a:r>
              <a:rPr lang="tr-TR" dirty="0"/>
              <a:t>THROW ANAHTAR KELİMESİ </a:t>
            </a:r>
          </a:p>
        </p:txBody>
      </p:sp>
      <p:sp>
        <p:nvSpPr>
          <p:cNvPr id="3" name="İçerik Yer Tutucusu 2">
            <a:extLst>
              <a:ext uri="{FF2B5EF4-FFF2-40B4-BE49-F238E27FC236}">
                <a16:creationId xmlns:a16="http://schemas.microsoft.com/office/drawing/2014/main" id="{CB83C108-C386-452F-8930-AA461CBDE74A}"/>
              </a:ext>
            </a:extLst>
          </p:cNvPr>
          <p:cNvSpPr>
            <a:spLocks noGrp="1"/>
          </p:cNvSpPr>
          <p:nvPr>
            <p:ph idx="1"/>
          </p:nvPr>
        </p:nvSpPr>
        <p:spPr/>
        <p:txBody>
          <a:bodyPr/>
          <a:lstStyle/>
          <a:p>
            <a:r>
              <a:rPr lang="tr-TR" dirty="0"/>
              <a:t>Geliştirici uygulamanın herhangi bir yerinde kendisi bir </a:t>
            </a:r>
            <a:r>
              <a:rPr lang="tr-TR" dirty="0" err="1"/>
              <a:t>Exception</a:t>
            </a:r>
            <a:r>
              <a:rPr lang="tr-TR" dirty="0"/>
              <a:t> verebilir ve daha sonra </a:t>
            </a:r>
            <a:r>
              <a:rPr lang="tr-TR" dirty="0" err="1">
                <a:solidFill>
                  <a:srgbClr val="FF0000"/>
                </a:solidFill>
              </a:rPr>
              <a:t>throw</a:t>
            </a:r>
            <a:r>
              <a:rPr lang="tr-TR" dirty="0"/>
              <a:t> kelimesiyle fırlattığı bu </a:t>
            </a:r>
            <a:r>
              <a:rPr lang="tr-TR" dirty="0" err="1"/>
              <a:t>Exception'u</a:t>
            </a:r>
            <a:r>
              <a:rPr lang="tr-TR" dirty="0"/>
              <a:t> başka bir yerde kullanabilir. </a:t>
            </a:r>
          </a:p>
        </p:txBody>
      </p:sp>
    </p:spTree>
    <p:extLst>
      <p:ext uri="{BB962C8B-B14F-4D97-AF65-F5344CB8AC3E}">
        <p14:creationId xmlns:p14="http://schemas.microsoft.com/office/powerpoint/2010/main" val="2169743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94F3A456-DC8C-4A2B-8479-E879299534B5}"/>
              </a:ext>
            </a:extLst>
          </p:cNvPr>
          <p:cNvPicPr>
            <a:picLocks noGrp="1" noChangeAspect="1"/>
          </p:cNvPicPr>
          <p:nvPr>
            <p:ph idx="1"/>
          </p:nvPr>
        </p:nvPicPr>
        <p:blipFill>
          <a:blip r:embed="rId2"/>
          <a:stretch>
            <a:fillRect/>
          </a:stretch>
        </p:blipFill>
        <p:spPr>
          <a:xfrm>
            <a:off x="4764" y="0"/>
            <a:ext cx="6172200" cy="4284143"/>
          </a:xfrm>
        </p:spPr>
      </p:pic>
      <p:sp>
        <p:nvSpPr>
          <p:cNvPr id="9" name="Metin Yer Tutucusu 8">
            <a:extLst>
              <a:ext uri="{FF2B5EF4-FFF2-40B4-BE49-F238E27FC236}">
                <a16:creationId xmlns:a16="http://schemas.microsoft.com/office/drawing/2014/main" id="{21414F68-BF48-4CFE-8155-AC0C99A318B1}"/>
              </a:ext>
            </a:extLst>
          </p:cNvPr>
          <p:cNvSpPr>
            <a:spLocks noGrp="1"/>
          </p:cNvSpPr>
          <p:nvPr>
            <p:ph type="body" sz="half" idx="2"/>
          </p:nvPr>
        </p:nvSpPr>
        <p:spPr>
          <a:xfrm>
            <a:off x="7930399" y="822158"/>
            <a:ext cx="3932237" cy="4048422"/>
          </a:xfrm>
        </p:spPr>
        <p:txBody>
          <a:bodyPr>
            <a:noAutofit/>
          </a:bodyPr>
          <a:lstStyle/>
          <a:p>
            <a:r>
              <a:rPr lang="tr-TR" sz="2000" dirty="0">
                <a:solidFill>
                  <a:srgbClr val="FF0000"/>
                </a:solidFill>
              </a:rPr>
              <a:t>Yandaki örnekte görüldüğü gibi uygulama önce sayıların girilmesini bekliyor. Sayılar girildikten sonra </a:t>
            </a:r>
            <a:r>
              <a:rPr lang="tr-TR" sz="2000" dirty="0" err="1">
                <a:solidFill>
                  <a:srgbClr val="FF0000"/>
                </a:solidFill>
              </a:rPr>
              <a:t>sayiBol</a:t>
            </a:r>
            <a:r>
              <a:rPr lang="tr-TR" sz="2000" dirty="0">
                <a:solidFill>
                  <a:srgbClr val="FF0000"/>
                </a:solidFill>
              </a:rPr>
              <a:t> metoduna referans olarak ekliyor. </a:t>
            </a:r>
            <a:r>
              <a:rPr lang="tr-TR" sz="2000" dirty="0" err="1">
                <a:solidFill>
                  <a:srgbClr val="FF0000"/>
                </a:solidFill>
              </a:rPr>
              <a:t>sayiBol</a:t>
            </a:r>
            <a:r>
              <a:rPr lang="tr-TR" sz="2000" dirty="0">
                <a:solidFill>
                  <a:srgbClr val="FF0000"/>
                </a:solidFill>
              </a:rPr>
              <a:t> metodu içerisinde payda 0 ise; </a:t>
            </a:r>
            <a:r>
              <a:rPr lang="tr-TR" sz="2000" dirty="0" err="1">
                <a:solidFill>
                  <a:srgbClr val="FF0000"/>
                </a:solidFill>
              </a:rPr>
              <a:t>ArithmeticException</a:t>
            </a:r>
            <a:r>
              <a:rPr lang="tr-TR" sz="2000" dirty="0">
                <a:solidFill>
                  <a:srgbClr val="FF0000"/>
                </a:solidFill>
              </a:rPr>
              <a:t> veriyor ve main metodundaki </a:t>
            </a:r>
            <a:r>
              <a:rPr lang="tr-TR" sz="2000" dirty="0" err="1">
                <a:solidFill>
                  <a:srgbClr val="FF0000"/>
                </a:solidFill>
              </a:rPr>
              <a:t>try-catch</a:t>
            </a:r>
            <a:r>
              <a:rPr lang="tr-TR" sz="2000" dirty="0">
                <a:solidFill>
                  <a:srgbClr val="FF0000"/>
                </a:solidFill>
              </a:rPr>
              <a:t> bloğu, bu hatayı yakalıyor, </a:t>
            </a:r>
            <a:r>
              <a:rPr lang="tr-TR" sz="2000" dirty="0" err="1">
                <a:solidFill>
                  <a:srgbClr val="FF0000"/>
                </a:solidFill>
              </a:rPr>
              <a:t>sayiBol</a:t>
            </a:r>
            <a:r>
              <a:rPr lang="tr-TR" sz="2000" dirty="0">
                <a:solidFill>
                  <a:srgbClr val="FF0000"/>
                </a:solidFill>
              </a:rPr>
              <a:t> () metodumuzun içerisinde oluşan hataya göre hata mesajı yazabiliyoruz. Eğer hata olmazsa </a:t>
            </a:r>
            <a:r>
              <a:rPr lang="tr-TR" sz="2000" dirty="0" err="1">
                <a:solidFill>
                  <a:srgbClr val="FF0000"/>
                </a:solidFill>
              </a:rPr>
              <a:t>if</a:t>
            </a:r>
            <a:r>
              <a:rPr lang="tr-TR" sz="2000" dirty="0">
                <a:solidFill>
                  <a:srgbClr val="FF0000"/>
                </a:solidFill>
              </a:rPr>
              <a:t> koşuluna zaten girmeyecek ve program normal akışında ilerleyecektir. </a:t>
            </a:r>
          </a:p>
        </p:txBody>
      </p:sp>
      <p:pic>
        <p:nvPicPr>
          <p:cNvPr id="7" name="Resim 6">
            <a:extLst>
              <a:ext uri="{FF2B5EF4-FFF2-40B4-BE49-F238E27FC236}">
                <a16:creationId xmlns:a16="http://schemas.microsoft.com/office/drawing/2014/main" id="{F1AAC7D5-F24B-41D3-9256-531EAC583A43}"/>
              </a:ext>
            </a:extLst>
          </p:cNvPr>
          <p:cNvPicPr>
            <a:picLocks noChangeAspect="1"/>
          </p:cNvPicPr>
          <p:nvPr/>
        </p:nvPicPr>
        <p:blipFill>
          <a:blip r:embed="rId3"/>
          <a:stretch>
            <a:fillRect/>
          </a:stretch>
        </p:blipFill>
        <p:spPr>
          <a:xfrm>
            <a:off x="0" y="4823927"/>
            <a:ext cx="8658225" cy="1685925"/>
          </a:xfrm>
          <a:prstGeom prst="rect">
            <a:avLst/>
          </a:prstGeom>
        </p:spPr>
      </p:pic>
    </p:spTree>
    <p:extLst>
      <p:ext uri="{BB962C8B-B14F-4D97-AF65-F5344CB8AC3E}">
        <p14:creationId xmlns:p14="http://schemas.microsoft.com/office/powerpoint/2010/main" val="984297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çerik Yer Tutucusu 7">
            <a:extLst>
              <a:ext uri="{FF2B5EF4-FFF2-40B4-BE49-F238E27FC236}">
                <a16:creationId xmlns:a16="http://schemas.microsoft.com/office/drawing/2014/main" id="{0DF8BE21-91B7-455B-B447-3919F3487B69}"/>
              </a:ext>
            </a:extLst>
          </p:cNvPr>
          <p:cNvPicPr>
            <a:picLocks noGrp="1" noChangeAspect="1"/>
          </p:cNvPicPr>
          <p:nvPr>
            <p:ph sz="half" idx="1"/>
          </p:nvPr>
        </p:nvPicPr>
        <p:blipFill>
          <a:blip r:embed="rId2"/>
          <a:stretch>
            <a:fillRect/>
          </a:stretch>
        </p:blipFill>
        <p:spPr>
          <a:xfrm>
            <a:off x="0" y="0"/>
            <a:ext cx="5181600" cy="3961359"/>
          </a:xfrm>
        </p:spPr>
      </p:pic>
      <p:sp>
        <p:nvSpPr>
          <p:cNvPr id="6" name="İçerik Yer Tutucusu 5">
            <a:extLst>
              <a:ext uri="{FF2B5EF4-FFF2-40B4-BE49-F238E27FC236}">
                <a16:creationId xmlns:a16="http://schemas.microsoft.com/office/drawing/2014/main" id="{78833DF5-4BD1-4903-84BC-DCDEC65F01AB}"/>
              </a:ext>
            </a:extLst>
          </p:cNvPr>
          <p:cNvSpPr>
            <a:spLocks noGrp="1"/>
          </p:cNvSpPr>
          <p:nvPr>
            <p:ph sz="half" idx="2"/>
          </p:nvPr>
        </p:nvSpPr>
        <p:spPr>
          <a:xfrm>
            <a:off x="5181600" y="195942"/>
            <a:ext cx="7010400" cy="6662057"/>
          </a:xfrm>
        </p:spPr>
        <p:txBody>
          <a:bodyPr>
            <a:normAutofit fontScale="92500" lnSpcReduction="20000"/>
          </a:bodyPr>
          <a:lstStyle/>
          <a:p>
            <a:r>
              <a:rPr lang="tr-TR" dirty="0"/>
              <a:t>1- metod1 () içerisinde hataya sebep olabilecek bir işlem yaptık ve bir hata verildi. Biz bu hatayı </a:t>
            </a:r>
            <a:r>
              <a:rPr lang="tr-TR" dirty="0" err="1"/>
              <a:t>Exception</a:t>
            </a:r>
            <a:r>
              <a:rPr lang="tr-TR" dirty="0"/>
              <a:t> hata tipi ile kontrol ettik. Bu örnekte hangi hatanın vereceğini biliyoruz, fakat eğer bilmemiş olsaydık genel olarak </a:t>
            </a:r>
            <a:r>
              <a:rPr lang="tr-TR" dirty="0" err="1"/>
              <a:t>Exception</a:t>
            </a:r>
            <a:r>
              <a:rPr lang="tr-TR" dirty="0"/>
              <a:t> hata tipini kullanırdık. Çünkü o bize çıktıda zaten hangi hatadan kaynaklandığını söyleyecektir. </a:t>
            </a:r>
          </a:p>
          <a:p>
            <a:r>
              <a:rPr lang="tr-TR" dirty="0"/>
              <a:t>2- Bu metod1()'i metod1Cagir() adlı metot içerisinden çağırdık. main metodumuzda da bu sınıftan bir nesne oluşturup metod1Cagir() adlı metodu çağırdık. </a:t>
            </a:r>
          </a:p>
          <a:p>
            <a:r>
              <a:rPr lang="tr-TR" dirty="0"/>
              <a:t>3. Ekran çıktımız tahmin ettiğimiz gibi oldu. metod1 () çağırılana kadar her şey normal, fakat metod1 () 'in içerisine girildiğinde bir hata ile karşılaşıldı ve verilen hata nesnesi üzerinden </a:t>
            </a:r>
            <a:r>
              <a:rPr lang="tr-TR" dirty="0" err="1"/>
              <a:t>toString</a:t>
            </a:r>
            <a:r>
              <a:rPr lang="tr-TR" dirty="0"/>
              <a:t>() metodu çağırılarak hatamızın sebebi yazdırıldı. Gördüğümüz gibi hatanın tipini </a:t>
            </a:r>
            <a:r>
              <a:rPr lang="tr-TR" dirty="0" err="1"/>
              <a:t>Exception</a:t>
            </a:r>
            <a:r>
              <a:rPr lang="tr-TR" dirty="0"/>
              <a:t> olarak verdik, fakat çıktımızda hatamızın tipini </a:t>
            </a:r>
            <a:r>
              <a:rPr lang="tr-TR" dirty="0" err="1"/>
              <a:t>ArrayIndexOutOfBoundsException</a:t>
            </a:r>
            <a:r>
              <a:rPr lang="tr-TR" dirty="0"/>
              <a:t> olarak verdi. Yani hatamızın sebebini </a:t>
            </a:r>
            <a:r>
              <a:rPr lang="tr-TR" dirty="0" err="1"/>
              <a:t>Exception</a:t>
            </a:r>
            <a:r>
              <a:rPr lang="tr-TR" dirty="0"/>
              <a:t> tipini kullanarak da öğrenebiliriz. </a:t>
            </a:r>
          </a:p>
        </p:txBody>
      </p:sp>
      <p:pic>
        <p:nvPicPr>
          <p:cNvPr id="10" name="Resim 9">
            <a:extLst>
              <a:ext uri="{FF2B5EF4-FFF2-40B4-BE49-F238E27FC236}">
                <a16:creationId xmlns:a16="http://schemas.microsoft.com/office/drawing/2014/main" id="{589963E1-CC2A-43FF-8B50-B7D483B43199}"/>
              </a:ext>
            </a:extLst>
          </p:cNvPr>
          <p:cNvPicPr>
            <a:picLocks noChangeAspect="1"/>
          </p:cNvPicPr>
          <p:nvPr/>
        </p:nvPicPr>
        <p:blipFill>
          <a:blip r:embed="rId3"/>
          <a:stretch>
            <a:fillRect/>
          </a:stretch>
        </p:blipFill>
        <p:spPr>
          <a:xfrm>
            <a:off x="137109" y="4096296"/>
            <a:ext cx="5044491" cy="695325"/>
          </a:xfrm>
          <a:prstGeom prst="rect">
            <a:avLst/>
          </a:prstGeom>
        </p:spPr>
      </p:pic>
    </p:spTree>
    <p:extLst>
      <p:ext uri="{BB962C8B-B14F-4D97-AF65-F5344CB8AC3E}">
        <p14:creationId xmlns:p14="http://schemas.microsoft.com/office/powerpoint/2010/main" val="734325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0B9F9E-AEE4-4898-A350-5E2250B95229}"/>
              </a:ext>
            </a:extLst>
          </p:cNvPr>
          <p:cNvSpPr>
            <a:spLocks noGrp="1"/>
          </p:cNvSpPr>
          <p:nvPr>
            <p:ph type="title"/>
          </p:nvPr>
        </p:nvSpPr>
        <p:spPr/>
        <p:txBody>
          <a:bodyPr/>
          <a:lstStyle/>
          <a:p>
            <a:r>
              <a:rPr lang="tr-TR" dirty="0"/>
              <a:t>EXCEPTIONS (İSTİSNALAR) </a:t>
            </a:r>
          </a:p>
        </p:txBody>
      </p:sp>
      <p:sp>
        <p:nvSpPr>
          <p:cNvPr id="3" name="İçerik Yer Tutucusu 2">
            <a:extLst>
              <a:ext uri="{FF2B5EF4-FFF2-40B4-BE49-F238E27FC236}">
                <a16:creationId xmlns:a16="http://schemas.microsoft.com/office/drawing/2014/main" id="{461EED4E-A66C-4281-90FB-507920339A19}"/>
              </a:ext>
            </a:extLst>
          </p:cNvPr>
          <p:cNvSpPr>
            <a:spLocks noGrp="1"/>
          </p:cNvSpPr>
          <p:nvPr>
            <p:ph idx="1"/>
          </p:nvPr>
        </p:nvSpPr>
        <p:spPr/>
        <p:txBody>
          <a:bodyPr>
            <a:normAutofit/>
          </a:bodyPr>
          <a:lstStyle/>
          <a:p>
            <a:r>
              <a:rPr lang="tr-TR" dirty="0"/>
              <a:t>İstisnalar veya orijinal isimleriyle </a:t>
            </a:r>
            <a:r>
              <a:rPr lang="tr-TR" dirty="0" err="1"/>
              <a:t>Exception'lar</a:t>
            </a:r>
            <a:r>
              <a:rPr lang="tr-TR" dirty="0"/>
              <a:t>, kod blokları arasında oluşan anormal durumlardır. En basit olarak bir örnek vermek gerekirse; bir sayıyı sıfıra bölme bir istisnai durumdur veya bir diziye boyutundan fazla eleman atamak, sayı girilmesi istendiği durumda bir </a:t>
            </a:r>
            <a:r>
              <a:rPr lang="tr-TR" dirty="0" err="1"/>
              <a:t>String</a:t>
            </a:r>
            <a:r>
              <a:rPr lang="tr-TR" dirty="0"/>
              <a:t> girmek birer istisnai durumdur. Bu gibi durumlarda derleyici hata verecektir. </a:t>
            </a:r>
            <a:r>
              <a:rPr lang="tr-TR" dirty="0" err="1">
                <a:solidFill>
                  <a:srgbClr val="FF0000"/>
                </a:solidFill>
              </a:rPr>
              <a:t>Exception'lar</a:t>
            </a:r>
            <a:r>
              <a:rPr lang="tr-TR" dirty="0">
                <a:solidFill>
                  <a:srgbClr val="FF0000"/>
                </a:solidFill>
              </a:rPr>
              <a:t> hata tipi</a:t>
            </a:r>
            <a:r>
              <a:rPr lang="tr-TR" dirty="0"/>
              <a:t>, hata oluştuğunda uygulamanın durumu ve hata hakkında açıklayıcı bir takım bilgiler içerir. </a:t>
            </a:r>
            <a:r>
              <a:rPr lang="tr-TR" dirty="0" err="1"/>
              <a:t>Exception'lar</a:t>
            </a:r>
            <a:r>
              <a:rPr lang="tr-TR" dirty="0"/>
              <a:t> sayesinde hata yakalamak ve sorunu çözmek daha da kolaylaşır. </a:t>
            </a:r>
          </a:p>
        </p:txBody>
      </p:sp>
    </p:spTree>
    <p:extLst>
      <p:ext uri="{BB962C8B-B14F-4D97-AF65-F5344CB8AC3E}">
        <p14:creationId xmlns:p14="http://schemas.microsoft.com/office/powerpoint/2010/main" val="3656610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29D94184-C90E-4CD6-AFA7-CC17E0FD2A94}"/>
              </a:ext>
            </a:extLst>
          </p:cNvPr>
          <p:cNvSpPr>
            <a:spLocks noGrp="1"/>
          </p:cNvSpPr>
          <p:nvPr>
            <p:ph type="title"/>
          </p:nvPr>
        </p:nvSpPr>
        <p:spPr/>
        <p:txBody>
          <a:bodyPr/>
          <a:lstStyle/>
          <a:p>
            <a:endParaRPr lang="tr-TR"/>
          </a:p>
        </p:txBody>
      </p:sp>
      <p:sp>
        <p:nvSpPr>
          <p:cNvPr id="6" name="İçerik Yer Tutucusu 5">
            <a:extLst>
              <a:ext uri="{FF2B5EF4-FFF2-40B4-BE49-F238E27FC236}">
                <a16:creationId xmlns:a16="http://schemas.microsoft.com/office/drawing/2014/main" id="{875A0F51-2E43-4D69-9CB0-69B77E86E20F}"/>
              </a:ext>
            </a:extLst>
          </p:cNvPr>
          <p:cNvSpPr>
            <a:spLocks noGrp="1"/>
          </p:cNvSpPr>
          <p:nvPr>
            <p:ph idx="1"/>
          </p:nvPr>
        </p:nvSpPr>
        <p:spPr/>
        <p:txBody>
          <a:bodyPr/>
          <a:lstStyle/>
          <a:p>
            <a:r>
              <a:rPr lang="tr-TR" dirty="0"/>
              <a:t> Önceki slayttaki örnekte hata kontrolü, içinde bulunulan metot tarafından gerçekleştirildi. </a:t>
            </a:r>
          </a:p>
          <a:p>
            <a:r>
              <a:rPr lang="tr-TR" dirty="0"/>
              <a:t>Peki, biz hata kontrolünü burada yapmak istemiyorsak ne yapmalıyız? Bunun için yapmamız gereken, hata kontrolünü metodumuzun çağırıldığı yerde yapmaktır. </a:t>
            </a:r>
          </a:p>
          <a:p>
            <a:r>
              <a:rPr lang="tr-TR" dirty="0"/>
              <a:t>Metodun çağırıldığı yerde </a:t>
            </a:r>
            <a:r>
              <a:rPr lang="tr-TR" dirty="0" err="1"/>
              <a:t>try-catch</a:t>
            </a:r>
            <a:r>
              <a:rPr lang="tr-TR" dirty="0"/>
              <a:t> mekanizması kurulur. Hatamızın oluşabileceği metotta ise </a:t>
            </a:r>
            <a:r>
              <a:rPr lang="tr-TR" dirty="0" err="1">
                <a:solidFill>
                  <a:srgbClr val="FF0000"/>
                </a:solidFill>
              </a:rPr>
              <a:t>throws</a:t>
            </a:r>
            <a:r>
              <a:rPr lang="tr-TR" dirty="0">
                <a:solidFill>
                  <a:srgbClr val="FF0000"/>
                </a:solidFill>
              </a:rPr>
              <a:t> </a:t>
            </a:r>
            <a:r>
              <a:rPr lang="tr-TR" dirty="0"/>
              <a:t>anahtar kelimesi kullanılır. Bu anahtar kelime sayesinde, metot içerisinde bir hata oluştuğunda hatayı içeren nesne, çağırıldığı metoda aktarılır,</a:t>
            </a:r>
          </a:p>
        </p:txBody>
      </p:sp>
    </p:spTree>
    <p:extLst>
      <p:ext uri="{BB962C8B-B14F-4D97-AF65-F5344CB8AC3E}">
        <p14:creationId xmlns:p14="http://schemas.microsoft.com/office/powerpoint/2010/main" val="3713454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çerik Yer Tutucusu 7">
            <a:extLst>
              <a:ext uri="{FF2B5EF4-FFF2-40B4-BE49-F238E27FC236}">
                <a16:creationId xmlns:a16="http://schemas.microsoft.com/office/drawing/2014/main" id="{F329329A-FFF1-4BF2-99AD-BEBA05ECDF6F}"/>
              </a:ext>
            </a:extLst>
          </p:cNvPr>
          <p:cNvPicPr>
            <a:picLocks noGrp="1" noChangeAspect="1"/>
          </p:cNvPicPr>
          <p:nvPr>
            <p:ph sz="half" idx="1"/>
          </p:nvPr>
        </p:nvPicPr>
        <p:blipFill>
          <a:blip r:embed="rId2"/>
          <a:stretch>
            <a:fillRect/>
          </a:stretch>
        </p:blipFill>
        <p:spPr>
          <a:xfrm>
            <a:off x="0" y="1935566"/>
            <a:ext cx="5181600" cy="3750859"/>
          </a:xfrm>
        </p:spPr>
      </p:pic>
      <p:sp>
        <p:nvSpPr>
          <p:cNvPr id="6" name="İçerik Yer Tutucusu 5">
            <a:extLst>
              <a:ext uri="{FF2B5EF4-FFF2-40B4-BE49-F238E27FC236}">
                <a16:creationId xmlns:a16="http://schemas.microsoft.com/office/drawing/2014/main" id="{0CBF9A2C-724F-45D9-846B-74039F6514C2}"/>
              </a:ext>
            </a:extLst>
          </p:cNvPr>
          <p:cNvSpPr>
            <a:spLocks noGrp="1"/>
          </p:cNvSpPr>
          <p:nvPr>
            <p:ph sz="half" idx="2"/>
          </p:nvPr>
        </p:nvSpPr>
        <p:spPr>
          <a:xfrm>
            <a:off x="6096000" y="320842"/>
            <a:ext cx="5181600" cy="5598695"/>
          </a:xfrm>
        </p:spPr>
        <p:txBody>
          <a:bodyPr>
            <a:normAutofit fontScale="77500" lnSpcReduction="20000"/>
          </a:bodyPr>
          <a:lstStyle/>
          <a:p>
            <a:r>
              <a:rPr lang="tr-TR" dirty="0"/>
              <a:t>1.metod1() içerisinde bir </a:t>
            </a:r>
            <a:r>
              <a:rPr lang="tr-TR" dirty="0" err="1"/>
              <a:t>try-catch</a:t>
            </a:r>
            <a:r>
              <a:rPr lang="tr-TR" dirty="0"/>
              <a:t> kullanmadık. </a:t>
            </a:r>
            <a:r>
              <a:rPr lang="tr-TR" dirty="0" err="1"/>
              <a:t>Throws</a:t>
            </a:r>
            <a:r>
              <a:rPr lang="tr-TR" dirty="0"/>
              <a:t> anahtar kelimesini, metot adından sonra yazdık ve oluşabilecek hata tipini de en sona yazdık. </a:t>
            </a:r>
          </a:p>
          <a:p>
            <a:pPr lvl="1"/>
            <a:r>
              <a:rPr lang="tr-TR" dirty="0"/>
              <a:t>Bunu yaparak, "</a:t>
            </a:r>
            <a:r>
              <a:rPr lang="tr-TR" dirty="0">
                <a:solidFill>
                  <a:srgbClr val="FF0000"/>
                </a:solidFill>
              </a:rPr>
              <a:t>Eğer bu </a:t>
            </a:r>
            <a:r>
              <a:rPr lang="tr-TR" dirty="0" err="1">
                <a:solidFill>
                  <a:srgbClr val="FF0000"/>
                </a:solidFill>
              </a:rPr>
              <a:t>metodda</a:t>
            </a:r>
            <a:r>
              <a:rPr lang="tr-TR" dirty="0">
                <a:solidFill>
                  <a:srgbClr val="FF0000"/>
                </a:solidFill>
              </a:rPr>
              <a:t> bir hata oluşursa, hatayı bir üst metoda aktar. Bizi çağıran metot bu hata ile ilgilensin</a:t>
            </a:r>
            <a:r>
              <a:rPr lang="tr-TR" dirty="0"/>
              <a:t>.” dedik.</a:t>
            </a:r>
          </a:p>
          <a:p>
            <a:r>
              <a:rPr lang="tr-TR" dirty="0"/>
              <a:t>2.Bunu çağıran </a:t>
            </a:r>
            <a:r>
              <a:rPr lang="tr-TR" dirty="0" err="1"/>
              <a:t>metodiCagir</a:t>
            </a:r>
            <a:r>
              <a:rPr lang="tr-TR" dirty="0"/>
              <a:t>() metodunda ise </a:t>
            </a:r>
            <a:r>
              <a:rPr lang="tr-TR" dirty="0" err="1"/>
              <a:t>try</a:t>
            </a:r>
            <a:r>
              <a:rPr lang="tr-TR" dirty="0"/>
              <a:t> </a:t>
            </a:r>
            <a:r>
              <a:rPr lang="tr-TR" dirty="0" err="1"/>
              <a:t>catch</a:t>
            </a:r>
            <a:r>
              <a:rPr lang="tr-TR" dirty="0"/>
              <a:t> kontrolünü kurduk.  Bu kontrolün içerisinde de metodumuzu çağırdığımız satırı ekledik. Eğer bir hata olursa da e nesnesi üzerinden bu hatayı yazdırdık. Bu e nesnesi, aslında metod1'e ait bir nesnedir, Yani oradaki hatanın bilgilerini tutar. </a:t>
            </a:r>
          </a:p>
          <a:p>
            <a:r>
              <a:rPr lang="tr-TR" dirty="0"/>
              <a:t>3.main() metodumuzda da, yani programımızın başladığı metotta da bu  </a:t>
            </a:r>
            <a:r>
              <a:rPr lang="tr-TR" dirty="0" err="1"/>
              <a:t>metodlCagir</a:t>
            </a:r>
            <a:r>
              <a:rPr lang="tr-TR" dirty="0"/>
              <a:t> () metodunu çağırdık. Çağırdıktan sonra da bir </a:t>
            </a:r>
            <a:r>
              <a:rPr lang="tr-TR" dirty="0" err="1"/>
              <a:t>string</a:t>
            </a:r>
            <a:r>
              <a:rPr lang="tr-TR" dirty="0"/>
              <a:t> yazdırdık.  Görüldüğü gibi hata oluşsa da bu metin ekrana yazıldı. Yani bu da demek  oluyor ki programımız çökmedi. </a:t>
            </a:r>
          </a:p>
        </p:txBody>
      </p:sp>
      <p:pic>
        <p:nvPicPr>
          <p:cNvPr id="10" name="Resim 9">
            <a:extLst>
              <a:ext uri="{FF2B5EF4-FFF2-40B4-BE49-F238E27FC236}">
                <a16:creationId xmlns:a16="http://schemas.microsoft.com/office/drawing/2014/main" id="{D9D097B3-1E70-48C2-811D-82331DA75FF2}"/>
              </a:ext>
            </a:extLst>
          </p:cNvPr>
          <p:cNvPicPr>
            <a:picLocks noChangeAspect="1"/>
          </p:cNvPicPr>
          <p:nvPr/>
        </p:nvPicPr>
        <p:blipFill>
          <a:blip r:embed="rId3"/>
          <a:stretch>
            <a:fillRect/>
          </a:stretch>
        </p:blipFill>
        <p:spPr>
          <a:xfrm>
            <a:off x="0" y="5919537"/>
            <a:ext cx="6886575" cy="747963"/>
          </a:xfrm>
          <a:prstGeom prst="rect">
            <a:avLst/>
          </a:prstGeom>
        </p:spPr>
      </p:pic>
    </p:spTree>
    <p:extLst>
      <p:ext uri="{BB962C8B-B14F-4D97-AF65-F5344CB8AC3E}">
        <p14:creationId xmlns:p14="http://schemas.microsoft.com/office/powerpoint/2010/main" val="1649466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A31C3553-9824-40ED-8004-02C64248D525}"/>
              </a:ext>
            </a:extLst>
          </p:cNvPr>
          <p:cNvSpPr>
            <a:spLocks noGrp="1"/>
          </p:cNvSpPr>
          <p:nvPr>
            <p:ph type="title"/>
          </p:nvPr>
        </p:nvSpPr>
        <p:spPr/>
        <p:txBody>
          <a:bodyPr/>
          <a:lstStyle/>
          <a:p>
            <a:endParaRPr lang="tr-TR"/>
          </a:p>
        </p:txBody>
      </p:sp>
      <p:sp>
        <p:nvSpPr>
          <p:cNvPr id="6" name="İçerik Yer Tutucusu 5">
            <a:extLst>
              <a:ext uri="{FF2B5EF4-FFF2-40B4-BE49-F238E27FC236}">
                <a16:creationId xmlns:a16="http://schemas.microsoft.com/office/drawing/2014/main" id="{2E56B625-1788-47E3-A6CB-88772F2FEE39}"/>
              </a:ext>
            </a:extLst>
          </p:cNvPr>
          <p:cNvSpPr>
            <a:spLocks noGrp="1"/>
          </p:cNvSpPr>
          <p:nvPr>
            <p:ph idx="1"/>
          </p:nvPr>
        </p:nvSpPr>
        <p:spPr/>
        <p:txBody>
          <a:bodyPr/>
          <a:lstStyle/>
          <a:p>
            <a:r>
              <a:rPr lang="tr-TR" dirty="0"/>
              <a:t>Bir metottaki hatayı bir üst metoda fırlatmak istiyorsak, o metodu </a:t>
            </a:r>
            <a:r>
              <a:rPr lang="tr-TR" b="1" dirty="0" err="1"/>
              <a:t>throws</a:t>
            </a:r>
            <a:r>
              <a:rPr lang="tr-TR" dirty="0"/>
              <a:t> ile işaretlemeliyiz. </a:t>
            </a:r>
          </a:p>
          <a:p>
            <a:r>
              <a:rPr lang="tr-TR" dirty="0"/>
              <a:t>Eğer metot içerisinde </a:t>
            </a:r>
            <a:r>
              <a:rPr lang="tr-TR" dirty="0" err="1"/>
              <a:t>throws</a:t>
            </a:r>
            <a:r>
              <a:rPr lang="tr-TR" dirty="0"/>
              <a:t> ile işaretlenmiş metodu çağırırken </a:t>
            </a:r>
            <a:r>
              <a:rPr lang="tr-TR" dirty="0" err="1"/>
              <a:t>Exception'u</a:t>
            </a:r>
            <a:r>
              <a:rPr lang="tr-TR" dirty="0"/>
              <a:t> yakalamak istemiyorsanız, o metodu da </a:t>
            </a:r>
            <a:r>
              <a:rPr lang="tr-TR" dirty="0" err="1"/>
              <a:t>throws</a:t>
            </a:r>
            <a:r>
              <a:rPr lang="tr-TR" dirty="0"/>
              <a:t> anahtar kelimesi ile işaretlemeniz gerekir. Burada önemli olan </a:t>
            </a:r>
            <a:r>
              <a:rPr lang="tr-TR" dirty="0" err="1"/>
              <a:t>throws</a:t>
            </a:r>
            <a:r>
              <a:rPr lang="tr-TR" dirty="0"/>
              <a:t> ile işaretlediğiniz her fonksiyonu ya </a:t>
            </a:r>
            <a:r>
              <a:rPr lang="tr-TR" dirty="0" err="1"/>
              <a:t>try-catch</a:t>
            </a:r>
            <a:r>
              <a:rPr lang="tr-TR" dirty="0"/>
              <a:t> bloğu arasında çağıracaksınız ya da </a:t>
            </a:r>
            <a:r>
              <a:rPr lang="tr-TR" dirty="0" err="1"/>
              <a:t>throws</a:t>
            </a:r>
            <a:r>
              <a:rPr lang="tr-TR" dirty="0"/>
              <a:t> ile işaretlenmiş metodu çağırdığınız metodu da </a:t>
            </a:r>
            <a:r>
              <a:rPr lang="tr-TR" dirty="0" err="1"/>
              <a:t>throws</a:t>
            </a:r>
            <a:r>
              <a:rPr lang="tr-TR" dirty="0"/>
              <a:t> anahtar kelimesi ile işaretleyeceksiniz. </a:t>
            </a:r>
          </a:p>
        </p:txBody>
      </p:sp>
    </p:spTree>
    <p:extLst>
      <p:ext uri="{BB962C8B-B14F-4D97-AF65-F5344CB8AC3E}">
        <p14:creationId xmlns:p14="http://schemas.microsoft.com/office/powerpoint/2010/main" val="4235354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63E555-D4F1-43E2-9E91-9BF0D9C86A89}"/>
              </a:ext>
            </a:extLst>
          </p:cNvPr>
          <p:cNvSpPr>
            <a:spLocks noGrp="1"/>
          </p:cNvSpPr>
          <p:nvPr>
            <p:ph type="title"/>
          </p:nvPr>
        </p:nvSpPr>
        <p:spPr/>
        <p:txBody>
          <a:bodyPr/>
          <a:lstStyle/>
          <a:p>
            <a:r>
              <a:rPr lang="tr-TR" dirty="0"/>
              <a:t>EXCEPTION TÜRÜ OLUŞTURMA </a:t>
            </a:r>
          </a:p>
        </p:txBody>
      </p:sp>
      <p:sp>
        <p:nvSpPr>
          <p:cNvPr id="3" name="İçerik Yer Tutucusu 2">
            <a:extLst>
              <a:ext uri="{FF2B5EF4-FFF2-40B4-BE49-F238E27FC236}">
                <a16:creationId xmlns:a16="http://schemas.microsoft.com/office/drawing/2014/main" id="{9DE68B1F-0524-4F7F-881E-98AA3BC683A6}"/>
              </a:ext>
            </a:extLst>
          </p:cNvPr>
          <p:cNvSpPr>
            <a:spLocks noGrp="1"/>
          </p:cNvSpPr>
          <p:nvPr>
            <p:ph idx="1"/>
          </p:nvPr>
        </p:nvSpPr>
        <p:spPr/>
        <p:txBody>
          <a:bodyPr/>
          <a:lstStyle/>
          <a:p>
            <a:r>
              <a:rPr lang="tr-TR" dirty="0"/>
              <a:t>Java kütüphanelerinde birçok hata türüne karşı hata tipi tanımlanmıştır. Ancak bazı durumlarda özel hata tipi tanımlamamız gerekebilir. Bu hatanın </a:t>
            </a:r>
            <a:r>
              <a:rPr lang="tr-TR" dirty="0" err="1"/>
              <a:t>anlaşılabilirliğini</a:t>
            </a:r>
            <a:r>
              <a:rPr lang="tr-TR" dirty="0"/>
              <a:t> artıracak ve çözüm üretmemizi daha da kolaylaştıracaktır. Böyle durumlarda </a:t>
            </a:r>
            <a:r>
              <a:rPr lang="tr-TR" dirty="0" err="1"/>
              <a:t>Exception</a:t>
            </a:r>
            <a:r>
              <a:rPr lang="tr-TR" dirty="0"/>
              <a:t> sınıfını miras alan bir alt sınıf türetmemiz gerekecektir. </a:t>
            </a:r>
          </a:p>
        </p:txBody>
      </p:sp>
    </p:spTree>
    <p:extLst>
      <p:ext uri="{BB962C8B-B14F-4D97-AF65-F5344CB8AC3E}">
        <p14:creationId xmlns:p14="http://schemas.microsoft.com/office/powerpoint/2010/main" val="2492291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C34A5E88-0745-4F54-A937-BFF863FD675C}"/>
              </a:ext>
            </a:extLst>
          </p:cNvPr>
          <p:cNvPicPr>
            <a:picLocks noGrp="1" noChangeAspect="1"/>
          </p:cNvPicPr>
          <p:nvPr>
            <p:ph sz="half" idx="1"/>
          </p:nvPr>
        </p:nvPicPr>
        <p:blipFill>
          <a:blip r:embed="rId2"/>
          <a:stretch>
            <a:fillRect/>
          </a:stretch>
        </p:blipFill>
        <p:spPr>
          <a:xfrm>
            <a:off x="0" y="0"/>
            <a:ext cx="5181600" cy="2117053"/>
          </a:xfrm>
        </p:spPr>
      </p:pic>
      <p:sp>
        <p:nvSpPr>
          <p:cNvPr id="4" name="İçerik Yer Tutucusu 3">
            <a:extLst>
              <a:ext uri="{FF2B5EF4-FFF2-40B4-BE49-F238E27FC236}">
                <a16:creationId xmlns:a16="http://schemas.microsoft.com/office/drawing/2014/main" id="{52890C85-EC28-4C11-9D58-7B36706F9ECB}"/>
              </a:ext>
            </a:extLst>
          </p:cNvPr>
          <p:cNvSpPr>
            <a:spLocks noGrp="1"/>
          </p:cNvSpPr>
          <p:nvPr>
            <p:ph sz="half" idx="2"/>
          </p:nvPr>
        </p:nvSpPr>
        <p:spPr>
          <a:xfrm>
            <a:off x="4552451" y="84226"/>
            <a:ext cx="7347284" cy="1748589"/>
          </a:xfrm>
        </p:spPr>
        <p:txBody>
          <a:bodyPr/>
          <a:lstStyle/>
          <a:p>
            <a:r>
              <a:rPr lang="tr-TR" dirty="0"/>
              <a:t>Yandaki örnekte görüldüğü gibi O9_ isminde bir hata tipi tanımladık. Hata metnini göndermek için diğer </a:t>
            </a:r>
            <a:r>
              <a:rPr lang="tr-TR" dirty="0" err="1"/>
              <a:t>Exception</a:t>
            </a:r>
            <a:r>
              <a:rPr lang="tr-TR" dirty="0"/>
              <a:t> sınıflarında da olduğu gibi </a:t>
            </a:r>
            <a:r>
              <a:rPr lang="tr-TR" dirty="0" err="1"/>
              <a:t>toString</a:t>
            </a:r>
            <a:r>
              <a:rPr lang="tr-TR" dirty="0"/>
              <a:t>() metodunu kullanmak yeterli olacaktır.</a:t>
            </a:r>
          </a:p>
        </p:txBody>
      </p:sp>
      <p:pic>
        <p:nvPicPr>
          <p:cNvPr id="8" name="Resim 7">
            <a:extLst>
              <a:ext uri="{FF2B5EF4-FFF2-40B4-BE49-F238E27FC236}">
                <a16:creationId xmlns:a16="http://schemas.microsoft.com/office/drawing/2014/main" id="{173A6C6F-7770-411B-BEED-FD7EAD4906CE}"/>
              </a:ext>
            </a:extLst>
          </p:cNvPr>
          <p:cNvPicPr>
            <a:picLocks noChangeAspect="1"/>
          </p:cNvPicPr>
          <p:nvPr/>
        </p:nvPicPr>
        <p:blipFill>
          <a:blip r:embed="rId3"/>
          <a:stretch>
            <a:fillRect/>
          </a:stretch>
        </p:blipFill>
        <p:spPr>
          <a:xfrm>
            <a:off x="0" y="2342648"/>
            <a:ext cx="4238625" cy="1466850"/>
          </a:xfrm>
          <a:prstGeom prst="rect">
            <a:avLst/>
          </a:prstGeom>
        </p:spPr>
      </p:pic>
      <p:pic>
        <p:nvPicPr>
          <p:cNvPr id="10" name="Resim 9">
            <a:extLst>
              <a:ext uri="{FF2B5EF4-FFF2-40B4-BE49-F238E27FC236}">
                <a16:creationId xmlns:a16="http://schemas.microsoft.com/office/drawing/2014/main" id="{2DCC74A5-2874-4EAF-A3CF-1EE8F0BE36C5}"/>
              </a:ext>
            </a:extLst>
          </p:cNvPr>
          <p:cNvPicPr>
            <a:picLocks noChangeAspect="1"/>
          </p:cNvPicPr>
          <p:nvPr/>
        </p:nvPicPr>
        <p:blipFill>
          <a:blip r:embed="rId4"/>
          <a:stretch>
            <a:fillRect/>
          </a:stretch>
        </p:blipFill>
        <p:spPr>
          <a:xfrm>
            <a:off x="0" y="4035093"/>
            <a:ext cx="4724400" cy="2822907"/>
          </a:xfrm>
          <a:prstGeom prst="rect">
            <a:avLst/>
          </a:prstGeom>
        </p:spPr>
      </p:pic>
      <p:sp>
        <p:nvSpPr>
          <p:cNvPr id="13" name="İçerik Yer Tutucusu 3">
            <a:extLst>
              <a:ext uri="{FF2B5EF4-FFF2-40B4-BE49-F238E27FC236}">
                <a16:creationId xmlns:a16="http://schemas.microsoft.com/office/drawing/2014/main" id="{F31F4DE8-966C-4650-81AD-1BBBD7202ABD}"/>
              </a:ext>
            </a:extLst>
          </p:cNvPr>
          <p:cNvSpPr txBox="1">
            <a:spLocks/>
          </p:cNvSpPr>
          <p:nvPr/>
        </p:nvSpPr>
        <p:spPr>
          <a:xfrm>
            <a:off x="4447171" y="2233363"/>
            <a:ext cx="6718135" cy="104223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t>Sınıf içerisinde metodumuzu </a:t>
            </a:r>
            <a:r>
              <a:rPr lang="tr-TR" b="1" dirty="0" err="1"/>
              <a:t>throws</a:t>
            </a:r>
            <a:r>
              <a:rPr lang="tr-TR" dirty="0"/>
              <a:t> anahtar kelimesi ve kendi hata tipimizle  işaretledik. </a:t>
            </a:r>
          </a:p>
        </p:txBody>
      </p:sp>
      <p:sp>
        <p:nvSpPr>
          <p:cNvPr id="15" name="İçerik Yer Tutucusu 3">
            <a:extLst>
              <a:ext uri="{FF2B5EF4-FFF2-40B4-BE49-F238E27FC236}">
                <a16:creationId xmlns:a16="http://schemas.microsoft.com/office/drawing/2014/main" id="{968BC1AA-BD79-4921-A14D-C32C7E9B4000}"/>
              </a:ext>
            </a:extLst>
          </p:cNvPr>
          <p:cNvSpPr txBox="1">
            <a:spLocks/>
          </p:cNvSpPr>
          <p:nvPr/>
        </p:nvSpPr>
        <p:spPr>
          <a:xfrm>
            <a:off x="4867025" y="4035093"/>
            <a:ext cx="7324975" cy="211705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t>En son olarak sınıf içerisinde kendi hata tipimizle işaretlediğimiz metodu </a:t>
            </a:r>
            <a:r>
              <a:rPr lang="tr-TR" dirty="0" err="1"/>
              <a:t>try-catch</a:t>
            </a:r>
            <a:r>
              <a:rPr lang="tr-TR" dirty="0"/>
              <a:t> bloğu yardımıyla hatayı yakalamaya zorlamamız gerekiyor. Böylece kendi hata tipimizi tanımlamış olduk. Hata tipi içerisinde kullanılan metotlar, sadece </a:t>
            </a:r>
            <a:r>
              <a:rPr lang="tr-TR" dirty="0" err="1"/>
              <a:t>toString</a:t>
            </a:r>
            <a:r>
              <a:rPr lang="tr-TR" dirty="0"/>
              <a:t>() metodu ile sınırlı değildir. </a:t>
            </a:r>
            <a:r>
              <a:rPr lang="tr-TR" dirty="0" err="1"/>
              <a:t>Exception</a:t>
            </a:r>
            <a:r>
              <a:rPr lang="tr-TR" dirty="0"/>
              <a:t> sınıflarının kullandığı ortak metotlar vardır. Bunları da hata sınıfımız içerisinde kullanabiliriz. . </a:t>
            </a:r>
          </a:p>
        </p:txBody>
      </p:sp>
    </p:spTree>
    <p:extLst>
      <p:ext uri="{BB962C8B-B14F-4D97-AF65-F5344CB8AC3E}">
        <p14:creationId xmlns:p14="http://schemas.microsoft.com/office/powerpoint/2010/main" val="1133496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1321E0-2268-4FC2-AFCE-0A25E79DF1BD}"/>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2C0F0314-23B3-4E9B-BFC1-394CA292FC0B}"/>
              </a:ext>
            </a:extLst>
          </p:cNvPr>
          <p:cNvSpPr>
            <a:spLocks noGrp="1"/>
          </p:cNvSpPr>
          <p:nvPr>
            <p:ph idx="1"/>
          </p:nvPr>
        </p:nvSpPr>
        <p:spPr/>
        <p:txBody>
          <a:bodyPr/>
          <a:lstStyle/>
          <a:p>
            <a:r>
              <a:rPr lang="tr-TR" dirty="0">
                <a:solidFill>
                  <a:srgbClr val="FF0000"/>
                </a:solidFill>
              </a:rPr>
              <a:t>Hata mesajlarını elde etmede kullanabileceğimiz bazı </a:t>
            </a:r>
            <a:r>
              <a:rPr lang="tr-TR" dirty="0" err="1">
                <a:solidFill>
                  <a:srgbClr val="FF0000"/>
                </a:solidFill>
              </a:rPr>
              <a:t>Exception</a:t>
            </a:r>
            <a:r>
              <a:rPr lang="tr-TR" dirty="0">
                <a:solidFill>
                  <a:srgbClr val="FF0000"/>
                </a:solidFill>
              </a:rPr>
              <a:t> sınıfı ortak metotları şunlardır: </a:t>
            </a:r>
          </a:p>
          <a:p>
            <a:pPr lvl="1"/>
            <a:r>
              <a:rPr lang="tr-TR" b="1" dirty="0" err="1"/>
              <a:t>String</a:t>
            </a:r>
            <a:r>
              <a:rPr lang="tr-TR" b="1" dirty="0"/>
              <a:t> </a:t>
            </a:r>
            <a:r>
              <a:rPr lang="tr-TR" b="1" dirty="0" err="1"/>
              <a:t>getMessage</a:t>
            </a:r>
            <a:r>
              <a:rPr lang="tr-TR" b="1" dirty="0"/>
              <a:t>(): </a:t>
            </a:r>
            <a:r>
              <a:rPr lang="tr-TR" dirty="0"/>
              <a:t>Oluşan hata ile ilgili bilgiyi içeren mesaj gönderir. Ancak hatanın tipi ile ilgili bir bilgi içermez. </a:t>
            </a:r>
          </a:p>
          <a:p>
            <a:pPr lvl="1"/>
            <a:r>
              <a:rPr lang="tr-TR" b="1" dirty="0" err="1"/>
              <a:t>String</a:t>
            </a:r>
            <a:r>
              <a:rPr lang="tr-TR" b="1" dirty="0"/>
              <a:t> </a:t>
            </a:r>
            <a:r>
              <a:rPr lang="tr-TR" b="1" dirty="0" err="1"/>
              <a:t>toString</a:t>
            </a:r>
            <a:r>
              <a:rPr lang="tr-TR" b="1" dirty="0"/>
              <a:t>() : </a:t>
            </a:r>
            <a:r>
              <a:rPr lang="tr-TR" dirty="0"/>
              <a:t>Oluşan hata İle ilgili detaylı bilgi içeren mesajı gönderir. Gönderilen mesaj içerisinde hata tipi ":" işareti ve hata mesajı bulunmaktadır. </a:t>
            </a:r>
          </a:p>
          <a:p>
            <a:pPr lvl="1"/>
            <a:r>
              <a:rPr lang="en-US" b="1" dirty="0"/>
              <a:t>String </a:t>
            </a:r>
            <a:r>
              <a:rPr lang="en-US" b="1" dirty="0" err="1"/>
              <a:t>getLocalizedMessage</a:t>
            </a:r>
            <a:r>
              <a:rPr lang="en-US" b="1" dirty="0"/>
              <a:t> () : </a:t>
            </a:r>
            <a:r>
              <a:rPr lang="tr-TR" dirty="0"/>
              <a:t>Oluşan</a:t>
            </a:r>
            <a:r>
              <a:rPr lang="en-US" dirty="0"/>
              <a:t> </a:t>
            </a:r>
            <a:r>
              <a:rPr lang="tr-TR" dirty="0"/>
              <a:t>hata</a:t>
            </a:r>
            <a:r>
              <a:rPr lang="en-US" dirty="0"/>
              <a:t> </a:t>
            </a:r>
            <a:r>
              <a:rPr lang="tr-TR" dirty="0"/>
              <a:t>ile</a:t>
            </a:r>
            <a:r>
              <a:rPr lang="en-US" dirty="0"/>
              <a:t> </a:t>
            </a:r>
            <a:r>
              <a:rPr lang="en-US" dirty="0" err="1"/>
              <a:t>ilgili</a:t>
            </a:r>
            <a:r>
              <a:rPr lang="en-US" dirty="0"/>
              <a:t> </a:t>
            </a:r>
            <a:r>
              <a:rPr lang="en-US" dirty="0" err="1"/>
              <a:t>yerel</a:t>
            </a:r>
            <a:r>
              <a:rPr lang="en-US" dirty="0"/>
              <a:t> </a:t>
            </a:r>
            <a:r>
              <a:rPr lang="en-US" dirty="0" err="1"/>
              <a:t>bir</a:t>
            </a:r>
            <a:r>
              <a:rPr lang="en-US" dirty="0"/>
              <a:t> </a:t>
            </a:r>
            <a:r>
              <a:rPr lang="en-US" dirty="0" err="1"/>
              <a:t>mesaj</a:t>
            </a:r>
            <a:r>
              <a:rPr lang="en-US" dirty="0"/>
              <a:t> </a:t>
            </a:r>
            <a:r>
              <a:rPr lang="en-US" dirty="0" err="1"/>
              <a:t>gönderir</a:t>
            </a:r>
            <a:r>
              <a:rPr lang="en-US" dirty="0"/>
              <a:t>. </a:t>
            </a:r>
            <a:r>
              <a:rPr lang="tr-TR" i="1" dirty="0" err="1"/>
              <a:t>getMessage</a:t>
            </a:r>
            <a:r>
              <a:rPr lang="tr-TR" i="1" dirty="0"/>
              <a:t> () </a:t>
            </a:r>
            <a:r>
              <a:rPr lang="tr-TR" dirty="0"/>
              <a:t>metodundan farkı alt </a:t>
            </a:r>
            <a:r>
              <a:rPr lang="tr-TR" dirty="0" err="1"/>
              <a:t>Exception</a:t>
            </a:r>
            <a:r>
              <a:rPr lang="tr-TR" dirty="0"/>
              <a:t> sınıfları bu metodu </a:t>
            </a:r>
            <a:r>
              <a:rPr lang="tr-TR" dirty="0" err="1"/>
              <a:t>override</a:t>
            </a:r>
            <a:r>
              <a:rPr lang="tr-TR" dirty="0"/>
              <a:t> yaparak hata mesajını yerelleştirebilirler. </a:t>
            </a:r>
          </a:p>
          <a:p>
            <a:pPr lvl="1"/>
            <a:r>
              <a:rPr lang="tr-TR" b="1" dirty="0" err="1"/>
              <a:t>Void</a:t>
            </a:r>
            <a:r>
              <a:rPr lang="tr-TR" b="1" dirty="0"/>
              <a:t> </a:t>
            </a:r>
            <a:r>
              <a:rPr lang="tr-TR" b="1" dirty="0" err="1"/>
              <a:t>printStackTrace</a:t>
            </a:r>
            <a:r>
              <a:rPr lang="tr-TR" b="1" dirty="0"/>
              <a:t>() : </a:t>
            </a:r>
            <a:r>
              <a:rPr lang="tr-TR" dirty="0"/>
              <a:t>Oluşan hatanın sebebi ve hatanın hangi satırda oluştuğu ile ilgili bilgiyi konsola yazdırır. </a:t>
            </a:r>
          </a:p>
        </p:txBody>
      </p:sp>
    </p:spTree>
    <p:extLst>
      <p:ext uri="{BB962C8B-B14F-4D97-AF65-F5344CB8AC3E}">
        <p14:creationId xmlns:p14="http://schemas.microsoft.com/office/powerpoint/2010/main" val="1287616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9DB009-0DD8-4771-B4C2-EAFAB00F3033}"/>
              </a:ext>
            </a:extLst>
          </p:cNvPr>
          <p:cNvSpPr>
            <a:spLocks noGrp="1"/>
          </p:cNvSpPr>
          <p:nvPr>
            <p:ph type="title"/>
          </p:nvPr>
        </p:nvSpPr>
        <p:spPr/>
        <p:txBody>
          <a:bodyPr/>
          <a:lstStyle/>
          <a:p>
            <a:r>
              <a:rPr lang="tr-TR" dirty="0"/>
              <a:t>HATA TÜRLERİ </a:t>
            </a:r>
          </a:p>
        </p:txBody>
      </p:sp>
      <p:sp>
        <p:nvSpPr>
          <p:cNvPr id="3" name="İçerik Yer Tutucusu 2">
            <a:extLst>
              <a:ext uri="{FF2B5EF4-FFF2-40B4-BE49-F238E27FC236}">
                <a16:creationId xmlns:a16="http://schemas.microsoft.com/office/drawing/2014/main" id="{12E5D2B8-F8EB-46E6-BBA6-DE7791ED2653}"/>
              </a:ext>
            </a:extLst>
          </p:cNvPr>
          <p:cNvSpPr>
            <a:spLocks noGrp="1"/>
          </p:cNvSpPr>
          <p:nvPr>
            <p:ph idx="1"/>
          </p:nvPr>
        </p:nvSpPr>
        <p:spPr/>
        <p:txBody>
          <a:bodyPr/>
          <a:lstStyle/>
          <a:p>
            <a:r>
              <a:rPr lang="tr-TR" dirty="0"/>
              <a:t>Bazı hata türlerinin ne anlama geldiğini bilmek işimizi kod yazarken daha da kolaylaştıracaktır. Bildiğimiz gibi hatalar, tiplerine göre ayrılmaktadır. En çok karşılaşılan bazı hata türleri ve açıklamaları şöyledir: </a:t>
            </a:r>
          </a:p>
          <a:p>
            <a:pPr lvl="1"/>
            <a:r>
              <a:rPr lang="tr-TR" b="1" dirty="0" err="1"/>
              <a:t>ArithmeticException</a:t>
            </a:r>
            <a:r>
              <a:rPr lang="tr-TR" b="1" dirty="0"/>
              <a:t> : </a:t>
            </a:r>
            <a:r>
              <a:rPr lang="tr-TR" dirty="0"/>
              <a:t>0'a bölme gibi mantıksal matematik hatalarında </a:t>
            </a:r>
            <a:r>
              <a:rPr lang="tr-TR" dirty="0" err="1"/>
              <a:t>ArithmeticException</a:t>
            </a:r>
            <a:r>
              <a:rPr lang="tr-TR" dirty="0"/>
              <a:t> oluşur. </a:t>
            </a:r>
          </a:p>
          <a:p>
            <a:pPr lvl="1"/>
            <a:r>
              <a:rPr lang="tr-TR" b="1" dirty="0" err="1"/>
              <a:t>ArrayIndexOutOfBoundsException</a:t>
            </a:r>
            <a:r>
              <a:rPr lang="tr-TR" b="1" dirty="0"/>
              <a:t>: </a:t>
            </a:r>
            <a:r>
              <a:rPr lang="tr-TR" dirty="0"/>
              <a:t>Dizinin indeksinin aşılması durumunda oluşur. Diziye boyutundan fazla eleman yüklemek veya dizinin olmayan indeksine erişmek başlıca yapılan hatalardır. </a:t>
            </a:r>
          </a:p>
          <a:p>
            <a:pPr lvl="1"/>
            <a:r>
              <a:rPr lang="tr-TR" b="1" dirty="0" err="1"/>
              <a:t>RHullPointerException</a:t>
            </a:r>
            <a:r>
              <a:rPr lang="tr-TR" b="1" dirty="0"/>
              <a:t>: </a:t>
            </a:r>
            <a:r>
              <a:rPr lang="tr-TR" dirty="0"/>
              <a:t>Herhangi bir nesne değişkenine ilk değer atanmadan kullanılmaya çalışılırsa oluşur.  </a:t>
            </a:r>
          </a:p>
        </p:txBody>
      </p:sp>
    </p:spTree>
    <p:extLst>
      <p:ext uri="{BB962C8B-B14F-4D97-AF65-F5344CB8AC3E}">
        <p14:creationId xmlns:p14="http://schemas.microsoft.com/office/powerpoint/2010/main" val="1405927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7ACDCD-ECD5-4510-9654-F5EAAB62B9BB}"/>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53AAF9BD-0C15-4DC8-A91B-72B8E12EFEF6}"/>
              </a:ext>
            </a:extLst>
          </p:cNvPr>
          <p:cNvSpPr>
            <a:spLocks noGrp="1"/>
          </p:cNvSpPr>
          <p:nvPr>
            <p:ph idx="1"/>
          </p:nvPr>
        </p:nvSpPr>
        <p:spPr/>
        <p:txBody>
          <a:bodyPr/>
          <a:lstStyle/>
          <a:p>
            <a:pPr lvl="1"/>
            <a:r>
              <a:rPr lang="tr-TR" b="1" dirty="0" err="1"/>
              <a:t>FileNotFoundException</a:t>
            </a:r>
            <a:r>
              <a:rPr lang="tr-TR" dirty="0"/>
              <a:t> : Oluşturulmamış bir dosyaya erişim durumunda bu hata meydana gelir. </a:t>
            </a:r>
          </a:p>
          <a:p>
            <a:pPr lvl="1"/>
            <a:r>
              <a:rPr lang="tr-TR" b="1" dirty="0"/>
              <a:t>I0Exception</a:t>
            </a:r>
            <a:r>
              <a:rPr lang="tr-TR" dirty="0"/>
              <a:t>: Karakteri okuyamamak gibi genel giriş/çıkış hataları </a:t>
            </a:r>
          </a:p>
          <a:p>
            <a:pPr lvl="1"/>
            <a:r>
              <a:rPr lang="tr-TR" b="1" dirty="0" err="1"/>
              <a:t>NumberFormatException</a:t>
            </a:r>
            <a:r>
              <a:rPr lang="tr-TR" dirty="0"/>
              <a:t>: Sayı girilmesi gereken yerde karakter girilmesi durumunda oluşur. </a:t>
            </a:r>
          </a:p>
          <a:p>
            <a:pPr lvl="1"/>
            <a:r>
              <a:rPr lang="tr-TR" b="1" dirty="0" err="1"/>
              <a:t>ArrayStoreException</a:t>
            </a:r>
            <a:r>
              <a:rPr lang="tr-TR" dirty="0"/>
              <a:t>: Diziye kendi türü dışında veri girilmesi durumunda oluşur. (tip uyuşmazlığı) </a:t>
            </a:r>
          </a:p>
          <a:p>
            <a:pPr lvl="1"/>
            <a:r>
              <a:rPr lang="tr-TR" b="1" dirty="0" err="1"/>
              <a:t>ClassCastException</a:t>
            </a:r>
            <a:r>
              <a:rPr lang="tr-TR" dirty="0"/>
              <a:t>: Herhangi bir nesne değişkenine farklı tip değer girilmesi durumunda oluşur.</a:t>
            </a:r>
          </a:p>
          <a:p>
            <a:pPr lvl="1"/>
            <a:r>
              <a:rPr lang="tr-TR" b="1" dirty="0" err="1"/>
              <a:t>StringIndexOutOfBoundsException</a:t>
            </a:r>
            <a:r>
              <a:rPr lang="tr-TR" dirty="0"/>
              <a:t>: </a:t>
            </a:r>
            <a:r>
              <a:rPr lang="tr-TR" dirty="0" err="1"/>
              <a:t>String'de</a:t>
            </a:r>
            <a:r>
              <a:rPr lang="tr-TR" dirty="0"/>
              <a:t> var olmayan bir indekse erişilmeye çalışılması durumunda oluşur. </a:t>
            </a:r>
          </a:p>
        </p:txBody>
      </p:sp>
    </p:spTree>
    <p:extLst>
      <p:ext uri="{BB962C8B-B14F-4D97-AF65-F5344CB8AC3E}">
        <p14:creationId xmlns:p14="http://schemas.microsoft.com/office/powerpoint/2010/main" val="1745445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30E5C0-9EAF-4C50-BCA7-DB3E9CC4B241}"/>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25D0D06C-8CB3-4F82-8D51-42BF25DA31BF}"/>
              </a:ext>
            </a:extLst>
          </p:cNvPr>
          <p:cNvSpPr>
            <a:spLocks noGrp="1"/>
          </p:cNvSpPr>
          <p:nvPr>
            <p:ph idx="1"/>
          </p:nvPr>
        </p:nvSpPr>
        <p:spPr/>
        <p:txBody>
          <a:bodyPr/>
          <a:lstStyle/>
          <a:p>
            <a:r>
              <a:rPr lang="tr-TR" b="1" dirty="0">
                <a:solidFill>
                  <a:srgbClr val="FF0000"/>
                </a:solidFill>
              </a:rPr>
              <a:t>Not</a:t>
            </a:r>
            <a:r>
              <a:rPr lang="tr-TR" dirty="0"/>
              <a:t>: Java'da bütün hata tipleri </a:t>
            </a:r>
            <a:r>
              <a:rPr lang="tr-TR" b="1" dirty="0" err="1"/>
              <a:t>Throwable</a:t>
            </a:r>
            <a:r>
              <a:rPr lang="tr-TR" dirty="0"/>
              <a:t> hata tipinden türemişlerdir. Biz programlarımızda, hangi tür hatanın verilebileceğini bilmediğimiz için her hatayı </a:t>
            </a:r>
            <a:r>
              <a:rPr lang="tr-TR" b="1" dirty="0" err="1"/>
              <a:t>Exception</a:t>
            </a:r>
            <a:r>
              <a:rPr lang="tr-TR" dirty="0"/>
              <a:t> tipinde belirledik. </a:t>
            </a:r>
          </a:p>
        </p:txBody>
      </p:sp>
    </p:spTree>
    <p:extLst>
      <p:ext uri="{BB962C8B-B14F-4D97-AF65-F5344CB8AC3E}">
        <p14:creationId xmlns:p14="http://schemas.microsoft.com/office/powerpoint/2010/main" val="3260692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EBCF4D-6DCE-416A-B043-3110A9A93322}"/>
              </a:ext>
            </a:extLst>
          </p:cNvPr>
          <p:cNvSpPr>
            <a:spLocks noGrp="1"/>
          </p:cNvSpPr>
          <p:nvPr>
            <p:ph type="title"/>
          </p:nvPr>
        </p:nvSpPr>
        <p:spPr/>
        <p:txBody>
          <a:bodyPr/>
          <a:lstStyle/>
          <a:p>
            <a:r>
              <a:rPr lang="tr-TR" dirty="0"/>
              <a:t>RUNTIMEEXCEPTION HATA TÜRÜ </a:t>
            </a:r>
          </a:p>
        </p:txBody>
      </p:sp>
      <p:sp>
        <p:nvSpPr>
          <p:cNvPr id="3" name="İçerik Yer Tutucusu 2">
            <a:extLst>
              <a:ext uri="{FF2B5EF4-FFF2-40B4-BE49-F238E27FC236}">
                <a16:creationId xmlns:a16="http://schemas.microsoft.com/office/drawing/2014/main" id="{A795FA53-6836-48DE-BE1C-B7E97E5D2DC9}"/>
              </a:ext>
            </a:extLst>
          </p:cNvPr>
          <p:cNvSpPr>
            <a:spLocks noGrp="1"/>
          </p:cNvSpPr>
          <p:nvPr>
            <p:ph idx="1"/>
          </p:nvPr>
        </p:nvSpPr>
        <p:spPr/>
        <p:txBody>
          <a:bodyPr/>
          <a:lstStyle/>
          <a:p>
            <a:r>
              <a:rPr lang="tr-TR" dirty="0"/>
              <a:t>Çalışma zamanında meydana gelen hatalardır. </a:t>
            </a:r>
          </a:p>
          <a:p>
            <a:r>
              <a:rPr lang="tr-TR" dirty="0"/>
              <a:t>Diyelim ki programımız normal akışında ilerliyor. Kullanıcı </a:t>
            </a:r>
            <a:r>
              <a:rPr lang="tr-TR" dirty="0" err="1"/>
              <a:t>int</a:t>
            </a:r>
            <a:r>
              <a:rPr lang="tr-TR" dirty="0"/>
              <a:t> tipinde veri girmesi gereken yerde </a:t>
            </a:r>
            <a:r>
              <a:rPr lang="tr-TR" dirty="0" err="1"/>
              <a:t>String</a:t>
            </a:r>
            <a:r>
              <a:rPr lang="tr-TR" dirty="0"/>
              <a:t> tipinde bir veri girdi. Biz bu girilen değeri değişkene atadığımız yerde </a:t>
            </a:r>
            <a:r>
              <a:rPr lang="tr-TR" dirty="0" err="1"/>
              <a:t>try-catch</a:t>
            </a:r>
            <a:r>
              <a:rPr lang="tr-TR" dirty="0"/>
              <a:t> kullanmadıysak, program çalışırken hata verecektir. Bunlar Runtime </a:t>
            </a:r>
            <a:r>
              <a:rPr lang="tr-TR" dirty="0" err="1"/>
              <a:t>Exception</a:t>
            </a:r>
            <a:r>
              <a:rPr lang="tr-TR" dirty="0"/>
              <a:t> hatası olarak bilinir. Yani çalışma sırasında oluşan hatalardır. </a:t>
            </a:r>
          </a:p>
          <a:p>
            <a:endParaRPr lang="tr-TR" dirty="0"/>
          </a:p>
        </p:txBody>
      </p:sp>
    </p:spTree>
    <p:extLst>
      <p:ext uri="{BB962C8B-B14F-4D97-AF65-F5344CB8AC3E}">
        <p14:creationId xmlns:p14="http://schemas.microsoft.com/office/powerpoint/2010/main" val="1481427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09EF04-F4BA-4CCD-AFD4-345999DE9F17}"/>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296B5094-0892-4433-89AC-281470C527C6}"/>
              </a:ext>
            </a:extLst>
          </p:cNvPr>
          <p:cNvSpPr>
            <a:spLocks noGrp="1"/>
          </p:cNvSpPr>
          <p:nvPr>
            <p:ph idx="1"/>
          </p:nvPr>
        </p:nvSpPr>
        <p:spPr/>
        <p:txBody>
          <a:bodyPr>
            <a:normAutofit/>
          </a:bodyPr>
          <a:lstStyle/>
          <a:p>
            <a:r>
              <a:rPr lang="tr-TR" dirty="0">
                <a:solidFill>
                  <a:srgbClr val="FF0000"/>
                </a:solidFill>
              </a:rPr>
              <a:t>açık bir dosya </a:t>
            </a:r>
            <a:r>
              <a:rPr lang="tr-TR" dirty="0"/>
              <a:t>üzerinde yazma işlemi yapıldığında, dosyanın gösterilen adreste olmaması gibi durumlarda da hata ile karşılaşılacaktır. Bunlar da bir diğer istisnalardır.</a:t>
            </a:r>
          </a:p>
          <a:p>
            <a:r>
              <a:rPr lang="tr-TR" dirty="0"/>
              <a:t>Çok güzel bir öğrenci not sistemi uygulaması yaptınız diyelim. Java’nın tüm üstünlüklerini kullandınız, fakat öğrenci not yerine yanlışlıkla adını girerse ne olacak? Eğer bu girilen veriyi kontrol etmezseniz çalışırken birden bire hata  oluşacak ve programınız çalışmayacaktır. Bu konu, bu şekilde programınızda oluşabilecek hataları nasıl kontrol edeceğinizi anlatmaktadır.  </a:t>
            </a:r>
          </a:p>
        </p:txBody>
      </p:sp>
    </p:spTree>
    <p:extLst>
      <p:ext uri="{BB962C8B-B14F-4D97-AF65-F5344CB8AC3E}">
        <p14:creationId xmlns:p14="http://schemas.microsoft.com/office/powerpoint/2010/main" val="3382326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DA0C1F-7545-4485-95DF-E59CC6DDBAD1}"/>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F0A09AC-780E-4775-A37A-326D019BF946}"/>
              </a:ext>
            </a:extLst>
          </p:cNvPr>
          <p:cNvSpPr>
            <a:spLocks noGrp="1"/>
          </p:cNvSpPr>
          <p:nvPr>
            <p:ph idx="1"/>
          </p:nvPr>
        </p:nvSpPr>
        <p:spPr/>
        <p:txBody>
          <a:bodyPr/>
          <a:lstStyle/>
          <a:p>
            <a:r>
              <a:rPr lang="tr-TR" dirty="0"/>
              <a:t>Derleme anında da hatalar oluşabilir. Java, derleme hatasında oluşabilecek hatalara karşı bizi uyarmaz. Yazılımcının, yazdığı kodlara dikkat etmesi gerekir. Yazdığımız bazı kodları mutlaka </a:t>
            </a:r>
            <a:r>
              <a:rPr lang="tr-TR" b="1" dirty="0" err="1"/>
              <a:t>try-catch</a:t>
            </a:r>
            <a:r>
              <a:rPr lang="tr-TR" dirty="0"/>
              <a:t> içerisine yazmamız gerektiğini söyleyecektir. Mesela; dosya bağlantılarında </a:t>
            </a:r>
            <a:r>
              <a:rPr lang="tr-TR" b="1" dirty="0" err="1"/>
              <a:t>try-catch</a:t>
            </a:r>
            <a:r>
              <a:rPr lang="tr-TR" dirty="0"/>
              <a:t> koymamızı ister. Fakat çalışma anında oluşan hatalar için Java, önceden bir uyarı vermez. Programın akışında bu hataya rastladığında hatasını verir. Yani kullanıcının girdiği veriyi </a:t>
            </a:r>
            <a:r>
              <a:rPr lang="tr-TR" dirty="0" err="1"/>
              <a:t>int</a:t>
            </a:r>
            <a:r>
              <a:rPr lang="tr-TR" dirty="0"/>
              <a:t> değişkenine atsın dediğimizde, burada hata yoktur. Kullanıcı </a:t>
            </a:r>
            <a:r>
              <a:rPr lang="tr-TR" dirty="0" err="1"/>
              <a:t>String</a:t>
            </a:r>
            <a:r>
              <a:rPr lang="tr-TR" dirty="0"/>
              <a:t> değer i girerse program çalışırken hata verir. </a:t>
            </a:r>
          </a:p>
        </p:txBody>
      </p:sp>
    </p:spTree>
    <p:extLst>
      <p:ext uri="{BB962C8B-B14F-4D97-AF65-F5344CB8AC3E}">
        <p14:creationId xmlns:p14="http://schemas.microsoft.com/office/powerpoint/2010/main" val="78683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F66A27-AC80-492A-89AF-4BF7B8C82067}"/>
              </a:ext>
            </a:extLst>
          </p:cNvPr>
          <p:cNvSpPr>
            <a:spLocks noGrp="1"/>
          </p:cNvSpPr>
          <p:nvPr>
            <p:ph type="title"/>
          </p:nvPr>
        </p:nvSpPr>
        <p:spPr/>
        <p:txBody>
          <a:bodyPr/>
          <a:lstStyle/>
          <a:p>
            <a:r>
              <a:rPr lang="tr-TR" dirty="0"/>
              <a:t>ÇÖZÜLEMEYEN HATALAR (ERROR) </a:t>
            </a:r>
          </a:p>
        </p:txBody>
      </p:sp>
      <p:sp>
        <p:nvSpPr>
          <p:cNvPr id="3" name="İçerik Yer Tutucusu 2">
            <a:extLst>
              <a:ext uri="{FF2B5EF4-FFF2-40B4-BE49-F238E27FC236}">
                <a16:creationId xmlns:a16="http://schemas.microsoft.com/office/drawing/2014/main" id="{FE36A1BB-4492-4594-BDF6-0CA6575718D0}"/>
              </a:ext>
            </a:extLst>
          </p:cNvPr>
          <p:cNvSpPr>
            <a:spLocks noGrp="1"/>
          </p:cNvSpPr>
          <p:nvPr>
            <p:ph idx="1"/>
          </p:nvPr>
        </p:nvSpPr>
        <p:spPr/>
        <p:txBody>
          <a:bodyPr/>
          <a:lstStyle/>
          <a:p>
            <a:r>
              <a:rPr lang="tr-TR" dirty="0"/>
              <a:t>Bu tür hatalar için verilebilecek en önemli örnek, belleğin yetmediği durumlardır. Bu tür hataları ne kadar </a:t>
            </a:r>
            <a:r>
              <a:rPr lang="tr-TR" dirty="0" err="1"/>
              <a:t>try-catch</a:t>
            </a:r>
            <a:r>
              <a:rPr lang="tr-TR" dirty="0"/>
              <a:t> içerisine alsak da hatayı çözemeyiz. Bazen bellekte gereksiz yere kullanılmayan nesneler bulunur. Bu kullanılmayan nesneler de, bu tür hatalara sebep olabilir.</a:t>
            </a:r>
          </a:p>
        </p:txBody>
      </p:sp>
    </p:spTree>
    <p:extLst>
      <p:ext uri="{BB962C8B-B14F-4D97-AF65-F5344CB8AC3E}">
        <p14:creationId xmlns:p14="http://schemas.microsoft.com/office/powerpoint/2010/main" val="2043358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B536A1-8490-47B4-B8B7-66D1A1DBE236}"/>
              </a:ext>
            </a:extLst>
          </p:cNvPr>
          <p:cNvSpPr>
            <a:spLocks noGrp="1"/>
          </p:cNvSpPr>
          <p:nvPr>
            <p:ph type="title"/>
          </p:nvPr>
        </p:nvSpPr>
        <p:spPr/>
        <p:txBody>
          <a:bodyPr/>
          <a:lstStyle/>
          <a:p>
            <a:r>
              <a:rPr lang="tr-TR" dirty="0"/>
              <a:t>Ödev</a:t>
            </a:r>
          </a:p>
        </p:txBody>
      </p:sp>
      <p:sp>
        <p:nvSpPr>
          <p:cNvPr id="3" name="İçerik Yer Tutucusu 2">
            <a:extLst>
              <a:ext uri="{FF2B5EF4-FFF2-40B4-BE49-F238E27FC236}">
                <a16:creationId xmlns:a16="http://schemas.microsoft.com/office/drawing/2014/main" id="{D3E17BFF-7062-4D7C-82A1-B81DFC02B83C}"/>
              </a:ext>
            </a:extLst>
          </p:cNvPr>
          <p:cNvSpPr>
            <a:spLocks noGrp="1"/>
          </p:cNvSpPr>
          <p:nvPr>
            <p:ph idx="1"/>
          </p:nvPr>
        </p:nvSpPr>
        <p:spPr/>
        <p:txBody>
          <a:bodyPr/>
          <a:lstStyle/>
          <a:p>
            <a:pPr marL="514350" indent="-514350">
              <a:buAutoNum type="arabicPeriod"/>
            </a:pPr>
            <a:r>
              <a:rPr lang="tr-TR" dirty="0"/>
              <a:t>Klavyeden karakterleri tek tek alıp bir diziye atan ve sadece harfleri kabul eden; karakter ve rakam girildiğinde hata olarak algılayan ve bu hatayı, çağırıldığı yerde kontrol eden </a:t>
            </a:r>
            <a:r>
              <a:rPr lang="tr-TR" dirty="0" err="1"/>
              <a:t>Exception</a:t>
            </a:r>
            <a:r>
              <a:rPr lang="tr-TR" dirty="0"/>
              <a:t> türünün kodunu yazın. </a:t>
            </a:r>
          </a:p>
          <a:p>
            <a:pPr marL="514350" indent="-514350">
              <a:buAutoNum type="arabicPeriod"/>
            </a:pPr>
            <a:r>
              <a:rPr lang="tr-TR" dirty="0"/>
              <a:t>Klavyeden tek tek değer alan ve bu değer sayı olduğunda çalışmaya devam - eden, sayı dışında bir karakter olduğunda önce hata mesajı yayınlayıp, daha sonra sonlanan uygulamanın kodlarını yazın.</a:t>
            </a:r>
          </a:p>
        </p:txBody>
      </p:sp>
    </p:spTree>
    <p:extLst>
      <p:ext uri="{BB962C8B-B14F-4D97-AF65-F5344CB8AC3E}">
        <p14:creationId xmlns:p14="http://schemas.microsoft.com/office/powerpoint/2010/main" val="1562659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2C4A14-F3AE-4EE2-8A0E-D3DD0AD751A7}"/>
              </a:ext>
            </a:extLst>
          </p:cNvPr>
          <p:cNvSpPr>
            <a:spLocks noGrp="1"/>
          </p:cNvSpPr>
          <p:nvPr>
            <p:ph type="title"/>
          </p:nvPr>
        </p:nvSpPr>
        <p:spPr/>
        <p:txBody>
          <a:bodyPr/>
          <a:lstStyle/>
          <a:p>
            <a:r>
              <a:rPr lang="tr-TR" dirty="0"/>
              <a:t>0’a Bölme Hatası</a:t>
            </a:r>
          </a:p>
        </p:txBody>
      </p:sp>
      <p:pic>
        <p:nvPicPr>
          <p:cNvPr id="5" name="İçerik Yer Tutucusu 4">
            <a:extLst>
              <a:ext uri="{FF2B5EF4-FFF2-40B4-BE49-F238E27FC236}">
                <a16:creationId xmlns:a16="http://schemas.microsoft.com/office/drawing/2014/main" id="{F317FBAC-394F-4418-AC4C-53E5EBEF5CA5}"/>
              </a:ext>
            </a:extLst>
          </p:cNvPr>
          <p:cNvPicPr>
            <a:picLocks noGrp="1" noChangeAspect="1"/>
          </p:cNvPicPr>
          <p:nvPr>
            <p:ph sz="half" idx="1"/>
          </p:nvPr>
        </p:nvPicPr>
        <p:blipFill>
          <a:blip r:embed="rId2"/>
          <a:stretch>
            <a:fillRect/>
          </a:stretch>
        </p:blipFill>
        <p:spPr>
          <a:xfrm>
            <a:off x="838200" y="1514078"/>
            <a:ext cx="5095875" cy="2133600"/>
          </a:xfrm>
        </p:spPr>
      </p:pic>
      <p:sp>
        <p:nvSpPr>
          <p:cNvPr id="8" name="İçerik Yer Tutucusu 7">
            <a:extLst>
              <a:ext uri="{FF2B5EF4-FFF2-40B4-BE49-F238E27FC236}">
                <a16:creationId xmlns:a16="http://schemas.microsoft.com/office/drawing/2014/main" id="{AF3CCCB8-0C42-4B9B-83D5-561617FA20C8}"/>
              </a:ext>
            </a:extLst>
          </p:cNvPr>
          <p:cNvSpPr>
            <a:spLocks noGrp="1"/>
          </p:cNvSpPr>
          <p:nvPr>
            <p:ph sz="half" idx="2"/>
          </p:nvPr>
        </p:nvSpPr>
        <p:spPr>
          <a:xfrm>
            <a:off x="6757236" y="1027906"/>
            <a:ext cx="5181600" cy="4351338"/>
          </a:xfrm>
        </p:spPr>
        <p:txBody>
          <a:bodyPr>
            <a:normAutofit fontScale="92500" lnSpcReduction="10000"/>
          </a:bodyPr>
          <a:lstStyle/>
          <a:p>
            <a:r>
              <a:rPr lang="tr-TR" dirty="0"/>
              <a:t>Çıktımızda da görüldüğü gibi programımız çalışma zamanında bir hata verecektir. Derleyicinin vereceği hata, </a:t>
            </a:r>
            <a:r>
              <a:rPr lang="tr-TR" dirty="0" err="1"/>
              <a:t>java.lang.ArithmeticException</a:t>
            </a:r>
            <a:r>
              <a:rPr lang="tr-TR" dirty="0"/>
              <a:t> hatasıdır. Java, hatalar konusunda çok sıkı davranır ve hataları anında kullanıcıya gösterir. </a:t>
            </a:r>
          </a:p>
          <a:p>
            <a:r>
              <a:rPr lang="tr-TR" dirty="0"/>
              <a:t>Geliştireceğiniz kodlarda hata her zaman bu kadar basit ve anlaşılır olmayacaktır. Hatayı anlayıp ayıklayabilmek için </a:t>
            </a:r>
            <a:r>
              <a:rPr lang="tr-TR" dirty="0" err="1">
                <a:solidFill>
                  <a:srgbClr val="FF0000"/>
                </a:solidFill>
              </a:rPr>
              <a:t>try-catch</a:t>
            </a:r>
            <a:r>
              <a:rPr lang="tr-TR" dirty="0"/>
              <a:t> bloğu kullanmalıyız. </a:t>
            </a:r>
          </a:p>
          <a:p>
            <a:endParaRPr lang="tr-TR" dirty="0"/>
          </a:p>
        </p:txBody>
      </p:sp>
      <p:pic>
        <p:nvPicPr>
          <p:cNvPr id="7" name="Resim 6">
            <a:extLst>
              <a:ext uri="{FF2B5EF4-FFF2-40B4-BE49-F238E27FC236}">
                <a16:creationId xmlns:a16="http://schemas.microsoft.com/office/drawing/2014/main" id="{884C2AEB-6690-4F4E-9171-314CDD9581B9}"/>
              </a:ext>
            </a:extLst>
          </p:cNvPr>
          <p:cNvPicPr>
            <a:picLocks noChangeAspect="1"/>
          </p:cNvPicPr>
          <p:nvPr/>
        </p:nvPicPr>
        <p:blipFill>
          <a:blip r:embed="rId3"/>
          <a:stretch>
            <a:fillRect/>
          </a:stretch>
        </p:blipFill>
        <p:spPr>
          <a:xfrm>
            <a:off x="613611" y="4467622"/>
            <a:ext cx="6143625" cy="876300"/>
          </a:xfrm>
          <a:prstGeom prst="rect">
            <a:avLst/>
          </a:prstGeom>
        </p:spPr>
      </p:pic>
    </p:spTree>
    <p:extLst>
      <p:ext uri="{BB962C8B-B14F-4D97-AF65-F5344CB8AC3E}">
        <p14:creationId xmlns:p14="http://schemas.microsoft.com/office/powerpoint/2010/main" val="390536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3B946F17-EE85-4733-9816-0FD2F557B929}"/>
              </a:ext>
            </a:extLst>
          </p:cNvPr>
          <p:cNvSpPr>
            <a:spLocks noGrp="1"/>
          </p:cNvSpPr>
          <p:nvPr>
            <p:ph type="title"/>
          </p:nvPr>
        </p:nvSpPr>
        <p:spPr/>
        <p:txBody>
          <a:bodyPr/>
          <a:lstStyle/>
          <a:p>
            <a:endParaRPr lang="tr-TR"/>
          </a:p>
        </p:txBody>
      </p:sp>
      <p:pic>
        <p:nvPicPr>
          <p:cNvPr id="8" name="İçerik Yer Tutucusu 7">
            <a:extLst>
              <a:ext uri="{FF2B5EF4-FFF2-40B4-BE49-F238E27FC236}">
                <a16:creationId xmlns:a16="http://schemas.microsoft.com/office/drawing/2014/main" id="{3FA4DBAE-C4FF-435B-9F73-038FB80EF415}"/>
              </a:ext>
            </a:extLst>
          </p:cNvPr>
          <p:cNvPicPr>
            <a:picLocks noGrp="1" noChangeAspect="1"/>
          </p:cNvPicPr>
          <p:nvPr>
            <p:ph idx="1"/>
          </p:nvPr>
        </p:nvPicPr>
        <p:blipFill>
          <a:blip r:embed="rId2"/>
          <a:stretch>
            <a:fillRect/>
          </a:stretch>
        </p:blipFill>
        <p:spPr>
          <a:xfrm>
            <a:off x="891110" y="1957137"/>
            <a:ext cx="10773500" cy="4299284"/>
          </a:xfrm>
        </p:spPr>
      </p:pic>
    </p:spTree>
    <p:extLst>
      <p:ext uri="{BB962C8B-B14F-4D97-AF65-F5344CB8AC3E}">
        <p14:creationId xmlns:p14="http://schemas.microsoft.com/office/powerpoint/2010/main" val="3118984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53BF3E-590A-4709-AB71-38B4CA1634A4}"/>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A26ECE58-1A04-4339-85A0-58845C4C0D2E}"/>
              </a:ext>
            </a:extLst>
          </p:cNvPr>
          <p:cNvSpPr>
            <a:spLocks noGrp="1"/>
          </p:cNvSpPr>
          <p:nvPr>
            <p:ph idx="1"/>
          </p:nvPr>
        </p:nvSpPr>
        <p:spPr/>
        <p:txBody>
          <a:bodyPr/>
          <a:lstStyle/>
          <a:p>
            <a:r>
              <a:rPr lang="tr-TR" dirty="0"/>
              <a:t>Hata oluşma ihtimali olan kodumuzu </a:t>
            </a:r>
            <a:r>
              <a:rPr lang="tr-TR" dirty="0" err="1"/>
              <a:t>try</a:t>
            </a:r>
            <a:r>
              <a:rPr lang="tr-TR" dirty="0"/>
              <a:t> bloğu içerisine alırız. </a:t>
            </a:r>
            <a:r>
              <a:rPr lang="tr-TR" dirty="0" err="1"/>
              <a:t>try</a:t>
            </a:r>
            <a:r>
              <a:rPr lang="tr-TR" dirty="0"/>
              <a:t> bloğu çalıştığında eğer bir hata olursa </a:t>
            </a:r>
            <a:r>
              <a:rPr lang="tr-TR" dirty="0" err="1"/>
              <a:t>catch</a:t>
            </a:r>
            <a:r>
              <a:rPr lang="tr-TR" dirty="0"/>
              <a:t> bloğuna girilir. Hangi türde bir hata olduysa bu hata ekrana yazdırılır. Burada tanımlanan </a:t>
            </a:r>
            <a:r>
              <a:rPr lang="tr-TR" dirty="0" err="1"/>
              <a:t>Exception</a:t>
            </a:r>
            <a:r>
              <a:rPr lang="tr-TR" dirty="0"/>
              <a:t> türü tipindeki e nesnesi bize hata hakkında bilgiler verir. </a:t>
            </a:r>
          </a:p>
        </p:txBody>
      </p:sp>
    </p:spTree>
    <p:extLst>
      <p:ext uri="{BB962C8B-B14F-4D97-AF65-F5344CB8AC3E}">
        <p14:creationId xmlns:p14="http://schemas.microsoft.com/office/powerpoint/2010/main" val="2181401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a:extLst>
              <a:ext uri="{FF2B5EF4-FFF2-40B4-BE49-F238E27FC236}">
                <a16:creationId xmlns:a16="http://schemas.microsoft.com/office/drawing/2014/main" id="{C1E033FE-6017-4F40-A6CD-247B8EDC4727}"/>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2713D174-9E53-4343-8455-EF688FFAD806}"/>
              </a:ext>
            </a:extLst>
          </p:cNvPr>
          <p:cNvPicPr>
            <a:picLocks noGrp="1" noChangeAspect="1"/>
          </p:cNvPicPr>
          <p:nvPr>
            <p:ph sz="half" idx="1"/>
          </p:nvPr>
        </p:nvPicPr>
        <p:blipFill>
          <a:blip r:embed="rId2"/>
          <a:stretch>
            <a:fillRect/>
          </a:stretch>
        </p:blipFill>
        <p:spPr>
          <a:xfrm>
            <a:off x="1426396" y="1825625"/>
            <a:ext cx="4005208" cy="4351338"/>
          </a:xfrm>
        </p:spPr>
      </p:pic>
      <p:sp>
        <p:nvSpPr>
          <p:cNvPr id="7" name="İçerik Yer Tutucusu 6">
            <a:extLst>
              <a:ext uri="{FF2B5EF4-FFF2-40B4-BE49-F238E27FC236}">
                <a16:creationId xmlns:a16="http://schemas.microsoft.com/office/drawing/2014/main" id="{6585ED76-3DDE-4173-A4B5-FD6C54AEFB09}"/>
              </a:ext>
            </a:extLst>
          </p:cNvPr>
          <p:cNvSpPr>
            <a:spLocks noGrp="1"/>
          </p:cNvSpPr>
          <p:nvPr>
            <p:ph sz="half" idx="2"/>
          </p:nvPr>
        </p:nvSpPr>
        <p:spPr/>
        <p:txBody>
          <a:bodyPr>
            <a:normAutofit fontScale="85000" lnSpcReduction="20000"/>
          </a:bodyPr>
          <a:lstStyle/>
          <a:p>
            <a:r>
              <a:rPr lang="tr-TR" dirty="0">
                <a:solidFill>
                  <a:srgbClr val="FF0000"/>
                </a:solidFill>
              </a:rPr>
              <a:t>Yandaki örnekte görüldüğü gibi derleyici değişkenlere atamaları yaptıktan sonra </a:t>
            </a:r>
            <a:r>
              <a:rPr lang="tr-TR" dirty="0" err="1">
                <a:solidFill>
                  <a:srgbClr val="FF0000"/>
                </a:solidFill>
              </a:rPr>
              <a:t>try</a:t>
            </a:r>
            <a:r>
              <a:rPr lang="tr-TR" dirty="0">
                <a:solidFill>
                  <a:srgbClr val="FF0000"/>
                </a:solidFill>
              </a:rPr>
              <a:t> bloğunu işleme alıyor. Biz diyoruz ki “Bu bölme işlemine bak, burada bir hata olabilir” O yüzden hata olabilecek yerleri </a:t>
            </a:r>
            <a:r>
              <a:rPr lang="tr-TR" dirty="0" err="1">
                <a:solidFill>
                  <a:srgbClr val="FF0000"/>
                </a:solidFill>
              </a:rPr>
              <a:t>try</a:t>
            </a:r>
            <a:r>
              <a:rPr lang="tr-TR" dirty="0">
                <a:solidFill>
                  <a:srgbClr val="FF0000"/>
                </a:solidFill>
              </a:rPr>
              <a:t> içerisine aldık. Bu kodda bir hatamız var. Bu bölme işleminde, sıfıra bölme hatasıyla karşılaşıldığı anda </a:t>
            </a:r>
            <a:r>
              <a:rPr lang="tr-TR" dirty="0" err="1">
                <a:solidFill>
                  <a:srgbClr val="FF0000"/>
                </a:solidFill>
              </a:rPr>
              <a:t>catch</a:t>
            </a:r>
            <a:r>
              <a:rPr lang="tr-TR" dirty="0">
                <a:solidFill>
                  <a:srgbClr val="FF0000"/>
                </a:solidFill>
              </a:rPr>
              <a:t> bloğuna geçip hata mesajımızı gösteriyor. Normalde derleyici hata ile karşılaştığında programı durdururdu ve bir hata mesajı verdi. Biz bu </a:t>
            </a:r>
            <a:r>
              <a:rPr lang="tr-TR" dirty="0" err="1">
                <a:solidFill>
                  <a:srgbClr val="FF0000"/>
                </a:solidFill>
              </a:rPr>
              <a:t>catch</a:t>
            </a:r>
            <a:r>
              <a:rPr lang="tr-TR" dirty="0">
                <a:solidFill>
                  <a:srgbClr val="FF0000"/>
                </a:solidFill>
              </a:rPr>
              <a:t> içerisinde diyoruz ki programı durdurma, kullanıcıya bir hata mesajı göster. </a:t>
            </a:r>
          </a:p>
          <a:p>
            <a:endParaRPr lang="tr-TR" dirty="0"/>
          </a:p>
        </p:txBody>
      </p:sp>
    </p:spTree>
    <p:extLst>
      <p:ext uri="{BB962C8B-B14F-4D97-AF65-F5344CB8AC3E}">
        <p14:creationId xmlns:p14="http://schemas.microsoft.com/office/powerpoint/2010/main" val="1943365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F35D0AD4-C7AE-485A-948C-D81F741C5462}"/>
              </a:ext>
            </a:extLst>
          </p:cNvPr>
          <p:cNvSpPr>
            <a:spLocks noGrp="1"/>
          </p:cNvSpPr>
          <p:nvPr>
            <p:ph type="title"/>
          </p:nvPr>
        </p:nvSpPr>
        <p:spPr/>
        <p:txBody>
          <a:bodyPr/>
          <a:lstStyle/>
          <a:p>
            <a:endParaRPr lang="tr-TR"/>
          </a:p>
        </p:txBody>
      </p:sp>
      <p:sp>
        <p:nvSpPr>
          <p:cNvPr id="6" name="İçerik Yer Tutucusu 5">
            <a:extLst>
              <a:ext uri="{FF2B5EF4-FFF2-40B4-BE49-F238E27FC236}">
                <a16:creationId xmlns:a16="http://schemas.microsoft.com/office/drawing/2014/main" id="{C3FA2199-E8CC-489D-B253-831F51B1B7D1}"/>
              </a:ext>
            </a:extLst>
          </p:cNvPr>
          <p:cNvSpPr>
            <a:spLocks noGrp="1"/>
          </p:cNvSpPr>
          <p:nvPr>
            <p:ph idx="1"/>
          </p:nvPr>
        </p:nvSpPr>
        <p:spPr/>
        <p:txBody>
          <a:bodyPr>
            <a:normAutofit fontScale="92500" lnSpcReduction="10000"/>
          </a:bodyPr>
          <a:lstStyle/>
          <a:p>
            <a:r>
              <a:rPr lang="tr-TR" dirty="0"/>
              <a:t>Hata mesajımızın ilk bölümü </a:t>
            </a:r>
            <a:r>
              <a:rPr lang="tr-TR" dirty="0">
                <a:solidFill>
                  <a:srgbClr val="FF0000"/>
                </a:solidFill>
              </a:rPr>
              <a:t>hatanın tipi </a:t>
            </a:r>
            <a:r>
              <a:rPr lang="tr-TR" dirty="0"/>
              <a:t>ile ilgilidir. İkinci bölüm ise </a:t>
            </a:r>
            <a:r>
              <a:rPr lang="tr-TR" dirty="0">
                <a:solidFill>
                  <a:srgbClr val="FF0000"/>
                </a:solidFill>
              </a:rPr>
              <a:t>hatanın neden kaynaklandığı </a:t>
            </a:r>
            <a:r>
              <a:rPr lang="tr-TR" dirty="0"/>
              <a:t>ile ilgilidir. Burada ilk bölüm olan hatanın tipi </a:t>
            </a:r>
            <a:r>
              <a:rPr lang="tr-TR" dirty="0" err="1"/>
              <a:t>ArithmeticException'dır</a:t>
            </a:r>
            <a:r>
              <a:rPr lang="tr-TR" dirty="0"/>
              <a:t>. Hatanın neden kaynaklandığı ise, </a:t>
            </a:r>
            <a:r>
              <a:rPr lang="tr-TR" dirty="0" err="1"/>
              <a:t>ae</a:t>
            </a:r>
            <a:r>
              <a:rPr lang="tr-TR" dirty="0"/>
              <a:t> nesnesinin içerisinde saklıdır. Biz </a:t>
            </a:r>
            <a:r>
              <a:rPr lang="tr-TR" dirty="0" err="1"/>
              <a:t>ae</a:t>
            </a:r>
            <a:r>
              <a:rPr lang="tr-TR" dirty="0"/>
              <a:t> nesnesini </a:t>
            </a:r>
            <a:r>
              <a:rPr lang="tr-TR" dirty="0" err="1"/>
              <a:t>ae</a:t>
            </a:r>
            <a:r>
              <a:rPr lang="tr-TR" dirty="0"/>
              <a:t>. </a:t>
            </a:r>
            <a:r>
              <a:rPr lang="tr-TR" dirty="0" err="1"/>
              <a:t>toString</a:t>
            </a:r>
            <a:r>
              <a:rPr lang="tr-TR" dirty="0"/>
              <a:t> () ile ekrana yazdırarak hatanın sebebini öğreniriz.</a:t>
            </a:r>
          </a:p>
          <a:p>
            <a:endParaRPr lang="tr-TR" dirty="0"/>
          </a:p>
          <a:p>
            <a:r>
              <a:rPr lang="tr-TR" b="1" dirty="0">
                <a:solidFill>
                  <a:srgbClr val="FF0000"/>
                </a:solidFill>
              </a:rPr>
              <a:t>Not</a:t>
            </a:r>
            <a:r>
              <a:rPr lang="tr-TR" b="1" i="1" dirty="0">
                <a:solidFill>
                  <a:srgbClr val="FF0000"/>
                </a:solidFill>
              </a:rPr>
              <a:t>: </a:t>
            </a:r>
            <a:r>
              <a:rPr lang="tr-TR" i="1" dirty="0"/>
              <a:t>Eğer </a:t>
            </a:r>
            <a:r>
              <a:rPr lang="tr-TR" i="1" dirty="0" err="1"/>
              <a:t>catch</a:t>
            </a:r>
            <a:r>
              <a:rPr lang="tr-TR" i="1" dirty="0"/>
              <a:t> bloğunda tanımladığınız hata tipi ile karşılaştığınız hata tipi uyuşmuyorsa, muhtemelen hatayı yakalayamayacaksınız. Bu gibi durumlarda </a:t>
            </a:r>
            <a:r>
              <a:rPr lang="tr-TR" i="1" dirty="0" err="1"/>
              <a:t>catch</a:t>
            </a:r>
            <a:r>
              <a:rPr lang="tr-TR" i="1" dirty="0"/>
              <a:t> bloğunda genel hata tipi (</a:t>
            </a:r>
            <a:r>
              <a:rPr lang="tr-TR" i="1" dirty="0" err="1"/>
              <a:t>Exception</a:t>
            </a:r>
            <a:r>
              <a:rPr lang="tr-TR" i="1" dirty="0"/>
              <a:t>) tanımlamak veya birden fazla </a:t>
            </a:r>
            <a:r>
              <a:rPr lang="tr-TR" i="1" dirty="0" err="1"/>
              <a:t>catch</a:t>
            </a:r>
            <a:r>
              <a:rPr lang="tr-TR" i="1" dirty="0"/>
              <a:t> bloğu bulundurmak hatayı yakalamanızı kolaylaştıracaktır. </a:t>
            </a:r>
          </a:p>
          <a:p>
            <a:pPr lvl="1"/>
            <a:r>
              <a:rPr lang="tr-TR" i="1" dirty="0"/>
              <a:t>(</a:t>
            </a:r>
            <a:r>
              <a:rPr lang="tr-TR" b="1" i="1" dirty="0" err="1">
                <a:solidFill>
                  <a:srgbClr val="FF0000"/>
                </a:solidFill>
              </a:rPr>
              <a:t>Exception</a:t>
            </a:r>
            <a:r>
              <a:rPr lang="tr-TR" i="1" dirty="0"/>
              <a:t> bütün hata tiplerini kapsar, genel hata tipidir. )</a:t>
            </a:r>
          </a:p>
        </p:txBody>
      </p:sp>
    </p:spTree>
    <p:extLst>
      <p:ext uri="{BB962C8B-B14F-4D97-AF65-F5344CB8AC3E}">
        <p14:creationId xmlns:p14="http://schemas.microsoft.com/office/powerpoint/2010/main" val="4190001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DC4B1215-86EC-4050-9D30-2E51B4861BC0}"/>
              </a:ext>
            </a:extLst>
          </p:cNvPr>
          <p:cNvSpPr>
            <a:spLocks noGrp="1"/>
          </p:cNvSpPr>
          <p:nvPr>
            <p:ph type="title"/>
          </p:nvPr>
        </p:nvSpPr>
        <p:spPr/>
        <p:txBody>
          <a:bodyPr/>
          <a:lstStyle/>
          <a:p>
            <a:endParaRPr lang="tr-TR"/>
          </a:p>
        </p:txBody>
      </p:sp>
      <p:pic>
        <p:nvPicPr>
          <p:cNvPr id="8" name="İçerik Yer Tutucusu 7">
            <a:extLst>
              <a:ext uri="{FF2B5EF4-FFF2-40B4-BE49-F238E27FC236}">
                <a16:creationId xmlns:a16="http://schemas.microsoft.com/office/drawing/2014/main" id="{5F72956E-16DC-47D2-B2B1-0F32740DB5D7}"/>
              </a:ext>
            </a:extLst>
          </p:cNvPr>
          <p:cNvPicPr>
            <a:picLocks noGrp="1" noChangeAspect="1"/>
          </p:cNvPicPr>
          <p:nvPr>
            <p:ph sz="half" idx="1"/>
          </p:nvPr>
        </p:nvPicPr>
        <p:blipFill>
          <a:blip r:embed="rId2"/>
          <a:stretch>
            <a:fillRect/>
          </a:stretch>
        </p:blipFill>
        <p:spPr>
          <a:xfrm>
            <a:off x="838200" y="1872312"/>
            <a:ext cx="5181600" cy="4257963"/>
          </a:xfrm>
        </p:spPr>
      </p:pic>
      <p:sp>
        <p:nvSpPr>
          <p:cNvPr id="6" name="İçerik Yer Tutucusu 5">
            <a:extLst>
              <a:ext uri="{FF2B5EF4-FFF2-40B4-BE49-F238E27FC236}">
                <a16:creationId xmlns:a16="http://schemas.microsoft.com/office/drawing/2014/main" id="{78EF1E9F-E025-462D-AB18-3EA23FF52F53}"/>
              </a:ext>
            </a:extLst>
          </p:cNvPr>
          <p:cNvSpPr>
            <a:spLocks noGrp="1"/>
          </p:cNvSpPr>
          <p:nvPr>
            <p:ph sz="half" idx="2"/>
          </p:nvPr>
        </p:nvSpPr>
        <p:spPr/>
        <p:txBody>
          <a:bodyPr/>
          <a:lstStyle/>
          <a:p>
            <a:r>
              <a:rPr lang="tr-TR" dirty="0">
                <a:solidFill>
                  <a:srgbClr val="FF0000"/>
                </a:solidFill>
              </a:rPr>
              <a:t>Bu örnekte a nesnesi üzerinden hatanın sebebini yazdırmak yerine kendi belirlediğimiz bir ifadeyi de yazdırdık</a:t>
            </a:r>
            <a:r>
              <a:rPr lang="tr-TR" dirty="0"/>
              <a:t>. </a:t>
            </a:r>
          </a:p>
          <a:p>
            <a:endParaRPr lang="tr-TR" dirty="0"/>
          </a:p>
        </p:txBody>
      </p:sp>
    </p:spTree>
    <p:extLst>
      <p:ext uri="{BB962C8B-B14F-4D97-AF65-F5344CB8AC3E}">
        <p14:creationId xmlns:p14="http://schemas.microsoft.com/office/powerpoint/2010/main" val="154809795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D9AC50F0B1DD94EA1C1962D79EF2F03" ma:contentTypeVersion="5" ma:contentTypeDescription="Create a new document." ma:contentTypeScope="" ma:versionID="75bb1b8ed6d1e39f2b5db69b8ad858cc">
  <xsd:schema xmlns:xsd="http://www.w3.org/2001/XMLSchema" xmlns:xs="http://www.w3.org/2001/XMLSchema" xmlns:p="http://schemas.microsoft.com/office/2006/metadata/properties" xmlns:ns2="f5058889-0039-4d9f-afb9-621a9cc8b208" targetNamespace="http://schemas.microsoft.com/office/2006/metadata/properties" ma:root="true" ma:fieldsID="1f9ef9468075419190eba79da118c99e" ns2:_="">
    <xsd:import namespace="f5058889-0039-4d9f-afb9-621a9cc8b20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058889-0039-4d9f-afb9-621a9cc8b2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B9CFC9-7D41-4D62-8481-6AB38D784B10}">
  <ds:schemaRefs>
    <ds:schemaRef ds:uri="http://schemas.microsoft.com/sharepoint/v3/contenttype/forms"/>
  </ds:schemaRefs>
</ds:datastoreItem>
</file>

<file path=customXml/itemProps2.xml><?xml version="1.0" encoding="utf-8"?>
<ds:datastoreItem xmlns:ds="http://schemas.openxmlformats.org/officeDocument/2006/customXml" ds:itemID="{E1DB72D0-79FC-4DB8-AE1B-AC67AAF7BA0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CE9CA71-DF1A-4E08-BF9F-EA085E6877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058889-0039-4d9f-afb9-621a9cc8b2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345</TotalTime>
  <Words>2045</Words>
  <Application>Microsoft Office PowerPoint</Application>
  <PresentationFormat>Geniş ekran</PresentationFormat>
  <Paragraphs>79</Paragraphs>
  <Slides>32</Slides>
  <Notes>0</Notes>
  <HiddenSlides>0</HiddenSlides>
  <MMClips>0</MMClips>
  <ScaleCrop>false</ScaleCrop>
  <HeadingPairs>
    <vt:vector size="4" baseType="variant">
      <vt:variant>
        <vt:lpstr>Tema</vt:lpstr>
      </vt:variant>
      <vt:variant>
        <vt:i4>1</vt:i4>
      </vt:variant>
      <vt:variant>
        <vt:lpstr>Slayt Başlıkları</vt:lpstr>
      </vt:variant>
      <vt:variant>
        <vt:i4>32</vt:i4>
      </vt:variant>
    </vt:vector>
  </HeadingPairs>
  <TitlesOfParts>
    <vt:vector size="33" baseType="lpstr">
      <vt:lpstr>Office Teması</vt:lpstr>
      <vt:lpstr>Hata Yakalama</vt:lpstr>
      <vt:lpstr>EXCEPTIONS (İSTİSNALAR) </vt:lpstr>
      <vt:lpstr>PowerPoint Sunusu</vt:lpstr>
      <vt:lpstr>0’a Bölme Hatası</vt:lpstr>
      <vt:lpstr>PowerPoint Sunusu</vt:lpstr>
      <vt:lpstr>PowerPoint Sunusu</vt:lpstr>
      <vt:lpstr>PowerPoint Sunusu</vt:lpstr>
      <vt:lpstr>PowerPoint Sunusu</vt:lpstr>
      <vt:lpstr>PowerPoint Sunusu</vt:lpstr>
      <vt:lpstr>PowerPoint Sunusu</vt:lpstr>
      <vt:lpstr>HATA YAKALAMADA  YENİ CATCH BLOĞU SİSTEMİ </vt:lpstr>
      <vt:lpstr>FINALLY BLOĞU </vt:lpstr>
      <vt:lpstr>PowerPoint Sunusu</vt:lpstr>
      <vt:lpstr>HATA YAKALAMADA  FINALLY BLOĞUNUN ALTERNATİFİ </vt:lpstr>
      <vt:lpstr>FINALLY BLOĞUNDA TRY-CATCH KULLANIMI </vt:lpstr>
      <vt:lpstr>BİRDEN FAZLA HATA YAKALAMA </vt:lpstr>
      <vt:lpstr>THROW ANAHTAR KELİMESİ </vt:lpstr>
      <vt:lpstr>PowerPoint Sunusu</vt:lpstr>
      <vt:lpstr>PowerPoint Sunusu</vt:lpstr>
      <vt:lpstr>PowerPoint Sunusu</vt:lpstr>
      <vt:lpstr>PowerPoint Sunusu</vt:lpstr>
      <vt:lpstr>PowerPoint Sunusu</vt:lpstr>
      <vt:lpstr>EXCEPTION TÜRÜ OLUŞTURMA </vt:lpstr>
      <vt:lpstr>PowerPoint Sunusu</vt:lpstr>
      <vt:lpstr>PowerPoint Sunusu</vt:lpstr>
      <vt:lpstr>HATA TÜRLERİ </vt:lpstr>
      <vt:lpstr>PowerPoint Sunusu</vt:lpstr>
      <vt:lpstr>PowerPoint Sunusu</vt:lpstr>
      <vt:lpstr>RUNTIMEEXCEPTION HATA TÜRÜ </vt:lpstr>
      <vt:lpstr>PowerPoint Sunusu</vt:lpstr>
      <vt:lpstr>ÇÖZÜLEMEYEN HATALAR (ERROR) </vt:lpstr>
      <vt:lpstr>Ödev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MURAT ASLANYÜREK</dc:creator>
  <cp:lastModifiedBy>MURAT ASLANYÜREK</cp:lastModifiedBy>
  <cp:revision>31</cp:revision>
  <dcterms:created xsi:type="dcterms:W3CDTF">2020-10-29T18:52:51Z</dcterms:created>
  <dcterms:modified xsi:type="dcterms:W3CDTF">2022-01-09T23:30:13Z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0x0101009D9AC50F0B1DD94EA1C1962D79EF2F03</vt:lpwstr>
  </property>
</Properties>
</file>