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3007C-DB93-4295-B846-038D23A40E46}" v="2" dt="2021-12-12T13:17:27.981"/>
    <p1510:client id="{3168A5E4-A488-446A-AD49-75993B9CAF56}" v="1" dt="2021-12-12T10:58:16.459"/>
    <p1510:client id="{5AFFCE46-9C89-4ADF-808B-9303D4BFACCB}" v="2" dt="2021-12-10T13:55:09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AKCAN AYCAN" userId="S::1206706035@ogr.klu.edu.tr::f3608021-5251-43ae-a9f2-e1a9841ce8b5" providerId="AD" clId="Web-{5AFFCE46-9C89-4ADF-808B-9303D4BFACCB}"/>
    <pc:docChg chg="modSld">
      <pc:chgData name="BURAKCAN AYCAN" userId="S::1206706035@ogr.klu.edu.tr::f3608021-5251-43ae-a9f2-e1a9841ce8b5" providerId="AD" clId="Web-{5AFFCE46-9C89-4ADF-808B-9303D4BFACCB}" dt="2021-12-10T13:55:09.749" v="1" actId="1076"/>
      <pc:docMkLst>
        <pc:docMk/>
      </pc:docMkLst>
      <pc:sldChg chg="modSp">
        <pc:chgData name="BURAKCAN AYCAN" userId="S::1206706035@ogr.klu.edu.tr::f3608021-5251-43ae-a9f2-e1a9841ce8b5" providerId="AD" clId="Web-{5AFFCE46-9C89-4ADF-808B-9303D4BFACCB}" dt="2021-12-10T13:55:09.749" v="1" actId="1076"/>
        <pc:sldMkLst>
          <pc:docMk/>
          <pc:sldMk cId="3684895224" sldId="278"/>
        </pc:sldMkLst>
        <pc:spChg chg="mod">
          <ac:chgData name="BURAKCAN AYCAN" userId="S::1206706035@ogr.klu.edu.tr::f3608021-5251-43ae-a9f2-e1a9841ce8b5" providerId="AD" clId="Web-{5AFFCE46-9C89-4ADF-808B-9303D4BFACCB}" dt="2021-12-10T13:55:09.749" v="1" actId="1076"/>
          <ac:spMkLst>
            <pc:docMk/>
            <pc:sldMk cId="3684895224" sldId="278"/>
            <ac:spMk id="3" creationId="{0F188BB9-7017-4CC6-839D-ABA8F6971676}"/>
          </ac:spMkLst>
        </pc:spChg>
      </pc:sldChg>
    </pc:docChg>
  </pc:docChgLst>
  <pc:docChgLst>
    <pc:chgData name="ÖZGE ORAL" userId="S::1206706042@ogr.klu.edu.tr::a331aea2-fc28-4163-9707-98d58739e03e" providerId="AD" clId="Web-{1203007C-DB93-4295-B846-038D23A40E46}"/>
    <pc:docChg chg="modSld">
      <pc:chgData name="ÖZGE ORAL" userId="S::1206706042@ogr.klu.edu.tr::a331aea2-fc28-4163-9707-98d58739e03e" providerId="AD" clId="Web-{1203007C-DB93-4295-B846-038D23A40E46}" dt="2021-12-12T13:17:27.981" v="1" actId="20577"/>
      <pc:docMkLst>
        <pc:docMk/>
      </pc:docMkLst>
      <pc:sldChg chg="modSp">
        <pc:chgData name="ÖZGE ORAL" userId="S::1206706042@ogr.klu.edu.tr::a331aea2-fc28-4163-9707-98d58739e03e" providerId="AD" clId="Web-{1203007C-DB93-4295-B846-038D23A40E46}" dt="2021-12-12T13:17:27.981" v="1" actId="20577"/>
        <pc:sldMkLst>
          <pc:docMk/>
          <pc:sldMk cId="3684895224" sldId="278"/>
        </pc:sldMkLst>
        <pc:spChg chg="mod">
          <ac:chgData name="ÖZGE ORAL" userId="S::1206706042@ogr.klu.edu.tr::a331aea2-fc28-4163-9707-98d58739e03e" providerId="AD" clId="Web-{1203007C-DB93-4295-B846-038D23A40E46}" dt="2021-12-12T13:17:27.981" v="1" actId="20577"/>
          <ac:spMkLst>
            <pc:docMk/>
            <pc:sldMk cId="3684895224" sldId="278"/>
            <ac:spMk id="3" creationId="{0F188BB9-7017-4CC6-839D-ABA8F6971676}"/>
          </ac:spMkLst>
        </pc:spChg>
      </pc:sldChg>
    </pc:docChg>
  </pc:docChgLst>
  <pc:docChgLst>
    <pc:chgData name="ÖZGE ORAL" userId="S::1206706042@ogr.klu.edu.tr::a331aea2-fc28-4163-9707-98d58739e03e" providerId="AD" clId="Web-{3168A5E4-A488-446A-AD49-75993B9CAF56}"/>
    <pc:docChg chg="modSld">
      <pc:chgData name="ÖZGE ORAL" userId="S::1206706042@ogr.klu.edu.tr::a331aea2-fc28-4163-9707-98d58739e03e" providerId="AD" clId="Web-{3168A5E4-A488-446A-AD49-75993B9CAF56}" dt="2021-12-12T10:58:16.459" v="0" actId="20577"/>
      <pc:docMkLst>
        <pc:docMk/>
      </pc:docMkLst>
      <pc:sldChg chg="modSp">
        <pc:chgData name="ÖZGE ORAL" userId="S::1206706042@ogr.klu.edu.tr::a331aea2-fc28-4163-9707-98d58739e03e" providerId="AD" clId="Web-{3168A5E4-A488-446A-AD49-75993B9CAF56}" dt="2021-12-12T10:58:16.459" v="0" actId="20577"/>
        <pc:sldMkLst>
          <pc:docMk/>
          <pc:sldMk cId="3684895224" sldId="278"/>
        </pc:sldMkLst>
        <pc:spChg chg="mod">
          <ac:chgData name="ÖZGE ORAL" userId="S::1206706042@ogr.klu.edu.tr::a331aea2-fc28-4163-9707-98d58739e03e" providerId="AD" clId="Web-{3168A5E4-A488-446A-AD49-75993B9CAF56}" dt="2021-12-12T10:58:16.459" v="0" actId="20577"/>
          <ac:spMkLst>
            <pc:docMk/>
            <pc:sldMk cId="3684895224" sldId="278"/>
            <ac:spMk id="3" creationId="{0F188BB9-7017-4CC6-839D-ABA8F69716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B63CF7-E13B-4D11-96ED-72E509221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4A9E932-E4D7-4631-A449-7180CF9F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753B13-90C4-49DF-AAF6-277B27E3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3B74-9266-4448-AC0D-8F20FC25CC22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4448B1-7B58-4102-844A-DFA8C9E6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36DF03-CBE0-4B8B-8D58-74851F48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E99F-D8C4-4C90-A135-3AF49F144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465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CF9582-C0D5-4B89-B201-98693910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83C4747-8BEA-46E2-897B-39E584220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735D81-86A3-4C9C-879B-77A367EE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3B74-9266-4448-AC0D-8F20FC25CC22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DE30B1-0FCC-4FF6-A793-C338E143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FBCD8C-40CA-4DAA-8BE0-29593FC0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E99F-D8C4-4C90-A135-3AF49F144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997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62C4E6A-183D-411C-B1AC-5BD7F53BA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6A14A0F-8F98-4456-A40F-5C7012F5D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1C1EBA-C4C5-4E3E-B6E2-7A637B66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3B74-9266-4448-AC0D-8F20FC25CC22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CE9F61-D7C8-48D2-AE94-1B9A44AE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5178FF-51D3-413A-898D-72864A58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E99F-D8C4-4C90-A135-3AF49F144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910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82B30F-F152-4EFA-BAEB-E46A991A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C2326E-A96A-4840-AD80-C42BF748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E62847-DCF2-4143-BE39-27B1DE7E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3B74-9266-4448-AC0D-8F20FC25CC22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51257C-7C9E-4204-BB0D-33D1AE09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BAA4E0-E894-49D5-9B7B-B71DCF47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E99F-D8C4-4C90-A135-3AF49F144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753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62B5DD-2583-4C19-9A7A-93B78A3B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E97B6CF-5E2A-4F7B-AE25-4E8A584DE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76C502-B1C6-4409-AD43-5ED8D9B3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3B74-9266-4448-AC0D-8F20FC25CC22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E0C4A2-1646-4634-9ED9-AEB5FD45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9B5211-5C19-4D93-86AF-0E367D6C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E99F-D8C4-4C90-A135-3AF49F144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307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708897-6DE1-43FE-875B-349B2EB5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722851-2C1E-44D9-B9F7-76571841C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7896366-1A68-4F86-97C6-4B9008631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C950DBA-8188-4AA0-95A4-3D967E90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3B74-9266-4448-AC0D-8F20FC25CC22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749C8A-D6D8-47D3-BD75-B3F2AC9D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B4ED12B-DD43-4040-89B1-F7E72DA2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E99F-D8C4-4C90-A135-3AF49F144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3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F22D65-EDB6-4ECE-856F-E246C83A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2F2D861-7433-4981-992B-8DB5F8544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73D1885-81FC-4D66-B7E0-4FDD498C4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4ECEFC0-2C5D-41D8-8E60-690C8974F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CFF8A39-CE74-4099-A96C-68666F9D3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F3B22AF-75A9-40E8-A948-99F6C29C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3B74-9266-4448-AC0D-8F20FC25CC22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AC37F29-2680-41D4-B38B-ABCC3A89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AC1B11C-07D4-4D43-B04F-8E4E4E30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E99F-D8C4-4C90-A135-3AF49F144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909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4958FC-9302-4374-BF8F-627417D3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4B41A0E-BFB7-4D39-A835-A4E078FC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3B74-9266-4448-AC0D-8F20FC25CC22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4CDDEB7-90AA-4B43-88DD-32B50D2D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03C743D-109F-4213-A20C-508FB978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E99F-D8C4-4C90-A135-3AF49F144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159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03743F3-B544-4612-8FC4-9377B824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3B74-9266-4448-AC0D-8F20FC25CC22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ACB1BAD-F005-40F8-95D7-058A7CE1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0B96EB8-3910-4E58-98DA-21B6066B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E99F-D8C4-4C90-A135-3AF49F144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659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C55903-5171-442F-BACC-627ADF9E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C12EEA-28B6-467F-8B04-74BA3212E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BE2250C-46EC-41E4-A53C-2C7C9DBD7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A6E9FC1-9628-4144-99FA-D24CF861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3B74-9266-4448-AC0D-8F20FC25CC22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ADF7C8F-D399-4719-B0D1-C10C11BE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58305F-11F2-4FEC-B96F-E0CF766E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E99F-D8C4-4C90-A135-3AF49F144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312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D16282-AAD6-4BBA-AD54-014E4400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2315F97-476E-4663-BE42-09ADB994F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654D719-CBB5-4424-B6CE-B9B52091C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5272FE1-6B57-4BD2-8384-5FC81298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3B74-9266-4448-AC0D-8F20FC25CC22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0E88906-DD89-45D7-9823-DD6ED18E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D2C3795-A1C6-4CBB-97AA-204EC51D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E99F-D8C4-4C90-A135-3AF49F144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137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5A32063-7D36-4BCC-8232-543F71F4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ED8C21A-E0FF-4515-90F1-F2FEDDA3A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D498379-5D17-48A0-9723-2DB64CBB1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73B74-9266-4448-AC0D-8F20FC25CC22}" type="datetimeFigureOut">
              <a:rPr lang="tr-TR" smtClean="0"/>
              <a:t>12.12.2021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EE6938-8573-4349-BED4-A08553822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6AA808-200C-4DFC-8349-6DDC1B75B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6E99F-D8C4-4C90-A135-3AF49F144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324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ARAYÜZLER(INTERFACE)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err="1"/>
              <a:t>Öğr.Gör</a:t>
            </a:r>
            <a:r>
              <a:rPr lang="tr-TR"/>
              <a:t>. Murat ASLANYÜREK</a:t>
            </a:r>
          </a:p>
        </p:txBody>
      </p:sp>
    </p:spTree>
    <p:extLst>
      <p:ext uri="{BB962C8B-B14F-4D97-AF65-F5344CB8AC3E}">
        <p14:creationId xmlns:p14="http://schemas.microsoft.com/office/powerpoint/2010/main" val="217454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379368" y="0"/>
            <a:ext cx="4812632" cy="1325563"/>
          </a:xfrm>
        </p:spPr>
        <p:txBody>
          <a:bodyPr/>
          <a:lstStyle/>
          <a:p>
            <a:r>
              <a:rPr lang="tr-TR"/>
              <a:t>Canli.java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BFE32C66-747E-423F-8608-E8FA22013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7379369" cy="6903992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C198FC0-F72B-49DD-B149-7C36563F9B00}"/>
              </a:ext>
            </a:extLst>
          </p:cNvPr>
          <p:cNvSpPr txBox="1"/>
          <p:nvPr/>
        </p:nvSpPr>
        <p:spPr>
          <a:xfrm>
            <a:off x="6224337" y="2374232"/>
            <a:ext cx="58553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rgbClr val="FF0000"/>
                </a:solidFill>
              </a:rPr>
              <a:t>Bu örneğimizde 3 adet </a:t>
            </a:r>
            <a:r>
              <a:rPr lang="tr-TR" err="1">
                <a:solidFill>
                  <a:srgbClr val="FF0000"/>
                </a:solidFill>
              </a:rPr>
              <a:t>arayüz</a:t>
            </a:r>
            <a:r>
              <a:rPr lang="tr-TR">
                <a:solidFill>
                  <a:srgbClr val="FF0000"/>
                </a:solidFill>
              </a:rPr>
              <a:t> tanımladık. Bu </a:t>
            </a:r>
            <a:r>
              <a:rPr lang="tr-TR" err="1">
                <a:solidFill>
                  <a:srgbClr val="FF0000"/>
                </a:solidFill>
              </a:rPr>
              <a:t>arayüzlerden</a:t>
            </a:r>
            <a:r>
              <a:rPr lang="tr-TR">
                <a:solidFill>
                  <a:srgbClr val="FF0000"/>
                </a:solidFill>
              </a:rPr>
              <a:t> Hayvan </a:t>
            </a:r>
            <a:r>
              <a:rPr lang="tr-TR" err="1">
                <a:solidFill>
                  <a:srgbClr val="FF0000"/>
                </a:solidFill>
              </a:rPr>
              <a:t>arayüzünden</a:t>
            </a:r>
            <a:r>
              <a:rPr lang="tr-TR">
                <a:solidFill>
                  <a:srgbClr val="FF0000"/>
                </a:solidFill>
              </a:rPr>
              <a:t> Tavsan sınıfını </a:t>
            </a:r>
            <a:r>
              <a:rPr lang="tr-TR" err="1">
                <a:solidFill>
                  <a:srgbClr val="FF0000"/>
                </a:solidFill>
              </a:rPr>
              <a:t>implement</a:t>
            </a:r>
            <a:r>
              <a:rPr lang="tr-TR">
                <a:solidFill>
                  <a:srgbClr val="FF0000"/>
                </a:solidFill>
              </a:rPr>
              <a:t> ettik. </a:t>
            </a:r>
            <a:r>
              <a:rPr lang="tr-TR" err="1">
                <a:solidFill>
                  <a:srgbClr val="FF0000"/>
                </a:solidFill>
              </a:rPr>
              <a:t>Surungen</a:t>
            </a:r>
            <a:r>
              <a:rPr lang="tr-TR">
                <a:solidFill>
                  <a:srgbClr val="FF0000"/>
                </a:solidFill>
              </a:rPr>
              <a:t> </a:t>
            </a:r>
            <a:r>
              <a:rPr lang="tr-TR" err="1">
                <a:solidFill>
                  <a:srgbClr val="FF0000"/>
                </a:solidFill>
              </a:rPr>
              <a:t>arayüzünden</a:t>
            </a:r>
            <a:r>
              <a:rPr lang="tr-TR">
                <a:solidFill>
                  <a:srgbClr val="FF0000"/>
                </a:solidFill>
              </a:rPr>
              <a:t> de Timsah sınıfını </a:t>
            </a:r>
            <a:r>
              <a:rPr lang="tr-TR" err="1">
                <a:solidFill>
                  <a:srgbClr val="FF0000"/>
                </a:solidFill>
              </a:rPr>
              <a:t>implement</a:t>
            </a:r>
            <a:r>
              <a:rPr lang="tr-TR">
                <a:solidFill>
                  <a:srgbClr val="FF0000"/>
                </a:solidFill>
              </a:rPr>
              <a:t> ettik. Tavsan sınıfımız, Hayvan ve </a:t>
            </a:r>
            <a:r>
              <a:rPr lang="tr-TR" err="1">
                <a:solidFill>
                  <a:srgbClr val="FF0000"/>
                </a:solidFill>
              </a:rPr>
              <a:t>Canli</a:t>
            </a:r>
            <a:r>
              <a:rPr lang="tr-TR">
                <a:solidFill>
                  <a:srgbClr val="FF0000"/>
                </a:solidFill>
              </a:rPr>
              <a:t> </a:t>
            </a:r>
            <a:r>
              <a:rPr lang="tr-TR" err="1">
                <a:solidFill>
                  <a:srgbClr val="FF0000"/>
                </a:solidFill>
              </a:rPr>
              <a:t>arayüzlerindeki</a:t>
            </a:r>
            <a:r>
              <a:rPr lang="tr-TR">
                <a:solidFill>
                  <a:srgbClr val="FF0000"/>
                </a:solidFill>
              </a:rPr>
              <a:t> </a:t>
            </a:r>
            <a:r>
              <a:rPr lang="tr-TR" err="1">
                <a:solidFill>
                  <a:srgbClr val="FF0000"/>
                </a:solidFill>
              </a:rPr>
              <a:t>metodları</a:t>
            </a:r>
            <a:r>
              <a:rPr lang="tr-TR">
                <a:solidFill>
                  <a:srgbClr val="FF0000"/>
                </a:solidFill>
              </a:rPr>
              <a:t> </a:t>
            </a:r>
            <a:r>
              <a:rPr lang="tr-TR" err="1">
                <a:solidFill>
                  <a:srgbClr val="FF0000"/>
                </a:solidFill>
              </a:rPr>
              <a:t>override</a:t>
            </a:r>
            <a:r>
              <a:rPr lang="tr-TR">
                <a:solidFill>
                  <a:srgbClr val="FF0000"/>
                </a:solidFill>
              </a:rPr>
              <a:t> etmek zorunda kaldı. Çünkü Hayvan </a:t>
            </a:r>
            <a:r>
              <a:rPr lang="tr-TR" err="1">
                <a:solidFill>
                  <a:srgbClr val="FF0000"/>
                </a:solidFill>
              </a:rPr>
              <a:t>arayüzü</a:t>
            </a:r>
            <a:r>
              <a:rPr lang="tr-TR">
                <a:solidFill>
                  <a:srgbClr val="FF0000"/>
                </a:solidFill>
              </a:rPr>
              <a:t> de </a:t>
            </a:r>
            <a:r>
              <a:rPr lang="tr-TR" err="1">
                <a:solidFill>
                  <a:srgbClr val="FF0000"/>
                </a:solidFill>
              </a:rPr>
              <a:t>Canli</a:t>
            </a:r>
            <a:r>
              <a:rPr lang="tr-TR">
                <a:solidFill>
                  <a:srgbClr val="FF0000"/>
                </a:solidFill>
              </a:rPr>
              <a:t> </a:t>
            </a:r>
            <a:r>
              <a:rPr lang="tr-TR" err="1">
                <a:solidFill>
                  <a:srgbClr val="FF0000"/>
                </a:solidFill>
              </a:rPr>
              <a:t>arayüzünden</a:t>
            </a:r>
            <a:r>
              <a:rPr lang="tr-TR">
                <a:solidFill>
                  <a:srgbClr val="FF0000"/>
                </a:solidFill>
              </a:rPr>
              <a:t> türetilmiştir (miras).</a:t>
            </a:r>
          </a:p>
          <a:p>
            <a:endParaRPr lang="tr-TR">
              <a:solidFill>
                <a:srgbClr val="FF0000"/>
              </a:solidFill>
            </a:endParaRPr>
          </a:p>
          <a:p>
            <a:r>
              <a:rPr lang="tr-TR">
                <a:solidFill>
                  <a:srgbClr val="FF0000"/>
                </a:solidFill>
              </a:rPr>
              <a:t>Timsah sınıfımız ise, hem Hayvan hem </a:t>
            </a:r>
            <a:r>
              <a:rPr lang="tr-TR" err="1">
                <a:solidFill>
                  <a:srgbClr val="FF0000"/>
                </a:solidFill>
              </a:rPr>
              <a:t>Canli</a:t>
            </a:r>
            <a:r>
              <a:rPr lang="tr-TR">
                <a:solidFill>
                  <a:srgbClr val="FF0000"/>
                </a:solidFill>
              </a:rPr>
              <a:t> </a:t>
            </a:r>
            <a:r>
              <a:rPr lang="tr-TR" err="1">
                <a:solidFill>
                  <a:srgbClr val="FF0000"/>
                </a:solidFill>
              </a:rPr>
              <a:t>hemde</a:t>
            </a:r>
            <a:r>
              <a:rPr lang="tr-TR">
                <a:solidFill>
                  <a:srgbClr val="FF0000"/>
                </a:solidFill>
              </a:rPr>
              <a:t> </a:t>
            </a:r>
            <a:r>
              <a:rPr lang="tr-TR" err="1">
                <a:solidFill>
                  <a:srgbClr val="FF0000"/>
                </a:solidFill>
              </a:rPr>
              <a:t>Surungen</a:t>
            </a:r>
            <a:r>
              <a:rPr lang="tr-TR">
                <a:solidFill>
                  <a:srgbClr val="FF0000"/>
                </a:solidFill>
              </a:rPr>
              <a:t> </a:t>
            </a:r>
            <a:r>
              <a:rPr lang="tr-TR" err="1">
                <a:solidFill>
                  <a:srgbClr val="FF0000"/>
                </a:solidFill>
              </a:rPr>
              <a:t>arayüzlerindeki</a:t>
            </a:r>
            <a:r>
              <a:rPr lang="tr-TR">
                <a:solidFill>
                  <a:srgbClr val="FF0000"/>
                </a:solidFill>
              </a:rPr>
              <a:t> metotları </a:t>
            </a:r>
            <a:r>
              <a:rPr lang="tr-TR" err="1">
                <a:solidFill>
                  <a:srgbClr val="FF0000"/>
                </a:solidFill>
              </a:rPr>
              <a:t>override</a:t>
            </a:r>
            <a:r>
              <a:rPr lang="tr-TR">
                <a:solidFill>
                  <a:srgbClr val="FF0000"/>
                </a:solidFill>
              </a:rPr>
              <a:t> etmek zorunda kaldı. Bunun sebebi de  Sürüngen </a:t>
            </a:r>
            <a:r>
              <a:rPr lang="tr-TR" err="1">
                <a:solidFill>
                  <a:srgbClr val="FF0000"/>
                </a:solidFill>
              </a:rPr>
              <a:t>arayüzünün</a:t>
            </a:r>
            <a:r>
              <a:rPr lang="tr-TR">
                <a:solidFill>
                  <a:srgbClr val="FF0000"/>
                </a:solidFill>
              </a:rPr>
              <a:t> hayvan </a:t>
            </a:r>
            <a:r>
              <a:rPr lang="tr-TR" err="1">
                <a:solidFill>
                  <a:srgbClr val="FF0000"/>
                </a:solidFill>
              </a:rPr>
              <a:t>arayüzünden</a:t>
            </a:r>
            <a:r>
              <a:rPr lang="tr-TR">
                <a:solidFill>
                  <a:srgbClr val="FF0000"/>
                </a:solidFill>
              </a:rPr>
              <a:t>, Hayvan </a:t>
            </a:r>
            <a:r>
              <a:rPr lang="tr-TR" err="1">
                <a:solidFill>
                  <a:srgbClr val="FF0000"/>
                </a:solidFill>
              </a:rPr>
              <a:t>arayüzünün</a:t>
            </a:r>
            <a:r>
              <a:rPr lang="tr-TR">
                <a:solidFill>
                  <a:srgbClr val="FF0000"/>
                </a:solidFill>
              </a:rPr>
              <a:t> ise </a:t>
            </a:r>
            <a:r>
              <a:rPr lang="tr-TR" err="1">
                <a:solidFill>
                  <a:srgbClr val="FF0000"/>
                </a:solidFill>
              </a:rPr>
              <a:t>Canli</a:t>
            </a:r>
            <a:r>
              <a:rPr lang="tr-TR">
                <a:solidFill>
                  <a:srgbClr val="FF0000"/>
                </a:solidFill>
              </a:rPr>
              <a:t> </a:t>
            </a:r>
            <a:r>
              <a:rPr lang="tr-TR" err="1">
                <a:solidFill>
                  <a:srgbClr val="FF0000"/>
                </a:solidFill>
              </a:rPr>
              <a:t>arayüzünden</a:t>
            </a:r>
            <a:r>
              <a:rPr lang="tr-TR">
                <a:solidFill>
                  <a:srgbClr val="FF0000"/>
                </a:solidFill>
              </a:rPr>
              <a:t> miras alınmasıdır.</a:t>
            </a:r>
          </a:p>
        </p:txBody>
      </p:sp>
    </p:spTree>
    <p:extLst>
      <p:ext uri="{BB962C8B-B14F-4D97-AF65-F5344CB8AC3E}">
        <p14:creationId xmlns:p14="http://schemas.microsoft.com/office/powerpoint/2010/main" val="200813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ARAYUZ İÇERİSİNDE BAŞKA BİR ARAYÜZ KULLANMA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Bir </a:t>
            </a:r>
            <a:r>
              <a:rPr lang="tr-TR" err="1"/>
              <a:t>arayüz</a:t>
            </a:r>
            <a:r>
              <a:rPr lang="tr-TR"/>
              <a:t> başka bir </a:t>
            </a:r>
            <a:r>
              <a:rPr lang="tr-TR" err="1"/>
              <a:t>arayüz</a:t>
            </a:r>
            <a:r>
              <a:rPr lang="tr-TR"/>
              <a:t> içerisinde bulunabilir. </a:t>
            </a:r>
          </a:p>
        </p:txBody>
      </p:sp>
    </p:spTree>
    <p:extLst>
      <p:ext uri="{BB962C8B-B14F-4D97-AF65-F5344CB8AC3E}">
        <p14:creationId xmlns:p14="http://schemas.microsoft.com/office/powerpoint/2010/main" val="252389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DBA23E4-6877-4CC3-95C3-C89710527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253"/>
            <a:ext cx="3638550" cy="272415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FE5D506-E4BB-4E5A-9D33-8662CCC78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2450"/>
            <a:ext cx="5343525" cy="34004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DB39A44-B46B-40D8-9E5D-76337F60C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2" y="641684"/>
            <a:ext cx="5694945" cy="551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2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34194B-7844-4A89-9C3E-49B20BA8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 Uygulama(a)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86FA17-BDEF-43F8-927F-709CB577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308210" cy="3581400"/>
          </a:xfrm>
        </p:spPr>
        <p:txBody>
          <a:bodyPr/>
          <a:lstStyle/>
          <a:p>
            <a:r>
              <a:rPr lang="tr-TR"/>
              <a:t>Aşağıdaki </a:t>
            </a:r>
            <a:r>
              <a:rPr lang="tr-TR" err="1"/>
              <a:t>arayüz</a:t>
            </a:r>
            <a:r>
              <a:rPr lang="tr-TR"/>
              <a:t> iki tane metot içermektedir.</a:t>
            </a:r>
          </a:p>
          <a:p>
            <a:endParaRPr lang="tr-TR" b="1">
              <a:solidFill>
                <a:srgbClr val="FF0000"/>
              </a:solidFill>
            </a:endParaRPr>
          </a:p>
          <a:p>
            <a:endParaRPr lang="tr-TR" b="1">
              <a:solidFill>
                <a:srgbClr val="FF0000"/>
              </a:solidFill>
            </a:endParaRPr>
          </a:p>
          <a:p>
            <a:endParaRPr lang="tr-TR" b="1">
              <a:solidFill>
                <a:srgbClr val="FF0000"/>
              </a:solidFill>
            </a:endParaRPr>
          </a:p>
          <a:p>
            <a:endParaRPr lang="tr-TR" b="1">
              <a:solidFill>
                <a:srgbClr val="FF0000"/>
              </a:solidFill>
            </a:endParaRPr>
          </a:p>
          <a:p>
            <a:endParaRPr lang="tr-TR" b="1">
              <a:solidFill>
                <a:srgbClr val="FF0000"/>
              </a:solidFill>
            </a:endParaRPr>
          </a:p>
          <a:p>
            <a:endParaRPr lang="tr-TR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424E626-93F9-4CDD-8730-FEF45D57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3222907"/>
            <a:ext cx="6245134" cy="214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8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4DF8F3-E481-4104-BB2E-E8D236C0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 Uygulama(b)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6606FA-E456-4916-80DE-6EC09C69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Aşağıdaki </a:t>
            </a:r>
            <a:r>
              <a:rPr lang="tr-TR" err="1"/>
              <a:t>arayüz</a:t>
            </a:r>
            <a:r>
              <a:rPr lang="tr-TR"/>
              <a:t> iki tane sabit değişken içermektedir.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71C97EC-8846-4C4A-94E9-8BC03DEA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51" y="3276746"/>
            <a:ext cx="8062538" cy="196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6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0F3D65-4E41-41A9-B8D0-72C35469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 Uygulama(c)+(</a:t>
            </a:r>
            <a:r>
              <a:rPr lang="tr-TR" err="1"/>
              <a:t>a+b</a:t>
            </a:r>
            <a:r>
              <a:rPr lang="tr-TR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0B095A-2DE2-49D3-89F0-1399DC26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58"/>
            <a:ext cx="10515600" cy="4351338"/>
          </a:xfrm>
        </p:spPr>
        <p:txBody>
          <a:bodyPr/>
          <a:lstStyle/>
          <a:p>
            <a:r>
              <a:rPr lang="tr-TR"/>
              <a:t> </a:t>
            </a:r>
            <a:r>
              <a:rPr lang="tr-TR" sz="1800"/>
              <a:t>Aşağıdaki sınıf, önceki iki </a:t>
            </a:r>
            <a:r>
              <a:rPr lang="tr-TR" sz="1800" err="1"/>
              <a:t>arayüzü</a:t>
            </a:r>
            <a:r>
              <a:rPr lang="tr-TR" sz="1800"/>
              <a:t> var etmektedir. Sınıf içinde, </a:t>
            </a:r>
            <a:r>
              <a:rPr lang="tr-TR" sz="1800" err="1"/>
              <a:t>arayüzün</a:t>
            </a:r>
            <a:r>
              <a:rPr lang="tr-TR" sz="1800"/>
              <a:t> metotlarının serbestçe tanımladığına dikkat ediniz. Aynı </a:t>
            </a:r>
            <a:r>
              <a:rPr lang="tr-TR" sz="1800" err="1"/>
              <a:t>arayüzü</a:t>
            </a:r>
            <a:r>
              <a:rPr lang="tr-TR" sz="1800"/>
              <a:t>  var edecek başka sınıflar, bu metotları başka </a:t>
            </a:r>
            <a:r>
              <a:rPr lang="tr-TR" sz="1800" err="1"/>
              <a:t>başka</a:t>
            </a:r>
            <a:r>
              <a:rPr lang="tr-TR" sz="1800"/>
              <a:t> tanımlayabilirler. Bu, bir metodun farklı işler görmesini sağlar ve </a:t>
            </a:r>
            <a:r>
              <a:rPr lang="tr-TR" sz="1800" err="1"/>
              <a:t>polymorphism</a:t>
            </a:r>
            <a:r>
              <a:rPr lang="tr-TR" sz="1800"/>
              <a:t> diye bilinir.</a:t>
            </a:r>
          </a:p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F306B16-8797-4FEC-A33E-11F256C1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99" y="2507221"/>
            <a:ext cx="5848350" cy="318935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29AA901-FBE3-4FFC-BC5E-C4CEED72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249" y="3279347"/>
            <a:ext cx="2546096" cy="132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2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789E60-F4CC-4278-8F1D-7FEFD71D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188BB9-7017-4CC6-839D-ABA8F6971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tr-TR"/>
              <a:t>İçerisinde alan ve çevre hesaplayan </a:t>
            </a:r>
            <a:r>
              <a:rPr lang="tr-TR" err="1"/>
              <a:t>metodlar</a:t>
            </a:r>
            <a:r>
              <a:rPr lang="tr-TR"/>
              <a:t> bulunan bir </a:t>
            </a:r>
            <a:r>
              <a:rPr lang="tr-TR" err="1"/>
              <a:t>arayüz</a:t>
            </a:r>
            <a:r>
              <a:rPr lang="tr-TR"/>
              <a:t> tanımlayın. Bu </a:t>
            </a:r>
            <a:r>
              <a:rPr lang="tr-TR" err="1"/>
              <a:t>arayüzü</a:t>
            </a:r>
            <a:r>
              <a:rPr lang="tr-TR"/>
              <a:t> oluşturacağınız üçgen, dikdörtgen, kare ve daire sınıfları kullansın. Bu sınıflar alan ve çevrelerini bu </a:t>
            </a:r>
            <a:r>
              <a:rPr lang="tr-TR" err="1"/>
              <a:t>metodlar</a:t>
            </a:r>
            <a:r>
              <a:rPr lang="tr-TR"/>
              <a:t> yardımıyla hesaplayıp ekrana yazdırsın. </a:t>
            </a:r>
          </a:p>
          <a:p>
            <a:pPr marL="514350" indent="-514350">
              <a:buAutoNum type="arabicPeriod"/>
            </a:pPr>
            <a:r>
              <a:rPr lang="tr-TR"/>
              <a:t>İçerisinde türü, yazarı, fiyatı ve yazdır () isimli bir metodu bulunan bir </a:t>
            </a:r>
            <a:r>
              <a:rPr lang="tr-TR" err="1"/>
              <a:t>arayüz</a:t>
            </a:r>
            <a:r>
              <a:rPr lang="tr-TR"/>
              <a:t> yazın. Bu </a:t>
            </a:r>
            <a:r>
              <a:rPr lang="tr-TR" err="1"/>
              <a:t>arayüzü</a:t>
            </a:r>
            <a:r>
              <a:rPr lang="tr-TR"/>
              <a:t> Bilimkurgu, Polisiye ve Macera sınıfları kullansın. Her biri kendi bilgilerini ekrana yazdırabileceği bir sınıfı yazın.</a:t>
            </a:r>
          </a:p>
          <a:p>
            <a:pPr marL="514350" indent="-514350">
              <a:buAutoNum type="arabicPeriod"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489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ARAYÜZ KAVRAMINA GİRİŞ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err="1"/>
              <a:t>Arayüzler</a:t>
            </a:r>
            <a:r>
              <a:rPr lang="tr-TR"/>
              <a:t>, soyut sınıflara benzer. Ancak yapı olarak bazı yönleriyle farklılıklar gösterir. </a:t>
            </a:r>
          </a:p>
          <a:p>
            <a:pPr lvl="1"/>
            <a:r>
              <a:rPr lang="tr-TR" err="1"/>
              <a:t>Arayüzlerde</a:t>
            </a:r>
            <a:r>
              <a:rPr lang="tr-TR"/>
              <a:t> bütün </a:t>
            </a:r>
            <a:r>
              <a:rPr lang="tr-TR" err="1"/>
              <a:t>metodlar</a:t>
            </a:r>
            <a:r>
              <a:rPr lang="tr-TR"/>
              <a:t> gövdesiz olarak tanımlanırlar.</a:t>
            </a:r>
          </a:p>
          <a:p>
            <a:pPr lvl="1"/>
            <a:r>
              <a:rPr lang="tr-TR" err="1"/>
              <a:t>Arayüzler</a:t>
            </a:r>
            <a:r>
              <a:rPr lang="tr-TR"/>
              <a:t>, sınıfların bir işi nasıl yapacağını değil, işi yaparken hangi adımları veya ne yapması gerektiğini tanımlar.</a:t>
            </a:r>
          </a:p>
          <a:p>
            <a:pPr lvl="1"/>
            <a:r>
              <a:rPr lang="tr-TR" err="1"/>
              <a:t>Arayüzler</a:t>
            </a:r>
            <a:r>
              <a:rPr lang="tr-TR"/>
              <a:t> çoklu kalıtım olayını basite indirgemek için oluşturulmuştur.</a:t>
            </a:r>
          </a:p>
          <a:p>
            <a:pPr lvl="1"/>
            <a:r>
              <a:rPr lang="tr-TR" err="1"/>
              <a:t>Arayüzlerin</a:t>
            </a:r>
            <a:r>
              <a:rPr lang="tr-TR"/>
              <a:t> sınıfları birleştirme özelliği vardır.</a:t>
            </a:r>
          </a:p>
          <a:p>
            <a:pPr lvl="1"/>
            <a:r>
              <a:rPr lang="tr-TR"/>
              <a:t>Sınıflar kullanmak istediği </a:t>
            </a:r>
            <a:r>
              <a:rPr lang="tr-TR" err="1"/>
              <a:t>arayüzü</a:t>
            </a:r>
            <a:r>
              <a:rPr lang="tr-TR"/>
              <a:t> sınıf tanımından sonra </a:t>
            </a:r>
            <a:r>
              <a:rPr lang="tr-TR" b="1" err="1"/>
              <a:t>implements</a:t>
            </a:r>
            <a:r>
              <a:rPr lang="tr-TR"/>
              <a:t> anahtar sözcüğü ile kendi bünyelerine dahil ederler.</a:t>
            </a:r>
          </a:p>
          <a:p>
            <a:pPr lvl="1"/>
            <a:r>
              <a:rPr lang="tr-TR" err="1"/>
              <a:t>Arayüzler</a:t>
            </a:r>
            <a:r>
              <a:rPr lang="tr-TR"/>
              <a:t> içerisinde tanımlanmış erişim belirleyicilerin </a:t>
            </a:r>
            <a:r>
              <a:rPr lang="tr-TR" b="1" err="1"/>
              <a:t>public</a:t>
            </a:r>
            <a:r>
              <a:rPr lang="tr-TR" b="1"/>
              <a:t> </a:t>
            </a:r>
            <a:r>
              <a:rPr lang="tr-TR" b="1" err="1"/>
              <a:t>static</a:t>
            </a:r>
            <a:r>
              <a:rPr lang="tr-TR" b="1"/>
              <a:t> </a:t>
            </a:r>
            <a:r>
              <a:rPr lang="tr-TR"/>
              <a:t>ve </a:t>
            </a:r>
            <a:r>
              <a:rPr lang="tr-TR" b="1"/>
              <a:t>final</a:t>
            </a:r>
            <a:r>
              <a:rPr lang="tr-TR"/>
              <a:t> tipindedir ve ilk değer ataması zorunludur.(</a:t>
            </a:r>
            <a:r>
              <a:rPr lang="tr-TR" err="1"/>
              <a:t>Arayüzü</a:t>
            </a:r>
            <a:r>
              <a:rPr lang="tr-TR"/>
              <a:t> kullanacak diğer sınıflar, değişkenleri değiştiremezler)</a:t>
            </a:r>
          </a:p>
        </p:txBody>
      </p:sp>
    </p:spTree>
    <p:extLst>
      <p:ext uri="{BB962C8B-B14F-4D97-AF65-F5344CB8AC3E}">
        <p14:creationId xmlns:p14="http://schemas.microsoft.com/office/powerpoint/2010/main" val="400582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ARAYÜZ KAVRAMINA GİRİŞ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/>
              <a:t>Sınıflar birden fazla </a:t>
            </a:r>
            <a:r>
              <a:rPr lang="tr-TR" err="1"/>
              <a:t>arayüzü</a:t>
            </a:r>
            <a:r>
              <a:rPr lang="tr-TR"/>
              <a:t> bünyesine katabilir.</a:t>
            </a:r>
          </a:p>
          <a:p>
            <a:r>
              <a:rPr lang="tr-TR" b="1"/>
              <a:t>Not</a:t>
            </a:r>
            <a:r>
              <a:rPr lang="tr-TR"/>
              <a:t>: </a:t>
            </a:r>
            <a:r>
              <a:rPr lang="tr-TR" err="1"/>
              <a:t>Arayüzler</a:t>
            </a:r>
            <a:r>
              <a:rPr lang="tr-TR"/>
              <a:t>, soyut sınıflarda olduğu gibi hem gövdeli hem gövdesiz </a:t>
            </a:r>
            <a:r>
              <a:rPr lang="tr-TR" err="1"/>
              <a:t>metodlara</a:t>
            </a:r>
            <a:r>
              <a:rPr lang="tr-TR"/>
              <a:t> sahip değildir. Tamamen gövdesiz </a:t>
            </a:r>
            <a:r>
              <a:rPr lang="tr-TR" err="1"/>
              <a:t>metodlar</a:t>
            </a:r>
            <a:r>
              <a:rPr lang="tr-TR"/>
              <a:t> bulunur. Yani bu </a:t>
            </a:r>
            <a:r>
              <a:rPr lang="tr-TR" err="1"/>
              <a:t>metodlar</a:t>
            </a:r>
            <a:r>
              <a:rPr lang="tr-TR"/>
              <a:t> başlı başına bir iş yapamazlar. Bu </a:t>
            </a:r>
            <a:r>
              <a:rPr lang="tr-TR" err="1"/>
              <a:t>metodların</a:t>
            </a:r>
            <a:r>
              <a:rPr lang="tr-TR"/>
              <a:t> </a:t>
            </a:r>
            <a:r>
              <a:rPr lang="tr-TR" err="1"/>
              <a:t>implement</a:t>
            </a:r>
            <a:r>
              <a:rPr lang="tr-TR"/>
              <a:t> edilen sınıflarda </a:t>
            </a:r>
            <a:r>
              <a:rPr lang="tr-TR" err="1"/>
              <a:t>override</a:t>
            </a:r>
            <a:r>
              <a:rPr lang="tr-TR"/>
              <a:t> edilmeleri gerekir.</a:t>
            </a:r>
          </a:p>
        </p:txBody>
      </p:sp>
    </p:spTree>
    <p:extLst>
      <p:ext uri="{BB962C8B-B14F-4D97-AF65-F5344CB8AC3E}">
        <p14:creationId xmlns:p14="http://schemas.microsoft.com/office/powerpoint/2010/main" val="365570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calisan.java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r>
              <a:rPr lang="tr-TR" b="1"/>
              <a:t>Not</a:t>
            </a:r>
            <a:r>
              <a:rPr lang="tr-TR"/>
              <a:t>: </a:t>
            </a:r>
            <a:r>
              <a:rPr lang="tr-TR" err="1"/>
              <a:t>Arayüzün</a:t>
            </a:r>
            <a:r>
              <a:rPr lang="tr-TR"/>
              <a:t> </a:t>
            </a:r>
            <a:r>
              <a:rPr lang="tr-TR" err="1"/>
              <a:t>metodlarını</a:t>
            </a:r>
            <a:r>
              <a:rPr lang="tr-TR"/>
              <a:t>, </a:t>
            </a:r>
            <a:r>
              <a:rPr lang="tr-TR" err="1"/>
              <a:t>arayüzü</a:t>
            </a:r>
            <a:r>
              <a:rPr lang="tr-TR"/>
              <a:t> kullanacağımız sınıflarda </a:t>
            </a:r>
            <a:r>
              <a:rPr lang="tr-TR" err="1"/>
              <a:t>override</a:t>
            </a:r>
            <a:r>
              <a:rPr lang="tr-TR"/>
              <a:t> ederek yeniden tanımlamak zorundayız.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664" y="1825625"/>
            <a:ext cx="5506452" cy="27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61475" y="365125"/>
            <a:ext cx="5663625" cy="1325563"/>
          </a:xfrm>
        </p:spPr>
        <p:txBody>
          <a:bodyPr/>
          <a:lstStyle/>
          <a:p>
            <a:r>
              <a:rPr lang="tr-TR"/>
              <a:t>isci.java</a:t>
            </a:r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207A3F5A-4035-451F-AFB0-28DAA31672D3}"/>
              </a:ext>
            </a:extLst>
          </p:cNvPr>
          <p:cNvSpPr txBox="1">
            <a:spLocks/>
          </p:cNvSpPr>
          <p:nvPr/>
        </p:nvSpPr>
        <p:spPr>
          <a:xfrm>
            <a:off x="6225100" y="365124"/>
            <a:ext cx="55177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mudur.java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89A7503A-9D38-4475-8F6B-521C6A92A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547" y="1459832"/>
            <a:ext cx="5076825" cy="4620126"/>
          </a:xfrm>
          <a:prstGeom prst="rect">
            <a:avLst/>
          </a:prstGeom>
        </p:spPr>
      </p:pic>
      <p:pic>
        <p:nvPicPr>
          <p:cNvPr id="13" name="İçerik Yer Tutucusu 5">
            <a:extLst>
              <a:ext uri="{FF2B5EF4-FFF2-40B4-BE49-F238E27FC236}">
                <a16:creationId xmlns:a16="http://schemas.microsoft.com/office/drawing/2014/main" id="{45E98883-710D-49FE-91FF-3EF4C4D12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475" y="1459832"/>
            <a:ext cx="5076824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8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53000" cy="1325563"/>
          </a:xfrm>
        </p:spPr>
        <p:txBody>
          <a:bodyPr/>
          <a:lstStyle/>
          <a:p>
            <a:r>
              <a:rPr lang="tr-TR"/>
              <a:t>satisElemanı.java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05FACE7-29A7-421A-A548-25B69267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2698"/>
            <a:ext cx="4953000" cy="502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7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614609" y="0"/>
            <a:ext cx="3416972" cy="1325563"/>
          </a:xfrm>
        </p:spPr>
        <p:txBody>
          <a:bodyPr>
            <a:normAutofit/>
          </a:bodyPr>
          <a:lstStyle/>
          <a:p>
            <a:r>
              <a:rPr lang="tr-TR" sz="3000"/>
              <a:t>arayuzOrnegi.java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9B472E6-8DB2-4202-884D-3165E96AE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20" y="0"/>
            <a:ext cx="8454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8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/>
              <a:t>Not</a:t>
            </a:r>
            <a:r>
              <a:rPr lang="tr-TR"/>
              <a:t>: </a:t>
            </a:r>
            <a:r>
              <a:rPr lang="tr-TR" err="1"/>
              <a:t>Arayüzler</a:t>
            </a:r>
            <a:r>
              <a:rPr lang="tr-TR"/>
              <a:t>, soyut sınıflara </a:t>
            </a:r>
            <a:r>
              <a:rPr lang="tr-TR" err="1"/>
              <a:t>benzesede</a:t>
            </a:r>
            <a:r>
              <a:rPr lang="tr-TR"/>
              <a:t> aralarında önemli farklar vardır. Eğer her metodun </a:t>
            </a:r>
            <a:r>
              <a:rPr lang="tr-TR" err="1"/>
              <a:t>override</a:t>
            </a:r>
            <a:r>
              <a:rPr lang="tr-TR"/>
              <a:t> edilmesini istiyorsak, bu </a:t>
            </a:r>
            <a:r>
              <a:rPr lang="tr-TR" err="1"/>
              <a:t>metodları</a:t>
            </a:r>
            <a:r>
              <a:rPr lang="tr-TR"/>
              <a:t> bir </a:t>
            </a:r>
            <a:r>
              <a:rPr lang="tr-TR" err="1"/>
              <a:t>arayüz</a:t>
            </a:r>
            <a:r>
              <a:rPr lang="tr-TR"/>
              <a:t> içerisinde tanımlarız. Ayrıca </a:t>
            </a:r>
            <a:r>
              <a:rPr lang="tr-TR" err="1"/>
              <a:t>arayüzlerde</a:t>
            </a:r>
            <a:r>
              <a:rPr lang="tr-TR"/>
              <a:t>, soyut sınıflarda olduğu gibi bir ilişki kavramı yoktur. Yani </a:t>
            </a:r>
            <a:r>
              <a:rPr lang="tr-TR" err="1"/>
              <a:t>arayüz</a:t>
            </a:r>
            <a:r>
              <a:rPr lang="tr-TR"/>
              <a:t> ve bunu kullanan sınıflar arasında kalıtım açısından bir bağlantı olmayabilir.</a:t>
            </a:r>
          </a:p>
        </p:txBody>
      </p:sp>
    </p:spTree>
    <p:extLst>
      <p:ext uri="{BB962C8B-B14F-4D97-AF65-F5344CB8AC3E}">
        <p14:creationId xmlns:p14="http://schemas.microsoft.com/office/powerpoint/2010/main" val="13376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ARAYÜZLERDE GENİŞLETME İŞLEMİ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Tanımlanan bir </a:t>
            </a:r>
            <a:r>
              <a:rPr lang="tr-TR" err="1"/>
              <a:t>arayüzü</a:t>
            </a:r>
            <a:r>
              <a:rPr lang="tr-TR"/>
              <a:t> genişletebiliriz. Bunu bir </a:t>
            </a:r>
            <a:r>
              <a:rPr lang="tr-TR" err="1"/>
              <a:t>arayüzün</a:t>
            </a:r>
            <a:r>
              <a:rPr lang="tr-TR"/>
              <a:t> başka bir </a:t>
            </a:r>
            <a:r>
              <a:rPr lang="tr-TR" err="1"/>
              <a:t>arayüzü</a:t>
            </a:r>
            <a:r>
              <a:rPr lang="tr-TR"/>
              <a:t> kalıtım yoluyla devralmasıyla mümkün olur.</a:t>
            </a:r>
          </a:p>
          <a:p>
            <a:r>
              <a:rPr lang="tr-TR" b="1"/>
              <a:t>Not</a:t>
            </a:r>
            <a:r>
              <a:rPr lang="tr-TR"/>
              <a:t>: Bir </a:t>
            </a:r>
            <a:r>
              <a:rPr lang="tr-TR" err="1"/>
              <a:t>arayüz</a:t>
            </a:r>
            <a:r>
              <a:rPr lang="tr-TR"/>
              <a:t> içerisinde aynı isimde iki </a:t>
            </a:r>
            <a:r>
              <a:rPr lang="tr-TR" err="1"/>
              <a:t>metod</a:t>
            </a:r>
            <a:r>
              <a:rPr lang="tr-TR"/>
              <a:t> varsa , bu </a:t>
            </a:r>
            <a:r>
              <a:rPr lang="tr-TR" err="1"/>
              <a:t>metodların</a:t>
            </a:r>
            <a:r>
              <a:rPr lang="tr-TR"/>
              <a:t> aldığı parametrelerin farklı olması gerekir. Dönüş tiplerinin farklı olması bir anlam ifade etmez, hata oluşur. Bu </a:t>
            </a:r>
            <a:r>
              <a:rPr lang="tr-TR" err="1"/>
              <a:t>metodlardaki</a:t>
            </a:r>
            <a:r>
              <a:rPr lang="tr-TR"/>
              <a:t> </a:t>
            </a:r>
            <a:r>
              <a:rPr lang="tr-TR" err="1"/>
              <a:t>overload</a:t>
            </a:r>
            <a:r>
              <a:rPr lang="tr-TR"/>
              <a:t> işlemine benzer.</a:t>
            </a:r>
          </a:p>
        </p:txBody>
      </p:sp>
    </p:spTree>
    <p:extLst>
      <p:ext uri="{BB962C8B-B14F-4D97-AF65-F5344CB8AC3E}">
        <p14:creationId xmlns:p14="http://schemas.microsoft.com/office/powerpoint/2010/main" val="107254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9AC50F0B1DD94EA1C1962D79EF2F03" ma:contentTypeVersion="5" ma:contentTypeDescription="Create a new document." ma:contentTypeScope="" ma:versionID="75bb1b8ed6d1e39f2b5db69b8ad858cc">
  <xsd:schema xmlns:xsd="http://www.w3.org/2001/XMLSchema" xmlns:xs="http://www.w3.org/2001/XMLSchema" xmlns:p="http://schemas.microsoft.com/office/2006/metadata/properties" xmlns:ns2="f5058889-0039-4d9f-afb9-621a9cc8b208" targetNamespace="http://schemas.microsoft.com/office/2006/metadata/properties" ma:root="true" ma:fieldsID="1f9ef9468075419190eba79da118c99e" ns2:_="">
    <xsd:import namespace="f5058889-0039-4d9f-afb9-621a9cc8b2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58889-0039-4d9f-afb9-621a9cc8b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C30400-845F-478F-B844-05BD9CA0D825}">
  <ds:schemaRefs>
    <ds:schemaRef ds:uri="f5058889-0039-4d9f-afb9-621a9cc8b2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592740C-A17C-4D7D-A945-5220325ADE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ED0B00-1B33-4AB8-B392-E73A0C90A94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Teması</vt:lpstr>
      <vt:lpstr>ARAYÜZLER(INTERFACE)</vt:lpstr>
      <vt:lpstr>ARAYÜZ KAVRAMINA GİRİŞ</vt:lpstr>
      <vt:lpstr>ARAYÜZ KAVRAMINA GİRİŞ</vt:lpstr>
      <vt:lpstr>calisan.java</vt:lpstr>
      <vt:lpstr>isci.java</vt:lpstr>
      <vt:lpstr>satisElemanı.java</vt:lpstr>
      <vt:lpstr>arayuzOrnegi.java</vt:lpstr>
      <vt:lpstr>PowerPoint Presentation</vt:lpstr>
      <vt:lpstr>ARAYÜZLERDE GENİŞLETME İŞLEMİ</vt:lpstr>
      <vt:lpstr>Canli.java</vt:lpstr>
      <vt:lpstr>ARAYUZ İÇERİSİNDE BAŞKA BİR ARAYÜZ KULLANMA</vt:lpstr>
      <vt:lpstr>PowerPoint Presentation</vt:lpstr>
      <vt:lpstr>Örnek Uygulama(a)</vt:lpstr>
      <vt:lpstr>Örnek Uygulama(b)</vt:lpstr>
      <vt:lpstr>Örnek Uygulama(c)+(a+b)</vt:lpstr>
      <vt:lpstr>Ödev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ARAYÜZLER(INTERFACE)</dc:title>
  <dc:creator>ASLANYÜREK</dc:creator>
  <cp:revision>1</cp:revision>
  <dcterms:created xsi:type="dcterms:W3CDTF">2016-03-13T20:12:33Z</dcterms:created>
  <dcterms:modified xsi:type="dcterms:W3CDTF">2021-12-12T13:17:38Z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0x0101009D9AC50F0B1DD94EA1C1962D79EF2F03</vt:lpwstr>
  </property>
</Properties>
</file>