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4"/>
  </p:sldMasterIdLst>
  <p:notesMasterIdLst>
    <p:notesMasterId r:id="rId38"/>
  </p:notesMasterIdLst>
  <p:sldIdLst>
    <p:sldId id="256" r:id="rId5"/>
    <p:sldId id="275" r:id="rId6"/>
    <p:sldId id="276" r:id="rId7"/>
    <p:sldId id="277" r:id="rId8"/>
    <p:sldId id="278" r:id="rId9"/>
    <p:sldId id="279" r:id="rId10"/>
    <p:sldId id="280" r:id="rId11"/>
    <p:sldId id="281" r:id="rId12"/>
    <p:sldId id="283" r:id="rId13"/>
    <p:sldId id="284" r:id="rId14"/>
    <p:sldId id="282" r:id="rId15"/>
    <p:sldId id="285" r:id="rId16"/>
    <p:sldId id="286" r:id="rId17"/>
    <p:sldId id="288" r:id="rId18"/>
    <p:sldId id="289" r:id="rId19"/>
    <p:sldId id="290" r:id="rId20"/>
    <p:sldId id="291"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274" r:id="rId3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E0F76-DC91-4063-99F5-D669E7F9BBA6}" v="3" dt="2022-01-09T20:38:12.815"/>
    <p1510:client id="{6FD1A884-0D22-4614-9F82-7EC4A34F5D66}" v="1" dt="2022-01-08T13:32:53.579"/>
    <p1510:client id="{C2A8EB1F-3049-46C1-9FDB-E4502BD175C5}" v="1" dt="2021-12-17T20:58:16.550"/>
    <p1510:client id="{D318D7BA-CA58-41F5-8F73-6029D513D8C5}" v="4" dt="2022-01-10T03:24:53.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SUF ERDEM ERDÖNMEZ" userId="S::1206706040@ogr.klu.edu.tr::585391c1-aea9-48a4-b68c-abec9e19d581" providerId="AD" clId="Web-{02FE0F76-DC91-4063-99F5-D669E7F9BBA6}"/>
    <pc:docChg chg="modSld">
      <pc:chgData name="YUSUF ERDEM ERDÖNMEZ" userId="S::1206706040@ogr.klu.edu.tr::585391c1-aea9-48a4-b68c-abec9e19d581" providerId="AD" clId="Web-{02FE0F76-DC91-4063-99F5-D669E7F9BBA6}" dt="2022-01-09T20:38:12.815" v="1" actId="20577"/>
      <pc:docMkLst>
        <pc:docMk/>
      </pc:docMkLst>
      <pc:sldChg chg="modSp">
        <pc:chgData name="YUSUF ERDEM ERDÖNMEZ" userId="S::1206706040@ogr.klu.edu.tr::585391c1-aea9-48a4-b68c-abec9e19d581" providerId="AD" clId="Web-{02FE0F76-DC91-4063-99F5-D669E7F9BBA6}" dt="2022-01-09T20:38:12.815" v="1" actId="20577"/>
        <pc:sldMkLst>
          <pc:docMk/>
          <pc:sldMk cId="47919633" sldId="306"/>
        </pc:sldMkLst>
        <pc:spChg chg="mod">
          <ac:chgData name="YUSUF ERDEM ERDÖNMEZ" userId="S::1206706040@ogr.klu.edu.tr::585391c1-aea9-48a4-b68c-abec9e19d581" providerId="AD" clId="Web-{02FE0F76-DC91-4063-99F5-D669E7F9BBA6}" dt="2022-01-09T20:38:12.815" v="1" actId="20577"/>
          <ac:spMkLst>
            <pc:docMk/>
            <pc:sldMk cId="47919633" sldId="306"/>
            <ac:spMk id="2" creationId="{8691359E-5D8A-44E4-8DE0-545EE1A172C1}"/>
          </ac:spMkLst>
        </pc:spChg>
      </pc:sldChg>
    </pc:docChg>
  </pc:docChgLst>
  <pc:docChgLst>
    <pc:chgData name="FURKAN KARA" userId="S::1206706009@ogr.klu.edu.tr::7df31bb4-24be-4381-b500-df5f3e0718c1" providerId="AD" clId="Web-{6FD1A884-0D22-4614-9F82-7EC4A34F5D66}"/>
    <pc:docChg chg="modSld">
      <pc:chgData name="FURKAN KARA" userId="S::1206706009@ogr.klu.edu.tr::7df31bb4-24be-4381-b500-df5f3e0718c1" providerId="AD" clId="Web-{6FD1A884-0D22-4614-9F82-7EC4A34F5D66}" dt="2022-01-08T13:32:54.563" v="1" actId="20577"/>
      <pc:docMkLst>
        <pc:docMk/>
      </pc:docMkLst>
      <pc:sldChg chg="modSp">
        <pc:chgData name="FURKAN KARA" userId="S::1206706009@ogr.klu.edu.tr::7df31bb4-24be-4381-b500-df5f3e0718c1" providerId="AD" clId="Web-{6FD1A884-0D22-4614-9F82-7EC4A34F5D66}" dt="2022-01-08T13:32:54.563" v="1" actId="20577"/>
        <pc:sldMkLst>
          <pc:docMk/>
          <pc:sldMk cId="1731467673" sldId="300"/>
        </pc:sldMkLst>
        <pc:spChg chg="mod">
          <ac:chgData name="FURKAN KARA" userId="S::1206706009@ogr.klu.edu.tr::7df31bb4-24be-4381-b500-df5f3e0718c1" providerId="AD" clId="Web-{6FD1A884-0D22-4614-9F82-7EC4A34F5D66}" dt="2022-01-08T13:32:54.563" v="1" actId="20577"/>
          <ac:spMkLst>
            <pc:docMk/>
            <pc:sldMk cId="1731467673" sldId="300"/>
            <ac:spMk id="2" creationId="{0B54046D-AEC3-495B-991C-B23C75B7A796}"/>
          </ac:spMkLst>
        </pc:spChg>
      </pc:sldChg>
    </pc:docChg>
  </pc:docChgLst>
  <pc:docChgLst>
    <pc:chgData name="ÖZGE ORAL" userId="S::1206706042@ogr.klu.edu.tr::a331aea2-fc28-4163-9707-98d58739e03e" providerId="AD" clId="Web-{C2A8EB1F-3049-46C1-9FDB-E4502BD175C5}"/>
    <pc:docChg chg="modSld">
      <pc:chgData name="ÖZGE ORAL" userId="S::1206706042@ogr.klu.edu.tr::a331aea2-fc28-4163-9707-98d58739e03e" providerId="AD" clId="Web-{C2A8EB1F-3049-46C1-9FDB-E4502BD175C5}" dt="2021-12-17T20:58:16.550" v="0" actId="20577"/>
      <pc:docMkLst>
        <pc:docMk/>
      </pc:docMkLst>
      <pc:sldChg chg="modSp">
        <pc:chgData name="ÖZGE ORAL" userId="S::1206706042@ogr.klu.edu.tr::a331aea2-fc28-4163-9707-98d58739e03e" providerId="AD" clId="Web-{C2A8EB1F-3049-46C1-9FDB-E4502BD175C5}" dt="2021-12-17T20:58:16.550" v="0" actId="20577"/>
        <pc:sldMkLst>
          <pc:docMk/>
          <pc:sldMk cId="2118641863" sldId="274"/>
        </pc:sldMkLst>
        <pc:spChg chg="mod">
          <ac:chgData name="ÖZGE ORAL" userId="S::1206706042@ogr.klu.edu.tr::a331aea2-fc28-4163-9707-98d58739e03e" providerId="AD" clId="Web-{C2A8EB1F-3049-46C1-9FDB-E4502BD175C5}" dt="2021-12-17T20:58:16.550" v="0" actId="20577"/>
          <ac:spMkLst>
            <pc:docMk/>
            <pc:sldMk cId="2118641863" sldId="274"/>
            <ac:spMk id="3" creationId="{700B7751-3874-4F25-A17F-377917BCDBF6}"/>
          </ac:spMkLst>
        </pc:spChg>
      </pc:sldChg>
    </pc:docChg>
  </pc:docChgLst>
  <pc:docChgLst>
    <pc:chgData name="EMİN CAN LAPACI" userId="S::1206706021@ogr.klu.edu.tr::c6187460-2fce-4a7d-89f5-442886ee281f" providerId="AD" clId="Web-{D318D7BA-CA58-41F5-8F73-6029D513D8C5}"/>
    <pc:docChg chg="modSld">
      <pc:chgData name="EMİN CAN LAPACI" userId="S::1206706021@ogr.klu.edu.tr::c6187460-2fce-4a7d-89f5-442886ee281f" providerId="AD" clId="Web-{D318D7BA-CA58-41F5-8F73-6029D513D8C5}" dt="2022-01-10T03:24:53.849" v="3" actId="1076"/>
      <pc:docMkLst>
        <pc:docMk/>
      </pc:docMkLst>
      <pc:sldChg chg="modSp">
        <pc:chgData name="EMİN CAN LAPACI" userId="S::1206706021@ogr.klu.edu.tr::c6187460-2fce-4a7d-89f5-442886ee281f" providerId="AD" clId="Web-{D318D7BA-CA58-41F5-8F73-6029D513D8C5}" dt="2022-01-10T03:24:53.849" v="3" actId="1076"/>
        <pc:sldMkLst>
          <pc:docMk/>
          <pc:sldMk cId="784249263" sldId="278"/>
        </pc:sldMkLst>
        <pc:picChg chg="mod">
          <ac:chgData name="EMİN CAN LAPACI" userId="S::1206706021@ogr.klu.edu.tr::c6187460-2fce-4a7d-89f5-442886ee281f" providerId="AD" clId="Web-{D318D7BA-CA58-41F5-8F73-6029D513D8C5}" dt="2022-01-10T03:24:53.849" v="3" actId="1076"/>
          <ac:picMkLst>
            <pc:docMk/>
            <pc:sldMk cId="784249263" sldId="278"/>
            <ac:picMk id="7" creationId="{265FC8B6-5E26-41B1-8022-66E4CEAF9DD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C8E69A-1764-42C3-B403-88CBEF68EC70}" type="datetimeFigureOut">
              <a:rPr lang="tr-TR" smtClean="0"/>
              <a:t>9.01.2022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293630-2D73-46D9-BD70-A5EEEEB93BA7}" type="slidenum">
              <a:rPr lang="tr-TR" smtClean="0"/>
              <a:t>‹#›</a:t>
            </a:fld>
            <a:endParaRPr lang="tr-TR"/>
          </a:p>
        </p:txBody>
      </p:sp>
    </p:spTree>
    <p:extLst>
      <p:ext uri="{BB962C8B-B14F-4D97-AF65-F5344CB8AC3E}">
        <p14:creationId xmlns:p14="http://schemas.microsoft.com/office/powerpoint/2010/main" val="2035609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E6FD35-64EB-4034-BE7A-B80C620C78A9}"/>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89FDE004-197C-4ACF-AE2B-937F1A6B45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13605ED7-9055-47DD-BC56-D50D9243DC8B}"/>
              </a:ext>
            </a:extLst>
          </p:cNvPr>
          <p:cNvSpPr>
            <a:spLocks noGrp="1"/>
          </p:cNvSpPr>
          <p:nvPr>
            <p:ph type="dt" sz="half" idx="10"/>
          </p:nvPr>
        </p:nvSpPr>
        <p:spPr/>
        <p:txBody>
          <a:bodyPr/>
          <a:lstStyle/>
          <a:p>
            <a:r>
              <a:rPr lang="tr-TR"/>
              <a:t>28.03.2020</a:t>
            </a:r>
          </a:p>
        </p:txBody>
      </p:sp>
      <p:sp>
        <p:nvSpPr>
          <p:cNvPr id="5" name="Alt Bilgi Yer Tutucusu 4">
            <a:extLst>
              <a:ext uri="{FF2B5EF4-FFF2-40B4-BE49-F238E27FC236}">
                <a16:creationId xmlns:a16="http://schemas.microsoft.com/office/drawing/2014/main" id="{A1BED4EE-9A1F-4344-9DAB-7847F63102D0}"/>
              </a:ext>
            </a:extLst>
          </p:cNvPr>
          <p:cNvSpPr>
            <a:spLocks noGrp="1"/>
          </p:cNvSpPr>
          <p:nvPr>
            <p:ph type="ftr" sz="quarter" idx="11"/>
          </p:nvPr>
        </p:nvSpPr>
        <p:spPr/>
        <p:txBody>
          <a:bodyPr/>
          <a:lstStyle/>
          <a:p>
            <a:r>
              <a:rPr lang="tr-TR"/>
              <a:t>Nesne Tabanlı Programlama-II</a:t>
            </a:r>
          </a:p>
        </p:txBody>
      </p:sp>
      <p:sp>
        <p:nvSpPr>
          <p:cNvPr id="6" name="Slayt Numarası Yer Tutucusu 5">
            <a:extLst>
              <a:ext uri="{FF2B5EF4-FFF2-40B4-BE49-F238E27FC236}">
                <a16:creationId xmlns:a16="http://schemas.microsoft.com/office/drawing/2014/main" id="{F60A9D9C-CA8D-49CD-841B-1E3E58213840}"/>
              </a:ext>
            </a:extLst>
          </p:cNvPr>
          <p:cNvSpPr>
            <a:spLocks noGrp="1"/>
          </p:cNvSpPr>
          <p:nvPr>
            <p:ph type="sldNum" sz="quarter" idx="12"/>
          </p:nvPr>
        </p:nvSpPr>
        <p:spPr/>
        <p:txBody>
          <a:bodyPr/>
          <a:lstStyle/>
          <a:p>
            <a:fld id="{0B820E53-AE0A-48FB-9F0E-D00A6B10B947}" type="slidenum">
              <a:rPr lang="tr-TR" smtClean="0"/>
              <a:t>‹#›</a:t>
            </a:fld>
            <a:endParaRPr lang="tr-TR"/>
          </a:p>
        </p:txBody>
      </p:sp>
    </p:spTree>
    <p:extLst>
      <p:ext uri="{BB962C8B-B14F-4D97-AF65-F5344CB8AC3E}">
        <p14:creationId xmlns:p14="http://schemas.microsoft.com/office/powerpoint/2010/main" val="3825064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1C00DA-5760-40D9-8CA5-E50426C613C4}"/>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1240651F-0CA1-42FA-9C63-EF5CF9BED443}"/>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6B931E2-1603-49E6-9AA4-A1DA1C7E5506}"/>
              </a:ext>
            </a:extLst>
          </p:cNvPr>
          <p:cNvSpPr>
            <a:spLocks noGrp="1"/>
          </p:cNvSpPr>
          <p:nvPr>
            <p:ph type="dt" sz="half" idx="10"/>
          </p:nvPr>
        </p:nvSpPr>
        <p:spPr/>
        <p:txBody>
          <a:bodyPr/>
          <a:lstStyle/>
          <a:p>
            <a:r>
              <a:rPr lang="tr-TR"/>
              <a:t>28.03.2020</a:t>
            </a:r>
          </a:p>
        </p:txBody>
      </p:sp>
      <p:sp>
        <p:nvSpPr>
          <p:cNvPr id="5" name="Alt Bilgi Yer Tutucusu 4">
            <a:extLst>
              <a:ext uri="{FF2B5EF4-FFF2-40B4-BE49-F238E27FC236}">
                <a16:creationId xmlns:a16="http://schemas.microsoft.com/office/drawing/2014/main" id="{B31F53AF-9234-49F5-A5FA-7CBB6ABF5A8A}"/>
              </a:ext>
            </a:extLst>
          </p:cNvPr>
          <p:cNvSpPr>
            <a:spLocks noGrp="1"/>
          </p:cNvSpPr>
          <p:nvPr>
            <p:ph type="ftr" sz="quarter" idx="11"/>
          </p:nvPr>
        </p:nvSpPr>
        <p:spPr/>
        <p:txBody>
          <a:bodyPr/>
          <a:lstStyle/>
          <a:p>
            <a:r>
              <a:rPr lang="tr-TR"/>
              <a:t>Nesne Tabanlı Programlama-II</a:t>
            </a:r>
          </a:p>
        </p:txBody>
      </p:sp>
      <p:sp>
        <p:nvSpPr>
          <p:cNvPr id="6" name="Slayt Numarası Yer Tutucusu 5">
            <a:extLst>
              <a:ext uri="{FF2B5EF4-FFF2-40B4-BE49-F238E27FC236}">
                <a16:creationId xmlns:a16="http://schemas.microsoft.com/office/drawing/2014/main" id="{E57EE227-EF9E-4FF8-9578-5E2A4D620772}"/>
              </a:ext>
            </a:extLst>
          </p:cNvPr>
          <p:cNvSpPr>
            <a:spLocks noGrp="1"/>
          </p:cNvSpPr>
          <p:nvPr>
            <p:ph type="sldNum" sz="quarter" idx="12"/>
          </p:nvPr>
        </p:nvSpPr>
        <p:spPr/>
        <p:txBody>
          <a:bodyPr/>
          <a:lstStyle/>
          <a:p>
            <a:fld id="{0B820E53-AE0A-48FB-9F0E-D00A6B10B947}" type="slidenum">
              <a:rPr lang="tr-TR" smtClean="0"/>
              <a:t>‹#›</a:t>
            </a:fld>
            <a:endParaRPr lang="tr-TR"/>
          </a:p>
        </p:txBody>
      </p:sp>
    </p:spTree>
    <p:extLst>
      <p:ext uri="{BB962C8B-B14F-4D97-AF65-F5344CB8AC3E}">
        <p14:creationId xmlns:p14="http://schemas.microsoft.com/office/powerpoint/2010/main" val="335520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9BE3EC68-64DF-4970-9898-14E03958BD8F}"/>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89DB7B6E-8B93-4A2E-888C-E32114C2334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535C579-1193-4DE6-8046-260A7E123EB1}"/>
              </a:ext>
            </a:extLst>
          </p:cNvPr>
          <p:cNvSpPr>
            <a:spLocks noGrp="1"/>
          </p:cNvSpPr>
          <p:nvPr>
            <p:ph type="dt" sz="half" idx="10"/>
          </p:nvPr>
        </p:nvSpPr>
        <p:spPr/>
        <p:txBody>
          <a:bodyPr/>
          <a:lstStyle/>
          <a:p>
            <a:r>
              <a:rPr lang="tr-TR"/>
              <a:t>28.03.2020</a:t>
            </a:r>
          </a:p>
        </p:txBody>
      </p:sp>
      <p:sp>
        <p:nvSpPr>
          <p:cNvPr id="5" name="Alt Bilgi Yer Tutucusu 4">
            <a:extLst>
              <a:ext uri="{FF2B5EF4-FFF2-40B4-BE49-F238E27FC236}">
                <a16:creationId xmlns:a16="http://schemas.microsoft.com/office/drawing/2014/main" id="{1C4EF775-F2AA-4F7A-A656-0AE250D459B0}"/>
              </a:ext>
            </a:extLst>
          </p:cNvPr>
          <p:cNvSpPr>
            <a:spLocks noGrp="1"/>
          </p:cNvSpPr>
          <p:nvPr>
            <p:ph type="ftr" sz="quarter" idx="11"/>
          </p:nvPr>
        </p:nvSpPr>
        <p:spPr/>
        <p:txBody>
          <a:bodyPr/>
          <a:lstStyle/>
          <a:p>
            <a:r>
              <a:rPr lang="tr-TR"/>
              <a:t>Nesne Tabanlı Programlama-II</a:t>
            </a:r>
          </a:p>
        </p:txBody>
      </p:sp>
      <p:sp>
        <p:nvSpPr>
          <p:cNvPr id="6" name="Slayt Numarası Yer Tutucusu 5">
            <a:extLst>
              <a:ext uri="{FF2B5EF4-FFF2-40B4-BE49-F238E27FC236}">
                <a16:creationId xmlns:a16="http://schemas.microsoft.com/office/drawing/2014/main" id="{BEAFEED4-875F-4B6A-AF6E-C31A032701F5}"/>
              </a:ext>
            </a:extLst>
          </p:cNvPr>
          <p:cNvSpPr>
            <a:spLocks noGrp="1"/>
          </p:cNvSpPr>
          <p:nvPr>
            <p:ph type="sldNum" sz="quarter" idx="12"/>
          </p:nvPr>
        </p:nvSpPr>
        <p:spPr/>
        <p:txBody>
          <a:bodyPr/>
          <a:lstStyle/>
          <a:p>
            <a:fld id="{0B820E53-AE0A-48FB-9F0E-D00A6B10B947}" type="slidenum">
              <a:rPr lang="tr-TR" smtClean="0"/>
              <a:t>‹#›</a:t>
            </a:fld>
            <a:endParaRPr lang="tr-TR"/>
          </a:p>
        </p:txBody>
      </p:sp>
    </p:spTree>
    <p:extLst>
      <p:ext uri="{BB962C8B-B14F-4D97-AF65-F5344CB8AC3E}">
        <p14:creationId xmlns:p14="http://schemas.microsoft.com/office/powerpoint/2010/main" val="3608034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4CE924-70C6-4913-B746-9500BAC7A23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8FCE9D7-B38E-4581-83FD-E150FD9F853A}"/>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A7E054D-4516-4697-A86D-418CEAABF147}"/>
              </a:ext>
            </a:extLst>
          </p:cNvPr>
          <p:cNvSpPr>
            <a:spLocks noGrp="1"/>
          </p:cNvSpPr>
          <p:nvPr>
            <p:ph type="dt" sz="half" idx="10"/>
          </p:nvPr>
        </p:nvSpPr>
        <p:spPr/>
        <p:txBody>
          <a:bodyPr/>
          <a:lstStyle/>
          <a:p>
            <a:r>
              <a:rPr lang="tr-TR"/>
              <a:t>28.03.2020</a:t>
            </a:r>
          </a:p>
        </p:txBody>
      </p:sp>
      <p:sp>
        <p:nvSpPr>
          <p:cNvPr id="5" name="Alt Bilgi Yer Tutucusu 4">
            <a:extLst>
              <a:ext uri="{FF2B5EF4-FFF2-40B4-BE49-F238E27FC236}">
                <a16:creationId xmlns:a16="http://schemas.microsoft.com/office/drawing/2014/main" id="{81841DB6-6A6B-41D7-889B-21559B622F12}"/>
              </a:ext>
            </a:extLst>
          </p:cNvPr>
          <p:cNvSpPr>
            <a:spLocks noGrp="1"/>
          </p:cNvSpPr>
          <p:nvPr>
            <p:ph type="ftr" sz="quarter" idx="11"/>
          </p:nvPr>
        </p:nvSpPr>
        <p:spPr/>
        <p:txBody>
          <a:bodyPr/>
          <a:lstStyle/>
          <a:p>
            <a:r>
              <a:rPr lang="tr-TR"/>
              <a:t>Nesne Tabanlı Programlama-II</a:t>
            </a:r>
          </a:p>
        </p:txBody>
      </p:sp>
      <p:sp>
        <p:nvSpPr>
          <p:cNvPr id="6" name="Slayt Numarası Yer Tutucusu 5">
            <a:extLst>
              <a:ext uri="{FF2B5EF4-FFF2-40B4-BE49-F238E27FC236}">
                <a16:creationId xmlns:a16="http://schemas.microsoft.com/office/drawing/2014/main" id="{16F05E30-9CEC-4A1C-B66F-0BEFD3DA7831}"/>
              </a:ext>
            </a:extLst>
          </p:cNvPr>
          <p:cNvSpPr>
            <a:spLocks noGrp="1"/>
          </p:cNvSpPr>
          <p:nvPr>
            <p:ph type="sldNum" sz="quarter" idx="12"/>
          </p:nvPr>
        </p:nvSpPr>
        <p:spPr/>
        <p:txBody>
          <a:bodyPr/>
          <a:lstStyle/>
          <a:p>
            <a:fld id="{0B820E53-AE0A-48FB-9F0E-D00A6B10B947}" type="slidenum">
              <a:rPr lang="tr-TR" smtClean="0"/>
              <a:t>‹#›</a:t>
            </a:fld>
            <a:endParaRPr lang="tr-TR"/>
          </a:p>
        </p:txBody>
      </p:sp>
    </p:spTree>
    <p:extLst>
      <p:ext uri="{BB962C8B-B14F-4D97-AF65-F5344CB8AC3E}">
        <p14:creationId xmlns:p14="http://schemas.microsoft.com/office/powerpoint/2010/main" val="2735296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10D533-E430-48D4-B5DA-34848FE04EF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7624832-A9DB-48B0-A0DF-5EC8B2B583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619CE7AE-CEB2-4898-B156-7AEBD03DEE49}"/>
              </a:ext>
            </a:extLst>
          </p:cNvPr>
          <p:cNvSpPr>
            <a:spLocks noGrp="1"/>
          </p:cNvSpPr>
          <p:nvPr>
            <p:ph type="dt" sz="half" idx="10"/>
          </p:nvPr>
        </p:nvSpPr>
        <p:spPr/>
        <p:txBody>
          <a:bodyPr/>
          <a:lstStyle/>
          <a:p>
            <a:r>
              <a:rPr lang="tr-TR"/>
              <a:t>28.03.2020</a:t>
            </a:r>
          </a:p>
        </p:txBody>
      </p:sp>
      <p:sp>
        <p:nvSpPr>
          <p:cNvPr id="5" name="Alt Bilgi Yer Tutucusu 4">
            <a:extLst>
              <a:ext uri="{FF2B5EF4-FFF2-40B4-BE49-F238E27FC236}">
                <a16:creationId xmlns:a16="http://schemas.microsoft.com/office/drawing/2014/main" id="{4A408322-A4D1-44EE-A09C-5B0F200835FA}"/>
              </a:ext>
            </a:extLst>
          </p:cNvPr>
          <p:cNvSpPr>
            <a:spLocks noGrp="1"/>
          </p:cNvSpPr>
          <p:nvPr>
            <p:ph type="ftr" sz="quarter" idx="11"/>
          </p:nvPr>
        </p:nvSpPr>
        <p:spPr/>
        <p:txBody>
          <a:bodyPr/>
          <a:lstStyle/>
          <a:p>
            <a:r>
              <a:rPr lang="tr-TR"/>
              <a:t>Nesne Tabanlı Programlama-II</a:t>
            </a:r>
          </a:p>
        </p:txBody>
      </p:sp>
      <p:sp>
        <p:nvSpPr>
          <p:cNvPr id="6" name="Slayt Numarası Yer Tutucusu 5">
            <a:extLst>
              <a:ext uri="{FF2B5EF4-FFF2-40B4-BE49-F238E27FC236}">
                <a16:creationId xmlns:a16="http://schemas.microsoft.com/office/drawing/2014/main" id="{B72A5155-0CC8-4E63-B708-D22EFBD3FCBA}"/>
              </a:ext>
            </a:extLst>
          </p:cNvPr>
          <p:cNvSpPr>
            <a:spLocks noGrp="1"/>
          </p:cNvSpPr>
          <p:nvPr>
            <p:ph type="sldNum" sz="quarter" idx="12"/>
          </p:nvPr>
        </p:nvSpPr>
        <p:spPr/>
        <p:txBody>
          <a:bodyPr/>
          <a:lstStyle/>
          <a:p>
            <a:fld id="{0B820E53-AE0A-48FB-9F0E-D00A6B10B947}" type="slidenum">
              <a:rPr lang="tr-TR" smtClean="0"/>
              <a:t>‹#›</a:t>
            </a:fld>
            <a:endParaRPr lang="tr-TR"/>
          </a:p>
        </p:txBody>
      </p:sp>
    </p:spTree>
    <p:extLst>
      <p:ext uri="{BB962C8B-B14F-4D97-AF65-F5344CB8AC3E}">
        <p14:creationId xmlns:p14="http://schemas.microsoft.com/office/powerpoint/2010/main" val="285746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E09524-8B53-4357-9B49-E322597ABA7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CDF27A0-04D5-4385-BC7E-9FBB942862EF}"/>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E7D896D-38ED-426D-8107-F2623769659C}"/>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48A0B6F2-AFEE-4EF1-81E2-954D9E8EF57C}"/>
              </a:ext>
            </a:extLst>
          </p:cNvPr>
          <p:cNvSpPr>
            <a:spLocks noGrp="1"/>
          </p:cNvSpPr>
          <p:nvPr>
            <p:ph type="dt" sz="half" idx="10"/>
          </p:nvPr>
        </p:nvSpPr>
        <p:spPr/>
        <p:txBody>
          <a:bodyPr/>
          <a:lstStyle/>
          <a:p>
            <a:r>
              <a:rPr lang="tr-TR"/>
              <a:t>28.03.2020</a:t>
            </a:r>
          </a:p>
        </p:txBody>
      </p:sp>
      <p:sp>
        <p:nvSpPr>
          <p:cNvPr id="6" name="Alt Bilgi Yer Tutucusu 5">
            <a:extLst>
              <a:ext uri="{FF2B5EF4-FFF2-40B4-BE49-F238E27FC236}">
                <a16:creationId xmlns:a16="http://schemas.microsoft.com/office/drawing/2014/main" id="{1A87E647-0F04-4DE9-8E0E-2CCFD97E91A1}"/>
              </a:ext>
            </a:extLst>
          </p:cNvPr>
          <p:cNvSpPr>
            <a:spLocks noGrp="1"/>
          </p:cNvSpPr>
          <p:nvPr>
            <p:ph type="ftr" sz="quarter" idx="11"/>
          </p:nvPr>
        </p:nvSpPr>
        <p:spPr/>
        <p:txBody>
          <a:bodyPr/>
          <a:lstStyle/>
          <a:p>
            <a:r>
              <a:rPr lang="tr-TR"/>
              <a:t>Nesne Tabanlı Programlama-II</a:t>
            </a:r>
          </a:p>
        </p:txBody>
      </p:sp>
      <p:sp>
        <p:nvSpPr>
          <p:cNvPr id="7" name="Slayt Numarası Yer Tutucusu 6">
            <a:extLst>
              <a:ext uri="{FF2B5EF4-FFF2-40B4-BE49-F238E27FC236}">
                <a16:creationId xmlns:a16="http://schemas.microsoft.com/office/drawing/2014/main" id="{E1D882F0-604B-4103-9E1A-2C9D80E18DA2}"/>
              </a:ext>
            </a:extLst>
          </p:cNvPr>
          <p:cNvSpPr>
            <a:spLocks noGrp="1"/>
          </p:cNvSpPr>
          <p:nvPr>
            <p:ph type="sldNum" sz="quarter" idx="12"/>
          </p:nvPr>
        </p:nvSpPr>
        <p:spPr/>
        <p:txBody>
          <a:bodyPr/>
          <a:lstStyle/>
          <a:p>
            <a:fld id="{0B820E53-AE0A-48FB-9F0E-D00A6B10B947}" type="slidenum">
              <a:rPr lang="tr-TR" smtClean="0"/>
              <a:t>‹#›</a:t>
            </a:fld>
            <a:endParaRPr lang="tr-TR"/>
          </a:p>
        </p:txBody>
      </p:sp>
    </p:spTree>
    <p:extLst>
      <p:ext uri="{BB962C8B-B14F-4D97-AF65-F5344CB8AC3E}">
        <p14:creationId xmlns:p14="http://schemas.microsoft.com/office/powerpoint/2010/main" val="784842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9E3E99-171C-485A-9716-62E3DAD5A61E}"/>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EAC2B67-9946-4D3C-A6CB-568BC4B15E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6169EA2D-3920-4C84-9D3C-1DA0A25DC8FC}"/>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921DC419-68B4-4318-977C-DB11BD6C3F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C211A68A-3AED-4216-BBB1-206F35124E3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38F81D7A-22A6-48F0-8662-81A2D824180D}"/>
              </a:ext>
            </a:extLst>
          </p:cNvPr>
          <p:cNvSpPr>
            <a:spLocks noGrp="1"/>
          </p:cNvSpPr>
          <p:nvPr>
            <p:ph type="dt" sz="half" idx="10"/>
          </p:nvPr>
        </p:nvSpPr>
        <p:spPr/>
        <p:txBody>
          <a:bodyPr/>
          <a:lstStyle/>
          <a:p>
            <a:r>
              <a:rPr lang="tr-TR"/>
              <a:t>28.03.2020</a:t>
            </a:r>
          </a:p>
        </p:txBody>
      </p:sp>
      <p:sp>
        <p:nvSpPr>
          <p:cNvPr id="8" name="Alt Bilgi Yer Tutucusu 7">
            <a:extLst>
              <a:ext uri="{FF2B5EF4-FFF2-40B4-BE49-F238E27FC236}">
                <a16:creationId xmlns:a16="http://schemas.microsoft.com/office/drawing/2014/main" id="{5D8D246D-D769-4CF5-80A7-6065DD5067EF}"/>
              </a:ext>
            </a:extLst>
          </p:cNvPr>
          <p:cNvSpPr>
            <a:spLocks noGrp="1"/>
          </p:cNvSpPr>
          <p:nvPr>
            <p:ph type="ftr" sz="quarter" idx="11"/>
          </p:nvPr>
        </p:nvSpPr>
        <p:spPr/>
        <p:txBody>
          <a:bodyPr/>
          <a:lstStyle/>
          <a:p>
            <a:r>
              <a:rPr lang="tr-TR"/>
              <a:t>Nesne Tabanlı Programlama-II</a:t>
            </a:r>
          </a:p>
        </p:txBody>
      </p:sp>
      <p:sp>
        <p:nvSpPr>
          <p:cNvPr id="9" name="Slayt Numarası Yer Tutucusu 8">
            <a:extLst>
              <a:ext uri="{FF2B5EF4-FFF2-40B4-BE49-F238E27FC236}">
                <a16:creationId xmlns:a16="http://schemas.microsoft.com/office/drawing/2014/main" id="{EB39370E-8555-482D-A20E-89BFE4748ECB}"/>
              </a:ext>
            </a:extLst>
          </p:cNvPr>
          <p:cNvSpPr>
            <a:spLocks noGrp="1"/>
          </p:cNvSpPr>
          <p:nvPr>
            <p:ph type="sldNum" sz="quarter" idx="12"/>
          </p:nvPr>
        </p:nvSpPr>
        <p:spPr/>
        <p:txBody>
          <a:bodyPr/>
          <a:lstStyle/>
          <a:p>
            <a:fld id="{0B820E53-AE0A-48FB-9F0E-D00A6B10B947}" type="slidenum">
              <a:rPr lang="tr-TR" smtClean="0"/>
              <a:t>‹#›</a:t>
            </a:fld>
            <a:endParaRPr lang="tr-TR"/>
          </a:p>
        </p:txBody>
      </p:sp>
    </p:spTree>
    <p:extLst>
      <p:ext uri="{BB962C8B-B14F-4D97-AF65-F5344CB8AC3E}">
        <p14:creationId xmlns:p14="http://schemas.microsoft.com/office/powerpoint/2010/main" val="468002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010DDF-0EC2-4B84-8635-E32EF2E852E0}"/>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D46CFF02-4E1B-4A2B-8D2D-EF853B2960D7}"/>
              </a:ext>
            </a:extLst>
          </p:cNvPr>
          <p:cNvSpPr>
            <a:spLocks noGrp="1"/>
          </p:cNvSpPr>
          <p:nvPr>
            <p:ph type="dt" sz="half" idx="10"/>
          </p:nvPr>
        </p:nvSpPr>
        <p:spPr/>
        <p:txBody>
          <a:bodyPr/>
          <a:lstStyle/>
          <a:p>
            <a:r>
              <a:rPr lang="tr-TR"/>
              <a:t>28.03.2020</a:t>
            </a:r>
          </a:p>
        </p:txBody>
      </p:sp>
      <p:sp>
        <p:nvSpPr>
          <p:cNvPr id="4" name="Alt Bilgi Yer Tutucusu 3">
            <a:extLst>
              <a:ext uri="{FF2B5EF4-FFF2-40B4-BE49-F238E27FC236}">
                <a16:creationId xmlns:a16="http://schemas.microsoft.com/office/drawing/2014/main" id="{23D312B1-C40A-4CB1-B104-21CC4A593C21}"/>
              </a:ext>
            </a:extLst>
          </p:cNvPr>
          <p:cNvSpPr>
            <a:spLocks noGrp="1"/>
          </p:cNvSpPr>
          <p:nvPr>
            <p:ph type="ftr" sz="quarter" idx="11"/>
          </p:nvPr>
        </p:nvSpPr>
        <p:spPr/>
        <p:txBody>
          <a:bodyPr/>
          <a:lstStyle/>
          <a:p>
            <a:r>
              <a:rPr lang="tr-TR"/>
              <a:t>Nesne Tabanlı Programlama-II</a:t>
            </a:r>
          </a:p>
        </p:txBody>
      </p:sp>
      <p:sp>
        <p:nvSpPr>
          <p:cNvPr id="5" name="Slayt Numarası Yer Tutucusu 4">
            <a:extLst>
              <a:ext uri="{FF2B5EF4-FFF2-40B4-BE49-F238E27FC236}">
                <a16:creationId xmlns:a16="http://schemas.microsoft.com/office/drawing/2014/main" id="{9CB05936-513E-4D9F-B847-87847AD3C0AD}"/>
              </a:ext>
            </a:extLst>
          </p:cNvPr>
          <p:cNvSpPr>
            <a:spLocks noGrp="1"/>
          </p:cNvSpPr>
          <p:nvPr>
            <p:ph type="sldNum" sz="quarter" idx="12"/>
          </p:nvPr>
        </p:nvSpPr>
        <p:spPr/>
        <p:txBody>
          <a:bodyPr/>
          <a:lstStyle/>
          <a:p>
            <a:fld id="{0B820E53-AE0A-48FB-9F0E-D00A6B10B947}" type="slidenum">
              <a:rPr lang="tr-TR" smtClean="0"/>
              <a:t>‹#›</a:t>
            </a:fld>
            <a:endParaRPr lang="tr-TR"/>
          </a:p>
        </p:txBody>
      </p:sp>
    </p:spTree>
    <p:extLst>
      <p:ext uri="{BB962C8B-B14F-4D97-AF65-F5344CB8AC3E}">
        <p14:creationId xmlns:p14="http://schemas.microsoft.com/office/powerpoint/2010/main" val="3865562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7322054-B0A2-410C-A9E7-0E688A8DC3A8}"/>
              </a:ext>
            </a:extLst>
          </p:cNvPr>
          <p:cNvSpPr>
            <a:spLocks noGrp="1"/>
          </p:cNvSpPr>
          <p:nvPr>
            <p:ph type="dt" sz="half" idx="10"/>
          </p:nvPr>
        </p:nvSpPr>
        <p:spPr/>
        <p:txBody>
          <a:bodyPr/>
          <a:lstStyle/>
          <a:p>
            <a:r>
              <a:rPr lang="tr-TR"/>
              <a:t>28.03.2020</a:t>
            </a:r>
          </a:p>
        </p:txBody>
      </p:sp>
      <p:sp>
        <p:nvSpPr>
          <p:cNvPr id="3" name="Alt Bilgi Yer Tutucusu 2">
            <a:extLst>
              <a:ext uri="{FF2B5EF4-FFF2-40B4-BE49-F238E27FC236}">
                <a16:creationId xmlns:a16="http://schemas.microsoft.com/office/drawing/2014/main" id="{F7728C0B-025C-48AF-BBC0-64A04FEE4B68}"/>
              </a:ext>
            </a:extLst>
          </p:cNvPr>
          <p:cNvSpPr>
            <a:spLocks noGrp="1"/>
          </p:cNvSpPr>
          <p:nvPr>
            <p:ph type="ftr" sz="quarter" idx="11"/>
          </p:nvPr>
        </p:nvSpPr>
        <p:spPr/>
        <p:txBody>
          <a:bodyPr/>
          <a:lstStyle/>
          <a:p>
            <a:r>
              <a:rPr lang="tr-TR"/>
              <a:t>Nesne Tabanlı Programlama-II</a:t>
            </a:r>
          </a:p>
        </p:txBody>
      </p:sp>
      <p:sp>
        <p:nvSpPr>
          <p:cNvPr id="4" name="Slayt Numarası Yer Tutucusu 3">
            <a:extLst>
              <a:ext uri="{FF2B5EF4-FFF2-40B4-BE49-F238E27FC236}">
                <a16:creationId xmlns:a16="http://schemas.microsoft.com/office/drawing/2014/main" id="{D879FAE0-EA3C-4074-91F6-0EBFBA57C369}"/>
              </a:ext>
            </a:extLst>
          </p:cNvPr>
          <p:cNvSpPr>
            <a:spLocks noGrp="1"/>
          </p:cNvSpPr>
          <p:nvPr>
            <p:ph type="sldNum" sz="quarter" idx="12"/>
          </p:nvPr>
        </p:nvSpPr>
        <p:spPr/>
        <p:txBody>
          <a:bodyPr/>
          <a:lstStyle/>
          <a:p>
            <a:fld id="{0B820E53-AE0A-48FB-9F0E-D00A6B10B947}" type="slidenum">
              <a:rPr lang="tr-TR" smtClean="0"/>
              <a:t>‹#›</a:t>
            </a:fld>
            <a:endParaRPr lang="tr-TR"/>
          </a:p>
        </p:txBody>
      </p:sp>
    </p:spTree>
    <p:extLst>
      <p:ext uri="{BB962C8B-B14F-4D97-AF65-F5344CB8AC3E}">
        <p14:creationId xmlns:p14="http://schemas.microsoft.com/office/powerpoint/2010/main" val="1187534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79385F-C7F8-4EF6-8350-64386A7216D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9E90B10-11C1-4819-A5B8-99F43F9E15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6F9FC51-CE86-4318-9C2A-4CDEB99D5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4C924B1-9685-40A8-91E7-E574C675E35B}"/>
              </a:ext>
            </a:extLst>
          </p:cNvPr>
          <p:cNvSpPr>
            <a:spLocks noGrp="1"/>
          </p:cNvSpPr>
          <p:nvPr>
            <p:ph type="dt" sz="half" idx="10"/>
          </p:nvPr>
        </p:nvSpPr>
        <p:spPr/>
        <p:txBody>
          <a:bodyPr/>
          <a:lstStyle/>
          <a:p>
            <a:r>
              <a:rPr lang="tr-TR"/>
              <a:t>28.03.2020</a:t>
            </a:r>
          </a:p>
        </p:txBody>
      </p:sp>
      <p:sp>
        <p:nvSpPr>
          <p:cNvPr id="6" name="Alt Bilgi Yer Tutucusu 5">
            <a:extLst>
              <a:ext uri="{FF2B5EF4-FFF2-40B4-BE49-F238E27FC236}">
                <a16:creationId xmlns:a16="http://schemas.microsoft.com/office/drawing/2014/main" id="{AC5C403E-9F60-4289-B646-C6461767F682}"/>
              </a:ext>
            </a:extLst>
          </p:cNvPr>
          <p:cNvSpPr>
            <a:spLocks noGrp="1"/>
          </p:cNvSpPr>
          <p:nvPr>
            <p:ph type="ftr" sz="quarter" idx="11"/>
          </p:nvPr>
        </p:nvSpPr>
        <p:spPr/>
        <p:txBody>
          <a:bodyPr/>
          <a:lstStyle/>
          <a:p>
            <a:r>
              <a:rPr lang="tr-TR"/>
              <a:t>Nesne Tabanlı Programlama-II</a:t>
            </a:r>
          </a:p>
        </p:txBody>
      </p:sp>
      <p:sp>
        <p:nvSpPr>
          <p:cNvPr id="7" name="Slayt Numarası Yer Tutucusu 6">
            <a:extLst>
              <a:ext uri="{FF2B5EF4-FFF2-40B4-BE49-F238E27FC236}">
                <a16:creationId xmlns:a16="http://schemas.microsoft.com/office/drawing/2014/main" id="{E4799EDE-47A5-4967-9097-9A1BC0056C49}"/>
              </a:ext>
            </a:extLst>
          </p:cNvPr>
          <p:cNvSpPr>
            <a:spLocks noGrp="1"/>
          </p:cNvSpPr>
          <p:nvPr>
            <p:ph type="sldNum" sz="quarter" idx="12"/>
          </p:nvPr>
        </p:nvSpPr>
        <p:spPr/>
        <p:txBody>
          <a:bodyPr/>
          <a:lstStyle/>
          <a:p>
            <a:fld id="{0B820E53-AE0A-48FB-9F0E-D00A6B10B947}" type="slidenum">
              <a:rPr lang="tr-TR" smtClean="0"/>
              <a:t>‹#›</a:t>
            </a:fld>
            <a:endParaRPr lang="tr-TR"/>
          </a:p>
        </p:txBody>
      </p:sp>
    </p:spTree>
    <p:extLst>
      <p:ext uri="{BB962C8B-B14F-4D97-AF65-F5344CB8AC3E}">
        <p14:creationId xmlns:p14="http://schemas.microsoft.com/office/powerpoint/2010/main" val="3906009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2A1BB0-89C3-4572-93BA-15B971B6DEC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06D1706-50F9-4C48-8EF4-A0DA79558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E69EA2C-15BE-4B9F-8FF1-9140981A2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8E1E0C5-2210-495B-83DC-58EC4CCFB5C9}"/>
              </a:ext>
            </a:extLst>
          </p:cNvPr>
          <p:cNvSpPr>
            <a:spLocks noGrp="1"/>
          </p:cNvSpPr>
          <p:nvPr>
            <p:ph type="dt" sz="half" idx="10"/>
          </p:nvPr>
        </p:nvSpPr>
        <p:spPr/>
        <p:txBody>
          <a:bodyPr/>
          <a:lstStyle/>
          <a:p>
            <a:r>
              <a:rPr lang="tr-TR"/>
              <a:t>28.03.2020</a:t>
            </a:r>
          </a:p>
        </p:txBody>
      </p:sp>
      <p:sp>
        <p:nvSpPr>
          <p:cNvPr id="6" name="Alt Bilgi Yer Tutucusu 5">
            <a:extLst>
              <a:ext uri="{FF2B5EF4-FFF2-40B4-BE49-F238E27FC236}">
                <a16:creationId xmlns:a16="http://schemas.microsoft.com/office/drawing/2014/main" id="{AB128E1B-30E1-4E8F-B3D5-8E6071B6A1D1}"/>
              </a:ext>
            </a:extLst>
          </p:cNvPr>
          <p:cNvSpPr>
            <a:spLocks noGrp="1"/>
          </p:cNvSpPr>
          <p:nvPr>
            <p:ph type="ftr" sz="quarter" idx="11"/>
          </p:nvPr>
        </p:nvSpPr>
        <p:spPr/>
        <p:txBody>
          <a:bodyPr/>
          <a:lstStyle/>
          <a:p>
            <a:r>
              <a:rPr lang="tr-TR"/>
              <a:t>Nesne Tabanlı Programlama-II</a:t>
            </a:r>
          </a:p>
        </p:txBody>
      </p:sp>
      <p:sp>
        <p:nvSpPr>
          <p:cNvPr id="7" name="Slayt Numarası Yer Tutucusu 6">
            <a:extLst>
              <a:ext uri="{FF2B5EF4-FFF2-40B4-BE49-F238E27FC236}">
                <a16:creationId xmlns:a16="http://schemas.microsoft.com/office/drawing/2014/main" id="{49D7FBAA-E29D-4C54-8D55-25538E3FCB61}"/>
              </a:ext>
            </a:extLst>
          </p:cNvPr>
          <p:cNvSpPr>
            <a:spLocks noGrp="1"/>
          </p:cNvSpPr>
          <p:nvPr>
            <p:ph type="sldNum" sz="quarter" idx="12"/>
          </p:nvPr>
        </p:nvSpPr>
        <p:spPr/>
        <p:txBody>
          <a:bodyPr/>
          <a:lstStyle/>
          <a:p>
            <a:fld id="{0B820E53-AE0A-48FB-9F0E-D00A6B10B947}" type="slidenum">
              <a:rPr lang="tr-TR" smtClean="0"/>
              <a:t>‹#›</a:t>
            </a:fld>
            <a:endParaRPr lang="tr-TR"/>
          </a:p>
        </p:txBody>
      </p:sp>
    </p:spTree>
    <p:extLst>
      <p:ext uri="{BB962C8B-B14F-4D97-AF65-F5344CB8AC3E}">
        <p14:creationId xmlns:p14="http://schemas.microsoft.com/office/powerpoint/2010/main" val="389247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3C5B0BB-F047-4DA9-B0C7-51C6D1FC1C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8ACCF92-D901-4899-8D7B-13C289D5D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D56706B-DE96-42F4-AF47-B9F1D34D11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tr-TR"/>
              <a:t>28.03.2020</a:t>
            </a:r>
          </a:p>
        </p:txBody>
      </p:sp>
      <p:sp>
        <p:nvSpPr>
          <p:cNvPr id="5" name="Alt Bilgi Yer Tutucusu 4">
            <a:extLst>
              <a:ext uri="{FF2B5EF4-FFF2-40B4-BE49-F238E27FC236}">
                <a16:creationId xmlns:a16="http://schemas.microsoft.com/office/drawing/2014/main" id="{97BFDE68-ECAF-4FC8-9398-9A37C8D04F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a:t>Nesne Tabanlı Programlama-II</a:t>
            </a:r>
          </a:p>
        </p:txBody>
      </p:sp>
      <p:sp>
        <p:nvSpPr>
          <p:cNvPr id="6" name="Slayt Numarası Yer Tutucusu 5">
            <a:extLst>
              <a:ext uri="{FF2B5EF4-FFF2-40B4-BE49-F238E27FC236}">
                <a16:creationId xmlns:a16="http://schemas.microsoft.com/office/drawing/2014/main" id="{532BD529-6EA7-468D-A7FB-114A87AE1D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820E53-AE0A-48FB-9F0E-D00A6B10B947}" type="slidenum">
              <a:rPr lang="tr-TR" smtClean="0"/>
              <a:t>‹#›</a:t>
            </a:fld>
            <a:endParaRPr lang="tr-TR"/>
          </a:p>
        </p:txBody>
      </p:sp>
    </p:spTree>
    <p:extLst>
      <p:ext uri="{BB962C8B-B14F-4D97-AF65-F5344CB8AC3E}">
        <p14:creationId xmlns:p14="http://schemas.microsoft.com/office/powerpoint/2010/main" val="412724115"/>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javayaz.com/?page_id=2048" TargetMode="External"/><Relationship Id="rId2" Type="http://schemas.openxmlformats.org/officeDocument/2006/relationships/hyperlink" Target="http://mail.baskent.edu.tr/~tkaracay/etudio/ders/prg/java/ch17/interfac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909BD0-71A4-4BCB-8417-6B10A68F5523}"/>
              </a:ext>
            </a:extLst>
          </p:cNvPr>
          <p:cNvSpPr>
            <a:spLocks noGrp="1"/>
          </p:cNvSpPr>
          <p:nvPr>
            <p:ph type="ctrTitle"/>
          </p:nvPr>
        </p:nvSpPr>
        <p:spPr/>
        <p:txBody>
          <a:bodyPr/>
          <a:lstStyle/>
          <a:p>
            <a:r>
              <a:rPr lang="tr-TR" sz="5600"/>
              <a:t>DAHİLİ SINIFLAR</a:t>
            </a:r>
            <a:br>
              <a:rPr lang="tr-TR" sz="5600"/>
            </a:br>
            <a:r>
              <a:rPr lang="tr-TR" sz="5600"/>
              <a:t>(INNER CLASSES)</a:t>
            </a:r>
          </a:p>
        </p:txBody>
      </p:sp>
      <p:sp>
        <p:nvSpPr>
          <p:cNvPr id="3" name="Alt Başlık 2">
            <a:extLst>
              <a:ext uri="{FF2B5EF4-FFF2-40B4-BE49-F238E27FC236}">
                <a16:creationId xmlns:a16="http://schemas.microsoft.com/office/drawing/2014/main" id="{C53BA1BB-9B09-41EB-B0C3-811B010AD471}"/>
              </a:ext>
            </a:extLst>
          </p:cNvPr>
          <p:cNvSpPr>
            <a:spLocks noGrp="1"/>
          </p:cNvSpPr>
          <p:nvPr>
            <p:ph type="subTitle" idx="1"/>
          </p:nvPr>
        </p:nvSpPr>
        <p:spPr/>
        <p:txBody>
          <a:bodyPr/>
          <a:lstStyle/>
          <a:p>
            <a:r>
              <a:rPr lang="tr-TR" err="1"/>
              <a:t>Öğr.Gör</a:t>
            </a:r>
            <a:r>
              <a:rPr lang="tr-TR"/>
              <a:t>. Dr. Murat ASLANYÜREK</a:t>
            </a:r>
          </a:p>
        </p:txBody>
      </p:sp>
      <p:sp>
        <p:nvSpPr>
          <p:cNvPr id="6" name="Slayt Numarası Yer Tutucusu 5">
            <a:extLst>
              <a:ext uri="{FF2B5EF4-FFF2-40B4-BE49-F238E27FC236}">
                <a16:creationId xmlns:a16="http://schemas.microsoft.com/office/drawing/2014/main" id="{A748A9B2-7403-42FE-B400-F23EF4E6A090}"/>
              </a:ext>
            </a:extLst>
          </p:cNvPr>
          <p:cNvSpPr>
            <a:spLocks noGrp="1"/>
          </p:cNvSpPr>
          <p:nvPr>
            <p:ph type="sldNum" sz="quarter" idx="12"/>
          </p:nvPr>
        </p:nvSpPr>
        <p:spPr/>
        <p:txBody>
          <a:bodyPr/>
          <a:lstStyle/>
          <a:p>
            <a:fld id="{0B820E53-AE0A-48FB-9F0E-D00A6B10B947}" type="slidenum">
              <a:rPr lang="tr-TR" smtClean="0"/>
              <a:t>1</a:t>
            </a:fld>
            <a:endParaRPr lang="tr-TR"/>
          </a:p>
        </p:txBody>
      </p:sp>
    </p:spTree>
    <p:extLst>
      <p:ext uri="{BB962C8B-B14F-4D97-AF65-F5344CB8AC3E}">
        <p14:creationId xmlns:p14="http://schemas.microsoft.com/office/powerpoint/2010/main" val="414663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4430C3-5FD9-46CB-A874-1BA7A5F629E8}"/>
              </a:ext>
            </a:extLst>
          </p:cNvPr>
          <p:cNvSpPr>
            <a:spLocks noGrp="1"/>
          </p:cNvSpPr>
          <p:nvPr>
            <p:ph type="title"/>
          </p:nvPr>
        </p:nvSpPr>
        <p:spPr/>
        <p:txBody>
          <a:bodyPr/>
          <a:lstStyle/>
          <a:p>
            <a:r>
              <a:rPr lang="tr-TR"/>
              <a:t>Örnek(</a:t>
            </a:r>
            <a:r>
              <a:rPr lang="tr-TR" sz="2400" i="1"/>
              <a:t>Hesaplama2Kullan.java</a:t>
            </a:r>
            <a:r>
              <a:rPr lang="tr-TR"/>
              <a:t>)</a:t>
            </a:r>
          </a:p>
        </p:txBody>
      </p:sp>
      <p:sp>
        <p:nvSpPr>
          <p:cNvPr id="3" name="İçerik Yer Tutucusu 2">
            <a:extLst>
              <a:ext uri="{FF2B5EF4-FFF2-40B4-BE49-F238E27FC236}">
                <a16:creationId xmlns:a16="http://schemas.microsoft.com/office/drawing/2014/main" id="{F92711A9-961E-4CB1-A965-637D3F4BE263}"/>
              </a:ext>
            </a:extLst>
          </p:cNvPr>
          <p:cNvSpPr>
            <a:spLocks noGrp="1"/>
          </p:cNvSpPr>
          <p:nvPr>
            <p:ph idx="1"/>
          </p:nvPr>
        </p:nvSpPr>
        <p:spPr/>
        <p:txBody>
          <a:bodyPr>
            <a:normAutofit/>
          </a:bodyPr>
          <a:lstStyle/>
          <a:p>
            <a:r>
              <a:rPr lang="tr-TR"/>
              <a:t>Normalde bir sınıf </a:t>
            </a:r>
            <a:r>
              <a:rPr lang="tr-TR" err="1"/>
              <a:t>private</a:t>
            </a:r>
            <a:r>
              <a:rPr lang="tr-TR"/>
              <a:t> veya </a:t>
            </a:r>
            <a:r>
              <a:rPr lang="tr-TR" err="1"/>
              <a:t>protected</a:t>
            </a:r>
            <a:r>
              <a:rPr lang="tr-TR"/>
              <a:t> erişim belirleyicisine sahip olamaz ancak dahili sınıflar </a:t>
            </a:r>
            <a:r>
              <a:rPr lang="tr-TR" err="1"/>
              <a:t>private</a:t>
            </a:r>
            <a:r>
              <a:rPr lang="tr-TR"/>
              <a:t> veya </a:t>
            </a:r>
            <a:r>
              <a:rPr lang="tr-TR" err="1"/>
              <a:t>protected</a:t>
            </a:r>
            <a:r>
              <a:rPr lang="tr-TR"/>
              <a:t> erişim belirleyicisine sahip olabilir. Hesaplama2Kullan sınıfı, Hesaplama2 sınıfı ile aynı paket içerisinde olduğu için, Hesaplama2Kullan sınıfı, Hesapla2 sınıfının içerisinde tanımlanmış olan </a:t>
            </a:r>
            <a:r>
              <a:rPr lang="tr-TR" err="1"/>
              <a:t>public</a:t>
            </a:r>
            <a:r>
              <a:rPr lang="tr-TR"/>
              <a:t>, </a:t>
            </a:r>
            <a:r>
              <a:rPr lang="tr-TR" err="1"/>
              <a:t>protected</a:t>
            </a:r>
            <a:r>
              <a:rPr lang="tr-TR"/>
              <a:t> ve </a:t>
            </a:r>
            <a:r>
              <a:rPr lang="tr-TR" err="1"/>
              <a:t>friendly</a:t>
            </a:r>
            <a:r>
              <a:rPr lang="tr-TR"/>
              <a:t> erişim belirleyicilerine sahip olan dahili üye sınıflara erişebilir ama </a:t>
            </a:r>
            <a:r>
              <a:rPr lang="tr-TR" err="1"/>
              <a:t>private</a:t>
            </a:r>
            <a:r>
              <a:rPr lang="tr-TR"/>
              <a:t> erişim belirleyicisine sahip olan </a:t>
            </a:r>
            <a:r>
              <a:rPr lang="tr-TR" err="1"/>
              <a:t>Bolme</a:t>
            </a:r>
            <a:r>
              <a:rPr lang="tr-TR"/>
              <a:t> dahili üye sınıfına erişemez.</a:t>
            </a:r>
          </a:p>
        </p:txBody>
      </p:sp>
      <p:sp>
        <p:nvSpPr>
          <p:cNvPr id="6" name="Slayt Numarası Yer Tutucusu 5">
            <a:extLst>
              <a:ext uri="{FF2B5EF4-FFF2-40B4-BE49-F238E27FC236}">
                <a16:creationId xmlns:a16="http://schemas.microsoft.com/office/drawing/2014/main" id="{2588B121-FDCC-4AB1-A1B6-A03C0579DE89}"/>
              </a:ext>
            </a:extLst>
          </p:cNvPr>
          <p:cNvSpPr>
            <a:spLocks noGrp="1"/>
          </p:cNvSpPr>
          <p:nvPr>
            <p:ph type="sldNum" sz="quarter" idx="12"/>
          </p:nvPr>
        </p:nvSpPr>
        <p:spPr/>
        <p:txBody>
          <a:bodyPr/>
          <a:lstStyle/>
          <a:p>
            <a:fld id="{0B820E53-AE0A-48FB-9F0E-D00A6B10B947}" type="slidenum">
              <a:rPr lang="tr-TR" smtClean="0"/>
              <a:t>10</a:t>
            </a:fld>
            <a:endParaRPr lang="tr-TR"/>
          </a:p>
        </p:txBody>
      </p:sp>
    </p:spTree>
    <p:extLst>
      <p:ext uri="{BB962C8B-B14F-4D97-AF65-F5344CB8AC3E}">
        <p14:creationId xmlns:p14="http://schemas.microsoft.com/office/powerpoint/2010/main" val="328967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502111-5C7C-483E-BAB7-CFDFAD12B511}"/>
              </a:ext>
            </a:extLst>
          </p:cNvPr>
          <p:cNvSpPr>
            <a:spLocks noGrp="1"/>
          </p:cNvSpPr>
          <p:nvPr>
            <p:ph type="title"/>
          </p:nvPr>
        </p:nvSpPr>
        <p:spPr/>
        <p:txBody>
          <a:bodyPr/>
          <a:lstStyle/>
          <a:p>
            <a:r>
              <a:rPr lang="tr-TR" b="1"/>
              <a:t>Dâhili Üye Sınıflar ve Bunları Çevreleyen Sınıflar Arasındaki İlişki</a:t>
            </a:r>
            <a:endParaRPr lang="tr-TR"/>
          </a:p>
        </p:txBody>
      </p:sp>
      <p:sp>
        <p:nvSpPr>
          <p:cNvPr id="3" name="İçerik Yer Tutucusu 2">
            <a:extLst>
              <a:ext uri="{FF2B5EF4-FFF2-40B4-BE49-F238E27FC236}">
                <a16:creationId xmlns:a16="http://schemas.microsoft.com/office/drawing/2014/main" id="{1AE99FC6-8498-4AAB-B488-B0FB51F5277F}"/>
              </a:ext>
            </a:extLst>
          </p:cNvPr>
          <p:cNvSpPr>
            <a:spLocks noGrp="1"/>
          </p:cNvSpPr>
          <p:nvPr>
            <p:ph idx="1"/>
          </p:nvPr>
        </p:nvSpPr>
        <p:spPr/>
        <p:txBody>
          <a:bodyPr/>
          <a:lstStyle/>
          <a:p>
            <a:r>
              <a:rPr lang="tr-TR"/>
              <a:t>Dâhili üye sınıflar, içerisinde bulundukları çevreleyici sınıfların tüm alanlarına (statik veya değil </a:t>
            </a:r>
            <a:r>
              <a:rPr lang="tr-TR" err="1"/>
              <a:t>private</a:t>
            </a:r>
            <a:r>
              <a:rPr lang="tr-TR"/>
              <a:t> dâhil) ve metotlarına (statik veya değil-</a:t>
            </a:r>
            <a:r>
              <a:rPr lang="tr-TR" err="1"/>
              <a:t>private</a:t>
            </a:r>
            <a:r>
              <a:rPr lang="tr-TR"/>
              <a:t> dâhil) erişebilirler.</a:t>
            </a:r>
          </a:p>
          <a:p>
            <a:endParaRPr lang="tr-TR"/>
          </a:p>
        </p:txBody>
      </p:sp>
      <p:sp>
        <p:nvSpPr>
          <p:cNvPr id="6" name="Slayt Numarası Yer Tutucusu 5">
            <a:extLst>
              <a:ext uri="{FF2B5EF4-FFF2-40B4-BE49-F238E27FC236}">
                <a16:creationId xmlns:a16="http://schemas.microsoft.com/office/drawing/2014/main" id="{65D60B36-005B-43E1-858E-93E66A34D227}"/>
              </a:ext>
            </a:extLst>
          </p:cNvPr>
          <p:cNvSpPr>
            <a:spLocks noGrp="1"/>
          </p:cNvSpPr>
          <p:nvPr>
            <p:ph type="sldNum" sz="quarter" idx="12"/>
          </p:nvPr>
        </p:nvSpPr>
        <p:spPr/>
        <p:txBody>
          <a:bodyPr/>
          <a:lstStyle/>
          <a:p>
            <a:fld id="{0B820E53-AE0A-48FB-9F0E-D00A6B10B947}" type="slidenum">
              <a:rPr lang="tr-TR" smtClean="0"/>
              <a:t>11</a:t>
            </a:fld>
            <a:endParaRPr lang="tr-TR"/>
          </a:p>
        </p:txBody>
      </p:sp>
      <p:pic>
        <p:nvPicPr>
          <p:cNvPr id="7" name="Resim 6">
            <a:extLst>
              <a:ext uri="{FF2B5EF4-FFF2-40B4-BE49-F238E27FC236}">
                <a16:creationId xmlns:a16="http://schemas.microsoft.com/office/drawing/2014/main" id="{B43C22F6-570F-4C68-8447-B65BBBC30F09}"/>
              </a:ext>
            </a:extLst>
          </p:cNvPr>
          <p:cNvPicPr>
            <a:picLocks noChangeAspect="1"/>
          </p:cNvPicPr>
          <p:nvPr/>
        </p:nvPicPr>
        <p:blipFill>
          <a:blip r:embed="rId2"/>
          <a:stretch>
            <a:fillRect/>
          </a:stretch>
        </p:blipFill>
        <p:spPr>
          <a:xfrm>
            <a:off x="874679" y="3012208"/>
            <a:ext cx="5598723" cy="3256617"/>
          </a:xfrm>
          <a:prstGeom prst="rect">
            <a:avLst/>
          </a:prstGeom>
        </p:spPr>
      </p:pic>
      <p:pic>
        <p:nvPicPr>
          <p:cNvPr id="9" name="Resim 8">
            <a:extLst>
              <a:ext uri="{FF2B5EF4-FFF2-40B4-BE49-F238E27FC236}">
                <a16:creationId xmlns:a16="http://schemas.microsoft.com/office/drawing/2014/main" id="{527F3C88-3975-4B62-98FE-513D6F047ACC}"/>
              </a:ext>
            </a:extLst>
          </p:cNvPr>
          <p:cNvPicPr>
            <a:picLocks noChangeAspect="1"/>
          </p:cNvPicPr>
          <p:nvPr/>
        </p:nvPicPr>
        <p:blipFill>
          <a:blip r:embed="rId3"/>
          <a:stretch>
            <a:fillRect/>
          </a:stretch>
        </p:blipFill>
        <p:spPr>
          <a:xfrm>
            <a:off x="6570482" y="3012208"/>
            <a:ext cx="5392132" cy="3256617"/>
          </a:xfrm>
          <a:prstGeom prst="rect">
            <a:avLst/>
          </a:prstGeom>
        </p:spPr>
      </p:pic>
    </p:spTree>
    <p:extLst>
      <p:ext uri="{BB962C8B-B14F-4D97-AF65-F5344CB8AC3E}">
        <p14:creationId xmlns:p14="http://schemas.microsoft.com/office/powerpoint/2010/main" val="851763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1DDB08-095D-4079-AEFF-CC9A4C09C238}"/>
              </a:ext>
            </a:extLst>
          </p:cNvPr>
          <p:cNvSpPr>
            <a:spLocks noGrp="1"/>
          </p:cNvSpPr>
          <p:nvPr>
            <p:ph type="title"/>
          </p:nvPr>
        </p:nvSpPr>
        <p:spPr/>
        <p:txBody>
          <a:bodyPr/>
          <a:lstStyle/>
          <a:p>
            <a:r>
              <a:rPr lang="tr-TR"/>
              <a:t>Örnek(</a:t>
            </a:r>
            <a:r>
              <a:rPr lang="tr-TR" sz="2400" i="1"/>
              <a:t>Hesaplama3.java</a:t>
            </a:r>
            <a:r>
              <a:rPr lang="tr-TR"/>
              <a:t>)</a:t>
            </a:r>
          </a:p>
        </p:txBody>
      </p:sp>
      <p:sp>
        <p:nvSpPr>
          <p:cNvPr id="3" name="İçerik Yer Tutucusu 2">
            <a:extLst>
              <a:ext uri="{FF2B5EF4-FFF2-40B4-BE49-F238E27FC236}">
                <a16:creationId xmlns:a16="http://schemas.microsoft.com/office/drawing/2014/main" id="{D8BBDF30-01C6-4CF2-8F10-097DDC21896A}"/>
              </a:ext>
            </a:extLst>
          </p:cNvPr>
          <p:cNvSpPr>
            <a:spLocks noGrp="1"/>
          </p:cNvSpPr>
          <p:nvPr>
            <p:ph idx="1"/>
          </p:nvPr>
        </p:nvSpPr>
        <p:spPr/>
        <p:txBody>
          <a:bodyPr>
            <a:normAutofit lnSpcReduction="10000"/>
          </a:bodyPr>
          <a:lstStyle/>
          <a:p>
            <a:r>
              <a:rPr lang="tr-TR"/>
              <a:t>Hesaplama3 sınıfının içerisinde iki adet dâhili üye sınıf bulunmaktadır. Bunlar Toplama3 ve Cikartma3 sınıflarıdır. Toplama3 dahili üye sınıfı, Hesaplama3 sınıfı içerisinde global olarak tanımlanmış ilkel (</a:t>
            </a:r>
            <a:r>
              <a:rPr lang="tr-TR" err="1"/>
              <a:t>primitive</a:t>
            </a:r>
            <a:r>
              <a:rPr lang="tr-TR"/>
              <a:t>) </a:t>
            </a:r>
            <a:r>
              <a:rPr lang="tr-TR" err="1"/>
              <a:t>int</a:t>
            </a:r>
            <a:r>
              <a:rPr lang="tr-TR"/>
              <a:t> tipindeki ve </a:t>
            </a:r>
            <a:r>
              <a:rPr lang="tr-TR" err="1"/>
              <a:t>private</a:t>
            </a:r>
            <a:r>
              <a:rPr lang="tr-TR"/>
              <a:t> erişim belirleyicisine sahip olan sabit1 alanına erişebilmektedir. Toplama3 dahili üye sınıfı, Hesaplama3 sınıfı içerisinde tanımlanmış olan sabit1 alanını kullanırken sanki kendi içerisinde tanımlanmış bir alanmış gibi, hiç bir belirteç kullanmamaktadır.</a:t>
            </a:r>
          </a:p>
          <a:p>
            <a:r>
              <a:rPr lang="tr-TR"/>
              <a:t>Aynı şekilde Cikartma3 dâhili üye sınıfı, Hesaplama3 sınıfının içerisinde statik olarak tanımlanmış, </a:t>
            </a:r>
            <a:r>
              <a:rPr lang="tr-TR" err="1"/>
              <a:t>private</a:t>
            </a:r>
            <a:r>
              <a:rPr lang="tr-TR"/>
              <a:t> erişim belirleyicisine sahip ilkel </a:t>
            </a:r>
            <a:r>
              <a:rPr lang="tr-TR" err="1"/>
              <a:t>int</a:t>
            </a:r>
            <a:r>
              <a:rPr lang="tr-TR"/>
              <a:t> tipindeki sabit2 alanını ve </a:t>
            </a:r>
            <a:r>
              <a:rPr lang="tr-TR" err="1"/>
              <a:t>private</a:t>
            </a:r>
            <a:r>
              <a:rPr lang="tr-TR"/>
              <a:t> erişim belirleyicisine sahip </a:t>
            </a:r>
            <a:r>
              <a:rPr lang="tr-TR" err="1"/>
              <a:t>dekontBilgileriGoster</a:t>
            </a:r>
            <a:r>
              <a:rPr lang="tr-TR"/>
              <a:t>() yordamına direk olarak erişebilmektedir.</a:t>
            </a:r>
          </a:p>
        </p:txBody>
      </p:sp>
      <p:sp>
        <p:nvSpPr>
          <p:cNvPr id="6" name="Slayt Numarası Yer Tutucusu 5">
            <a:extLst>
              <a:ext uri="{FF2B5EF4-FFF2-40B4-BE49-F238E27FC236}">
                <a16:creationId xmlns:a16="http://schemas.microsoft.com/office/drawing/2014/main" id="{1F5DADC7-6771-4333-B99F-42DDDBE89915}"/>
              </a:ext>
            </a:extLst>
          </p:cNvPr>
          <p:cNvSpPr>
            <a:spLocks noGrp="1"/>
          </p:cNvSpPr>
          <p:nvPr>
            <p:ph type="sldNum" sz="quarter" idx="12"/>
          </p:nvPr>
        </p:nvSpPr>
        <p:spPr/>
        <p:txBody>
          <a:bodyPr/>
          <a:lstStyle/>
          <a:p>
            <a:fld id="{0B820E53-AE0A-48FB-9F0E-D00A6B10B947}" type="slidenum">
              <a:rPr lang="tr-TR" smtClean="0"/>
              <a:t>12</a:t>
            </a:fld>
            <a:endParaRPr lang="tr-TR"/>
          </a:p>
        </p:txBody>
      </p:sp>
    </p:spTree>
    <p:extLst>
      <p:ext uri="{BB962C8B-B14F-4D97-AF65-F5344CB8AC3E}">
        <p14:creationId xmlns:p14="http://schemas.microsoft.com/office/powerpoint/2010/main" val="1542212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FB0064-7985-4EB2-A6F3-B2E931014629}"/>
              </a:ext>
            </a:extLst>
          </p:cNvPr>
          <p:cNvSpPr>
            <a:spLocks noGrp="1"/>
          </p:cNvSpPr>
          <p:nvPr>
            <p:ph type="title"/>
          </p:nvPr>
        </p:nvSpPr>
        <p:spPr/>
        <p:txBody>
          <a:bodyPr/>
          <a:lstStyle/>
          <a:p>
            <a:r>
              <a:rPr lang="tr-TR">
                <a:solidFill>
                  <a:srgbClr val="432A30"/>
                </a:solidFill>
              </a:rPr>
              <a:t>Örnek(</a:t>
            </a:r>
            <a:r>
              <a:rPr lang="tr-TR" sz="2400" i="1">
                <a:solidFill>
                  <a:srgbClr val="432A30"/>
                </a:solidFill>
              </a:rPr>
              <a:t>Hesaplama3.java</a:t>
            </a:r>
            <a:r>
              <a:rPr lang="tr-TR">
                <a:solidFill>
                  <a:srgbClr val="432A30"/>
                </a:solidFill>
              </a:rPr>
              <a:t>)</a:t>
            </a:r>
            <a:endParaRPr lang="tr-TR"/>
          </a:p>
        </p:txBody>
      </p:sp>
      <p:sp>
        <p:nvSpPr>
          <p:cNvPr id="3" name="İçerik Yer Tutucusu 2">
            <a:extLst>
              <a:ext uri="{FF2B5EF4-FFF2-40B4-BE49-F238E27FC236}">
                <a16:creationId xmlns:a16="http://schemas.microsoft.com/office/drawing/2014/main" id="{88471E92-E481-488E-9DE0-841F878EDAE0}"/>
              </a:ext>
            </a:extLst>
          </p:cNvPr>
          <p:cNvSpPr>
            <a:spLocks noGrp="1"/>
          </p:cNvSpPr>
          <p:nvPr>
            <p:ph idx="1"/>
          </p:nvPr>
        </p:nvSpPr>
        <p:spPr/>
        <p:txBody>
          <a:bodyPr>
            <a:normAutofit fontScale="85000" lnSpcReduction="10000"/>
          </a:bodyPr>
          <a:lstStyle/>
          <a:p>
            <a:r>
              <a:rPr lang="tr-TR"/>
              <a:t>Hesaplama3 sınıfının, nesne yordamı olan (-bu yordamın kullanılabilmesi için Hesaplama3 sınıfına ait bir nesne oluşturmak gerekir) </a:t>
            </a:r>
            <a:r>
              <a:rPr lang="tr-TR" err="1"/>
              <a:t>ekranaBas</a:t>
            </a:r>
            <a:r>
              <a:rPr lang="tr-TR"/>
              <a:t>(), iki adet parametre alıp, geriye </a:t>
            </a:r>
            <a:r>
              <a:rPr lang="tr-TR" err="1"/>
              <a:t>hiçbirşey</a:t>
            </a:r>
            <a:r>
              <a:rPr lang="tr-TR"/>
              <a:t> döndürmez (</a:t>
            </a:r>
            <a:r>
              <a:rPr lang="tr-TR" err="1"/>
              <a:t>void</a:t>
            </a:r>
            <a:r>
              <a:rPr lang="tr-TR"/>
              <a:t>). Bu yordamın içerinde Toplama3 dahili üye sınıfına ait nesne oluşturularak, bu dahili üye sınıfın </a:t>
            </a:r>
            <a:r>
              <a:rPr lang="tr-TR" err="1"/>
              <a:t>toplamaYap</a:t>
            </a:r>
            <a:r>
              <a:rPr lang="tr-TR"/>
              <a:t>() yordamı çağrılmaktadır. Toplama3 dâhili üye sınıfının </a:t>
            </a:r>
            <a:r>
              <a:rPr lang="tr-TR" err="1"/>
              <a:t>toplamaYap</a:t>
            </a:r>
            <a:r>
              <a:rPr lang="tr-TR"/>
              <a:t>() yordamından dönen cevap, </a:t>
            </a:r>
            <a:r>
              <a:rPr lang="tr-TR" err="1"/>
              <a:t>ekranaBas</a:t>
            </a:r>
            <a:r>
              <a:rPr lang="tr-TR"/>
              <a:t>() yordamının içerisinde ekrana bastırılır.</a:t>
            </a:r>
          </a:p>
          <a:p>
            <a:r>
              <a:rPr lang="tr-TR"/>
              <a:t>Sadece bir adet Hesaplama3 sınıfına ait nesne oluşturuldu. Bu nesneye bağlı referansı kullanarak (h3), diğer dâhili üye sınıflara ait nesneler oluşturulabilir. Buradaki ana fikir, çevreleyici sınıfların içerisinde bulunan her dâhili üye sınıfa ait bir nesne oluşturmak için, her seferinde yeni bir çevreleyici sınıfa ait nesne oluşturma zorunluluğu olmadığıdır. Yani çevreleyici sınıfa ait bir nesne, yine çevreleyici sınıf tipindeki bir referansa bağlanırsa, işler daha kestirmeden çözülebilir.</a:t>
            </a:r>
            <a:br>
              <a:rPr lang="tr-TR"/>
            </a:br>
            <a:endParaRPr lang="tr-TR"/>
          </a:p>
        </p:txBody>
      </p:sp>
      <p:sp>
        <p:nvSpPr>
          <p:cNvPr id="6" name="Slayt Numarası Yer Tutucusu 5">
            <a:extLst>
              <a:ext uri="{FF2B5EF4-FFF2-40B4-BE49-F238E27FC236}">
                <a16:creationId xmlns:a16="http://schemas.microsoft.com/office/drawing/2014/main" id="{A8B6485E-14B8-4EC0-A060-F5294CB01B32}"/>
              </a:ext>
            </a:extLst>
          </p:cNvPr>
          <p:cNvSpPr>
            <a:spLocks noGrp="1"/>
          </p:cNvSpPr>
          <p:nvPr>
            <p:ph type="sldNum" sz="quarter" idx="12"/>
          </p:nvPr>
        </p:nvSpPr>
        <p:spPr/>
        <p:txBody>
          <a:bodyPr/>
          <a:lstStyle/>
          <a:p>
            <a:fld id="{0B820E53-AE0A-48FB-9F0E-D00A6B10B947}" type="slidenum">
              <a:rPr lang="tr-TR" smtClean="0"/>
              <a:t>13</a:t>
            </a:fld>
            <a:endParaRPr lang="tr-TR"/>
          </a:p>
        </p:txBody>
      </p:sp>
    </p:spTree>
    <p:extLst>
      <p:ext uri="{BB962C8B-B14F-4D97-AF65-F5344CB8AC3E}">
        <p14:creationId xmlns:p14="http://schemas.microsoft.com/office/powerpoint/2010/main" val="667316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5FD5C9-15A6-4E5D-B0C2-F925F6DFB127}"/>
              </a:ext>
            </a:extLst>
          </p:cNvPr>
          <p:cNvSpPr>
            <a:spLocks noGrp="1"/>
          </p:cNvSpPr>
          <p:nvPr>
            <p:ph type="title"/>
          </p:nvPr>
        </p:nvSpPr>
        <p:spPr/>
        <p:txBody>
          <a:bodyPr/>
          <a:lstStyle/>
          <a:p>
            <a:r>
              <a:rPr lang="tr-TR" b="1"/>
              <a:t>Statik Dâhili Üye Sınıflar</a:t>
            </a:r>
            <a:endParaRPr lang="tr-TR"/>
          </a:p>
        </p:txBody>
      </p:sp>
      <p:sp>
        <p:nvSpPr>
          <p:cNvPr id="3" name="İçerik Yer Tutucusu 2">
            <a:extLst>
              <a:ext uri="{FF2B5EF4-FFF2-40B4-BE49-F238E27FC236}">
                <a16:creationId xmlns:a16="http://schemas.microsoft.com/office/drawing/2014/main" id="{13D036B6-3E82-4CFB-A576-44D414493ECC}"/>
              </a:ext>
            </a:extLst>
          </p:cNvPr>
          <p:cNvSpPr>
            <a:spLocks noGrp="1"/>
          </p:cNvSpPr>
          <p:nvPr>
            <p:ph idx="1"/>
          </p:nvPr>
        </p:nvSpPr>
        <p:spPr/>
        <p:txBody>
          <a:bodyPr/>
          <a:lstStyle/>
          <a:p>
            <a:r>
              <a:rPr lang="tr-TR"/>
              <a:t>Statik (</a:t>
            </a:r>
            <a:r>
              <a:rPr lang="tr-TR" err="1"/>
              <a:t>static</a:t>
            </a:r>
            <a:r>
              <a:rPr lang="tr-TR"/>
              <a:t>) olarak tanımlanmış dâhili üye sınıflar, normal dahili üye sınıflardan farklıdırlar. Bu farklılıklar şöyledir:</a:t>
            </a:r>
          </a:p>
          <a:p>
            <a:pPr lvl="1"/>
            <a:r>
              <a:rPr lang="tr-TR"/>
              <a:t>Statik dâhili üye sınıfına ait nesne oluşturmak için, onu çevreleyen sınıfa ait bir nesne oluşmak zorunda değiliz.</a:t>
            </a:r>
          </a:p>
          <a:p>
            <a:pPr lvl="1"/>
            <a:r>
              <a:rPr lang="tr-TR"/>
              <a:t>Statik dâhili üye sınıflar, kendilerini çevreleyen sınıfa ait bağlantıyı (-</a:t>
            </a:r>
            <a:r>
              <a:rPr lang="tr-TR" err="1">
                <a:solidFill>
                  <a:srgbClr val="FF0000"/>
                </a:solidFill>
              </a:rPr>
              <a:t>this</a:t>
            </a:r>
            <a:r>
              <a:rPr lang="tr-TR">
                <a:solidFill>
                  <a:srgbClr val="FF0000"/>
                </a:solidFill>
              </a:rPr>
              <a:t>-</a:t>
            </a:r>
            <a:r>
              <a:rPr lang="tr-TR"/>
              <a:t>) kaybederler. </a:t>
            </a:r>
          </a:p>
          <a:p>
            <a:pPr lvl="2"/>
            <a:r>
              <a:rPr lang="tr-TR"/>
              <a:t>Statik dahili üye sınıflar, onları çevreleyen üst sınıfa ait </a:t>
            </a:r>
            <a:r>
              <a:rPr lang="tr-TR">
                <a:solidFill>
                  <a:srgbClr val="FF0000"/>
                </a:solidFill>
              </a:rPr>
              <a:t>global alanlara </a:t>
            </a:r>
            <a:r>
              <a:rPr lang="tr-TR"/>
              <a:t>(statik veya değil) ve yordamlara/metotlara (statik veya değil) </a:t>
            </a:r>
            <a:r>
              <a:rPr lang="tr-TR">
                <a:solidFill>
                  <a:srgbClr val="FF0000"/>
                </a:solidFill>
              </a:rPr>
              <a:t>direk ulaşım şansını kaybeder</a:t>
            </a:r>
            <a:r>
              <a:rPr lang="tr-TR"/>
              <a:t>. Bunun sebebi, kendisini çevreleyen sınıf ile arasındaki bağı kopartmış olmasıdır.</a:t>
            </a:r>
          </a:p>
        </p:txBody>
      </p:sp>
      <p:sp>
        <p:nvSpPr>
          <p:cNvPr id="6" name="Slayt Numarası Yer Tutucusu 5">
            <a:extLst>
              <a:ext uri="{FF2B5EF4-FFF2-40B4-BE49-F238E27FC236}">
                <a16:creationId xmlns:a16="http://schemas.microsoft.com/office/drawing/2014/main" id="{A85D5AAB-94AE-4B7F-8B37-CFE6F8EAC407}"/>
              </a:ext>
            </a:extLst>
          </p:cNvPr>
          <p:cNvSpPr>
            <a:spLocks noGrp="1"/>
          </p:cNvSpPr>
          <p:nvPr>
            <p:ph type="sldNum" sz="quarter" idx="12"/>
          </p:nvPr>
        </p:nvSpPr>
        <p:spPr/>
        <p:txBody>
          <a:bodyPr/>
          <a:lstStyle/>
          <a:p>
            <a:fld id="{0B820E53-AE0A-48FB-9F0E-D00A6B10B947}" type="slidenum">
              <a:rPr lang="tr-TR" smtClean="0"/>
              <a:t>14</a:t>
            </a:fld>
            <a:endParaRPr lang="tr-TR"/>
          </a:p>
        </p:txBody>
      </p:sp>
    </p:spTree>
    <p:extLst>
      <p:ext uri="{BB962C8B-B14F-4D97-AF65-F5344CB8AC3E}">
        <p14:creationId xmlns:p14="http://schemas.microsoft.com/office/powerpoint/2010/main" val="3205404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082EDF-45E3-4553-A3A9-194FBC456346}"/>
              </a:ext>
            </a:extLst>
          </p:cNvPr>
          <p:cNvSpPr>
            <a:spLocks noGrp="1"/>
          </p:cNvSpPr>
          <p:nvPr>
            <p:ph type="title"/>
          </p:nvPr>
        </p:nvSpPr>
        <p:spPr/>
        <p:txBody>
          <a:bodyPr/>
          <a:lstStyle/>
          <a:p>
            <a:r>
              <a:rPr lang="tr-TR"/>
              <a:t>Örnek(</a:t>
            </a:r>
            <a:r>
              <a:rPr lang="tr-TR" sz="2400" i="1"/>
              <a:t>Hesaplama4.java, Hesaplama4Kullan.java</a:t>
            </a:r>
            <a:r>
              <a:rPr lang="tr-TR"/>
              <a:t>)</a:t>
            </a:r>
          </a:p>
        </p:txBody>
      </p:sp>
      <p:pic>
        <p:nvPicPr>
          <p:cNvPr id="7" name="İçerik Yer Tutucusu 6">
            <a:extLst>
              <a:ext uri="{FF2B5EF4-FFF2-40B4-BE49-F238E27FC236}">
                <a16:creationId xmlns:a16="http://schemas.microsoft.com/office/drawing/2014/main" id="{59A4F4EF-7610-4748-90B9-B327D5A3392F}"/>
              </a:ext>
            </a:extLst>
          </p:cNvPr>
          <p:cNvPicPr>
            <a:picLocks noGrp="1" noChangeAspect="1"/>
          </p:cNvPicPr>
          <p:nvPr>
            <p:ph idx="1"/>
          </p:nvPr>
        </p:nvPicPr>
        <p:blipFill>
          <a:blip r:embed="rId2"/>
          <a:stretch>
            <a:fillRect/>
          </a:stretch>
        </p:blipFill>
        <p:spPr>
          <a:xfrm>
            <a:off x="1178351" y="2285999"/>
            <a:ext cx="4917649" cy="3690593"/>
          </a:xfrm>
          <a:prstGeom prst="rect">
            <a:avLst/>
          </a:prstGeom>
        </p:spPr>
      </p:pic>
      <p:sp>
        <p:nvSpPr>
          <p:cNvPr id="6" name="Slayt Numarası Yer Tutucusu 5">
            <a:extLst>
              <a:ext uri="{FF2B5EF4-FFF2-40B4-BE49-F238E27FC236}">
                <a16:creationId xmlns:a16="http://schemas.microsoft.com/office/drawing/2014/main" id="{3EC220A6-CD99-4ECA-A453-8C636BEB86D2}"/>
              </a:ext>
            </a:extLst>
          </p:cNvPr>
          <p:cNvSpPr>
            <a:spLocks noGrp="1"/>
          </p:cNvSpPr>
          <p:nvPr>
            <p:ph type="sldNum" sz="quarter" idx="12"/>
          </p:nvPr>
        </p:nvSpPr>
        <p:spPr/>
        <p:txBody>
          <a:bodyPr/>
          <a:lstStyle/>
          <a:p>
            <a:fld id="{0B820E53-AE0A-48FB-9F0E-D00A6B10B947}" type="slidenum">
              <a:rPr lang="tr-TR" smtClean="0"/>
              <a:t>15</a:t>
            </a:fld>
            <a:endParaRPr lang="tr-TR"/>
          </a:p>
        </p:txBody>
      </p:sp>
      <p:pic>
        <p:nvPicPr>
          <p:cNvPr id="8" name="Resim 7">
            <a:extLst>
              <a:ext uri="{FF2B5EF4-FFF2-40B4-BE49-F238E27FC236}">
                <a16:creationId xmlns:a16="http://schemas.microsoft.com/office/drawing/2014/main" id="{BD11AA6F-AB5D-4D74-A03A-CDF7481E4F2C}"/>
              </a:ext>
            </a:extLst>
          </p:cNvPr>
          <p:cNvPicPr>
            <a:picLocks noChangeAspect="1"/>
          </p:cNvPicPr>
          <p:nvPr/>
        </p:nvPicPr>
        <p:blipFill>
          <a:blip r:embed="rId3"/>
          <a:stretch>
            <a:fillRect/>
          </a:stretch>
        </p:blipFill>
        <p:spPr>
          <a:xfrm>
            <a:off x="6503513" y="2286000"/>
            <a:ext cx="5119736" cy="3690594"/>
          </a:xfrm>
          <a:prstGeom prst="rect">
            <a:avLst/>
          </a:prstGeom>
        </p:spPr>
      </p:pic>
    </p:spTree>
    <p:extLst>
      <p:ext uri="{BB962C8B-B14F-4D97-AF65-F5344CB8AC3E}">
        <p14:creationId xmlns:p14="http://schemas.microsoft.com/office/powerpoint/2010/main" val="87199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5A4B4E-2DBD-4241-B178-C9904CA6F95D}"/>
              </a:ext>
            </a:extLst>
          </p:cNvPr>
          <p:cNvSpPr>
            <a:spLocks noGrp="1"/>
          </p:cNvSpPr>
          <p:nvPr>
            <p:ph type="title"/>
          </p:nvPr>
        </p:nvSpPr>
        <p:spPr/>
        <p:txBody>
          <a:bodyPr/>
          <a:lstStyle/>
          <a:p>
            <a:r>
              <a:rPr lang="tr-TR"/>
              <a:t>Hesaplama4.java</a:t>
            </a:r>
          </a:p>
        </p:txBody>
      </p:sp>
      <p:sp>
        <p:nvSpPr>
          <p:cNvPr id="3" name="İçerik Yer Tutucusu 2">
            <a:extLst>
              <a:ext uri="{FF2B5EF4-FFF2-40B4-BE49-F238E27FC236}">
                <a16:creationId xmlns:a16="http://schemas.microsoft.com/office/drawing/2014/main" id="{9B49A10F-7F1C-4AFB-A46B-E92A8D4274EA}"/>
              </a:ext>
            </a:extLst>
          </p:cNvPr>
          <p:cNvSpPr>
            <a:spLocks noGrp="1"/>
          </p:cNvSpPr>
          <p:nvPr>
            <p:ph idx="1"/>
          </p:nvPr>
        </p:nvSpPr>
        <p:spPr/>
        <p:txBody>
          <a:bodyPr>
            <a:normAutofit fontScale="70000" lnSpcReduction="20000"/>
          </a:bodyPr>
          <a:lstStyle/>
          <a:p>
            <a:r>
              <a:rPr lang="tr-TR" b="1"/>
              <a:t>Toplama4</a:t>
            </a:r>
            <a:r>
              <a:rPr lang="tr-TR"/>
              <a:t> </a:t>
            </a:r>
            <a:r>
              <a:rPr lang="tr-TR">
                <a:solidFill>
                  <a:schemeClr val="accent3"/>
                </a:solidFill>
              </a:rPr>
              <a:t>statik</a:t>
            </a:r>
            <a:r>
              <a:rPr lang="tr-TR"/>
              <a:t> dahili sınıfının içerisinde statik global alan tanımlayabiliriz. </a:t>
            </a:r>
            <a:r>
              <a:rPr lang="tr-TR">
                <a:solidFill>
                  <a:srgbClr val="FF0000"/>
                </a:solidFill>
              </a:rPr>
              <a:t>Statik olmayan dahili üye sınıfların içerisinde statik global alan tanımlanamaz.</a:t>
            </a:r>
          </a:p>
          <a:p>
            <a:r>
              <a:rPr lang="tr-TR"/>
              <a:t>Toplama4 statik dahili üye sınıfının, </a:t>
            </a:r>
            <a:r>
              <a:rPr lang="tr-TR" err="1"/>
              <a:t>toplamaYap</a:t>
            </a:r>
            <a:r>
              <a:rPr lang="tr-TR"/>
              <a:t>() yordamının içerisinde, Hesaplama4 sınıfına ait global olarak tanımlamış ilkel (</a:t>
            </a:r>
            <a:r>
              <a:rPr lang="tr-TR" err="1"/>
              <a:t>primitive</a:t>
            </a:r>
            <a:r>
              <a:rPr lang="tr-TR"/>
              <a:t>) </a:t>
            </a:r>
            <a:r>
              <a:rPr lang="tr-TR" err="1"/>
              <a:t>int</a:t>
            </a:r>
            <a:r>
              <a:rPr lang="tr-TR"/>
              <a:t> tipindeki sabit alanına direk erişilemez. Statik dâhili üye sınıflar ile bunları çevreleyen sınıflar arasında </a:t>
            </a:r>
            <a:r>
              <a:rPr lang="tr-TR" err="1">
                <a:solidFill>
                  <a:srgbClr val="FF0000"/>
                </a:solidFill>
              </a:rPr>
              <a:t>this</a:t>
            </a:r>
            <a:r>
              <a:rPr lang="tr-TR"/>
              <a:t> bağlantısı yoktur. Eğer statik dâhili üye sınıfın içerisinden, onu çevreleyen sınıfa ait bir alan (statik olmayan) veya yordam (statik olmayan) çağrılmak isteniyorsa, bu bizzat ifade edilmelidir. Aynı Toplama4 statik dâhili üye sınıfına ait </a:t>
            </a:r>
            <a:r>
              <a:rPr lang="tr-TR" err="1"/>
              <a:t>dekontOlustur</a:t>
            </a:r>
            <a:r>
              <a:rPr lang="tr-TR"/>
              <a:t>() yordamının içerisinde yapıldığı gibidir. </a:t>
            </a:r>
            <a:br>
              <a:rPr lang="tr-TR"/>
            </a:br>
            <a:endParaRPr lang="tr-TR"/>
          </a:p>
          <a:p>
            <a:r>
              <a:rPr lang="tr-TR" err="1"/>
              <a:t>dekontOlustur</a:t>
            </a:r>
            <a:r>
              <a:rPr lang="tr-TR"/>
              <a:t>() yordamının içerisinde, Hesaplama4 sınıfına ait nesne oluşturulmadan, sabit, </a:t>
            </a:r>
            <a:r>
              <a:rPr lang="tr-TR" err="1"/>
              <a:t>ozelsabit</a:t>
            </a:r>
            <a:r>
              <a:rPr lang="tr-TR"/>
              <a:t> alanlarına ve </a:t>
            </a:r>
            <a:r>
              <a:rPr lang="tr-TR" err="1"/>
              <a:t>ekranaBas</a:t>
            </a:r>
            <a:r>
              <a:rPr lang="tr-TR"/>
              <a:t>() yordamına ulaşamazdık. Buradaki önemli nokta, dâhili üye sınıf statik olsa bile, kendisine çevreleyen sınıfın </a:t>
            </a:r>
            <a:r>
              <a:rPr lang="tr-TR" err="1"/>
              <a:t>private</a:t>
            </a:r>
            <a:r>
              <a:rPr lang="tr-TR"/>
              <a:t> erişim belirleyicisi sahip olan alanlarına (statik veya değil) ve yordamlarına (statik veya değil) erişebilmesidir.</a:t>
            </a:r>
            <a:br>
              <a:rPr lang="tr-TR"/>
            </a:br>
            <a:endParaRPr lang="tr-TR"/>
          </a:p>
          <a:p>
            <a:r>
              <a:rPr lang="tr-TR"/>
              <a:t>Hesaplama4 sınıfının statik olan main() yordamının içerisinde, Toplama4 statik dâhili üye sınıfına ait nesnenin nasıl oluşturulduğuna dikkat edelim. Toplama4 statik dâhili üye sınıfına ait nesne oluştururken, onu çevreleyen sınıfa ait herhangi bir nesne oluşturmak zorunda kalmadık.</a:t>
            </a:r>
          </a:p>
        </p:txBody>
      </p:sp>
      <p:sp>
        <p:nvSpPr>
          <p:cNvPr id="6" name="Slayt Numarası Yer Tutucusu 5">
            <a:extLst>
              <a:ext uri="{FF2B5EF4-FFF2-40B4-BE49-F238E27FC236}">
                <a16:creationId xmlns:a16="http://schemas.microsoft.com/office/drawing/2014/main" id="{D724F697-4B48-407A-9CE8-987AC5E2166F}"/>
              </a:ext>
            </a:extLst>
          </p:cNvPr>
          <p:cNvSpPr>
            <a:spLocks noGrp="1"/>
          </p:cNvSpPr>
          <p:nvPr>
            <p:ph type="sldNum" sz="quarter" idx="12"/>
          </p:nvPr>
        </p:nvSpPr>
        <p:spPr/>
        <p:txBody>
          <a:bodyPr/>
          <a:lstStyle/>
          <a:p>
            <a:fld id="{0B820E53-AE0A-48FB-9F0E-D00A6B10B947}" type="slidenum">
              <a:rPr lang="tr-TR" smtClean="0"/>
              <a:t>16</a:t>
            </a:fld>
            <a:endParaRPr lang="tr-TR"/>
          </a:p>
        </p:txBody>
      </p:sp>
    </p:spTree>
    <p:extLst>
      <p:ext uri="{BB962C8B-B14F-4D97-AF65-F5344CB8AC3E}">
        <p14:creationId xmlns:p14="http://schemas.microsoft.com/office/powerpoint/2010/main" val="110872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9F3813-4F6E-42FB-BBA7-8FC8AA92308D}"/>
              </a:ext>
            </a:extLst>
          </p:cNvPr>
          <p:cNvSpPr>
            <a:spLocks noGrp="1"/>
          </p:cNvSpPr>
          <p:nvPr>
            <p:ph type="title"/>
          </p:nvPr>
        </p:nvSpPr>
        <p:spPr/>
        <p:txBody>
          <a:bodyPr/>
          <a:lstStyle/>
          <a:p>
            <a:r>
              <a:rPr lang="tr-TR"/>
              <a:t>Hesaplama4Kullan.java</a:t>
            </a:r>
          </a:p>
        </p:txBody>
      </p:sp>
      <p:sp>
        <p:nvSpPr>
          <p:cNvPr id="3" name="İçerik Yer Tutucusu 2">
            <a:extLst>
              <a:ext uri="{FF2B5EF4-FFF2-40B4-BE49-F238E27FC236}">
                <a16:creationId xmlns:a16="http://schemas.microsoft.com/office/drawing/2014/main" id="{D557C2DF-43FC-4FBE-8E20-AB9F2E77FC5D}"/>
              </a:ext>
            </a:extLst>
          </p:cNvPr>
          <p:cNvSpPr>
            <a:spLocks noGrp="1"/>
          </p:cNvSpPr>
          <p:nvPr>
            <p:ph idx="1"/>
          </p:nvPr>
        </p:nvSpPr>
        <p:spPr/>
        <p:txBody>
          <a:bodyPr/>
          <a:lstStyle/>
          <a:p>
            <a:r>
              <a:rPr lang="tr-TR"/>
              <a:t>Başka bir sınıfın içerisinde statik dâhili üye sınıfı ulaşmak için, sadece tanımlama açısından, dahili üye sınıfı çevreleyen sınıfın ismi kullanılmıştır. Mantıklı olanda budur, statik de olsa sonuçta ulaşılmak istenen dâhili üye bir sınıfıdır. </a:t>
            </a:r>
            <a:br>
              <a:rPr lang="tr-TR"/>
            </a:br>
            <a:endParaRPr lang="tr-TR"/>
          </a:p>
        </p:txBody>
      </p:sp>
      <p:sp>
        <p:nvSpPr>
          <p:cNvPr id="6" name="Slayt Numarası Yer Tutucusu 5">
            <a:extLst>
              <a:ext uri="{FF2B5EF4-FFF2-40B4-BE49-F238E27FC236}">
                <a16:creationId xmlns:a16="http://schemas.microsoft.com/office/drawing/2014/main" id="{4CD38D69-A5A9-449F-9A70-2C1688233423}"/>
              </a:ext>
            </a:extLst>
          </p:cNvPr>
          <p:cNvSpPr>
            <a:spLocks noGrp="1"/>
          </p:cNvSpPr>
          <p:nvPr>
            <p:ph type="sldNum" sz="quarter" idx="12"/>
          </p:nvPr>
        </p:nvSpPr>
        <p:spPr/>
        <p:txBody>
          <a:bodyPr/>
          <a:lstStyle/>
          <a:p>
            <a:fld id="{0B820E53-AE0A-48FB-9F0E-D00A6B10B947}" type="slidenum">
              <a:rPr lang="tr-TR" smtClean="0"/>
              <a:t>17</a:t>
            </a:fld>
            <a:endParaRPr lang="tr-TR"/>
          </a:p>
        </p:txBody>
      </p:sp>
    </p:spTree>
    <p:extLst>
      <p:ext uri="{BB962C8B-B14F-4D97-AF65-F5344CB8AC3E}">
        <p14:creationId xmlns:p14="http://schemas.microsoft.com/office/powerpoint/2010/main" val="1618900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4AE224-CE9A-4C5F-A7CE-2725219C6BF8}"/>
              </a:ext>
            </a:extLst>
          </p:cNvPr>
          <p:cNvSpPr>
            <a:spLocks noGrp="1"/>
          </p:cNvSpPr>
          <p:nvPr>
            <p:ph type="title"/>
          </p:nvPr>
        </p:nvSpPr>
        <p:spPr/>
        <p:txBody>
          <a:bodyPr/>
          <a:lstStyle/>
          <a:p>
            <a:r>
              <a:rPr lang="tr-TR" b="1"/>
              <a:t>Statik Dâhili Üye Sınıflar ve Statik Metotlar</a:t>
            </a:r>
            <a:endParaRPr lang="tr-TR"/>
          </a:p>
        </p:txBody>
      </p:sp>
      <p:sp>
        <p:nvSpPr>
          <p:cNvPr id="3" name="İçerik Yer Tutucusu 2">
            <a:extLst>
              <a:ext uri="{FF2B5EF4-FFF2-40B4-BE49-F238E27FC236}">
                <a16:creationId xmlns:a16="http://schemas.microsoft.com/office/drawing/2014/main" id="{EBED0D0B-2615-41E0-A5E1-BC7459D44C75}"/>
              </a:ext>
            </a:extLst>
          </p:cNvPr>
          <p:cNvSpPr>
            <a:spLocks noGrp="1"/>
          </p:cNvSpPr>
          <p:nvPr>
            <p:ph idx="1"/>
          </p:nvPr>
        </p:nvSpPr>
        <p:spPr/>
        <p:txBody>
          <a:bodyPr/>
          <a:lstStyle/>
          <a:p>
            <a:r>
              <a:rPr lang="tr-TR"/>
              <a:t>Statik dâhili üye sınıfların içerisinde statik alanlar bulunduğu gibi, statik metotlarda bulunabilir. Eğer statik dâhili üye sınıfı içerisinde, statik bir metot oluşturulmuş ise, bu metodu çağırmak için ne statik dâhili üye sınıfına ne de onu çevreleyen sınıfa ait herhangi bir nesne oluşturmak gerekmez.</a:t>
            </a:r>
          </a:p>
        </p:txBody>
      </p:sp>
      <p:sp>
        <p:nvSpPr>
          <p:cNvPr id="6" name="Slayt Numarası Yer Tutucusu 5">
            <a:extLst>
              <a:ext uri="{FF2B5EF4-FFF2-40B4-BE49-F238E27FC236}">
                <a16:creationId xmlns:a16="http://schemas.microsoft.com/office/drawing/2014/main" id="{A6CAEDF7-B318-4E17-A727-7061FD24A48B}"/>
              </a:ext>
            </a:extLst>
          </p:cNvPr>
          <p:cNvSpPr>
            <a:spLocks noGrp="1"/>
          </p:cNvSpPr>
          <p:nvPr>
            <p:ph type="sldNum" sz="quarter" idx="12"/>
          </p:nvPr>
        </p:nvSpPr>
        <p:spPr/>
        <p:txBody>
          <a:bodyPr/>
          <a:lstStyle/>
          <a:p>
            <a:fld id="{0B820E53-AE0A-48FB-9F0E-D00A6B10B947}" type="slidenum">
              <a:rPr lang="tr-TR" smtClean="0"/>
              <a:t>18</a:t>
            </a:fld>
            <a:endParaRPr lang="tr-TR"/>
          </a:p>
        </p:txBody>
      </p:sp>
    </p:spTree>
    <p:extLst>
      <p:ext uri="{BB962C8B-B14F-4D97-AF65-F5344CB8AC3E}">
        <p14:creationId xmlns:p14="http://schemas.microsoft.com/office/powerpoint/2010/main" val="734986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28FC25-5539-4B8B-ABC6-D4AB4AB26BE8}"/>
              </a:ext>
            </a:extLst>
          </p:cNvPr>
          <p:cNvSpPr>
            <a:spLocks noGrp="1"/>
          </p:cNvSpPr>
          <p:nvPr>
            <p:ph type="title"/>
          </p:nvPr>
        </p:nvSpPr>
        <p:spPr/>
        <p:txBody>
          <a:bodyPr/>
          <a:lstStyle/>
          <a:p>
            <a:r>
              <a:rPr lang="tr-TR"/>
              <a:t>Örnek(</a:t>
            </a:r>
            <a:r>
              <a:rPr lang="tr-TR" sz="2400" i="1"/>
              <a:t>Hesaplama5.java</a:t>
            </a:r>
            <a:r>
              <a:rPr lang="tr-TR"/>
              <a:t>)</a:t>
            </a:r>
          </a:p>
        </p:txBody>
      </p:sp>
      <p:sp>
        <p:nvSpPr>
          <p:cNvPr id="9" name="İçerik Yer Tutucusu 8">
            <a:extLst>
              <a:ext uri="{FF2B5EF4-FFF2-40B4-BE49-F238E27FC236}">
                <a16:creationId xmlns:a16="http://schemas.microsoft.com/office/drawing/2014/main" id="{0403CC6B-F961-4A2E-8FF3-764DECF5184A}"/>
              </a:ext>
            </a:extLst>
          </p:cNvPr>
          <p:cNvSpPr>
            <a:spLocks noGrp="1"/>
          </p:cNvSpPr>
          <p:nvPr>
            <p:ph idx="1"/>
          </p:nvPr>
        </p:nvSpPr>
        <p:spPr>
          <a:xfrm>
            <a:off x="5806912" y="2171700"/>
            <a:ext cx="5863472" cy="3581400"/>
          </a:xfrm>
        </p:spPr>
        <p:txBody>
          <a:bodyPr>
            <a:normAutofit fontScale="92500" lnSpcReduction="20000"/>
          </a:bodyPr>
          <a:lstStyle/>
          <a:p>
            <a:pPr algn="just"/>
            <a:r>
              <a:rPr lang="tr-TR"/>
              <a:t>Toplama5 statik dâhili üye sınıfının, statik olan </a:t>
            </a:r>
            <a:r>
              <a:rPr lang="tr-TR" err="1"/>
              <a:t>toplamaYap</a:t>
            </a:r>
            <a:r>
              <a:rPr lang="tr-TR"/>
              <a:t>() yordamından, Hesaplama5 çevreleyici sınıfına ait ilkel (</a:t>
            </a:r>
            <a:r>
              <a:rPr lang="tr-TR" err="1"/>
              <a:t>primitive</a:t>
            </a:r>
            <a:r>
              <a:rPr lang="tr-TR"/>
              <a:t>) </a:t>
            </a:r>
            <a:r>
              <a:rPr lang="tr-TR" err="1"/>
              <a:t>int</a:t>
            </a:r>
            <a:r>
              <a:rPr lang="tr-TR"/>
              <a:t> tipinde tanımlanmış x alanına ulaşılabilir. Bunun sebebi x alanında statik olarak tanımlanmış olmasıdır. main() yordamının içerisinde, </a:t>
            </a:r>
            <a:r>
              <a:rPr lang="tr-TR" err="1"/>
              <a:t>toplamaYap</a:t>
            </a:r>
            <a:r>
              <a:rPr lang="tr-TR"/>
              <a:t>() yordamının çağrılışına dikkat edilirse, ne Hesaplama5 sınıfına ait nesne, ne de Toplama5 statik dâhili üye sınıfına ait bir nesnenin oluşturulmadığı görülür.</a:t>
            </a:r>
          </a:p>
        </p:txBody>
      </p:sp>
      <p:sp>
        <p:nvSpPr>
          <p:cNvPr id="6" name="Slayt Numarası Yer Tutucusu 5">
            <a:extLst>
              <a:ext uri="{FF2B5EF4-FFF2-40B4-BE49-F238E27FC236}">
                <a16:creationId xmlns:a16="http://schemas.microsoft.com/office/drawing/2014/main" id="{8AE83CB3-65AD-4007-B122-028E99FEE319}"/>
              </a:ext>
            </a:extLst>
          </p:cNvPr>
          <p:cNvSpPr>
            <a:spLocks noGrp="1"/>
          </p:cNvSpPr>
          <p:nvPr>
            <p:ph type="sldNum" sz="quarter" idx="12"/>
          </p:nvPr>
        </p:nvSpPr>
        <p:spPr/>
        <p:txBody>
          <a:bodyPr/>
          <a:lstStyle/>
          <a:p>
            <a:fld id="{0B820E53-AE0A-48FB-9F0E-D00A6B10B947}" type="slidenum">
              <a:rPr lang="tr-TR" smtClean="0"/>
              <a:t>19</a:t>
            </a:fld>
            <a:endParaRPr lang="tr-TR"/>
          </a:p>
        </p:txBody>
      </p:sp>
      <p:pic>
        <p:nvPicPr>
          <p:cNvPr id="10" name="İçerik Yer Tutucusu 6">
            <a:extLst>
              <a:ext uri="{FF2B5EF4-FFF2-40B4-BE49-F238E27FC236}">
                <a16:creationId xmlns:a16="http://schemas.microsoft.com/office/drawing/2014/main" id="{695FC0D5-F7F8-480D-8DBA-82EEAAA2B663}"/>
              </a:ext>
            </a:extLst>
          </p:cNvPr>
          <p:cNvPicPr>
            <a:picLocks noChangeAspect="1"/>
          </p:cNvPicPr>
          <p:nvPr/>
        </p:nvPicPr>
        <p:blipFill>
          <a:blip r:embed="rId2"/>
          <a:stretch>
            <a:fillRect/>
          </a:stretch>
        </p:blipFill>
        <p:spPr>
          <a:xfrm>
            <a:off x="798136" y="2171700"/>
            <a:ext cx="4755413" cy="3581400"/>
          </a:xfrm>
          <a:prstGeom prst="rect">
            <a:avLst/>
          </a:prstGeom>
        </p:spPr>
      </p:pic>
    </p:spTree>
    <p:extLst>
      <p:ext uri="{BB962C8B-B14F-4D97-AF65-F5344CB8AC3E}">
        <p14:creationId xmlns:p14="http://schemas.microsoft.com/office/powerpoint/2010/main" val="388280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181EE9-A824-4FA6-8645-2361DABAFAAB}"/>
              </a:ext>
            </a:extLst>
          </p:cNvPr>
          <p:cNvSpPr>
            <a:spLocks noGrp="1"/>
          </p:cNvSpPr>
          <p:nvPr>
            <p:ph type="title"/>
          </p:nvPr>
        </p:nvSpPr>
        <p:spPr/>
        <p:txBody>
          <a:bodyPr/>
          <a:lstStyle/>
          <a:p>
            <a:r>
              <a:rPr lang="tr-TR"/>
              <a:t>DAHİLİ SINIFLARA GİRİŞ</a:t>
            </a:r>
          </a:p>
        </p:txBody>
      </p:sp>
      <p:sp>
        <p:nvSpPr>
          <p:cNvPr id="3" name="İçerik Yer Tutucusu 2">
            <a:extLst>
              <a:ext uri="{FF2B5EF4-FFF2-40B4-BE49-F238E27FC236}">
                <a16:creationId xmlns:a16="http://schemas.microsoft.com/office/drawing/2014/main" id="{A0DFB590-B23B-41FC-B788-6D58ED424616}"/>
              </a:ext>
            </a:extLst>
          </p:cNvPr>
          <p:cNvSpPr>
            <a:spLocks noGrp="1"/>
          </p:cNvSpPr>
          <p:nvPr>
            <p:ph idx="1"/>
          </p:nvPr>
        </p:nvSpPr>
        <p:spPr/>
        <p:txBody>
          <a:bodyPr/>
          <a:lstStyle/>
          <a:p>
            <a:r>
              <a:rPr lang="tr-TR"/>
              <a:t>Java dilinde diğer dillerdeki gibi çoklu kalıtım yoktur. Java çoklu kalıtımı </a:t>
            </a:r>
            <a:r>
              <a:rPr lang="tr-TR" err="1"/>
              <a:t>arayüz</a:t>
            </a:r>
            <a:r>
              <a:rPr lang="tr-TR"/>
              <a:t>(</a:t>
            </a:r>
            <a:r>
              <a:rPr lang="tr-TR" err="1"/>
              <a:t>interface</a:t>
            </a:r>
            <a:r>
              <a:rPr lang="tr-TR"/>
              <a:t>) ve dahili sınıflar(</a:t>
            </a:r>
            <a:r>
              <a:rPr lang="tr-TR" err="1"/>
              <a:t>inner</a:t>
            </a:r>
            <a:r>
              <a:rPr lang="tr-TR"/>
              <a:t> </a:t>
            </a:r>
            <a:r>
              <a:rPr lang="tr-TR" err="1"/>
              <a:t>classes</a:t>
            </a:r>
            <a:r>
              <a:rPr lang="tr-TR"/>
              <a:t>) ile sağlar. Dahili sınıfları sınıf içerisinde tanımlanmış sınıf olarak belirtebiliriz.</a:t>
            </a:r>
          </a:p>
          <a:p>
            <a:r>
              <a:rPr lang="tr-TR"/>
              <a:t>Dahili sınıflar 3 ana grupta incelenir</a:t>
            </a:r>
          </a:p>
          <a:p>
            <a:pPr lvl="1"/>
            <a:r>
              <a:rPr lang="tr-TR"/>
              <a:t>1.Dahili Üye Sınıflar( </a:t>
            </a:r>
            <a:r>
              <a:rPr lang="tr-TR" err="1"/>
              <a:t>static</a:t>
            </a:r>
            <a:r>
              <a:rPr lang="tr-TR"/>
              <a:t> üye sınıflar, </a:t>
            </a:r>
            <a:r>
              <a:rPr lang="tr-TR" err="1"/>
              <a:t>static</a:t>
            </a:r>
            <a:r>
              <a:rPr lang="tr-TR"/>
              <a:t> olmayan üye sınıflar)</a:t>
            </a:r>
          </a:p>
          <a:p>
            <a:pPr lvl="1"/>
            <a:r>
              <a:rPr lang="tr-TR"/>
              <a:t>2.Yerel Sınıflar</a:t>
            </a:r>
          </a:p>
          <a:p>
            <a:pPr lvl="1"/>
            <a:r>
              <a:rPr lang="tr-TR"/>
              <a:t>3.İsimsiz Sınıflar</a:t>
            </a:r>
          </a:p>
          <a:p>
            <a:endParaRPr lang="tr-TR"/>
          </a:p>
        </p:txBody>
      </p:sp>
      <p:sp>
        <p:nvSpPr>
          <p:cNvPr id="6" name="Slayt Numarası Yer Tutucusu 5">
            <a:extLst>
              <a:ext uri="{FF2B5EF4-FFF2-40B4-BE49-F238E27FC236}">
                <a16:creationId xmlns:a16="http://schemas.microsoft.com/office/drawing/2014/main" id="{58BDA682-266C-4F97-9093-CCDD85751427}"/>
              </a:ext>
            </a:extLst>
          </p:cNvPr>
          <p:cNvSpPr>
            <a:spLocks noGrp="1"/>
          </p:cNvSpPr>
          <p:nvPr>
            <p:ph type="sldNum" sz="quarter" idx="12"/>
          </p:nvPr>
        </p:nvSpPr>
        <p:spPr/>
        <p:txBody>
          <a:bodyPr/>
          <a:lstStyle/>
          <a:p>
            <a:fld id="{0B820E53-AE0A-48FB-9F0E-D00A6B10B947}" type="slidenum">
              <a:rPr lang="tr-TR" smtClean="0"/>
              <a:t>2</a:t>
            </a:fld>
            <a:endParaRPr lang="tr-TR"/>
          </a:p>
        </p:txBody>
      </p:sp>
    </p:spTree>
    <p:extLst>
      <p:ext uri="{BB962C8B-B14F-4D97-AF65-F5344CB8AC3E}">
        <p14:creationId xmlns:p14="http://schemas.microsoft.com/office/powerpoint/2010/main" val="743443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6737DE-E2A0-4148-BF2E-954D804EBA66}"/>
              </a:ext>
            </a:extLst>
          </p:cNvPr>
          <p:cNvSpPr>
            <a:spLocks noGrp="1"/>
          </p:cNvSpPr>
          <p:nvPr>
            <p:ph type="title"/>
          </p:nvPr>
        </p:nvSpPr>
        <p:spPr/>
        <p:txBody>
          <a:bodyPr/>
          <a:lstStyle/>
          <a:p>
            <a:r>
              <a:rPr lang="tr-TR" b="1"/>
              <a:t>Statik ve Final Alanlar</a:t>
            </a:r>
            <a:endParaRPr lang="tr-TR"/>
          </a:p>
        </p:txBody>
      </p:sp>
      <p:sp>
        <p:nvSpPr>
          <p:cNvPr id="3" name="İçerik Yer Tutucusu 2">
            <a:extLst>
              <a:ext uri="{FF2B5EF4-FFF2-40B4-BE49-F238E27FC236}">
                <a16:creationId xmlns:a16="http://schemas.microsoft.com/office/drawing/2014/main" id="{4ACD81BA-19D6-474F-9451-5A1A5E13FC88}"/>
              </a:ext>
            </a:extLst>
          </p:cNvPr>
          <p:cNvSpPr>
            <a:spLocks noGrp="1"/>
          </p:cNvSpPr>
          <p:nvPr>
            <p:ph idx="1"/>
          </p:nvPr>
        </p:nvSpPr>
        <p:spPr>
          <a:xfrm>
            <a:off x="1371600" y="2004814"/>
            <a:ext cx="5314950" cy="4167386"/>
          </a:xfrm>
        </p:spPr>
        <p:txBody>
          <a:bodyPr>
            <a:normAutofit lnSpcReduction="10000"/>
          </a:bodyPr>
          <a:lstStyle/>
          <a:p>
            <a:pPr algn="just"/>
            <a:r>
              <a:rPr lang="tr-TR"/>
              <a:t>Statik olmayan dâhili üye sınıfların içerisinde, statik alanlar ve yordamlar/metotlar tanımlanamaz; ama "statik ve final" alanlar tanımlanabilir. Bir alanın hem statik hem de final olması demek, onun </a:t>
            </a:r>
            <a:r>
              <a:rPr lang="tr-TR" b="1">
                <a:solidFill>
                  <a:srgbClr val="FF0000"/>
                </a:solidFill>
              </a:rPr>
              <a:t>sabit</a:t>
            </a:r>
            <a:r>
              <a:rPr lang="tr-TR"/>
              <a:t> olması anlamına geldiği için, Statik olmayan dâhili üye sınıfların içerisinde statik ve final alanlar kullanılabilir. </a:t>
            </a:r>
          </a:p>
        </p:txBody>
      </p:sp>
      <p:sp>
        <p:nvSpPr>
          <p:cNvPr id="6" name="Slayt Numarası Yer Tutucusu 5">
            <a:extLst>
              <a:ext uri="{FF2B5EF4-FFF2-40B4-BE49-F238E27FC236}">
                <a16:creationId xmlns:a16="http://schemas.microsoft.com/office/drawing/2014/main" id="{1A5DFA7D-B860-492A-BEC3-88923B7D03D9}"/>
              </a:ext>
            </a:extLst>
          </p:cNvPr>
          <p:cNvSpPr>
            <a:spLocks noGrp="1"/>
          </p:cNvSpPr>
          <p:nvPr>
            <p:ph type="sldNum" sz="quarter" idx="12"/>
          </p:nvPr>
        </p:nvSpPr>
        <p:spPr/>
        <p:txBody>
          <a:bodyPr/>
          <a:lstStyle/>
          <a:p>
            <a:fld id="{0B820E53-AE0A-48FB-9F0E-D00A6B10B947}" type="slidenum">
              <a:rPr lang="tr-TR" smtClean="0"/>
              <a:t>20</a:t>
            </a:fld>
            <a:endParaRPr lang="tr-TR"/>
          </a:p>
        </p:txBody>
      </p:sp>
      <p:pic>
        <p:nvPicPr>
          <p:cNvPr id="7" name="Resim 6">
            <a:extLst>
              <a:ext uri="{FF2B5EF4-FFF2-40B4-BE49-F238E27FC236}">
                <a16:creationId xmlns:a16="http://schemas.microsoft.com/office/drawing/2014/main" id="{AFC7737B-9248-4937-BD94-28FB7F8EB8AB}"/>
              </a:ext>
            </a:extLst>
          </p:cNvPr>
          <p:cNvPicPr>
            <a:picLocks noChangeAspect="1"/>
          </p:cNvPicPr>
          <p:nvPr/>
        </p:nvPicPr>
        <p:blipFill>
          <a:blip r:embed="rId2"/>
          <a:stretch>
            <a:fillRect/>
          </a:stretch>
        </p:blipFill>
        <p:spPr>
          <a:xfrm>
            <a:off x="6671918" y="2004814"/>
            <a:ext cx="5314950" cy="4281686"/>
          </a:xfrm>
          <a:prstGeom prst="rect">
            <a:avLst/>
          </a:prstGeom>
        </p:spPr>
      </p:pic>
    </p:spTree>
    <p:extLst>
      <p:ext uri="{BB962C8B-B14F-4D97-AF65-F5344CB8AC3E}">
        <p14:creationId xmlns:p14="http://schemas.microsoft.com/office/powerpoint/2010/main" val="3820310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0C47C66-B3C5-435A-9B28-4E0694B5503F}"/>
              </a:ext>
            </a:extLst>
          </p:cNvPr>
          <p:cNvSpPr>
            <a:spLocks noGrp="1"/>
          </p:cNvSpPr>
          <p:nvPr>
            <p:ph type="title"/>
          </p:nvPr>
        </p:nvSpPr>
        <p:spPr/>
        <p:txBody>
          <a:bodyPr/>
          <a:lstStyle/>
          <a:p>
            <a:r>
              <a:rPr lang="tr-TR" b="1"/>
              <a:t>Dahili Üye Sınıflar ve Yapılandırıcılar (</a:t>
            </a:r>
            <a:r>
              <a:rPr lang="tr-TR" b="1" err="1"/>
              <a:t>Constructors</a:t>
            </a:r>
            <a:r>
              <a:rPr lang="tr-TR" b="1"/>
              <a:t>)</a:t>
            </a:r>
            <a:endParaRPr lang="tr-TR"/>
          </a:p>
        </p:txBody>
      </p:sp>
      <p:sp>
        <p:nvSpPr>
          <p:cNvPr id="3" name="İçerik Yer Tutucusu 2">
            <a:extLst>
              <a:ext uri="{FF2B5EF4-FFF2-40B4-BE49-F238E27FC236}">
                <a16:creationId xmlns:a16="http://schemas.microsoft.com/office/drawing/2014/main" id="{05D921AD-D22C-46C4-8A9F-F10CB09909E0}"/>
              </a:ext>
            </a:extLst>
          </p:cNvPr>
          <p:cNvSpPr>
            <a:spLocks noGrp="1"/>
          </p:cNvSpPr>
          <p:nvPr>
            <p:ph idx="1"/>
          </p:nvPr>
        </p:nvSpPr>
        <p:spPr/>
        <p:txBody>
          <a:bodyPr/>
          <a:lstStyle/>
          <a:p>
            <a:r>
              <a:rPr lang="tr-TR"/>
              <a:t>Dâhili üye sınıfların yapılandırıcıları olabilir.</a:t>
            </a:r>
          </a:p>
        </p:txBody>
      </p:sp>
      <p:sp>
        <p:nvSpPr>
          <p:cNvPr id="6" name="Slayt Numarası Yer Tutucusu 5">
            <a:extLst>
              <a:ext uri="{FF2B5EF4-FFF2-40B4-BE49-F238E27FC236}">
                <a16:creationId xmlns:a16="http://schemas.microsoft.com/office/drawing/2014/main" id="{61895CD3-8981-4918-8E11-655E448C51D2}"/>
              </a:ext>
            </a:extLst>
          </p:cNvPr>
          <p:cNvSpPr>
            <a:spLocks noGrp="1"/>
          </p:cNvSpPr>
          <p:nvPr>
            <p:ph type="sldNum" sz="quarter" idx="12"/>
          </p:nvPr>
        </p:nvSpPr>
        <p:spPr/>
        <p:txBody>
          <a:bodyPr/>
          <a:lstStyle/>
          <a:p>
            <a:fld id="{0B820E53-AE0A-48FB-9F0E-D00A6B10B947}" type="slidenum">
              <a:rPr lang="tr-TR" smtClean="0"/>
              <a:t>21</a:t>
            </a:fld>
            <a:endParaRPr lang="tr-TR"/>
          </a:p>
        </p:txBody>
      </p:sp>
      <p:pic>
        <p:nvPicPr>
          <p:cNvPr id="7" name="Resim 6">
            <a:extLst>
              <a:ext uri="{FF2B5EF4-FFF2-40B4-BE49-F238E27FC236}">
                <a16:creationId xmlns:a16="http://schemas.microsoft.com/office/drawing/2014/main" id="{1191B731-02DF-4587-8361-3F24BFE4ECFE}"/>
              </a:ext>
            </a:extLst>
          </p:cNvPr>
          <p:cNvPicPr>
            <a:picLocks noChangeAspect="1"/>
          </p:cNvPicPr>
          <p:nvPr/>
        </p:nvPicPr>
        <p:blipFill>
          <a:blip r:embed="rId2"/>
          <a:stretch>
            <a:fillRect/>
          </a:stretch>
        </p:blipFill>
        <p:spPr>
          <a:xfrm>
            <a:off x="1390650" y="2757686"/>
            <a:ext cx="5781675" cy="3324225"/>
          </a:xfrm>
          <a:prstGeom prst="rect">
            <a:avLst/>
          </a:prstGeom>
        </p:spPr>
      </p:pic>
    </p:spTree>
    <p:extLst>
      <p:ext uri="{BB962C8B-B14F-4D97-AF65-F5344CB8AC3E}">
        <p14:creationId xmlns:p14="http://schemas.microsoft.com/office/powerpoint/2010/main" val="2433495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045A14-E8A0-4818-873E-34CF97765E65}"/>
              </a:ext>
            </a:extLst>
          </p:cNvPr>
          <p:cNvSpPr>
            <a:spLocks noGrp="1"/>
          </p:cNvSpPr>
          <p:nvPr>
            <p:ph type="title"/>
          </p:nvPr>
        </p:nvSpPr>
        <p:spPr/>
        <p:txBody>
          <a:bodyPr/>
          <a:lstStyle/>
          <a:p>
            <a:r>
              <a:rPr lang="tr-TR" b="1"/>
              <a:t>İç içe Dahili Üye Sınıflar </a:t>
            </a:r>
            <a:endParaRPr lang="tr-TR"/>
          </a:p>
        </p:txBody>
      </p:sp>
      <p:sp>
        <p:nvSpPr>
          <p:cNvPr id="3" name="İçerik Yer Tutucusu 2">
            <a:extLst>
              <a:ext uri="{FF2B5EF4-FFF2-40B4-BE49-F238E27FC236}">
                <a16:creationId xmlns:a16="http://schemas.microsoft.com/office/drawing/2014/main" id="{21EDB7F9-12F3-4BEE-81C9-3F2A48B2C45B}"/>
              </a:ext>
            </a:extLst>
          </p:cNvPr>
          <p:cNvSpPr>
            <a:spLocks noGrp="1"/>
          </p:cNvSpPr>
          <p:nvPr>
            <p:ph idx="1"/>
          </p:nvPr>
        </p:nvSpPr>
        <p:spPr>
          <a:xfrm>
            <a:off x="1041662" y="1574277"/>
            <a:ext cx="3549192" cy="2526384"/>
          </a:xfrm>
        </p:spPr>
        <p:txBody>
          <a:bodyPr>
            <a:normAutofit fontScale="92500" lnSpcReduction="10000"/>
          </a:bodyPr>
          <a:lstStyle/>
          <a:p>
            <a:pPr algn="just"/>
            <a:r>
              <a:rPr lang="tr-TR"/>
              <a:t>Bir sınıfın içerisinde dâhili üye sınıf tanımlayabilirsiniz. Tanımlanan bu dâhili üye sınıfın içerisinde, yine bir dâhili üye sınıf tanımlayabilirsiniz</a:t>
            </a:r>
          </a:p>
        </p:txBody>
      </p:sp>
      <p:sp>
        <p:nvSpPr>
          <p:cNvPr id="6" name="Slayt Numarası Yer Tutucusu 5">
            <a:extLst>
              <a:ext uri="{FF2B5EF4-FFF2-40B4-BE49-F238E27FC236}">
                <a16:creationId xmlns:a16="http://schemas.microsoft.com/office/drawing/2014/main" id="{4DBE1811-AA81-455B-983F-B07D2B8C4452}"/>
              </a:ext>
            </a:extLst>
          </p:cNvPr>
          <p:cNvSpPr>
            <a:spLocks noGrp="1"/>
          </p:cNvSpPr>
          <p:nvPr>
            <p:ph type="sldNum" sz="quarter" idx="12"/>
          </p:nvPr>
        </p:nvSpPr>
        <p:spPr/>
        <p:txBody>
          <a:bodyPr/>
          <a:lstStyle/>
          <a:p>
            <a:fld id="{0B820E53-AE0A-48FB-9F0E-D00A6B10B947}" type="slidenum">
              <a:rPr lang="tr-TR" smtClean="0"/>
              <a:t>22</a:t>
            </a:fld>
            <a:endParaRPr lang="tr-TR"/>
          </a:p>
        </p:txBody>
      </p:sp>
      <p:pic>
        <p:nvPicPr>
          <p:cNvPr id="7" name="Resim 6">
            <a:extLst>
              <a:ext uri="{FF2B5EF4-FFF2-40B4-BE49-F238E27FC236}">
                <a16:creationId xmlns:a16="http://schemas.microsoft.com/office/drawing/2014/main" id="{02812BA5-D254-43D3-BFEE-E3AD22795DEC}"/>
              </a:ext>
            </a:extLst>
          </p:cNvPr>
          <p:cNvPicPr>
            <a:picLocks noChangeAspect="1"/>
          </p:cNvPicPr>
          <p:nvPr/>
        </p:nvPicPr>
        <p:blipFill>
          <a:blip r:embed="rId2"/>
          <a:stretch>
            <a:fillRect/>
          </a:stretch>
        </p:blipFill>
        <p:spPr>
          <a:xfrm>
            <a:off x="5271154" y="1552895"/>
            <a:ext cx="6229546" cy="4866269"/>
          </a:xfrm>
          <a:prstGeom prst="rect">
            <a:avLst/>
          </a:prstGeom>
        </p:spPr>
      </p:pic>
    </p:spTree>
    <p:extLst>
      <p:ext uri="{BB962C8B-B14F-4D97-AF65-F5344CB8AC3E}">
        <p14:creationId xmlns:p14="http://schemas.microsoft.com/office/powerpoint/2010/main" val="137349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0B20F4-E90D-46E8-A777-EAC6D7A8A2BB}"/>
              </a:ext>
            </a:extLst>
          </p:cNvPr>
          <p:cNvSpPr>
            <a:spLocks noGrp="1"/>
          </p:cNvSpPr>
          <p:nvPr>
            <p:ph type="title"/>
          </p:nvPr>
        </p:nvSpPr>
        <p:spPr/>
        <p:txBody>
          <a:bodyPr/>
          <a:lstStyle/>
          <a:p>
            <a:r>
              <a:rPr lang="tr-TR" b="1"/>
              <a:t>Soyut (</a:t>
            </a:r>
            <a:r>
              <a:rPr lang="tr-TR" b="1" err="1"/>
              <a:t>Abstract</a:t>
            </a:r>
            <a:r>
              <a:rPr lang="tr-TR" b="1"/>
              <a:t>) Dâhili Üye Sınıflar</a:t>
            </a:r>
            <a:endParaRPr lang="tr-TR"/>
          </a:p>
        </p:txBody>
      </p:sp>
      <p:sp>
        <p:nvSpPr>
          <p:cNvPr id="3" name="İçerik Yer Tutucusu 2">
            <a:extLst>
              <a:ext uri="{FF2B5EF4-FFF2-40B4-BE49-F238E27FC236}">
                <a16:creationId xmlns:a16="http://schemas.microsoft.com/office/drawing/2014/main" id="{E5A956CC-E70F-4710-8DB6-9CC28E730EFD}"/>
              </a:ext>
            </a:extLst>
          </p:cNvPr>
          <p:cNvSpPr>
            <a:spLocks noGrp="1"/>
          </p:cNvSpPr>
          <p:nvPr>
            <p:ph idx="1"/>
          </p:nvPr>
        </p:nvSpPr>
        <p:spPr/>
        <p:txBody>
          <a:bodyPr/>
          <a:lstStyle/>
          <a:p>
            <a:r>
              <a:rPr lang="tr-TR"/>
              <a:t>Dâhili üye sınıflar, soyut (</a:t>
            </a:r>
            <a:r>
              <a:rPr lang="tr-TR" err="1"/>
              <a:t>abstract</a:t>
            </a:r>
            <a:r>
              <a:rPr lang="tr-TR"/>
              <a:t>) sınıf olarak tanımlanabilir. Bu soyut dâhili üye sınıflardan türeyen sınıflar, soyut dâhili üye sınıfların içerisindeki gövdesiz (soyut) yordamları/metotları iptal etmeleri gerekmektedir.</a:t>
            </a:r>
          </a:p>
          <a:p>
            <a:r>
              <a:rPr lang="tr-TR"/>
              <a:t>Hayvan sınıfının içerisinde soyut (</a:t>
            </a:r>
            <a:r>
              <a:rPr lang="tr-TR" err="1"/>
              <a:t>abstract</a:t>
            </a:r>
            <a:r>
              <a:rPr lang="tr-TR"/>
              <a:t>) dâhili üye sınıf olarak tanımlanmış Kus sınıfı iki adet gövdesiz (soyut-</a:t>
            </a:r>
            <a:r>
              <a:rPr lang="tr-TR" err="1"/>
              <a:t>abstract</a:t>
            </a:r>
            <a:r>
              <a:rPr lang="tr-TR"/>
              <a:t>) yordamı olsun, </a:t>
            </a:r>
            <a:r>
              <a:rPr lang="tr-TR" err="1"/>
              <a:t>uc</a:t>
            </a:r>
            <a:r>
              <a:rPr lang="tr-TR"/>
              <a:t>() ve kon(). Kartal sınıfı, soyut dâhili üye sınıf olan Kus sınıfından türetilebilir. </a:t>
            </a:r>
          </a:p>
        </p:txBody>
      </p:sp>
      <p:sp>
        <p:nvSpPr>
          <p:cNvPr id="6" name="Slayt Numarası Yer Tutucusu 5">
            <a:extLst>
              <a:ext uri="{FF2B5EF4-FFF2-40B4-BE49-F238E27FC236}">
                <a16:creationId xmlns:a16="http://schemas.microsoft.com/office/drawing/2014/main" id="{81736EE7-5A1B-4ED7-A2B9-5C9A2713CDEB}"/>
              </a:ext>
            </a:extLst>
          </p:cNvPr>
          <p:cNvSpPr>
            <a:spLocks noGrp="1"/>
          </p:cNvSpPr>
          <p:nvPr>
            <p:ph type="sldNum" sz="quarter" idx="12"/>
          </p:nvPr>
        </p:nvSpPr>
        <p:spPr/>
        <p:txBody>
          <a:bodyPr/>
          <a:lstStyle/>
          <a:p>
            <a:fld id="{0B820E53-AE0A-48FB-9F0E-D00A6B10B947}" type="slidenum">
              <a:rPr lang="tr-TR" smtClean="0"/>
              <a:t>23</a:t>
            </a:fld>
            <a:endParaRPr lang="tr-TR"/>
          </a:p>
        </p:txBody>
      </p:sp>
    </p:spTree>
    <p:extLst>
      <p:ext uri="{BB962C8B-B14F-4D97-AF65-F5344CB8AC3E}">
        <p14:creationId xmlns:p14="http://schemas.microsoft.com/office/powerpoint/2010/main" val="721705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4BCDBE-D251-400A-9857-4B84F6276896}"/>
              </a:ext>
            </a:extLst>
          </p:cNvPr>
          <p:cNvSpPr>
            <a:spLocks noGrp="1"/>
          </p:cNvSpPr>
          <p:nvPr>
            <p:ph type="title"/>
          </p:nvPr>
        </p:nvSpPr>
        <p:spPr/>
        <p:txBody>
          <a:bodyPr/>
          <a:lstStyle/>
          <a:p>
            <a:r>
              <a:rPr lang="tr-TR"/>
              <a:t>Örnek(</a:t>
            </a:r>
            <a:r>
              <a:rPr lang="tr-TR" sz="2400" i="1"/>
              <a:t>Kartal.java</a:t>
            </a:r>
            <a:r>
              <a:rPr lang="tr-TR"/>
              <a:t>)</a:t>
            </a:r>
          </a:p>
        </p:txBody>
      </p:sp>
      <p:sp>
        <p:nvSpPr>
          <p:cNvPr id="9" name="İçerik Yer Tutucusu 8">
            <a:extLst>
              <a:ext uri="{FF2B5EF4-FFF2-40B4-BE49-F238E27FC236}">
                <a16:creationId xmlns:a16="http://schemas.microsoft.com/office/drawing/2014/main" id="{8DD4E6B8-501A-44B0-889B-580C309B0CE3}"/>
              </a:ext>
            </a:extLst>
          </p:cNvPr>
          <p:cNvSpPr>
            <a:spLocks noGrp="1"/>
          </p:cNvSpPr>
          <p:nvPr>
            <p:ph idx="1"/>
          </p:nvPr>
        </p:nvSpPr>
        <p:spPr>
          <a:xfrm>
            <a:off x="1371600" y="2286000"/>
            <a:ext cx="5528821" cy="3581400"/>
          </a:xfrm>
        </p:spPr>
        <p:txBody>
          <a:bodyPr>
            <a:normAutofit fontScale="70000" lnSpcReduction="20000"/>
          </a:bodyPr>
          <a:lstStyle/>
          <a:p>
            <a:pPr algn="just"/>
            <a:r>
              <a:rPr lang="tr-TR"/>
              <a:t>Kartal sınıfının içerisinde, soyut dahili üye sınıf olan Kus sınıfının, gövdesiz olan iki yordamı iptal edilmiştir. Olayları sırası ile inceleyelim, Kartal sınıfına ait bir nesne oluşturulmak istense bunun öncesinde Kus sınıfına ait bir nesnenin oluşturulması gerekir çünkü Kartal sınıfı Kus sınıfından türetilmiştir. Buraya kadar sorun yok, fakat asıl kritik nokta Kus sınıfının dâhili üye sınıf olmasıdır. Daha açık bir ifade ile, eğer Kus sınıfına ait bir nesne oluşturulacaksa, bunun öncesinde elimizde Kus sınıfının çevreleyici sınıfı olan Hayvan sınıfına ait bir nesne bulunması zorunluluğudur. Kus sınıfı statik dahili üye sınıf olmadığından, Hayvan sınıfına bağımlıdır. </a:t>
            </a:r>
          </a:p>
        </p:txBody>
      </p:sp>
      <p:sp>
        <p:nvSpPr>
          <p:cNvPr id="6" name="Slayt Numarası Yer Tutucusu 5">
            <a:extLst>
              <a:ext uri="{FF2B5EF4-FFF2-40B4-BE49-F238E27FC236}">
                <a16:creationId xmlns:a16="http://schemas.microsoft.com/office/drawing/2014/main" id="{650ACD4F-3127-4D3C-AAF5-235196852990}"/>
              </a:ext>
            </a:extLst>
          </p:cNvPr>
          <p:cNvSpPr>
            <a:spLocks noGrp="1"/>
          </p:cNvSpPr>
          <p:nvPr>
            <p:ph type="sldNum" sz="quarter" idx="12"/>
          </p:nvPr>
        </p:nvSpPr>
        <p:spPr/>
        <p:txBody>
          <a:bodyPr/>
          <a:lstStyle/>
          <a:p>
            <a:fld id="{0B820E53-AE0A-48FB-9F0E-D00A6B10B947}" type="slidenum">
              <a:rPr lang="tr-TR" smtClean="0"/>
              <a:t>24</a:t>
            </a:fld>
            <a:endParaRPr lang="tr-TR"/>
          </a:p>
        </p:txBody>
      </p:sp>
      <p:pic>
        <p:nvPicPr>
          <p:cNvPr id="10" name="Resim 9">
            <a:extLst>
              <a:ext uri="{FF2B5EF4-FFF2-40B4-BE49-F238E27FC236}">
                <a16:creationId xmlns:a16="http://schemas.microsoft.com/office/drawing/2014/main" id="{F009788F-791D-4820-AAC6-84E5B9D793E1}"/>
              </a:ext>
            </a:extLst>
          </p:cNvPr>
          <p:cNvPicPr>
            <a:picLocks noChangeAspect="1"/>
          </p:cNvPicPr>
          <p:nvPr/>
        </p:nvPicPr>
        <p:blipFill>
          <a:blip r:embed="rId2"/>
          <a:stretch>
            <a:fillRect/>
          </a:stretch>
        </p:blipFill>
        <p:spPr>
          <a:xfrm>
            <a:off x="6976546" y="1550708"/>
            <a:ext cx="5023776" cy="4902678"/>
          </a:xfrm>
          <a:prstGeom prst="rect">
            <a:avLst/>
          </a:prstGeom>
        </p:spPr>
      </p:pic>
    </p:spTree>
    <p:extLst>
      <p:ext uri="{BB962C8B-B14F-4D97-AF65-F5344CB8AC3E}">
        <p14:creationId xmlns:p14="http://schemas.microsoft.com/office/powerpoint/2010/main" val="4107479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54046D-AEC3-495B-991C-B23C75B7A796}"/>
              </a:ext>
            </a:extLst>
          </p:cNvPr>
          <p:cNvSpPr>
            <a:spLocks noGrp="1"/>
          </p:cNvSpPr>
          <p:nvPr>
            <p:ph type="title"/>
          </p:nvPr>
        </p:nvSpPr>
        <p:spPr/>
        <p:txBody>
          <a:bodyPr/>
          <a:lstStyle/>
          <a:p>
            <a:r>
              <a:rPr lang="tr-TR" b="1"/>
              <a:t>2. YEREL SINIFLAR (LOCAL CLASSES)</a:t>
            </a:r>
            <a:endParaRPr lang="tr-TR"/>
          </a:p>
        </p:txBody>
      </p:sp>
      <p:sp>
        <p:nvSpPr>
          <p:cNvPr id="3" name="İçerik Yer Tutucusu 2">
            <a:extLst>
              <a:ext uri="{FF2B5EF4-FFF2-40B4-BE49-F238E27FC236}">
                <a16:creationId xmlns:a16="http://schemas.microsoft.com/office/drawing/2014/main" id="{2BBEDE9C-C14B-4607-BB72-0625CFCA4D74}"/>
              </a:ext>
            </a:extLst>
          </p:cNvPr>
          <p:cNvSpPr>
            <a:spLocks noGrp="1"/>
          </p:cNvSpPr>
          <p:nvPr>
            <p:ph idx="1"/>
          </p:nvPr>
        </p:nvSpPr>
        <p:spPr/>
        <p:txBody>
          <a:bodyPr/>
          <a:lstStyle/>
          <a:p>
            <a:r>
              <a:rPr lang="tr-TR"/>
              <a:t>Yerel sınıflar, yapılandırıcıların (</a:t>
            </a:r>
            <a:r>
              <a:rPr lang="tr-TR" err="1"/>
              <a:t>constructor</a:t>
            </a:r>
            <a:r>
              <a:rPr lang="tr-TR"/>
              <a:t>), sınıf yordamlarının (statik yordam), nesne yordamların, statik alanlara toplu değer vermek için kullandığımız statik bloğun veya statik olmayan alanlara toplu değer vermek için kullandığımız bloğun içerisinde tanımlanabilir.</a:t>
            </a:r>
          </a:p>
          <a:p>
            <a:endParaRPr lang="tr-TR"/>
          </a:p>
        </p:txBody>
      </p:sp>
      <p:sp>
        <p:nvSpPr>
          <p:cNvPr id="6" name="Slayt Numarası Yer Tutucusu 5">
            <a:extLst>
              <a:ext uri="{FF2B5EF4-FFF2-40B4-BE49-F238E27FC236}">
                <a16:creationId xmlns:a16="http://schemas.microsoft.com/office/drawing/2014/main" id="{094AFB1D-6394-4406-AAE9-9B1EA8DB6636}"/>
              </a:ext>
            </a:extLst>
          </p:cNvPr>
          <p:cNvSpPr>
            <a:spLocks noGrp="1"/>
          </p:cNvSpPr>
          <p:nvPr>
            <p:ph type="sldNum" sz="quarter" idx="12"/>
          </p:nvPr>
        </p:nvSpPr>
        <p:spPr/>
        <p:txBody>
          <a:bodyPr/>
          <a:lstStyle/>
          <a:p>
            <a:fld id="{0B820E53-AE0A-48FB-9F0E-D00A6B10B947}" type="slidenum">
              <a:rPr lang="tr-TR" smtClean="0"/>
              <a:t>25</a:t>
            </a:fld>
            <a:endParaRPr lang="tr-TR"/>
          </a:p>
        </p:txBody>
      </p:sp>
      <p:pic>
        <p:nvPicPr>
          <p:cNvPr id="7" name="Resim 6">
            <a:extLst>
              <a:ext uri="{FF2B5EF4-FFF2-40B4-BE49-F238E27FC236}">
                <a16:creationId xmlns:a16="http://schemas.microsoft.com/office/drawing/2014/main" id="{990BFB80-CC34-4466-8516-76A72ECD71BB}"/>
              </a:ext>
            </a:extLst>
          </p:cNvPr>
          <p:cNvPicPr>
            <a:picLocks noChangeAspect="1"/>
          </p:cNvPicPr>
          <p:nvPr/>
        </p:nvPicPr>
        <p:blipFill>
          <a:blip r:embed="rId2"/>
          <a:stretch>
            <a:fillRect/>
          </a:stretch>
        </p:blipFill>
        <p:spPr>
          <a:xfrm>
            <a:off x="1992936" y="3888681"/>
            <a:ext cx="4305300" cy="1514475"/>
          </a:xfrm>
          <a:prstGeom prst="rect">
            <a:avLst/>
          </a:prstGeom>
        </p:spPr>
      </p:pic>
    </p:spTree>
    <p:extLst>
      <p:ext uri="{BB962C8B-B14F-4D97-AF65-F5344CB8AC3E}">
        <p14:creationId xmlns:p14="http://schemas.microsoft.com/office/powerpoint/2010/main" val="1731467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E8C7AC-450D-4843-817E-71986633802F}"/>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61EE7E6A-D1ED-4ABC-8ECB-822E9953D2F4}"/>
              </a:ext>
            </a:extLst>
          </p:cNvPr>
          <p:cNvSpPr>
            <a:spLocks noGrp="1"/>
          </p:cNvSpPr>
          <p:nvPr>
            <p:ph idx="1"/>
          </p:nvPr>
        </p:nvSpPr>
        <p:spPr/>
        <p:txBody>
          <a:bodyPr>
            <a:normAutofit fontScale="92500" lnSpcReduction="20000"/>
          </a:bodyPr>
          <a:lstStyle/>
          <a:p>
            <a:r>
              <a:rPr lang="tr-TR"/>
              <a:t>Yerel sınıflar, yalnızca içinde tanımlandıkları, yordamın-</a:t>
            </a:r>
            <a:r>
              <a:rPr lang="tr-TR" err="1"/>
              <a:t>metotun</a:t>
            </a:r>
            <a:r>
              <a:rPr lang="tr-TR"/>
              <a:t> veya bloğun içerisinde geçerlidir. Nasıl ki dâhili üye sınıfların çevreleyici sınıfları vardı, yerel sınıfların ise çevreleyici yordamları veya blokları vardır. Yerel sınıflar tanımlandıkları bu yordamların veya blokların dışarısından erişilemezler.</a:t>
            </a:r>
          </a:p>
          <a:p>
            <a:pPr lvl="1"/>
            <a:r>
              <a:rPr lang="tr-TR" i="0"/>
              <a:t>Yerel sınıflar tanımlandıkları yordamın veya bloğun dışından erişilemezler. </a:t>
            </a:r>
          </a:p>
          <a:p>
            <a:pPr lvl="1"/>
            <a:r>
              <a:rPr lang="tr-TR" i="0"/>
              <a:t>Yerel sınıflar başka sınıflardan türetilebilir veya </a:t>
            </a:r>
            <a:r>
              <a:rPr lang="tr-TR" i="0" err="1"/>
              <a:t>arayüzlere</a:t>
            </a:r>
            <a:r>
              <a:rPr lang="tr-TR" i="0"/>
              <a:t> (</a:t>
            </a:r>
            <a:r>
              <a:rPr lang="tr-TR" i="0" err="1"/>
              <a:t>interface</a:t>
            </a:r>
            <a:r>
              <a:rPr lang="tr-TR" i="0"/>
              <a:t>) erişebilir</a:t>
            </a:r>
          </a:p>
          <a:p>
            <a:pPr lvl="1"/>
            <a:r>
              <a:rPr lang="tr-TR" i="0"/>
              <a:t>Yerel sınıfların yapılandırıcıları olabilir. </a:t>
            </a:r>
          </a:p>
          <a:p>
            <a:pPr lvl="1"/>
            <a:r>
              <a:rPr lang="tr-TR" i="0"/>
              <a:t>Yerel sınıflar, içinde bulundukları yordamın sadece final olan değişkenlerine ulaşabilirler. </a:t>
            </a:r>
          </a:p>
          <a:p>
            <a:pPr lvl="1"/>
            <a:r>
              <a:rPr lang="tr-TR" i="0"/>
              <a:t>Yerel sınıflar, statik veya statik olmayan yordamların içerisinde tanımlanabilirler.</a:t>
            </a:r>
          </a:p>
          <a:p>
            <a:pPr lvl="1"/>
            <a:r>
              <a:rPr lang="tr-TR" i="0"/>
              <a:t>Yerel sınıflar, </a:t>
            </a:r>
            <a:r>
              <a:rPr lang="tr-TR" i="0" err="1"/>
              <a:t>private</a:t>
            </a:r>
            <a:r>
              <a:rPr lang="tr-TR" i="0"/>
              <a:t>, </a:t>
            </a:r>
            <a:r>
              <a:rPr lang="tr-TR" i="0" err="1"/>
              <a:t>protected</a:t>
            </a:r>
            <a:r>
              <a:rPr lang="tr-TR" i="0"/>
              <a:t> ve </a:t>
            </a:r>
            <a:r>
              <a:rPr lang="tr-TR" i="0" err="1"/>
              <a:t>public</a:t>
            </a:r>
            <a:r>
              <a:rPr lang="tr-TR" i="0"/>
              <a:t> erişim belirleyicisine sahip olamazlar sadece </a:t>
            </a:r>
            <a:r>
              <a:rPr lang="tr-TR" i="0" err="1"/>
              <a:t>friendly</a:t>
            </a:r>
            <a:r>
              <a:rPr lang="tr-TR" i="0"/>
              <a:t> erişim belirleyicisine sahip olabilirler. </a:t>
            </a:r>
          </a:p>
          <a:p>
            <a:pPr lvl="1"/>
            <a:r>
              <a:rPr lang="tr-TR" i="0"/>
              <a:t>Yerel sınıflar, statik olarak tanımlanamaz. </a:t>
            </a:r>
            <a:br>
              <a:rPr lang="tr-TR"/>
            </a:br>
            <a:endParaRPr lang="tr-TR"/>
          </a:p>
        </p:txBody>
      </p:sp>
      <p:sp>
        <p:nvSpPr>
          <p:cNvPr id="6" name="Slayt Numarası Yer Tutucusu 5">
            <a:extLst>
              <a:ext uri="{FF2B5EF4-FFF2-40B4-BE49-F238E27FC236}">
                <a16:creationId xmlns:a16="http://schemas.microsoft.com/office/drawing/2014/main" id="{F0E0E063-AA77-4CAD-B55C-5DD2CCDE80DE}"/>
              </a:ext>
            </a:extLst>
          </p:cNvPr>
          <p:cNvSpPr>
            <a:spLocks noGrp="1"/>
          </p:cNvSpPr>
          <p:nvPr>
            <p:ph type="sldNum" sz="quarter" idx="12"/>
          </p:nvPr>
        </p:nvSpPr>
        <p:spPr/>
        <p:txBody>
          <a:bodyPr/>
          <a:lstStyle/>
          <a:p>
            <a:fld id="{0B820E53-AE0A-48FB-9F0E-D00A6B10B947}" type="slidenum">
              <a:rPr lang="tr-TR" smtClean="0"/>
              <a:t>26</a:t>
            </a:fld>
            <a:endParaRPr lang="tr-TR"/>
          </a:p>
        </p:txBody>
      </p:sp>
    </p:spTree>
    <p:extLst>
      <p:ext uri="{BB962C8B-B14F-4D97-AF65-F5344CB8AC3E}">
        <p14:creationId xmlns:p14="http://schemas.microsoft.com/office/powerpoint/2010/main" val="3697062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B1BEC2-DFE3-4E8D-8AB4-73B2F1860797}"/>
              </a:ext>
            </a:extLst>
          </p:cNvPr>
          <p:cNvSpPr>
            <a:spLocks noGrp="1"/>
          </p:cNvSpPr>
          <p:nvPr>
            <p:ph type="title"/>
          </p:nvPr>
        </p:nvSpPr>
        <p:spPr/>
        <p:txBody>
          <a:bodyPr/>
          <a:lstStyle/>
          <a:p>
            <a:r>
              <a:rPr lang="tr-TR"/>
              <a:t>Örnek(</a:t>
            </a:r>
            <a:r>
              <a:rPr lang="tr-TR" sz="2400" i="1"/>
              <a:t>Hesaplama6.java</a:t>
            </a:r>
            <a:r>
              <a:rPr lang="tr-TR"/>
              <a:t>)</a:t>
            </a:r>
          </a:p>
        </p:txBody>
      </p:sp>
      <p:pic>
        <p:nvPicPr>
          <p:cNvPr id="7" name="İçerik Yer Tutucusu 6">
            <a:extLst>
              <a:ext uri="{FF2B5EF4-FFF2-40B4-BE49-F238E27FC236}">
                <a16:creationId xmlns:a16="http://schemas.microsoft.com/office/drawing/2014/main" id="{DF5A3663-D669-446B-88F4-76AE147E15B4}"/>
              </a:ext>
            </a:extLst>
          </p:cNvPr>
          <p:cNvPicPr>
            <a:picLocks noGrp="1" noChangeAspect="1"/>
          </p:cNvPicPr>
          <p:nvPr>
            <p:ph idx="1"/>
          </p:nvPr>
        </p:nvPicPr>
        <p:blipFill>
          <a:blip r:embed="rId2"/>
          <a:stretch>
            <a:fillRect/>
          </a:stretch>
        </p:blipFill>
        <p:spPr>
          <a:xfrm>
            <a:off x="1609009" y="2171700"/>
            <a:ext cx="4790052" cy="3581400"/>
          </a:xfrm>
          <a:prstGeom prst="rect">
            <a:avLst/>
          </a:prstGeom>
        </p:spPr>
      </p:pic>
      <p:sp>
        <p:nvSpPr>
          <p:cNvPr id="6" name="Slayt Numarası Yer Tutucusu 5">
            <a:extLst>
              <a:ext uri="{FF2B5EF4-FFF2-40B4-BE49-F238E27FC236}">
                <a16:creationId xmlns:a16="http://schemas.microsoft.com/office/drawing/2014/main" id="{3DF1D35B-A75B-4B1F-8545-05C306A51282}"/>
              </a:ext>
            </a:extLst>
          </p:cNvPr>
          <p:cNvSpPr>
            <a:spLocks noGrp="1"/>
          </p:cNvSpPr>
          <p:nvPr>
            <p:ph type="sldNum" sz="quarter" idx="12"/>
          </p:nvPr>
        </p:nvSpPr>
        <p:spPr/>
        <p:txBody>
          <a:bodyPr/>
          <a:lstStyle/>
          <a:p>
            <a:fld id="{0B820E53-AE0A-48FB-9F0E-D00A6B10B947}" type="slidenum">
              <a:rPr lang="tr-TR" smtClean="0"/>
              <a:t>27</a:t>
            </a:fld>
            <a:endParaRPr lang="tr-TR"/>
          </a:p>
        </p:txBody>
      </p:sp>
      <p:pic>
        <p:nvPicPr>
          <p:cNvPr id="8" name="Resim 7">
            <a:extLst>
              <a:ext uri="{FF2B5EF4-FFF2-40B4-BE49-F238E27FC236}">
                <a16:creationId xmlns:a16="http://schemas.microsoft.com/office/drawing/2014/main" id="{DD0776BC-8E6D-4523-BBC6-5E688B36B701}"/>
              </a:ext>
            </a:extLst>
          </p:cNvPr>
          <p:cNvPicPr>
            <a:picLocks noChangeAspect="1"/>
          </p:cNvPicPr>
          <p:nvPr/>
        </p:nvPicPr>
        <p:blipFill>
          <a:blip r:embed="rId3"/>
          <a:stretch>
            <a:fillRect/>
          </a:stretch>
        </p:blipFill>
        <p:spPr>
          <a:xfrm>
            <a:off x="6555409" y="2159916"/>
            <a:ext cx="5193255" cy="2025585"/>
          </a:xfrm>
          <a:prstGeom prst="rect">
            <a:avLst/>
          </a:prstGeom>
        </p:spPr>
      </p:pic>
    </p:spTree>
    <p:extLst>
      <p:ext uri="{BB962C8B-B14F-4D97-AF65-F5344CB8AC3E}">
        <p14:creationId xmlns:p14="http://schemas.microsoft.com/office/powerpoint/2010/main" val="1324835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37F23A-72F6-4D51-8B7D-80B8A3BFC199}"/>
              </a:ext>
            </a:extLst>
          </p:cNvPr>
          <p:cNvSpPr>
            <a:spLocks noGrp="1"/>
          </p:cNvSpPr>
          <p:nvPr>
            <p:ph type="title"/>
          </p:nvPr>
        </p:nvSpPr>
        <p:spPr/>
        <p:txBody>
          <a:bodyPr/>
          <a:lstStyle/>
          <a:p>
            <a:r>
              <a:rPr lang="tr-TR">
                <a:solidFill>
                  <a:srgbClr val="432A30"/>
                </a:solidFill>
              </a:rPr>
              <a:t>Örnek(</a:t>
            </a:r>
            <a:r>
              <a:rPr lang="tr-TR" sz="2400" i="1">
                <a:solidFill>
                  <a:srgbClr val="432A30"/>
                </a:solidFill>
              </a:rPr>
              <a:t>Hesaplama6.java</a:t>
            </a:r>
            <a:r>
              <a:rPr lang="tr-TR">
                <a:solidFill>
                  <a:srgbClr val="432A30"/>
                </a:solidFill>
              </a:rPr>
              <a:t>)</a:t>
            </a:r>
            <a:endParaRPr lang="tr-TR"/>
          </a:p>
        </p:txBody>
      </p:sp>
      <p:sp>
        <p:nvSpPr>
          <p:cNvPr id="3" name="İçerik Yer Tutucusu 2">
            <a:extLst>
              <a:ext uri="{FF2B5EF4-FFF2-40B4-BE49-F238E27FC236}">
                <a16:creationId xmlns:a16="http://schemas.microsoft.com/office/drawing/2014/main" id="{B7938177-47A2-494B-B638-BC67C202AA7C}"/>
              </a:ext>
            </a:extLst>
          </p:cNvPr>
          <p:cNvSpPr>
            <a:spLocks noGrp="1"/>
          </p:cNvSpPr>
          <p:nvPr>
            <p:ph idx="1"/>
          </p:nvPr>
        </p:nvSpPr>
        <p:spPr/>
        <p:txBody>
          <a:bodyPr>
            <a:normAutofit lnSpcReduction="10000"/>
          </a:bodyPr>
          <a:lstStyle/>
          <a:p>
            <a:r>
              <a:rPr lang="tr-TR"/>
              <a:t>Bu örneğimizde Toplama6 yerel sınıftır. Yerel bir sınıf, başka bir sınıftan türetilebilir veya bir </a:t>
            </a:r>
            <a:r>
              <a:rPr lang="tr-TR" err="1"/>
              <a:t>arayüze</a:t>
            </a:r>
            <a:r>
              <a:rPr lang="tr-TR"/>
              <a:t> erişip, onun gövdesiz yordamlarını iptal edebilir, aynı normal sınıflar gibi. Toplama6 yerel sınıfı, </a:t>
            </a:r>
            <a:r>
              <a:rPr lang="tr-TR" err="1"/>
              <a:t>Hesapliyici</a:t>
            </a:r>
            <a:r>
              <a:rPr lang="tr-TR"/>
              <a:t> </a:t>
            </a:r>
            <a:r>
              <a:rPr lang="tr-TR" err="1"/>
              <a:t>arayüzüne</a:t>
            </a:r>
            <a:r>
              <a:rPr lang="tr-TR"/>
              <a:t> eriştiğinden, bu </a:t>
            </a:r>
            <a:r>
              <a:rPr lang="tr-TR" err="1"/>
              <a:t>arayüzün</a:t>
            </a:r>
            <a:r>
              <a:rPr lang="tr-TR"/>
              <a:t> gövdesiz yordamı olan </a:t>
            </a:r>
            <a:r>
              <a:rPr lang="tr-TR" err="1"/>
              <a:t>hesaplamaYap</a:t>
            </a:r>
            <a:r>
              <a:rPr lang="tr-TR"/>
              <a:t>() yordamını iptal etmek zorundadır. Toplama6 yerel sınıfı, Hesaplama6 sınıfının topla() yordamının içerisinde tanımlanmıştır. Bunun anlamı, Toplama6 yerel sınıfına yalnızca topla() yordamının içerisinde erişilebileceğidir. Hesaplama6 sınıfının nesne yordamı olan (bu yordama ulaşmak için Hesaplama6 sınıfına ait nesne oluşturmamız gerektiği anlamında...) </a:t>
            </a:r>
            <a:r>
              <a:rPr lang="tr-TR" err="1"/>
              <a:t>ekranaBas</a:t>
            </a:r>
            <a:r>
              <a:rPr lang="tr-TR"/>
              <a:t>() yordamının içerisinden, Toplama6 yerel sınıfına ulaşılamaz çünkü Toplama6 yerel sınıfı, </a:t>
            </a:r>
            <a:r>
              <a:rPr lang="tr-TR" err="1"/>
              <a:t>ekranaBas</a:t>
            </a:r>
            <a:r>
              <a:rPr lang="tr-TR"/>
              <a:t>() yordamının kapsama alanının dışında kalmaktadır.</a:t>
            </a:r>
          </a:p>
        </p:txBody>
      </p:sp>
      <p:sp>
        <p:nvSpPr>
          <p:cNvPr id="6" name="Slayt Numarası Yer Tutucusu 5">
            <a:extLst>
              <a:ext uri="{FF2B5EF4-FFF2-40B4-BE49-F238E27FC236}">
                <a16:creationId xmlns:a16="http://schemas.microsoft.com/office/drawing/2014/main" id="{877D9BF7-FCED-4EBF-B6CC-3DEF521FD179}"/>
              </a:ext>
            </a:extLst>
          </p:cNvPr>
          <p:cNvSpPr>
            <a:spLocks noGrp="1"/>
          </p:cNvSpPr>
          <p:nvPr>
            <p:ph type="sldNum" sz="quarter" idx="12"/>
          </p:nvPr>
        </p:nvSpPr>
        <p:spPr/>
        <p:txBody>
          <a:bodyPr/>
          <a:lstStyle/>
          <a:p>
            <a:fld id="{0B820E53-AE0A-48FB-9F0E-D00A6B10B947}" type="slidenum">
              <a:rPr lang="tr-TR" smtClean="0"/>
              <a:t>28</a:t>
            </a:fld>
            <a:endParaRPr lang="tr-TR"/>
          </a:p>
        </p:txBody>
      </p:sp>
    </p:spTree>
    <p:extLst>
      <p:ext uri="{BB962C8B-B14F-4D97-AF65-F5344CB8AC3E}">
        <p14:creationId xmlns:p14="http://schemas.microsoft.com/office/powerpoint/2010/main" val="405523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EC3497-21C6-4AED-A806-96153E3B104F}"/>
              </a:ext>
            </a:extLst>
          </p:cNvPr>
          <p:cNvSpPr>
            <a:spLocks noGrp="1"/>
          </p:cNvSpPr>
          <p:nvPr>
            <p:ph type="title"/>
          </p:nvPr>
        </p:nvSpPr>
        <p:spPr/>
        <p:txBody>
          <a:bodyPr/>
          <a:lstStyle/>
          <a:p>
            <a:r>
              <a:rPr lang="tr-TR"/>
              <a:t>3. </a:t>
            </a:r>
            <a:r>
              <a:rPr lang="tr-TR" b="1"/>
              <a:t>İSİMSİZ SINIFLAR (ANONYMOUS CLASSES)</a:t>
            </a:r>
            <a:endParaRPr lang="tr-TR"/>
          </a:p>
        </p:txBody>
      </p:sp>
      <p:sp>
        <p:nvSpPr>
          <p:cNvPr id="3" name="İçerik Yer Tutucusu 2">
            <a:extLst>
              <a:ext uri="{FF2B5EF4-FFF2-40B4-BE49-F238E27FC236}">
                <a16:creationId xmlns:a16="http://schemas.microsoft.com/office/drawing/2014/main" id="{730E2EBC-1ACA-475D-BFD8-3FA493797B57}"/>
              </a:ext>
            </a:extLst>
          </p:cNvPr>
          <p:cNvSpPr>
            <a:spLocks noGrp="1"/>
          </p:cNvSpPr>
          <p:nvPr>
            <p:ph idx="1"/>
          </p:nvPr>
        </p:nvSpPr>
        <p:spPr/>
        <p:txBody>
          <a:bodyPr>
            <a:normAutofit lnSpcReduction="10000"/>
          </a:bodyPr>
          <a:lstStyle/>
          <a:p>
            <a:r>
              <a:rPr lang="tr-TR"/>
              <a:t>İsimsiz sınıflar, isimsiz ifade edilebilen sınıflardır. İsimsiz sınıflar havada oluşturulabildiklerinden dolayı birçok işlem için çok avantajlıdır, özellikle olay dinleyicilerin (</a:t>
            </a:r>
            <a:r>
              <a:rPr lang="tr-TR" err="1"/>
              <a:t>event</a:t>
            </a:r>
            <a:r>
              <a:rPr lang="tr-TR"/>
              <a:t> </a:t>
            </a:r>
            <a:r>
              <a:rPr lang="tr-TR" err="1"/>
              <a:t>listeners</a:t>
            </a:r>
            <a:r>
              <a:rPr lang="tr-TR"/>
              <a:t>) devreye sokulduğu uygulamalarda sıkça kullanılırlar. İsimsiz sınıfların özellikleri aşağıdaki gibidir;</a:t>
            </a:r>
          </a:p>
          <a:p>
            <a:pPr lvl="1"/>
            <a:r>
              <a:rPr lang="tr-TR"/>
              <a:t>Diğer dâhili sınıf çeşitlerinde olduğu gibi, isimsiz sınıflar direk </a:t>
            </a:r>
            <a:r>
              <a:rPr lang="tr-TR" err="1"/>
              <a:t>extends</a:t>
            </a:r>
            <a:r>
              <a:rPr lang="tr-TR"/>
              <a:t> ve </a:t>
            </a:r>
            <a:r>
              <a:rPr lang="tr-TR" err="1"/>
              <a:t>implements</a:t>
            </a:r>
            <a:r>
              <a:rPr lang="tr-TR"/>
              <a:t> anahtar kelimelerini kullanarak, diğer sınıflardan türetilemez ve </a:t>
            </a:r>
            <a:r>
              <a:rPr lang="tr-TR" err="1"/>
              <a:t>arayüzlere</a:t>
            </a:r>
            <a:r>
              <a:rPr lang="tr-TR"/>
              <a:t> erişemez. </a:t>
            </a:r>
          </a:p>
          <a:p>
            <a:pPr lvl="1"/>
            <a:r>
              <a:rPr lang="tr-TR"/>
              <a:t>İsimsiz sınıfların herhangi bir ismi olmadığı için, yapılandırıcısında (</a:t>
            </a:r>
            <a:r>
              <a:rPr lang="tr-TR" err="1"/>
              <a:t>constructor</a:t>
            </a:r>
            <a:r>
              <a:rPr lang="tr-TR"/>
              <a:t>) olamaz. </a:t>
            </a:r>
          </a:p>
          <a:p>
            <a:r>
              <a:rPr lang="tr-TR"/>
              <a:t>Not: </a:t>
            </a:r>
            <a:r>
              <a:rPr lang="tr-TR" sz="1500" i="1"/>
              <a:t>Program çalışırken kullanıcı tarafından programa dair gerçekleştirilen tüm hareketlere </a:t>
            </a:r>
            <a:r>
              <a:rPr lang="tr-TR" sz="1500" b="1" i="1"/>
              <a:t>olay(</a:t>
            </a:r>
            <a:r>
              <a:rPr lang="tr-TR" sz="1500" b="1" i="1" err="1"/>
              <a:t>event</a:t>
            </a:r>
            <a:r>
              <a:rPr lang="tr-TR" sz="1500" b="1" i="1"/>
              <a:t>) </a:t>
            </a:r>
            <a:r>
              <a:rPr lang="tr-TR" sz="1500" i="1"/>
              <a:t>denir. Örneğin kullanıcının programda bir </a:t>
            </a:r>
            <a:r>
              <a:rPr lang="tr-TR" sz="1500" i="1" err="1"/>
              <a:t>buttona</a:t>
            </a:r>
            <a:r>
              <a:rPr lang="tr-TR" sz="1500" i="1"/>
              <a:t> tıklaması, fareyi hareket ettirmesi, programı kapatması vb. şekilde kullanıcının programla etkileşimi sonucunda olay(</a:t>
            </a:r>
            <a:r>
              <a:rPr lang="tr-TR" sz="1500" i="1" err="1"/>
              <a:t>event</a:t>
            </a:r>
            <a:r>
              <a:rPr lang="tr-TR" sz="1500" i="1"/>
              <a:t>) meydana gelir.</a:t>
            </a:r>
          </a:p>
        </p:txBody>
      </p:sp>
      <p:sp>
        <p:nvSpPr>
          <p:cNvPr id="6" name="Slayt Numarası Yer Tutucusu 5">
            <a:extLst>
              <a:ext uri="{FF2B5EF4-FFF2-40B4-BE49-F238E27FC236}">
                <a16:creationId xmlns:a16="http://schemas.microsoft.com/office/drawing/2014/main" id="{E89527BA-67B4-4E41-A4BB-AC1CF57F3ECA}"/>
              </a:ext>
            </a:extLst>
          </p:cNvPr>
          <p:cNvSpPr>
            <a:spLocks noGrp="1"/>
          </p:cNvSpPr>
          <p:nvPr>
            <p:ph type="sldNum" sz="quarter" idx="12"/>
          </p:nvPr>
        </p:nvSpPr>
        <p:spPr/>
        <p:txBody>
          <a:bodyPr/>
          <a:lstStyle/>
          <a:p>
            <a:fld id="{0B820E53-AE0A-48FB-9F0E-D00A6B10B947}" type="slidenum">
              <a:rPr lang="tr-TR" smtClean="0"/>
              <a:t>29</a:t>
            </a:fld>
            <a:endParaRPr lang="tr-TR"/>
          </a:p>
        </p:txBody>
      </p:sp>
    </p:spTree>
    <p:extLst>
      <p:ext uri="{BB962C8B-B14F-4D97-AF65-F5344CB8AC3E}">
        <p14:creationId xmlns:p14="http://schemas.microsoft.com/office/powerpoint/2010/main" val="392123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D5432F-B148-4610-AB3E-CD787FDC4542}"/>
              </a:ext>
            </a:extLst>
          </p:cNvPr>
          <p:cNvSpPr>
            <a:spLocks noGrp="1"/>
          </p:cNvSpPr>
          <p:nvPr>
            <p:ph type="title"/>
          </p:nvPr>
        </p:nvSpPr>
        <p:spPr/>
        <p:txBody>
          <a:bodyPr/>
          <a:lstStyle/>
          <a:p>
            <a:r>
              <a:rPr lang="tr-TR"/>
              <a:t>1. DAHİLİ ÜYE SINIFLAR</a:t>
            </a:r>
          </a:p>
        </p:txBody>
      </p:sp>
      <p:sp>
        <p:nvSpPr>
          <p:cNvPr id="3" name="İçerik Yer Tutucusu 2">
            <a:extLst>
              <a:ext uri="{FF2B5EF4-FFF2-40B4-BE49-F238E27FC236}">
                <a16:creationId xmlns:a16="http://schemas.microsoft.com/office/drawing/2014/main" id="{00145A94-7AD3-4B55-A693-64E2D9DBE7DE}"/>
              </a:ext>
            </a:extLst>
          </p:cNvPr>
          <p:cNvSpPr>
            <a:spLocks noGrp="1"/>
          </p:cNvSpPr>
          <p:nvPr>
            <p:ph idx="1"/>
          </p:nvPr>
        </p:nvSpPr>
        <p:spPr/>
        <p:txBody>
          <a:bodyPr/>
          <a:lstStyle/>
          <a:p>
            <a:r>
              <a:rPr lang="tr-TR"/>
              <a:t>Dahili üye sınıflar sınıf içerisinde tanımlanmış sınıflardır. Dahili üye sınıflar sayesinde parçalar bir araya gelerek bütünü oluşturabilirler.</a:t>
            </a:r>
          </a:p>
          <a:p>
            <a:endParaRPr lang="tr-TR"/>
          </a:p>
        </p:txBody>
      </p:sp>
      <p:sp>
        <p:nvSpPr>
          <p:cNvPr id="6" name="Slayt Numarası Yer Tutucusu 5">
            <a:extLst>
              <a:ext uri="{FF2B5EF4-FFF2-40B4-BE49-F238E27FC236}">
                <a16:creationId xmlns:a16="http://schemas.microsoft.com/office/drawing/2014/main" id="{4A6BF7C8-3BE1-4531-8247-890284CC78D5}"/>
              </a:ext>
            </a:extLst>
          </p:cNvPr>
          <p:cNvSpPr>
            <a:spLocks noGrp="1"/>
          </p:cNvSpPr>
          <p:nvPr>
            <p:ph type="sldNum" sz="quarter" idx="12"/>
          </p:nvPr>
        </p:nvSpPr>
        <p:spPr/>
        <p:txBody>
          <a:bodyPr/>
          <a:lstStyle/>
          <a:p>
            <a:fld id="{0B820E53-AE0A-48FB-9F0E-D00A6B10B947}" type="slidenum">
              <a:rPr lang="tr-TR" smtClean="0"/>
              <a:t>3</a:t>
            </a:fld>
            <a:endParaRPr lang="tr-TR"/>
          </a:p>
        </p:txBody>
      </p:sp>
      <p:pic>
        <p:nvPicPr>
          <p:cNvPr id="7" name="Resim 6">
            <a:extLst>
              <a:ext uri="{FF2B5EF4-FFF2-40B4-BE49-F238E27FC236}">
                <a16:creationId xmlns:a16="http://schemas.microsoft.com/office/drawing/2014/main" id="{86EA4DDC-765E-493C-99A4-7C251A9E2B25}"/>
              </a:ext>
            </a:extLst>
          </p:cNvPr>
          <p:cNvPicPr>
            <a:picLocks noChangeAspect="1"/>
          </p:cNvPicPr>
          <p:nvPr/>
        </p:nvPicPr>
        <p:blipFill>
          <a:blip r:embed="rId2"/>
          <a:stretch>
            <a:fillRect/>
          </a:stretch>
        </p:blipFill>
        <p:spPr>
          <a:xfrm>
            <a:off x="1719554" y="2905125"/>
            <a:ext cx="6438900" cy="3267075"/>
          </a:xfrm>
          <a:prstGeom prst="rect">
            <a:avLst/>
          </a:prstGeom>
        </p:spPr>
      </p:pic>
      <p:sp>
        <p:nvSpPr>
          <p:cNvPr id="8" name="Metin kutusu 7">
            <a:extLst>
              <a:ext uri="{FF2B5EF4-FFF2-40B4-BE49-F238E27FC236}">
                <a16:creationId xmlns:a16="http://schemas.microsoft.com/office/drawing/2014/main" id="{953E52D4-62E2-4444-8EE9-7C40071A2CAC}"/>
              </a:ext>
            </a:extLst>
          </p:cNvPr>
          <p:cNvSpPr txBox="1"/>
          <p:nvPr/>
        </p:nvSpPr>
        <p:spPr>
          <a:xfrm>
            <a:off x="8457703" y="3099564"/>
            <a:ext cx="2705537" cy="1212979"/>
          </a:xfrm>
          <a:prstGeom prst="rect">
            <a:avLst/>
          </a:prstGeom>
          <a:noFill/>
        </p:spPr>
        <p:txBody>
          <a:bodyPr wrap="square" rtlCol="0">
            <a:spAutoFit/>
          </a:bodyPr>
          <a:lstStyle/>
          <a:p>
            <a:r>
              <a:rPr lang="tr-TR" b="1">
                <a:solidFill>
                  <a:srgbClr val="FF0000"/>
                </a:solidFill>
              </a:rPr>
              <a:t>Not: </a:t>
            </a:r>
            <a:r>
              <a:rPr lang="tr-TR"/>
              <a:t>Dahili sınıf nesnesi </a:t>
            </a:r>
          </a:p>
          <a:p>
            <a:r>
              <a:rPr lang="tr-TR"/>
              <a:t>Oluşturabilmek için</a:t>
            </a:r>
          </a:p>
          <a:p>
            <a:r>
              <a:rPr lang="tr-TR"/>
              <a:t>üst sınıf kullanılır.</a:t>
            </a:r>
          </a:p>
          <a:p>
            <a:endParaRPr lang="tr-TR"/>
          </a:p>
        </p:txBody>
      </p:sp>
    </p:spTree>
    <p:extLst>
      <p:ext uri="{BB962C8B-B14F-4D97-AF65-F5344CB8AC3E}">
        <p14:creationId xmlns:p14="http://schemas.microsoft.com/office/powerpoint/2010/main" val="909300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3D6D82-E3AB-40C4-95E7-BA865A11EED8}"/>
              </a:ext>
            </a:extLst>
          </p:cNvPr>
          <p:cNvSpPr>
            <a:spLocks noGrp="1"/>
          </p:cNvSpPr>
          <p:nvPr>
            <p:ph type="title"/>
          </p:nvPr>
        </p:nvSpPr>
        <p:spPr/>
        <p:txBody>
          <a:bodyPr/>
          <a:lstStyle/>
          <a:p>
            <a:r>
              <a:rPr lang="tr-TR"/>
              <a:t>Örnek(</a:t>
            </a:r>
            <a:r>
              <a:rPr lang="tr-TR" sz="2400"/>
              <a:t>Hesaplama7.java</a:t>
            </a:r>
            <a:r>
              <a:rPr lang="tr-TR"/>
              <a:t>)</a:t>
            </a:r>
          </a:p>
        </p:txBody>
      </p:sp>
      <p:sp>
        <p:nvSpPr>
          <p:cNvPr id="3" name="İçerik Yer Tutucusu 2">
            <a:extLst>
              <a:ext uri="{FF2B5EF4-FFF2-40B4-BE49-F238E27FC236}">
                <a16:creationId xmlns:a16="http://schemas.microsoft.com/office/drawing/2014/main" id="{F0E4F204-0970-40E0-B255-8DA22C28025A}"/>
              </a:ext>
            </a:extLst>
          </p:cNvPr>
          <p:cNvSpPr>
            <a:spLocks noGrp="1"/>
          </p:cNvSpPr>
          <p:nvPr>
            <p:ph idx="1"/>
          </p:nvPr>
        </p:nvSpPr>
        <p:spPr>
          <a:xfrm>
            <a:off x="1390650" y="1564064"/>
            <a:ext cx="4724400" cy="4608136"/>
          </a:xfrm>
        </p:spPr>
        <p:txBody>
          <a:bodyPr>
            <a:normAutofit fontScale="92500" lnSpcReduction="20000"/>
          </a:bodyPr>
          <a:lstStyle/>
          <a:p>
            <a:pPr algn="just"/>
            <a:r>
              <a:rPr lang="tr-TR"/>
              <a:t>Hesaplama7 sınıfının, topla() yordamı </a:t>
            </a:r>
            <a:r>
              <a:rPr lang="tr-TR" err="1"/>
              <a:t>Toplayici</a:t>
            </a:r>
            <a:r>
              <a:rPr lang="tr-TR"/>
              <a:t> </a:t>
            </a:r>
            <a:r>
              <a:rPr lang="tr-TR" err="1"/>
              <a:t>arayüzü</a:t>
            </a:r>
            <a:r>
              <a:rPr lang="tr-TR"/>
              <a:t> tipindeki nesneye bağlı bir referans geri döndürmektedir. </a:t>
            </a:r>
            <a:r>
              <a:rPr lang="tr-TR" err="1"/>
              <a:t>Toplayici</a:t>
            </a:r>
            <a:r>
              <a:rPr lang="tr-TR"/>
              <a:t> </a:t>
            </a:r>
            <a:r>
              <a:rPr lang="tr-TR" err="1"/>
              <a:t>arayüzü</a:t>
            </a:r>
            <a:r>
              <a:rPr lang="tr-TR"/>
              <a:t> tipindeki nesneye bağlı bir referans geri döndürmek demek, </a:t>
            </a:r>
            <a:r>
              <a:rPr lang="tr-TR" err="1"/>
              <a:t>Toplayici</a:t>
            </a:r>
            <a:r>
              <a:rPr lang="tr-TR"/>
              <a:t> </a:t>
            </a:r>
            <a:r>
              <a:rPr lang="tr-TR" err="1"/>
              <a:t>arayüzüne</a:t>
            </a:r>
            <a:r>
              <a:rPr lang="tr-TR"/>
              <a:t> erişip onun gövdesiz olan yordamlarını iptal eden bir sınıf tipinde nesne oluşturmak demektir. Sonuçta bir </a:t>
            </a:r>
            <a:r>
              <a:rPr lang="tr-TR" err="1"/>
              <a:t>arayüze</a:t>
            </a:r>
            <a:r>
              <a:rPr lang="tr-TR"/>
              <a:t> ulaşan sınıf, ulaştığı </a:t>
            </a:r>
            <a:r>
              <a:rPr lang="tr-TR" err="1"/>
              <a:t>arayüz</a:t>
            </a:r>
            <a:r>
              <a:rPr lang="tr-TR"/>
              <a:t> tipinde olan bir referansa bağlanabilirdi.</a:t>
            </a:r>
          </a:p>
          <a:p>
            <a:pPr algn="just"/>
            <a:r>
              <a:rPr lang="tr-TR" sz="1500" b="1"/>
              <a:t>Not: </a:t>
            </a:r>
            <a:r>
              <a:rPr lang="tr-TR" sz="1500" i="1"/>
              <a:t>İsimsiz metottan sonra noktalı virgül kullanılmasının sebebi, </a:t>
            </a:r>
            <a:r>
              <a:rPr lang="tr-TR" sz="1500" b="1" i="1" err="1">
                <a:solidFill>
                  <a:srgbClr val="FF0000"/>
                </a:solidFill>
              </a:rPr>
              <a:t>return</a:t>
            </a:r>
            <a:r>
              <a:rPr lang="tr-TR" sz="1500" i="1"/>
              <a:t> kelimesinden sonra tanımladığımız isimsiz metodumuzun bir değer olarak algılanmasını sağlamaktır.</a:t>
            </a:r>
          </a:p>
          <a:p>
            <a:pPr algn="just"/>
            <a:endParaRPr lang="tr-TR"/>
          </a:p>
          <a:p>
            <a:pPr algn="just"/>
            <a:endParaRPr lang="tr-TR"/>
          </a:p>
        </p:txBody>
      </p:sp>
      <p:sp>
        <p:nvSpPr>
          <p:cNvPr id="6" name="Slayt Numarası Yer Tutucusu 5">
            <a:extLst>
              <a:ext uri="{FF2B5EF4-FFF2-40B4-BE49-F238E27FC236}">
                <a16:creationId xmlns:a16="http://schemas.microsoft.com/office/drawing/2014/main" id="{78455FC2-76B7-4EB1-BCD6-7E5F1B33339A}"/>
              </a:ext>
            </a:extLst>
          </p:cNvPr>
          <p:cNvSpPr>
            <a:spLocks noGrp="1"/>
          </p:cNvSpPr>
          <p:nvPr>
            <p:ph type="sldNum" sz="quarter" idx="12"/>
          </p:nvPr>
        </p:nvSpPr>
        <p:spPr/>
        <p:txBody>
          <a:bodyPr/>
          <a:lstStyle/>
          <a:p>
            <a:fld id="{0B820E53-AE0A-48FB-9F0E-D00A6B10B947}" type="slidenum">
              <a:rPr lang="tr-TR" smtClean="0"/>
              <a:t>30</a:t>
            </a:fld>
            <a:endParaRPr lang="tr-TR"/>
          </a:p>
        </p:txBody>
      </p:sp>
      <p:pic>
        <p:nvPicPr>
          <p:cNvPr id="7" name="Resim 6">
            <a:extLst>
              <a:ext uri="{FF2B5EF4-FFF2-40B4-BE49-F238E27FC236}">
                <a16:creationId xmlns:a16="http://schemas.microsoft.com/office/drawing/2014/main" id="{9E41A58E-7BAA-43EE-BE4A-6B65B95A694F}"/>
              </a:ext>
            </a:extLst>
          </p:cNvPr>
          <p:cNvPicPr>
            <a:picLocks noChangeAspect="1"/>
          </p:cNvPicPr>
          <p:nvPr/>
        </p:nvPicPr>
        <p:blipFill>
          <a:blip r:embed="rId2"/>
          <a:stretch>
            <a:fillRect/>
          </a:stretch>
        </p:blipFill>
        <p:spPr>
          <a:xfrm>
            <a:off x="6338936" y="685800"/>
            <a:ext cx="5481600" cy="5337928"/>
          </a:xfrm>
          <a:prstGeom prst="rect">
            <a:avLst/>
          </a:prstGeom>
        </p:spPr>
      </p:pic>
    </p:spTree>
    <p:extLst>
      <p:ext uri="{BB962C8B-B14F-4D97-AF65-F5344CB8AC3E}">
        <p14:creationId xmlns:p14="http://schemas.microsoft.com/office/powerpoint/2010/main" val="1182798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691359E-5D8A-44E4-8DE0-545EE1A172C1}"/>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A81C7C8-7390-4C0B-BE55-324E92D4F5D0}"/>
              </a:ext>
            </a:extLst>
          </p:cNvPr>
          <p:cNvSpPr>
            <a:spLocks noGrp="1"/>
          </p:cNvSpPr>
          <p:nvPr>
            <p:ph idx="1"/>
          </p:nvPr>
        </p:nvSpPr>
        <p:spPr/>
        <p:txBody>
          <a:bodyPr/>
          <a:lstStyle/>
          <a:p>
            <a:r>
              <a:rPr lang="tr-TR" b="1"/>
              <a:t>Not: </a:t>
            </a:r>
            <a:r>
              <a:rPr lang="tr-TR" i="1"/>
              <a:t>İsimsiz metottan sonra noktalı virgül kullanılmasının sebebi, </a:t>
            </a:r>
            <a:r>
              <a:rPr lang="tr-TR" b="1" i="1" err="1">
                <a:solidFill>
                  <a:srgbClr val="FF0000"/>
                </a:solidFill>
              </a:rPr>
              <a:t>return</a:t>
            </a:r>
            <a:r>
              <a:rPr lang="tr-TR" i="1"/>
              <a:t> kelimesinden sonra tanımladığımız isimsiz metodumuzun bir değer olarak algılanmasını sağlamaktır.</a:t>
            </a:r>
          </a:p>
        </p:txBody>
      </p:sp>
      <p:sp>
        <p:nvSpPr>
          <p:cNvPr id="6" name="Slayt Numarası Yer Tutucusu 5">
            <a:extLst>
              <a:ext uri="{FF2B5EF4-FFF2-40B4-BE49-F238E27FC236}">
                <a16:creationId xmlns:a16="http://schemas.microsoft.com/office/drawing/2014/main" id="{2E0AE434-EC92-45BB-899A-F9E1A43A7ADE}"/>
              </a:ext>
            </a:extLst>
          </p:cNvPr>
          <p:cNvSpPr>
            <a:spLocks noGrp="1"/>
          </p:cNvSpPr>
          <p:nvPr>
            <p:ph type="sldNum" sz="quarter" idx="12"/>
          </p:nvPr>
        </p:nvSpPr>
        <p:spPr/>
        <p:txBody>
          <a:bodyPr/>
          <a:lstStyle/>
          <a:p>
            <a:fld id="{0B820E53-AE0A-48FB-9F0E-D00A6B10B947}" type="slidenum">
              <a:rPr lang="tr-TR" smtClean="0"/>
              <a:t>31</a:t>
            </a:fld>
            <a:endParaRPr lang="tr-TR"/>
          </a:p>
        </p:txBody>
      </p:sp>
    </p:spTree>
    <p:extLst>
      <p:ext uri="{BB962C8B-B14F-4D97-AF65-F5344CB8AC3E}">
        <p14:creationId xmlns:p14="http://schemas.microsoft.com/office/powerpoint/2010/main" val="47919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AD8F51-D4A7-48A5-8746-68261A54FC4C}"/>
              </a:ext>
            </a:extLst>
          </p:cNvPr>
          <p:cNvSpPr>
            <a:spLocks noGrp="1"/>
          </p:cNvSpPr>
          <p:nvPr>
            <p:ph type="title"/>
          </p:nvPr>
        </p:nvSpPr>
        <p:spPr/>
        <p:txBody>
          <a:bodyPr/>
          <a:lstStyle/>
          <a:p>
            <a:r>
              <a:rPr lang="tr-TR"/>
              <a:t>Ödev</a:t>
            </a:r>
          </a:p>
        </p:txBody>
      </p:sp>
      <p:sp>
        <p:nvSpPr>
          <p:cNvPr id="3" name="İçerik Yer Tutucusu 2">
            <a:extLst>
              <a:ext uri="{FF2B5EF4-FFF2-40B4-BE49-F238E27FC236}">
                <a16:creationId xmlns:a16="http://schemas.microsoft.com/office/drawing/2014/main" id="{051880BC-06A3-492A-907C-D247250C7012}"/>
              </a:ext>
            </a:extLst>
          </p:cNvPr>
          <p:cNvSpPr>
            <a:spLocks noGrp="1"/>
          </p:cNvSpPr>
          <p:nvPr>
            <p:ph idx="1"/>
          </p:nvPr>
        </p:nvSpPr>
        <p:spPr/>
        <p:txBody>
          <a:bodyPr/>
          <a:lstStyle/>
          <a:p>
            <a:r>
              <a:rPr lang="tr-TR"/>
              <a:t>Klavyeden girilen </a:t>
            </a:r>
            <a:r>
              <a:rPr lang="tr-TR" err="1"/>
              <a:t>Stringin</a:t>
            </a:r>
            <a:r>
              <a:rPr lang="tr-TR"/>
              <a:t> kaç adet karakter içerdiğini, büyük halini ve küçük halini ekrana yazdıran sınıfı yazın. Bunları ekrana yazdıracak metotlardan biri dahili üye sınıfın metodu, diğeri yerel sınıfın metodu, bir sonraki ise isimsiz sınıfın metodu olsun.</a:t>
            </a:r>
          </a:p>
        </p:txBody>
      </p:sp>
      <p:sp>
        <p:nvSpPr>
          <p:cNvPr id="4" name="Slayt Numarası Yer Tutucusu 3">
            <a:extLst>
              <a:ext uri="{FF2B5EF4-FFF2-40B4-BE49-F238E27FC236}">
                <a16:creationId xmlns:a16="http://schemas.microsoft.com/office/drawing/2014/main" id="{977B4F36-5732-480F-B8BF-87D77E9D2A6E}"/>
              </a:ext>
            </a:extLst>
          </p:cNvPr>
          <p:cNvSpPr>
            <a:spLocks noGrp="1"/>
          </p:cNvSpPr>
          <p:nvPr>
            <p:ph type="sldNum" sz="quarter" idx="12"/>
          </p:nvPr>
        </p:nvSpPr>
        <p:spPr/>
        <p:txBody>
          <a:bodyPr/>
          <a:lstStyle/>
          <a:p>
            <a:fld id="{0B820E53-AE0A-48FB-9F0E-D00A6B10B947}" type="slidenum">
              <a:rPr lang="tr-TR" smtClean="0"/>
              <a:t>32</a:t>
            </a:fld>
            <a:endParaRPr lang="tr-TR"/>
          </a:p>
        </p:txBody>
      </p:sp>
    </p:spTree>
    <p:extLst>
      <p:ext uri="{BB962C8B-B14F-4D97-AF65-F5344CB8AC3E}">
        <p14:creationId xmlns:p14="http://schemas.microsoft.com/office/powerpoint/2010/main" val="1882998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127F0A-5206-4526-9869-40DF5500CB85}"/>
              </a:ext>
            </a:extLst>
          </p:cNvPr>
          <p:cNvSpPr>
            <a:spLocks noGrp="1"/>
          </p:cNvSpPr>
          <p:nvPr>
            <p:ph type="title"/>
          </p:nvPr>
        </p:nvSpPr>
        <p:spPr/>
        <p:txBody>
          <a:bodyPr/>
          <a:lstStyle/>
          <a:p>
            <a:r>
              <a:rPr lang="tr-TR"/>
              <a:t>Kaynaklar</a:t>
            </a:r>
            <a:br>
              <a:rPr lang="tr-TR"/>
            </a:br>
            <a:endParaRPr lang="tr-TR"/>
          </a:p>
        </p:txBody>
      </p:sp>
      <p:sp>
        <p:nvSpPr>
          <p:cNvPr id="3" name="İçerik Yer Tutucusu 2">
            <a:extLst>
              <a:ext uri="{FF2B5EF4-FFF2-40B4-BE49-F238E27FC236}">
                <a16:creationId xmlns:a16="http://schemas.microsoft.com/office/drawing/2014/main" id="{700B7751-3874-4F25-A17F-377917BCDBF6}"/>
              </a:ext>
            </a:extLst>
          </p:cNvPr>
          <p:cNvSpPr>
            <a:spLocks noGrp="1"/>
          </p:cNvSpPr>
          <p:nvPr>
            <p:ph idx="1"/>
          </p:nvPr>
        </p:nvSpPr>
        <p:spPr/>
        <p:txBody>
          <a:bodyPr vert="horz" lIns="91440" tIns="45720" rIns="91440" bIns="45720" rtlCol="0" anchor="t">
            <a:normAutofit/>
          </a:bodyPr>
          <a:lstStyle/>
          <a:p>
            <a:r>
              <a:rPr lang="tr-TR" sz="2200"/>
              <a:t>[1]. </a:t>
            </a:r>
            <a:r>
              <a:rPr lang="tr-TR" sz="2200">
                <a:hlinkClick r:id="rId2"/>
              </a:rPr>
              <a:t>http://mail.baskent.edu.tr/~tkaracay/etudio/ders/prg/java/ch17/interface.html</a:t>
            </a:r>
            <a:endParaRPr lang="tr-TR" sz="2200"/>
          </a:p>
          <a:p>
            <a:r>
              <a:rPr lang="tr-TR" sz="2400"/>
              <a:t>[2]. </a:t>
            </a:r>
            <a:r>
              <a:rPr lang="tr-TR" sz="2400">
                <a:hlinkClick r:id="rId3"/>
              </a:rPr>
              <a:t>http://javayaz.com/?page_id=2048</a:t>
            </a:r>
            <a:endParaRPr lang="tr-TR" sz="2400"/>
          </a:p>
          <a:p>
            <a:r>
              <a:rPr lang="tr-TR" sz="2400"/>
              <a:t>[3]. Kirazlı, M., Tanrıverdi, S. JAVA Yeni Başlayanlar İçin. </a:t>
            </a:r>
            <a:r>
              <a:rPr lang="tr-TR" sz="2400" err="1"/>
              <a:t>Kodlab</a:t>
            </a:r>
            <a:r>
              <a:rPr lang="tr-TR" sz="2400"/>
              <a:t>. Baskı 8.</a:t>
            </a:r>
          </a:p>
          <a:p>
            <a:r>
              <a:rPr lang="tr-TR" sz="2400"/>
              <a:t>[4]. http://www.csharpnedir.com/articles/read/?id=846</a:t>
            </a:r>
          </a:p>
          <a:p>
            <a:pPr marL="0" indent="0">
              <a:buNone/>
            </a:pPr>
            <a:endParaRPr lang="tr-TR"/>
          </a:p>
        </p:txBody>
      </p:sp>
      <p:sp>
        <p:nvSpPr>
          <p:cNvPr id="6" name="Slayt Numarası Yer Tutucusu 5">
            <a:extLst>
              <a:ext uri="{FF2B5EF4-FFF2-40B4-BE49-F238E27FC236}">
                <a16:creationId xmlns:a16="http://schemas.microsoft.com/office/drawing/2014/main" id="{2928FE31-4430-49B7-8684-ACCFE14C0569}"/>
              </a:ext>
            </a:extLst>
          </p:cNvPr>
          <p:cNvSpPr>
            <a:spLocks noGrp="1"/>
          </p:cNvSpPr>
          <p:nvPr>
            <p:ph type="sldNum" sz="quarter" idx="12"/>
          </p:nvPr>
        </p:nvSpPr>
        <p:spPr/>
        <p:txBody>
          <a:bodyPr/>
          <a:lstStyle/>
          <a:p>
            <a:fld id="{0B820E53-AE0A-48FB-9F0E-D00A6B10B947}" type="slidenum">
              <a:rPr lang="tr-TR" smtClean="0"/>
              <a:t>33</a:t>
            </a:fld>
            <a:endParaRPr lang="tr-TR"/>
          </a:p>
        </p:txBody>
      </p:sp>
    </p:spTree>
    <p:extLst>
      <p:ext uri="{BB962C8B-B14F-4D97-AF65-F5344CB8AC3E}">
        <p14:creationId xmlns:p14="http://schemas.microsoft.com/office/powerpoint/2010/main" val="211864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DA0966-366B-4FAA-AC45-739045154AEF}"/>
              </a:ext>
            </a:extLst>
          </p:cNvPr>
          <p:cNvSpPr>
            <a:spLocks noGrp="1"/>
          </p:cNvSpPr>
          <p:nvPr>
            <p:ph type="title"/>
          </p:nvPr>
        </p:nvSpPr>
        <p:spPr/>
        <p:txBody>
          <a:bodyPr/>
          <a:lstStyle/>
          <a:p>
            <a:r>
              <a:rPr lang="tr-TR"/>
              <a:t>Örnek(</a:t>
            </a:r>
            <a:r>
              <a:rPr lang="tr-TR" sz="2400" i="1"/>
              <a:t>islemYap.java</a:t>
            </a:r>
            <a:r>
              <a:rPr lang="tr-TR"/>
              <a:t>)</a:t>
            </a:r>
          </a:p>
        </p:txBody>
      </p:sp>
      <p:pic>
        <p:nvPicPr>
          <p:cNvPr id="7" name="İçerik Yer Tutucusu 6">
            <a:extLst>
              <a:ext uri="{FF2B5EF4-FFF2-40B4-BE49-F238E27FC236}">
                <a16:creationId xmlns:a16="http://schemas.microsoft.com/office/drawing/2014/main" id="{4E9E5382-9283-4E1A-BA94-1380DF8357F3}"/>
              </a:ext>
            </a:extLst>
          </p:cNvPr>
          <p:cNvPicPr>
            <a:picLocks noGrp="1" noChangeAspect="1"/>
          </p:cNvPicPr>
          <p:nvPr>
            <p:ph idx="1"/>
          </p:nvPr>
        </p:nvPicPr>
        <p:blipFill>
          <a:blip r:embed="rId2"/>
          <a:stretch>
            <a:fillRect/>
          </a:stretch>
        </p:blipFill>
        <p:spPr>
          <a:xfrm>
            <a:off x="2184421" y="1611985"/>
            <a:ext cx="6674831" cy="4560216"/>
          </a:xfrm>
          <a:prstGeom prst="rect">
            <a:avLst/>
          </a:prstGeom>
        </p:spPr>
      </p:pic>
      <p:sp>
        <p:nvSpPr>
          <p:cNvPr id="6" name="Slayt Numarası Yer Tutucusu 5">
            <a:extLst>
              <a:ext uri="{FF2B5EF4-FFF2-40B4-BE49-F238E27FC236}">
                <a16:creationId xmlns:a16="http://schemas.microsoft.com/office/drawing/2014/main" id="{D1175C8F-C72D-44E0-945A-6DEA0F453B1E}"/>
              </a:ext>
            </a:extLst>
          </p:cNvPr>
          <p:cNvSpPr>
            <a:spLocks noGrp="1"/>
          </p:cNvSpPr>
          <p:nvPr>
            <p:ph type="sldNum" sz="quarter" idx="12"/>
          </p:nvPr>
        </p:nvSpPr>
        <p:spPr/>
        <p:txBody>
          <a:bodyPr/>
          <a:lstStyle/>
          <a:p>
            <a:fld id="{0B820E53-AE0A-48FB-9F0E-D00A6B10B947}" type="slidenum">
              <a:rPr lang="tr-TR" smtClean="0"/>
              <a:t>4</a:t>
            </a:fld>
            <a:endParaRPr lang="tr-TR"/>
          </a:p>
        </p:txBody>
      </p:sp>
    </p:spTree>
    <p:extLst>
      <p:ext uri="{BB962C8B-B14F-4D97-AF65-F5344CB8AC3E}">
        <p14:creationId xmlns:p14="http://schemas.microsoft.com/office/powerpoint/2010/main" val="169835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99ED9E-4450-4C3D-94E6-12DFBC74C035}"/>
              </a:ext>
            </a:extLst>
          </p:cNvPr>
          <p:cNvSpPr>
            <a:spLocks noGrp="1"/>
          </p:cNvSpPr>
          <p:nvPr>
            <p:ph type="title"/>
          </p:nvPr>
        </p:nvSpPr>
        <p:spPr/>
        <p:txBody>
          <a:bodyPr/>
          <a:lstStyle/>
          <a:p>
            <a:r>
              <a:rPr lang="tr-TR"/>
              <a:t>Örnek(</a:t>
            </a:r>
            <a:r>
              <a:rPr lang="tr-TR" sz="2400" i="1"/>
              <a:t>Hesaplama.java</a:t>
            </a:r>
            <a:r>
              <a:rPr lang="tr-TR"/>
              <a:t>)</a:t>
            </a:r>
          </a:p>
        </p:txBody>
      </p:sp>
      <p:pic>
        <p:nvPicPr>
          <p:cNvPr id="7" name="İçerik Yer Tutucusu 6">
            <a:extLst>
              <a:ext uri="{FF2B5EF4-FFF2-40B4-BE49-F238E27FC236}">
                <a16:creationId xmlns:a16="http://schemas.microsoft.com/office/drawing/2014/main" id="{265FC8B6-5E26-41B1-8022-66E4CEAF9DD2}"/>
              </a:ext>
            </a:extLst>
          </p:cNvPr>
          <p:cNvPicPr>
            <a:picLocks noGrp="1" noChangeAspect="1"/>
          </p:cNvPicPr>
          <p:nvPr>
            <p:ph idx="1"/>
          </p:nvPr>
        </p:nvPicPr>
        <p:blipFill>
          <a:blip r:embed="rId2"/>
          <a:stretch>
            <a:fillRect/>
          </a:stretch>
        </p:blipFill>
        <p:spPr>
          <a:xfrm>
            <a:off x="2300140" y="1496789"/>
            <a:ext cx="6740165" cy="4836781"/>
          </a:xfrm>
          <a:prstGeom prst="rect">
            <a:avLst/>
          </a:prstGeom>
        </p:spPr>
      </p:pic>
      <p:sp>
        <p:nvSpPr>
          <p:cNvPr id="6" name="Slayt Numarası Yer Tutucusu 5">
            <a:extLst>
              <a:ext uri="{FF2B5EF4-FFF2-40B4-BE49-F238E27FC236}">
                <a16:creationId xmlns:a16="http://schemas.microsoft.com/office/drawing/2014/main" id="{B340EBEC-C826-4368-A014-25839320CEFB}"/>
              </a:ext>
            </a:extLst>
          </p:cNvPr>
          <p:cNvSpPr>
            <a:spLocks noGrp="1"/>
          </p:cNvSpPr>
          <p:nvPr>
            <p:ph type="sldNum" sz="quarter" idx="12"/>
          </p:nvPr>
        </p:nvSpPr>
        <p:spPr/>
        <p:txBody>
          <a:bodyPr/>
          <a:lstStyle/>
          <a:p>
            <a:fld id="{0B820E53-AE0A-48FB-9F0E-D00A6B10B947}" type="slidenum">
              <a:rPr lang="tr-TR" smtClean="0"/>
              <a:t>5</a:t>
            </a:fld>
            <a:endParaRPr lang="tr-TR"/>
          </a:p>
        </p:txBody>
      </p:sp>
    </p:spTree>
    <p:extLst>
      <p:ext uri="{BB962C8B-B14F-4D97-AF65-F5344CB8AC3E}">
        <p14:creationId xmlns:p14="http://schemas.microsoft.com/office/powerpoint/2010/main" val="78424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6F8688-AEFC-4CC1-B409-225D6C2E931E}"/>
              </a:ext>
            </a:extLst>
          </p:cNvPr>
          <p:cNvSpPr>
            <a:spLocks noGrp="1"/>
          </p:cNvSpPr>
          <p:nvPr>
            <p:ph type="title"/>
          </p:nvPr>
        </p:nvSpPr>
        <p:spPr/>
        <p:txBody>
          <a:bodyPr/>
          <a:lstStyle/>
          <a:p>
            <a:r>
              <a:rPr lang="tr-TR"/>
              <a:t>DAHİLİ ÜYE SINIFLAR VE ERİŞİM BELİRLEYİCİLERİ</a:t>
            </a:r>
          </a:p>
        </p:txBody>
      </p:sp>
      <p:sp>
        <p:nvSpPr>
          <p:cNvPr id="3" name="İçerik Yer Tutucusu 2">
            <a:extLst>
              <a:ext uri="{FF2B5EF4-FFF2-40B4-BE49-F238E27FC236}">
                <a16:creationId xmlns:a16="http://schemas.microsoft.com/office/drawing/2014/main" id="{1DE15E73-8742-4E75-A970-61DD23F6AAF0}"/>
              </a:ext>
            </a:extLst>
          </p:cNvPr>
          <p:cNvSpPr>
            <a:spLocks noGrp="1"/>
          </p:cNvSpPr>
          <p:nvPr>
            <p:ph idx="1"/>
          </p:nvPr>
        </p:nvSpPr>
        <p:spPr/>
        <p:txBody>
          <a:bodyPr/>
          <a:lstStyle/>
          <a:p>
            <a:r>
              <a:rPr lang="tr-TR"/>
              <a:t>Dâhili üye sınıflara, </a:t>
            </a:r>
            <a:r>
              <a:rPr lang="tr-TR" err="1">
                <a:solidFill>
                  <a:srgbClr val="FF0000"/>
                </a:solidFill>
              </a:rPr>
              <a:t>public</a:t>
            </a:r>
            <a:r>
              <a:rPr lang="tr-TR"/>
              <a:t>, </a:t>
            </a:r>
            <a:r>
              <a:rPr lang="tr-TR" err="1">
                <a:solidFill>
                  <a:srgbClr val="FF0000"/>
                </a:solidFill>
              </a:rPr>
              <a:t>friendly</a:t>
            </a:r>
            <a:r>
              <a:rPr lang="tr-TR"/>
              <a:t>, </a:t>
            </a:r>
            <a:r>
              <a:rPr lang="tr-TR" err="1">
                <a:solidFill>
                  <a:srgbClr val="FF0000"/>
                </a:solidFill>
              </a:rPr>
              <a:t>protected</a:t>
            </a:r>
            <a:r>
              <a:rPr lang="tr-TR"/>
              <a:t> veya </a:t>
            </a:r>
            <a:r>
              <a:rPr lang="tr-TR" err="1">
                <a:solidFill>
                  <a:srgbClr val="FF0000"/>
                </a:solidFill>
              </a:rPr>
              <a:t>private</a:t>
            </a:r>
            <a:r>
              <a:rPr lang="tr-TR"/>
              <a:t> erişim belirleyicileri atanabilir, böylece dâhili üye sınıflarımıza olan erişimi kısıtlamış/açmış oluruz. </a:t>
            </a:r>
          </a:p>
          <a:p>
            <a:r>
              <a:rPr lang="tr-TR"/>
              <a:t>Dikkat edilmesi gereken diğer bir husus ise bir dâhili üye sınıf </a:t>
            </a:r>
            <a:r>
              <a:rPr lang="tr-TR" b="1" err="1">
                <a:solidFill>
                  <a:srgbClr val="FF0000"/>
                </a:solidFill>
              </a:rPr>
              <a:t>private</a:t>
            </a:r>
            <a:r>
              <a:rPr lang="tr-TR"/>
              <a:t> erişim belirleyicisine sahip olsa dahi, çevreleyici sınıf içerisindeki tüm </a:t>
            </a:r>
            <a:r>
              <a:rPr lang="tr-TR">
                <a:solidFill>
                  <a:srgbClr val="FF0000"/>
                </a:solidFill>
              </a:rPr>
              <a:t>metotlar </a:t>
            </a:r>
            <a:r>
              <a:rPr lang="tr-TR"/>
              <a:t>tarafından erişilebilir olmasıdır.</a:t>
            </a:r>
          </a:p>
          <a:p>
            <a:r>
              <a:rPr lang="tr-TR"/>
              <a:t> Eğer dahili üye sınıfımızı </a:t>
            </a:r>
            <a:r>
              <a:rPr lang="tr-TR" err="1">
                <a:solidFill>
                  <a:srgbClr val="FF0000"/>
                </a:solidFill>
              </a:rPr>
              <a:t>static</a:t>
            </a:r>
            <a:r>
              <a:rPr lang="tr-TR"/>
              <a:t> olarak tanımlarsak, bu dahili sınıfın elamanlarında erişmek için </a:t>
            </a:r>
            <a:r>
              <a:rPr lang="tr-TR" i="1" err="1">
                <a:solidFill>
                  <a:schemeClr val="accent3"/>
                </a:solidFill>
              </a:rPr>
              <a:t>anasınıf.dahilisınıf</a:t>
            </a:r>
            <a:r>
              <a:rPr lang="tr-TR">
                <a:solidFill>
                  <a:schemeClr val="accent3"/>
                </a:solidFill>
              </a:rPr>
              <a:t> </a:t>
            </a:r>
            <a:r>
              <a:rPr lang="tr-TR"/>
              <a:t>ile değil de doğrudan </a:t>
            </a:r>
            <a:r>
              <a:rPr lang="tr-TR">
                <a:solidFill>
                  <a:srgbClr val="FF0000"/>
                </a:solidFill>
              </a:rPr>
              <a:t>sınıf adı </a:t>
            </a:r>
            <a:r>
              <a:rPr lang="tr-TR"/>
              <a:t>ile nesne oluştururuz.</a:t>
            </a:r>
          </a:p>
          <a:p>
            <a:endParaRPr lang="tr-TR"/>
          </a:p>
        </p:txBody>
      </p:sp>
      <p:sp>
        <p:nvSpPr>
          <p:cNvPr id="6" name="Slayt Numarası Yer Tutucusu 5">
            <a:extLst>
              <a:ext uri="{FF2B5EF4-FFF2-40B4-BE49-F238E27FC236}">
                <a16:creationId xmlns:a16="http://schemas.microsoft.com/office/drawing/2014/main" id="{256D2294-9C4B-4993-821B-1EB60B2FAD6E}"/>
              </a:ext>
            </a:extLst>
          </p:cNvPr>
          <p:cNvSpPr>
            <a:spLocks noGrp="1"/>
          </p:cNvSpPr>
          <p:nvPr>
            <p:ph type="sldNum" sz="quarter" idx="12"/>
          </p:nvPr>
        </p:nvSpPr>
        <p:spPr/>
        <p:txBody>
          <a:bodyPr/>
          <a:lstStyle/>
          <a:p>
            <a:fld id="{0B820E53-AE0A-48FB-9F0E-D00A6B10B947}" type="slidenum">
              <a:rPr lang="tr-TR" smtClean="0"/>
              <a:t>6</a:t>
            </a:fld>
            <a:endParaRPr lang="tr-TR"/>
          </a:p>
        </p:txBody>
      </p:sp>
    </p:spTree>
    <p:extLst>
      <p:ext uri="{BB962C8B-B14F-4D97-AF65-F5344CB8AC3E}">
        <p14:creationId xmlns:p14="http://schemas.microsoft.com/office/powerpoint/2010/main" val="2118293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319DC5-38B4-4064-8B5F-6887A6B1B9E0}"/>
              </a:ext>
            </a:extLst>
          </p:cNvPr>
          <p:cNvSpPr>
            <a:spLocks noGrp="1"/>
          </p:cNvSpPr>
          <p:nvPr>
            <p:ph type="title"/>
          </p:nvPr>
        </p:nvSpPr>
        <p:spPr/>
        <p:txBody>
          <a:bodyPr/>
          <a:lstStyle/>
          <a:p>
            <a:r>
              <a:rPr lang="tr-TR"/>
              <a:t>Örnek(</a:t>
            </a:r>
            <a:r>
              <a:rPr lang="tr-TR" sz="2400" i="1"/>
              <a:t>Hesaplama1.java</a:t>
            </a:r>
            <a:r>
              <a:rPr lang="tr-TR"/>
              <a:t>)</a:t>
            </a:r>
          </a:p>
        </p:txBody>
      </p:sp>
      <p:pic>
        <p:nvPicPr>
          <p:cNvPr id="7" name="İçerik Yer Tutucusu 6">
            <a:extLst>
              <a:ext uri="{FF2B5EF4-FFF2-40B4-BE49-F238E27FC236}">
                <a16:creationId xmlns:a16="http://schemas.microsoft.com/office/drawing/2014/main" id="{EE9F1691-CC0E-4EE3-9D9D-17ED4BB8AE34}"/>
              </a:ext>
            </a:extLst>
          </p:cNvPr>
          <p:cNvPicPr>
            <a:picLocks noGrp="1" noChangeAspect="1"/>
          </p:cNvPicPr>
          <p:nvPr>
            <p:ph idx="1"/>
          </p:nvPr>
        </p:nvPicPr>
        <p:blipFill>
          <a:blip r:embed="rId2"/>
          <a:stretch>
            <a:fillRect/>
          </a:stretch>
        </p:blipFill>
        <p:spPr>
          <a:xfrm>
            <a:off x="933254" y="1687398"/>
            <a:ext cx="5429839" cy="4065702"/>
          </a:xfrm>
          <a:prstGeom prst="rect">
            <a:avLst/>
          </a:prstGeom>
        </p:spPr>
      </p:pic>
      <p:sp>
        <p:nvSpPr>
          <p:cNvPr id="6" name="Slayt Numarası Yer Tutucusu 5">
            <a:extLst>
              <a:ext uri="{FF2B5EF4-FFF2-40B4-BE49-F238E27FC236}">
                <a16:creationId xmlns:a16="http://schemas.microsoft.com/office/drawing/2014/main" id="{3D07A5D3-D589-47BC-83E1-F62829E01A97}"/>
              </a:ext>
            </a:extLst>
          </p:cNvPr>
          <p:cNvSpPr>
            <a:spLocks noGrp="1"/>
          </p:cNvSpPr>
          <p:nvPr>
            <p:ph type="sldNum" sz="quarter" idx="12"/>
          </p:nvPr>
        </p:nvSpPr>
        <p:spPr/>
        <p:txBody>
          <a:bodyPr/>
          <a:lstStyle/>
          <a:p>
            <a:fld id="{0B820E53-AE0A-48FB-9F0E-D00A6B10B947}" type="slidenum">
              <a:rPr lang="tr-TR" smtClean="0"/>
              <a:t>7</a:t>
            </a:fld>
            <a:endParaRPr lang="tr-TR"/>
          </a:p>
        </p:txBody>
      </p:sp>
      <p:pic>
        <p:nvPicPr>
          <p:cNvPr id="8" name="Resim 7">
            <a:extLst>
              <a:ext uri="{FF2B5EF4-FFF2-40B4-BE49-F238E27FC236}">
                <a16:creationId xmlns:a16="http://schemas.microsoft.com/office/drawing/2014/main" id="{624EE357-5990-4B1B-A0BE-27A236DE2E7F}"/>
              </a:ext>
            </a:extLst>
          </p:cNvPr>
          <p:cNvPicPr>
            <a:picLocks noChangeAspect="1"/>
          </p:cNvPicPr>
          <p:nvPr/>
        </p:nvPicPr>
        <p:blipFill>
          <a:blip r:embed="rId3"/>
          <a:stretch>
            <a:fillRect/>
          </a:stretch>
        </p:blipFill>
        <p:spPr>
          <a:xfrm>
            <a:off x="6472373" y="1687398"/>
            <a:ext cx="5620292" cy="4065702"/>
          </a:xfrm>
          <a:prstGeom prst="rect">
            <a:avLst/>
          </a:prstGeom>
        </p:spPr>
      </p:pic>
    </p:spTree>
    <p:extLst>
      <p:ext uri="{BB962C8B-B14F-4D97-AF65-F5344CB8AC3E}">
        <p14:creationId xmlns:p14="http://schemas.microsoft.com/office/powerpoint/2010/main" val="142007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50BF80-2E51-4B05-8BCF-DA04F187403E}"/>
              </a:ext>
            </a:extLst>
          </p:cNvPr>
          <p:cNvSpPr>
            <a:spLocks noGrp="1"/>
          </p:cNvSpPr>
          <p:nvPr>
            <p:ph type="title"/>
          </p:nvPr>
        </p:nvSpPr>
        <p:spPr/>
        <p:txBody>
          <a:bodyPr/>
          <a:lstStyle/>
          <a:p>
            <a:r>
              <a:rPr lang="tr-TR"/>
              <a:t>Örnek(</a:t>
            </a:r>
            <a:r>
              <a:rPr lang="tr-TR" sz="2400" i="1"/>
              <a:t>Hesaplama1.java</a:t>
            </a:r>
            <a:r>
              <a:rPr lang="tr-TR"/>
              <a:t>)</a:t>
            </a:r>
          </a:p>
        </p:txBody>
      </p:sp>
      <p:sp>
        <p:nvSpPr>
          <p:cNvPr id="3" name="İçerik Yer Tutucusu 2">
            <a:extLst>
              <a:ext uri="{FF2B5EF4-FFF2-40B4-BE49-F238E27FC236}">
                <a16:creationId xmlns:a16="http://schemas.microsoft.com/office/drawing/2014/main" id="{751751AF-B58E-4F8E-B7E4-C2E1B610156C}"/>
              </a:ext>
            </a:extLst>
          </p:cNvPr>
          <p:cNvSpPr>
            <a:spLocks noGrp="1"/>
          </p:cNvSpPr>
          <p:nvPr>
            <p:ph idx="1"/>
          </p:nvPr>
        </p:nvSpPr>
        <p:spPr/>
        <p:txBody>
          <a:bodyPr/>
          <a:lstStyle/>
          <a:p>
            <a:r>
              <a:rPr lang="tr-TR"/>
              <a:t>Hesaplama1 sınıfımızın içerisinde toplam 4 adet dâhili üye sınıf mevcuttur. </a:t>
            </a:r>
            <a:r>
              <a:rPr lang="tr-TR" err="1"/>
              <a:t>Public</a:t>
            </a:r>
            <a:r>
              <a:rPr lang="tr-TR"/>
              <a:t> erişim belirleyicisine sahip Toplama dâhili üye sınıfı, </a:t>
            </a:r>
            <a:r>
              <a:rPr lang="tr-TR" err="1"/>
              <a:t>protected</a:t>
            </a:r>
            <a:r>
              <a:rPr lang="tr-TR"/>
              <a:t> erişim </a:t>
            </a:r>
            <a:r>
              <a:rPr lang="tr-TR" err="1"/>
              <a:t>belirleyicisene</a:t>
            </a:r>
            <a:r>
              <a:rPr lang="tr-TR"/>
              <a:t> sahip </a:t>
            </a:r>
            <a:r>
              <a:rPr lang="tr-TR" err="1"/>
              <a:t>Cikartma</a:t>
            </a:r>
            <a:r>
              <a:rPr lang="tr-TR"/>
              <a:t> dâhili üye sınıfı, </a:t>
            </a:r>
            <a:r>
              <a:rPr lang="tr-TR" err="1"/>
              <a:t>friendly</a:t>
            </a:r>
            <a:r>
              <a:rPr lang="tr-TR"/>
              <a:t> erişim belirleyicisine sahip </a:t>
            </a:r>
            <a:r>
              <a:rPr lang="tr-TR" err="1"/>
              <a:t>Carpma</a:t>
            </a:r>
            <a:r>
              <a:rPr lang="tr-TR"/>
              <a:t> dahili üye sınıfı ve </a:t>
            </a:r>
            <a:r>
              <a:rPr lang="tr-TR" err="1"/>
              <a:t>private</a:t>
            </a:r>
            <a:r>
              <a:rPr lang="tr-TR"/>
              <a:t> erişim belirleyicisine sahip </a:t>
            </a:r>
            <a:r>
              <a:rPr lang="tr-TR" err="1"/>
              <a:t>Bolme</a:t>
            </a:r>
            <a:r>
              <a:rPr lang="tr-TR"/>
              <a:t>  dahili üye sınıfı. Hesaplama1 sınıfı, bu 4 adet dahili üye sınıfın </a:t>
            </a:r>
            <a:r>
              <a:rPr lang="tr-TR" err="1"/>
              <a:t>çevreliyici</a:t>
            </a:r>
            <a:r>
              <a:rPr lang="tr-TR"/>
              <a:t> sınıfıdır. Çevreleyici olan Hesaplama1 sınıfının statik olan main() yordamına dikkat edilirse, bu yordamın içerisinde tüm (</a:t>
            </a:r>
            <a:r>
              <a:rPr lang="tr-TR" err="1"/>
              <a:t>private</a:t>
            </a:r>
            <a:r>
              <a:rPr lang="tr-TR"/>
              <a:t> dâhil) dâhili üye sınıflara erişilebildiğini görülür. Bunun sebebi, main() yordamı ile tüm dâhili üye sınıfların aynı çevreleyici sınıfın içerisinde olmalarıdır. </a:t>
            </a:r>
          </a:p>
        </p:txBody>
      </p:sp>
      <p:sp>
        <p:nvSpPr>
          <p:cNvPr id="6" name="Slayt Numarası Yer Tutucusu 5">
            <a:extLst>
              <a:ext uri="{FF2B5EF4-FFF2-40B4-BE49-F238E27FC236}">
                <a16:creationId xmlns:a16="http://schemas.microsoft.com/office/drawing/2014/main" id="{9FFDC3F9-D779-4133-BFC7-75D02DD68056}"/>
              </a:ext>
            </a:extLst>
          </p:cNvPr>
          <p:cNvSpPr>
            <a:spLocks noGrp="1"/>
          </p:cNvSpPr>
          <p:nvPr>
            <p:ph type="sldNum" sz="quarter" idx="12"/>
          </p:nvPr>
        </p:nvSpPr>
        <p:spPr/>
        <p:txBody>
          <a:bodyPr/>
          <a:lstStyle/>
          <a:p>
            <a:fld id="{0B820E53-AE0A-48FB-9F0E-D00A6B10B947}" type="slidenum">
              <a:rPr lang="tr-TR" smtClean="0"/>
              <a:t>8</a:t>
            </a:fld>
            <a:endParaRPr lang="tr-TR"/>
          </a:p>
        </p:txBody>
      </p:sp>
    </p:spTree>
    <p:extLst>
      <p:ext uri="{BB962C8B-B14F-4D97-AF65-F5344CB8AC3E}">
        <p14:creationId xmlns:p14="http://schemas.microsoft.com/office/powerpoint/2010/main" val="23386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AB9FE3-9633-4DDF-B0BC-B77F87A6E6A0}"/>
              </a:ext>
            </a:extLst>
          </p:cNvPr>
          <p:cNvSpPr>
            <a:spLocks noGrp="1"/>
          </p:cNvSpPr>
          <p:nvPr>
            <p:ph type="title"/>
          </p:nvPr>
        </p:nvSpPr>
        <p:spPr/>
        <p:txBody>
          <a:bodyPr/>
          <a:lstStyle/>
          <a:p>
            <a:r>
              <a:rPr lang="tr-TR"/>
              <a:t>Örnek(</a:t>
            </a:r>
            <a:r>
              <a:rPr lang="tr-TR" sz="2400" i="1"/>
              <a:t>Hesaplama2Kullan.java</a:t>
            </a:r>
            <a:r>
              <a:rPr lang="tr-TR"/>
              <a:t>)</a:t>
            </a:r>
          </a:p>
        </p:txBody>
      </p:sp>
      <p:pic>
        <p:nvPicPr>
          <p:cNvPr id="7" name="İçerik Yer Tutucusu 6">
            <a:extLst>
              <a:ext uri="{FF2B5EF4-FFF2-40B4-BE49-F238E27FC236}">
                <a16:creationId xmlns:a16="http://schemas.microsoft.com/office/drawing/2014/main" id="{C507639A-36B7-42F4-8A51-88CBF7E77E5B}"/>
              </a:ext>
            </a:extLst>
          </p:cNvPr>
          <p:cNvPicPr>
            <a:picLocks noGrp="1" noChangeAspect="1"/>
          </p:cNvPicPr>
          <p:nvPr>
            <p:ph idx="1"/>
          </p:nvPr>
        </p:nvPicPr>
        <p:blipFill>
          <a:blip r:embed="rId2"/>
          <a:stretch>
            <a:fillRect/>
          </a:stretch>
        </p:blipFill>
        <p:spPr>
          <a:xfrm>
            <a:off x="920739" y="1771821"/>
            <a:ext cx="5095847" cy="4086152"/>
          </a:xfrm>
          <a:prstGeom prst="rect">
            <a:avLst/>
          </a:prstGeom>
        </p:spPr>
      </p:pic>
      <p:sp>
        <p:nvSpPr>
          <p:cNvPr id="6" name="Slayt Numarası Yer Tutucusu 5">
            <a:extLst>
              <a:ext uri="{FF2B5EF4-FFF2-40B4-BE49-F238E27FC236}">
                <a16:creationId xmlns:a16="http://schemas.microsoft.com/office/drawing/2014/main" id="{73AD4C5A-F337-4EC3-B518-0ED0592E149E}"/>
              </a:ext>
            </a:extLst>
          </p:cNvPr>
          <p:cNvSpPr>
            <a:spLocks noGrp="1"/>
          </p:cNvSpPr>
          <p:nvPr>
            <p:ph type="sldNum" sz="quarter" idx="12"/>
          </p:nvPr>
        </p:nvSpPr>
        <p:spPr/>
        <p:txBody>
          <a:bodyPr/>
          <a:lstStyle/>
          <a:p>
            <a:fld id="{0B820E53-AE0A-48FB-9F0E-D00A6B10B947}" type="slidenum">
              <a:rPr lang="tr-TR" smtClean="0"/>
              <a:t>9</a:t>
            </a:fld>
            <a:endParaRPr lang="tr-TR"/>
          </a:p>
        </p:txBody>
      </p:sp>
      <p:pic>
        <p:nvPicPr>
          <p:cNvPr id="8" name="Resim 7">
            <a:extLst>
              <a:ext uri="{FF2B5EF4-FFF2-40B4-BE49-F238E27FC236}">
                <a16:creationId xmlns:a16="http://schemas.microsoft.com/office/drawing/2014/main" id="{CA079D7C-E67E-4409-B867-8023B4DA30DF}"/>
              </a:ext>
            </a:extLst>
          </p:cNvPr>
          <p:cNvPicPr>
            <a:picLocks noChangeAspect="1"/>
          </p:cNvPicPr>
          <p:nvPr/>
        </p:nvPicPr>
        <p:blipFill>
          <a:blip r:embed="rId3"/>
          <a:stretch>
            <a:fillRect/>
          </a:stretch>
        </p:blipFill>
        <p:spPr>
          <a:xfrm>
            <a:off x="6175416" y="1771821"/>
            <a:ext cx="5777798" cy="4086152"/>
          </a:xfrm>
          <a:prstGeom prst="rect">
            <a:avLst/>
          </a:prstGeom>
        </p:spPr>
      </p:pic>
    </p:spTree>
    <p:extLst>
      <p:ext uri="{BB962C8B-B14F-4D97-AF65-F5344CB8AC3E}">
        <p14:creationId xmlns:p14="http://schemas.microsoft.com/office/powerpoint/2010/main" val="7159039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D9AC50F0B1DD94EA1C1962D79EF2F03" ma:contentTypeVersion="5" ma:contentTypeDescription="Create a new document." ma:contentTypeScope="" ma:versionID="75bb1b8ed6d1e39f2b5db69b8ad858cc">
  <xsd:schema xmlns:xsd="http://www.w3.org/2001/XMLSchema" xmlns:xs="http://www.w3.org/2001/XMLSchema" xmlns:p="http://schemas.microsoft.com/office/2006/metadata/properties" xmlns:ns2="f5058889-0039-4d9f-afb9-621a9cc8b208" targetNamespace="http://schemas.microsoft.com/office/2006/metadata/properties" ma:root="true" ma:fieldsID="1f9ef9468075419190eba79da118c99e" ns2:_="">
    <xsd:import namespace="f5058889-0039-4d9f-afb9-621a9cc8b20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058889-0039-4d9f-afb9-621a9cc8b2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D19B44-3BF4-407D-A32B-5623741FF656}">
  <ds:schemaRefs>
    <ds:schemaRef ds:uri="http://schemas.microsoft.com/sharepoint/v3/contenttype/forms"/>
  </ds:schemaRefs>
</ds:datastoreItem>
</file>

<file path=customXml/itemProps2.xml><?xml version="1.0" encoding="utf-8"?>
<ds:datastoreItem xmlns:ds="http://schemas.openxmlformats.org/officeDocument/2006/customXml" ds:itemID="{E0F93D78-A18A-40D4-815D-B1E21A56741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6007C4F-DC7D-4B7E-A980-7E8BE1C5F168}">
  <ds:schemaRefs>
    <ds:schemaRef ds:uri="f5058889-0039-4d9f-afb9-621a9cc8b20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Geniş ekran</PresentationFormat>
  <Slides>33</Slides>
  <Notes>0</Notes>
  <HiddenSlides>0</HiddenSlides>
  <ScaleCrop>false</ScaleCrop>
  <HeadingPairs>
    <vt:vector size="4" baseType="variant">
      <vt:variant>
        <vt:lpstr>Tema</vt:lpstr>
      </vt:variant>
      <vt:variant>
        <vt:i4>1</vt:i4>
      </vt:variant>
      <vt:variant>
        <vt:lpstr>Slayt Başlıkları</vt:lpstr>
      </vt:variant>
      <vt:variant>
        <vt:i4>33</vt:i4>
      </vt:variant>
    </vt:vector>
  </HeadingPairs>
  <TitlesOfParts>
    <vt:vector size="34" baseType="lpstr">
      <vt:lpstr>Office Teması</vt:lpstr>
      <vt:lpstr>DAHİLİ SINIFLAR (INNER CLASSES)</vt:lpstr>
      <vt:lpstr>DAHİLİ SINIFLARA GİRİŞ</vt:lpstr>
      <vt:lpstr>1. DAHİLİ ÜYE SINIFLAR</vt:lpstr>
      <vt:lpstr>Örnek(islemYap.java)</vt:lpstr>
      <vt:lpstr>Örnek(Hesaplama.java)</vt:lpstr>
      <vt:lpstr>DAHİLİ ÜYE SINIFLAR VE ERİŞİM BELİRLEYİCİLERİ</vt:lpstr>
      <vt:lpstr>Örnek(Hesaplama1.java)</vt:lpstr>
      <vt:lpstr>Örnek(Hesaplama1.java)</vt:lpstr>
      <vt:lpstr>Örnek(Hesaplama2Kullan.java)</vt:lpstr>
      <vt:lpstr>Örnek(Hesaplama2Kullan.java)</vt:lpstr>
      <vt:lpstr>Dâhili Üye Sınıflar ve Bunları Çevreleyen Sınıflar Arasındaki İlişki</vt:lpstr>
      <vt:lpstr>Örnek(Hesaplama3.java)</vt:lpstr>
      <vt:lpstr>Örnek(Hesaplama3.java)</vt:lpstr>
      <vt:lpstr>Statik Dâhili Üye Sınıflar</vt:lpstr>
      <vt:lpstr>Örnek(Hesaplama4.java, Hesaplama4Kullan.java)</vt:lpstr>
      <vt:lpstr>Hesaplama4.java</vt:lpstr>
      <vt:lpstr>Hesaplama4Kullan.java</vt:lpstr>
      <vt:lpstr>Statik Dâhili Üye Sınıflar ve Statik Metotlar</vt:lpstr>
      <vt:lpstr>Örnek(Hesaplama5.java)</vt:lpstr>
      <vt:lpstr>Statik ve Final Alanlar</vt:lpstr>
      <vt:lpstr>Dahili Üye Sınıflar ve Yapılandırıcılar (Constructors)</vt:lpstr>
      <vt:lpstr>İç içe Dahili Üye Sınıflar </vt:lpstr>
      <vt:lpstr>Soyut (Abstract) Dâhili Üye Sınıflar</vt:lpstr>
      <vt:lpstr>Örnek(Kartal.java)</vt:lpstr>
      <vt:lpstr>2. YEREL SINIFLAR (LOCAL CLASSES)</vt:lpstr>
      <vt:lpstr>PowerPoint Sunusu</vt:lpstr>
      <vt:lpstr>Örnek(Hesaplama6.java)</vt:lpstr>
      <vt:lpstr>Örnek(Hesaplama6.java)</vt:lpstr>
      <vt:lpstr>3. İSİMSİZ SINIFLAR (ANONYMOUS CLASSES)</vt:lpstr>
      <vt:lpstr>Örnek(Hesaplama7.java)</vt:lpstr>
      <vt:lpstr>PowerPoint Sunusu</vt:lpstr>
      <vt:lpstr>Ödev</vt:lpstr>
      <vt:lpstr>Kaynaklar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Arayüzler (Interface)</dc:title>
  <dc:creator>Murat ASLANYÜREK</dc:creator>
  <cp:revision>3</cp:revision>
  <dcterms:created xsi:type="dcterms:W3CDTF">2020-03-22T12:44:54Z</dcterms:created>
  <dcterms:modified xsi:type="dcterms:W3CDTF">2022-01-10T03:24:57Z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0x0101009D9AC50F0B1DD94EA1C1962D79EF2F03</vt:lpwstr>
  </property>
</Properties>
</file>