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sldIdLst>
    <p:sldId id="256" r:id="rId5"/>
    <p:sldId id="257" r:id="rId6"/>
    <p:sldId id="258" r:id="rId7"/>
    <p:sldId id="291" r:id="rId8"/>
    <p:sldId id="259" r:id="rId9"/>
    <p:sldId id="260" r:id="rId10"/>
    <p:sldId id="261" r:id="rId11"/>
    <p:sldId id="262" r:id="rId12"/>
    <p:sldId id="263" r:id="rId13"/>
    <p:sldId id="264" r:id="rId14"/>
    <p:sldId id="292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8" r:id="rId28"/>
    <p:sldId id="280" r:id="rId29"/>
    <p:sldId id="281" r:id="rId30"/>
    <p:sldId id="282" r:id="rId31"/>
    <p:sldId id="283" r:id="rId32"/>
    <p:sldId id="284" r:id="rId33"/>
    <p:sldId id="290" r:id="rId34"/>
    <p:sldId id="285" r:id="rId35"/>
    <p:sldId id="286" r:id="rId3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7087EB-C42E-4E10-8A6D-78A1727A70BF}" v="3" dt="2021-04-21T18:15:49.902"/>
    <p1510:client id="{FB671DA1-1C12-4958-B5E2-A04E3CD82037}" v="6" dt="2021-04-21T20:20:58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51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ZLICAN AZE AYIK" userId="S::1206706038@ogr.klu.edu.tr::0fb16018-7603-4f39-93e2-53d1fa761cc8" providerId="AD" clId="Web-{867087EB-C42E-4E10-8A6D-78A1727A70BF}"/>
    <pc:docChg chg="modSld">
      <pc:chgData name="NAZLICAN AZE AYIK" userId="S::1206706038@ogr.klu.edu.tr::0fb16018-7603-4f39-93e2-53d1fa761cc8" providerId="AD" clId="Web-{867087EB-C42E-4E10-8A6D-78A1727A70BF}" dt="2021-04-21T18:15:49.902" v="2"/>
      <pc:docMkLst>
        <pc:docMk/>
      </pc:docMkLst>
      <pc:sldChg chg="modSp">
        <pc:chgData name="NAZLICAN AZE AYIK" userId="S::1206706038@ogr.klu.edu.tr::0fb16018-7603-4f39-93e2-53d1fa761cc8" providerId="AD" clId="Web-{867087EB-C42E-4E10-8A6D-78A1727A70BF}" dt="2021-04-21T18:15:49.902" v="2"/>
        <pc:sldMkLst>
          <pc:docMk/>
          <pc:sldMk cId="2930758386" sldId="291"/>
        </pc:sldMkLst>
        <pc:graphicFrameChg chg="modGraphic">
          <ac:chgData name="NAZLICAN AZE AYIK" userId="S::1206706038@ogr.klu.edu.tr::0fb16018-7603-4f39-93e2-53d1fa761cc8" providerId="AD" clId="Web-{867087EB-C42E-4E10-8A6D-78A1727A70BF}" dt="2021-04-21T18:15:49.902" v="2"/>
          <ac:graphicFrameMkLst>
            <pc:docMk/>
            <pc:sldMk cId="2930758386" sldId="291"/>
            <ac:graphicFrameMk id="5" creationId="{00000000-0000-0000-0000-000000000000}"/>
          </ac:graphicFrameMkLst>
        </pc:graphicFrameChg>
      </pc:sldChg>
    </pc:docChg>
  </pc:docChgLst>
  <pc:docChgLst>
    <pc:chgData name="NAZLICAN AZE AYIK" userId="S::1206706038@ogr.klu.edu.tr::0fb16018-7603-4f39-93e2-53d1fa761cc8" providerId="AD" clId="Web-{FB671DA1-1C12-4958-B5E2-A04E3CD82037}"/>
    <pc:docChg chg="modSld">
      <pc:chgData name="NAZLICAN AZE AYIK" userId="S::1206706038@ogr.klu.edu.tr::0fb16018-7603-4f39-93e2-53d1fa761cc8" providerId="AD" clId="Web-{FB671DA1-1C12-4958-B5E2-A04E3CD82037}" dt="2021-04-21T20:20:58.336" v="3" actId="20577"/>
      <pc:docMkLst>
        <pc:docMk/>
      </pc:docMkLst>
      <pc:sldChg chg="addSp delSp modSp">
        <pc:chgData name="NAZLICAN AZE AYIK" userId="S::1206706038@ogr.klu.edu.tr::0fb16018-7603-4f39-93e2-53d1fa761cc8" providerId="AD" clId="Web-{FB671DA1-1C12-4958-B5E2-A04E3CD82037}" dt="2021-04-21T20:20:58.336" v="3" actId="20577"/>
        <pc:sldMkLst>
          <pc:docMk/>
          <pc:sldMk cId="2148337826" sldId="280"/>
        </pc:sldMkLst>
        <pc:spChg chg="mod">
          <ac:chgData name="NAZLICAN AZE AYIK" userId="S::1206706038@ogr.klu.edu.tr::0fb16018-7603-4f39-93e2-53d1fa761cc8" providerId="AD" clId="Web-{FB671DA1-1C12-4958-B5E2-A04E3CD82037}" dt="2021-04-21T20:20:58.336" v="3" actId="20577"/>
          <ac:spMkLst>
            <pc:docMk/>
            <pc:sldMk cId="2148337826" sldId="280"/>
            <ac:spMk id="2" creationId="{00000000-0000-0000-0000-000000000000}"/>
          </ac:spMkLst>
        </pc:spChg>
        <pc:picChg chg="add del">
          <ac:chgData name="NAZLICAN AZE AYIK" userId="S::1206706038@ogr.klu.edu.tr::0fb16018-7603-4f39-93e2-53d1fa761cc8" providerId="AD" clId="Web-{FB671DA1-1C12-4958-B5E2-A04E3CD82037}" dt="2021-04-21T20:20:55.477" v="2"/>
          <ac:picMkLst>
            <pc:docMk/>
            <pc:sldMk cId="2148337826" sldId="280"/>
            <ac:picMk id="5" creationId="{0AC7BFF1-89C6-46A6-9038-F62A6005614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 Üçgen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Başlık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17" name="Alt Başlık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tr-TR"/>
              <a:t>Asıl alt başlık stilini düzenlemek için tıklatın</a:t>
            </a:r>
            <a:endParaRPr kumimoji="0" lang="en-US"/>
          </a:p>
        </p:txBody>
      </p:sp>
      <p:grpSp>
        <p:nvGrpSpPr>
          <p:cNvPr id="2" name="Gr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Serbest 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Serbest 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Serbest 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Düz Bağlayıcı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Veri Yer Tutucus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6E9D088-1875-4464-A189-12D0DA66D8D8}" type="datetimeFigureOut">
              <a:rPr lang="tr-TR" smtClean="0"/>
              <a:t>21.04.2021</a:t>
            </a:fld>
            <a:endParaRPr lang="tr-TR"/>
          </a:p>
        </p:txBody>
      </p:sp>
      <p:sp>
        <p:nvSpPr>
          <p:cNvPr id="19" name="Altbilgi Yer Tutucusu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tr-TR"/>
          </a:p>
        </p:txBody>
      </p:sp>
      <p:sp>
        <p:nvSpPr>
          <p:cNvPr id="27" name="Slayt Numarası Yer Tutucus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F420A13-8741-4125-92D2-C4D6E5AFEE5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D088-1875-4464-A189-12D0DA66D8D8}" type="datetimeFigureOut">
              <a:rPr lang="tr-TR" smtClean="0"/>
              <a:t>21.04.2021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0A13-8741-4125-92D2-C4D6E5AFEE5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D088-1875-4464-A189-12D0DA66D8D8}" type="datetimeFigureOut">
              <a:rPr lang="tr-TR" smtClean="0"/>
              <a:t>21.04.2021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0A13-8741-4125-92D2-C4D6E5AFEE5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D088-1875-4464-A189-12D0DA66D8D8}" type="datetimeFigureOut">
              <a:rPr lang="tr-TR" smtClean="0"/>
              <a:t>21.04.2021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0A13-8741-4125-92D2-C4D6E5AFEE51}" type="slidenum">
              <a:rPr lang="tr-TR" smtClean="0"/>
              <a:t>‹#›</a:t>
            </a:fld>
            <a:endParaRPr lang="tr-TR"/>
          </a:p>
        </p:txBody>
      </p:sp>
      <p:sp>
        <p:nvSpPr>
          <p:cNvPr id="7" name="Başlık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D088-1875-4464-A189-12D0DA66D8D8}" type="datetimeFigureOut">
              <a:rPr lang="tr-TR" smtClean="0"/>
              <a:t>21.04.2021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0A13-8741-4125-92D2-C4D6E5AFEE51}" type="slidenum">
              <a:rPr lang="tr-TR" smtClean="0"/>
              <a:t>‹#›</a:t>
            </a:fld>
            <a:endParaRPr lang="tr-TR"/>
          </a:p>
        </p:txBody>
      </p:sp>
      <p:sp>
        <p:nvSpPr>
          <p:cNvPr id="7" name="Köşeli Çift Ayraç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Köşeli Çift Ayraç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D088-1875-4464-A189-12D0DA66D8D8}" type="datetimeFigureOut">
              <a:rPr lang="tr-TR" smtClean="0"/>
              <a:t>21.04.2021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0A13-8741-4125-92D2-C4D6E5AFEE51}" type="slidenum">
              <a:rPr lang="tr-TR" smtClean="0"/>
              <a:t>‹#›</a:t>
            </a:fld>
            <a:endParaRPr lang="tr-TR"/>
          </a:p>
        </p:txBody>
      </p:sp>
      <p:sp>
        <p:nvSpPr>
          <p:cNvPr id="8" name="Başlık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5" name="İçerik Yer Tutucus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D088-1875-4464-A189-12D0DA66D8D8}" type="datetimeFigureOut">
              <a:rPr lang="tr-TR" smtClean="0"/>
              <a:t>21.04.2021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0A13-8741-4125-92D2-C4D6E5AFEE51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D088-1875-4464-A189-12D0DA66D8D8}" type="datetimeFigureOut">
              <a:rPr lang="tr-TR" smtClean="0"/>
              <a:t>21.04.2021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0A13-8741-4125-92D2-C4D6E5AFEE51}" type="slidenum">
              <a:rPr lang="tr-TR" smtClean="0"/>
              <a:t>‹#›</a:t>
            </a:fld>
            <a:endParaRPr lang="tr-TR"/>
          </a:p>
        </p:txBody>
      </p:sp>
      <p:sp>
        <p:nvSpPr>
          <p:cNvPr id="6" name="Başlık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D088-1875-4464-A189-12D0DA66D8D8}" type="datetimeFigureOut">
              <a:rPr lang="tr-TR" smtClean="0"/>
              <a:t>21.04.2021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0A13-8741-4125-92D2-C4D6E5AFEE5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06E9D088-1875-4464-A189-12D0DA66D8D8}" type="datetimeFigureOut">
              <a:rPr lang="tr-TR" smtClean="0"/>
              <a:t>21.04.2021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0A13-8741-4125-92D2-C4D6E5AFEE51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tr-TR"/>
              <a:t>Resim eklemek için simgeyi tıklatın</a:t>
            </a:r>
            <a:endParaRPr kumimoji="0" lang="en-US" dirty="0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6E9D088-1875-4464-A189-12D0DA66D8D8}" type="datetimeFigureOut">
              <a:rPr lang="tr-TR" smtClean="0"/>
              <a:t>21.04.2021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F420A13-8741-4125-92D2-C4D6E5AFEE51}" type="slidenum">
              <a:rPr lang="tr-TR" smtClean="0"/>
              <a:t>‹#›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8" name="Serbest 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erbest 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ik Üçgen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Düz Bağlayıcı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Köşeli Çift Ayraç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Köşeli Çift Ayraç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rbest 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erbest 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Dik Üçgen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Düz Bağlayıcı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Başlık Yer Tutucu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0" name="Metin Yer Tutucus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/>
              <a:t>Asıl metin stillerini düzenlemek için tıklatın</a:t>
            </a:r>
          </a:p>
          <a:p>
            <a:pPr lvl="1" eaLnBrk="1" latinLnBrk="0" hangingPunct="1"/>
            <a:r>
              <a:rPr kumimoji="0" lang="tr-TR"/>
              <a:t>İkinci düzey</a:t>
            </a:r>
          </a:p>
          <a:p>
            <a:pPr lvl="2" eaLnBrk="1" latinLnBrk="0" hangingPunct="1"/>
            <a:r>
              <a:rPr kumimoji="0" lang="tr-TR"/>
              <a:t>Üçüncü düzey</a:t>
            </a:r>
          </a:p>
          <a:p>
            <a:pPr lvl="3" eaLnBrk="1" latinLnBrk="0" hangingPunct="1"/>
            <a:r>
              <a:rPr kumimoji="0" lang="tr-TR"/>
              <a:t>Dördüncü düzey</a:t>
            </a:r>
          </a:p>
          <a:p>
            <a:pPr lvl="4" eaLnBrk="1" latinLnBrk="0" hangingPunct="1"/>
            <a:r>
              <a:rPr kumimoji="0" lang="tr-TR"/>
              <a:t>Beşinci düzey</a:t>
            </a:r>
            <a:endParaRPr kumimoji="0" lang="en-US"/>
          </a:p>
        </p:txBody>
      </p:sp>
      <p:sp>
        <p:nvSpPr>
          <p:cNvPr id="10" name="Veri Yer Tutucusu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6E9D088-1875-4464-A189-12D0DA66D8D8}" type="datetimeFigureOut">
              <a:rPr lang="tr-TR" smtClean="0"/>
              <a:t>21.04.2021</a:t>
            </a:fld>
            <a:endParaRPr lang="tr-TR"/>
          </a:p>
        </p:txBody>
      </p:sp>
      <p:sp>
        <p:nvSpPr>
          <p:cNvPr id="22" name="Altbilgi Yer Tutucusu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tr-TR"/>
          </a:p>
        </p:txBody>
      </p:sp>
      <p:sp>
        <p:nvSpPr>
          <p:cNvPr id="18" name="Slayt Numarası Yer Tutucus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F420A13-8741-4125-92D2-C4D6E5AFEE51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BİRDEN ÇOK TABLODA SORGULAMA YAPMAK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JOIN İŞLEMLERİ</a:t>
            </a:r>
          </a:p>
        </p:txBody>
      </p:sp>
    </p:spTree>
    <p:extLst>
      <p:ext uri="{BB962C8B-B14F-4D97-AF65-F5344CB8AC3E}">
        <p14:creationId xmlns:p14="http://schemas.microsoft.com/office/powerpoint/2010/main" val="1174958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/>
              <a:t>Yapılan sorgu sonucunda </a:t>
            </a:r>
            <a:r>
              <a:rPr lang="tr-TR" b="1" dirty="0" err="1"/>
              <a:t>ogrenci</a:t>
            </a:r>
            <a:r>
              <a:rPr lang="tr-TR" dirty="0"/>
              <a:t> ve  </a:t>
            </a:r>
            <a:r>
              <a:rPr lang="tr-TR" b="1" dirty="0"/>
              <a:t>bolum</a:t>
            </a:r>
            <a:r>
              <a:rPr lang="tr-TR" dirty="0"/>
              <a:t> tablolarından, sorgulanmak istenen </a:t>
            </a:r>
            <a:r>
              <a:rPr lang="tr-TR" dirty="0" err="1"/>
              <a:t>ogrenciAd</a:t>
            </a:r>
            <a:r>
              <a:rPr lang="tr-TR" dirty="0"/>
              <a:t>, </a:t>
            </a:r>
            <a:r>
              <a:rPr lang="tr-TR" dirty="0" err="1"/>
              <a:t>girisYili</a:t>
            </a:r>
            <a:r>
              <a:rPr lang="tr-TR" dirty="0"/>
              <a:t>, </a:t>
            </a:r>
            <a:r>
              <a:rPr lang="tr-TR" dirty="0" err="1"/>
              <a:t>alinanKredi</a:t>
            </a:r>
            <a:r>
              <a:rPr lang="tr-TR" dirty="0"/>
              <a:t> ve </a:t>
            </a:r>
            <a:r>
              <a:rPr lang="tr-TR" dirty="0" err="1"/>
              <a:t>bolumAd</a:t>
            </a:r>
            <a:r>
              <a:rPr lang="tr-TR" dirty="0"/>
              <a:t> isimli kolonlar sonuç olarak ekrana basılmıştır. </a:t>
            </a:r>
          </a:p>
          <a:p>
            <a:endParaRPr lang="tr-TR" dirty="0"/>
          </a:p>
          <a:p>
            <a:r>
              <a:rPr lang="tr-TR" dirty="0"/>
              <a:t>Her seferinde</a:t>
            </a:r>
            <a:r>
              <a:rPr lang="tr-TR" b="1" dirty="0"/>
              <a:t> </a:t>
            </a:r>
            <a:r>
              <a:rPr lang="tr-TR" b="1" dirty="0" err="1"/>
              <a:t>tabloAdı.kolonAdı</a:t>
            </a:r>
            <a:r>
              <a:rPr lang="tr-TR" dirty="0"/>
              <a:t> şeklinde uzun ifadeler yazmamak için her iki tablo için </a:t>
            </a:r>
            <a:r>
              <a:rPr lang="tr-TR" b="1" dirty="0"/>
              <a:t>as</a:t>
            </a:r>
            <a:r>
              <a:rPr lang="tr-TR" dirty="0"/>
              <a:t> anahtar kelimesi sayesinde takma isimler (</a:t>
            </a:r>
            <a:r>
              <a:rPr lang="tr-TR" dirty="0" err="1"/>
              <a:t>alias</a:t>
            </a:r>
            <a:r>
              <a:rPr lang="tr-TR" dirty="0"/>
              <a:t>) kullanılmıştır. </a:t>
            </a:r>
          </a:p>
          <a:p>
            <a:endParaRPr lang="tr-TR" dirty="0"/>
          </a:p>
          <a:p>
            <a:r>
              <a:rPr lang="tr-TR" dirty="0"/>
              <a:t>Sonuç olarak bölümü "Bilgisayar" tüm öğrencilerin bazı bilgileri ekranda görülmektedir. </a:t>
            </a:r>
            <a:br>
              <a:rPr lang="tr-TR" b="1" dirty="0"/>
            </a:br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7393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10539"/>
          </a:xfrm>
        </p:spPr>
        <p:txBody>
          <a:bodyPr>
            <a:normAutofit lnSpcReduction="10000"/>
          </a:bodyPr>
          <a:lstStyle/>
          <a:p>
            <a:r>
              <a:rPr lang="tr-TR" dirty="0"/>
              <a:t>Sadece iki tablo </a:t>
            </a:r>
            <a:r>
              <a:rPr lang="tr-TR" dirty="0" err="1"/>
              <a:t>join</a:t>
            </a:r>
            <a:r>
              <a:rPr lang="tr-TR" dirty="0"/>
              <a:t> edilebilir diye bir kısıtlama yoktur.</a:t>
            </a:r>
          </a:p>
          <a:p>
            <a:r>
              <a:rPr lang="tr-TR" dirty="0"/>
              <a:t>SQL server aynı anda en fazla 256 tabloyu JOIN işlemine dahil edebilir.</a:t>
            </a:r>
          </a:p>
          <a:p>
            <a:r>
              <a:rPr lang="tr-TR" dirty="0"/>
              <a:t>Birden fazla tabloda JOIN kullanılırken temel mantık iki tabloyu JOIN ederken kullanılanla aynıdır.</a:t>
            </a:r>
          </a:p>
          <a:p>
            <a:r>
              <a:rPr lang="tr-TR" dirty="0"/>
              <a:t>Her adımda bir yeni tablo </a:t>
            </a:r>
            <a:r>
              <a:rPr lang="tr-TR" dirty="0" err="1"/>
              <a:t>join</a:t>
            </a:r>
            <a:r>
              <a:rPr lang="tr-TR" dirty="0"/>
              <a:t> ile önceden birleştirilmiş tablolar yumağına eklenir.</a:t>
            </a:r>
          </a:p>
          <a:p>
            <a:r>
              <a:rPr lang="tr-TR" dirty="0"/>
              <a:t>Ancak MS Access gibi bazı VTYS </a:t>
            </a:r>
            <a:r>
              <a:rPr lang="tr-TR" dirty="0" err="1"/>
              <a:t>lerde</a:t>
            </a:r>
            <a:r>
              <a:rPr lang="tr-TR" dirty="0"/>
              <a:t> çoklu </a:t>
            </a:r>
            <a:r>
              <a:rPr lang="tr-TR" dirty="0" err="1"/>
              <a:t>join</a:t>
            </a:r>
            <a:r>
              <a:rPr lang="tr-TR" dirty="0"/>
              <a:t> işlemlerini parantezle ayırmak gerekebilir.</a:t>
            </a: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INNER JOIN le ilgili bazı özellikler</a:t>
            </a:r>
          </a:p>
        </p:txBody>
      </p:sp>
      <p:pic>
        <p:nvPicPr>
          <p:cNvPr id="1027" name="Picture 3" descr="C:\Users\SMehtap\AppData\Local\Microsoft\Windows\Temporary Internet Files\Content.IE5\8WFZW7AX\MP900439244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5469593"/>
            <a:ext cx="1417260" cy="94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473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954555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FULL JOIN, LEFT OUTER JOIN ve RIGHT OUTER JOIN, ortak alanlar vasıtasıyla birleştirme yaparken birleştirme şartına uymayan satırlarda "</a:t>
            </a:r>
            <a:r>
              <a:rPr lang="tr-TR" dirty="0" err="1"/>
              <a:t>null</a:t>
            </a:r>
            <a:r>
              <a:rPr lang="tr-TR" dirty="0"/>
              <a:t>"</a:t>
            </a:r>
            <a:r>
              <a:rPr lang="tr-TR" b="1" dirty="0"/>
              <a:t> </a:t>
            </a:r>
            <a:r>
              <a:rPr lang="tr-TR" dirty="0"/>
              <a:t>değeri oluşmasını sağlar.</a:t>
            </a:r>
            <a:br>
              <a:rPr lang="tr-TR" dirty="0"/>
            </a:br>
            <a:br>
              <a:rPr lang="tr-TR" dirty="0"/>
            </a:br>
            <a:r>
              <a:rPr lang="tr-TR" dirty="0"/>
              <a:t>OUTER JOIN sadece iki tablo arasında kullanılır. LEFT OUTER JOIN kullanılırsa ifadenin solunda ismi yazan tabloda istenilen alanda tüm satırlar sonuç tablosunda gösterilir. </a:t>
            </a:r>
          </a:p>
          <a:p>
            <a:endParaRPr lang="tr-TR" dirty="0"/>
          </a:p>
          <a:p>
            <a:r>
              <a:rPr lang="tr-TR" dirty="0"/>
              <a:t>RIGHT OUTER JOIN kullanılırsa ifadenin sağında ismi yazan tabloda istenilen alanda tüm satırlar sonuç tablosunda gösterilir. </a:t>
            </a:r>
          </a:p>
          <a:p>
            <a:endParaRPr lang="tr-TR" dirty="0"/>
          </a:p>
          <a:p>
            <a:r>
              <a:rPr lang="tr-TR" dirty="0"/>
              <a:t>FULL JOIN kullanılırsa, her iki tablodan da tüm satırlar çekilerek sonuç tablosunda gösterilir.  LEFT OUTER JOIN için kısaca </a:t>
            </a:r>
            <a:r>
              <a:rPr lang="tr-TR" b="1" dirty="0"/>
              <a:t>LEFT JOIN</a:t>
            </a:r>
            <a:r>
              <a:rPr lang="tr-TR" dirty="0"/>
              <a:t>, RIGHT OUTER JOIN için de kısaca </a:t>
            </a:r>
            <a:r>
              <a:rPr lang="tr-TR" b="1" dirty="0"/>
              <a:t>RIGHT JOIN</a:t>
            </a:r>
            <a:r>
              <a:rPr lang="tr-TR" dirty="0"/>
              <a:t> kullanılır. 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tr-TR" b="1" dirty="0"/>
              <a:t>Outer </a:t>
            </a:r>
            <a:r>
              <a:rPr lang="tr-TR" b="1" dirty="0" err="1"/>
              <a:t>Join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88414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Örnek: </a:t>
            </a:r>
            <a:r>
              <a:rPr lang="tr-TR" dirty="0"/>
              <a:t>FULL JOIN kullanarak sorgu yapabilmek için </a:t>
            </a:r>
            <a:r>
              <a:rPr lang="tr-TR" b="1" dirty="0" err="1"/>
              <a:t>ogrenci</a:t>
            </a:r>
            <a:r>
              <a:rPr lang="tr-TR" b="1" dirty="0"/>
              <a:t> </a:t>
            </a:r>
            <a:r>
              <a:rPr lang="tr-TR" dirty="0"/>
              <a:t>ve </a:t>
            </a:r>
            <a:r>
              <a:rPr lang="tr-TR" b="1" dirty="0"/>
              <a:t>bolum</a:t>
            </a:r>
            <a:r>
              <a:rPr lang="tr-TR" dirty="0"/>
              <a:t> tablolarını kullanalım. Daha önceden ilişki kurulmuş </a:t>
            </a:r>
            <a:r>
              <a:rPr lang="tr-TR" b="1" dirty="0" err="1"/>
              <a:t>bolumId</a:t>
            </a:r>
            <a:r>
              <a:rPr lang="tr-TR" b="1" dirty="0"/>
              <a:t> </a:t>
            </a:r>
            <a:r>
              <a:rPr lang="tr-TR" dirty="0"/>
              <a:t>kolonu üzerinden FULL JOIN ile birleştirilip, tablolara ait olan bazı kolonlar şu şekilde sorgulanır:</a:t>
            </a:r>
          </a:p>
          <a:p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5649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 descr="http://www.bidb.itu.edu.tr/images/sr/228_00003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568" y="986837"/>
            <a:ext cx="7704856" cy="58646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4365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/>
              <a:t>Yapılan sorgu sonucunda </a:t>
            </a:r>
            <a:r>
              <a:rPr lang="tr-TR" b="1" dirty="0" err="1"/>
              <a:t>ogrenci</a:t>
            </a:r>
            <a:r>
              <a:rPr lang="tr-TR" dirty="0"/>
              <a:t> ve </a:t>
            </a:r>
            <a:r>
              <a:rPr lang="tr-TR" b="1" dirty="0"/>
              <a:t>bolum</a:t>
            </a:r>
            <a:r>
              <a:rPr lang="tr-TR" dirty="0"/>
              <a:t> tablolarından, sorgulanmak istenen "</a:t>
            </a:r>
            <a:r>
              <a:rPr lang="tr-TR" dirty="0" err="1"/>
              <a:t>ogrenciAd</a:t>
            </a:r>
            <a:r>
              <a:rPr lang="tr-TR" dirty="0"/>
              <a:t>", "</a:t>
            </a:r>
            <a:r>
              <a:rPr lang="tr-TR" dirty="0" err="1"/>
              <a:t>girisYili</a:t>
            </a:r>
            <a:r>
              <a:rPr lang="tr-TR" dirty="0"/>
              <a:t>", "</a:t>
            </a:r>
            <a:r>
              <a:rPr lang="tr-TR" dirty="0" err="1"/>
              <a:t>alinanKredi</a:t>
            </a:r>
            <a:r>
              <a:rPr lang="tr-TR" dirty="0"/>
              <a:t>", "</a:t>
            </a:r>
            <a:r>
              <a:rPr lang="tr-TR" dirty="0" err="1"/>
              <a:t>bolumAd</a:t>
            </a:r>
            <a:r>
              <a:rPr lang="tr-TR" dirty="0"/>
              <a:t>", ve "</a:t>
            </a:r>
            <a:r>
              <a:rPr lang="tr-TR" dirty="0" err="1"/>
              <a:t>kalanStaj</a:t>
            </a:r>
            <a:r>
              <a:rPr lang="tr-TR" dirty="0"/>
              <a:t>" isimli kolonlar sonuç olarak ekranda gösterilmiştir. </a:t>
            </a:r>
          </a:p>
          <a:p>
            <a:endParaRPr lang="tr-TR" dirty="0"/>
          </a:p>
          <a:p>
            <a:r>
              <a:rPr lang="tr-TR" dirty="0"/>
              <a:t>Sonuç olarak iki tablo </a:t>
            </a:r>
            <a:r>
              <a:rPr lang="tr-TR" b="1" dirty="0" err="1"/>
              <a:t>bolumId</a:t>
            </a:r>
            <a:r>
              <a:rPr lang="tr-TR" b="1" dirty="0"/>
              <a:t> </a:t>
            </a:r>
            <a:r>
              <a:rPr lang="tr-TR" dirty="0"/>
              <a:t>kolonları üzerinden birleştirilerek sorgulanmış ve iki tablodaki tüm satırlar sonuç tablosunda görülmektedir. </a:t>
            </a:r>
          </a:p>
          <a:p>
            <a:endParaRPr lang="tr-TR" dirty="0"/>
          </a:p>
          <a:p>
            <a:r>
              <a:rPr lang="tr-TR" dirty="0"/>
              <a:t>Sonuç tablosunda bazı bölümlere ait öğrenci bulunmadığı için öğrenci tablosunda çekilen kolonlar "</a:t>
            </a:r>
            <a:r>
              <a:rPr lang="tr-TR" dirty="0" err="1"/>
              <a:t>null</a:t>
            </a:r>
            <a:r>
              <a:rPr lang="tr-TR" dirty="0"/>
              <a:t>" gözükmektedir. Bunun </a:t>
            </a:r>
            <a:r>
              <a:rPr lang="tr-TR" dirty="0" err="1"/>
              <a:t>yanısıra</a:t>
            </a:r>
            <a:r>
              <a:rPr lang="tr-TR" dirty="0"/>
              <a:t> bazı öğrencilerin okuduğu bölümler </a:t>
            </a:r>
            <a:r>
              <a:rPr lang="tr-TR" b="1" dirty="0"/>
              <a:t>bolum </a:t>
            </a:r>
            <a:r>
              <a:rPr lang="tr-TR" dirty="0"/>
              <a:t>tablosunda</a:t>
            </a:r>
            <a:r>
              <a:rPr lang="tr-TR" b="1" dirty="0"/>
              <a:t> </a:t>
            </a:r>
            <a:r>
              <a:rPr lang="tr-TR" dirty="0"/>
              <a:t>bulunmadığı için, </a:t>
            </a:r>
            <a:r>
              <a:rPr lang="tr-TR" b="1" dirty="0"/>
              <a:t>bolum </a:t>
            </a:r>
            <a:r>
              <a:rPr lang="tr-TR" dirty="0"/>
              <a:t>tablosundan çekilen kolonlar "</a:t>
            </a:r>
            <a:r>
              <a:rPr lang="tr-TR" dirty="0" err="1"/>
              <a:t>null</a:t>
            </a:r>
            <a:r>
              <a:rPr lang="tr-TR" dirty="0"/>
              <a:t>" gözükmektedir.</a:t>
            </a:r>
          </a:p>
          <a:p>
            <a:endParaRPr lang="tr-TR" dirty="0"/>
          </a:p>
          <a:p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8694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Örnek: </a:t>
            </a:r>
            <a:r>
              <a:rPr lang="tr-TR" dirty="0"/>
              <a:t>LEFT OUTER JOIN kullanarak sorgu yapabilmek için </a:t>
            </a:r>
            <a:r>
              <a:rPr lang="tr-TR" b="1" dirty="0" err="1"/>
              <a:t>ogrenci</a:t>
            </a:r>
            <a:r>
              <a:rPr lang="tr-TR" b="1" dirty="0"/>
              <a:t> </a:t>
            </a:r>
            <a:r>
              <a:rPr lang="tr-TR" dirty="0"/>
              <a:t>ve </a:t>
            </a:r>
            <a:r>
              <a:rPr lang="tr-TR" b="1" dirty="0"/>
              <a:t>bolum</a:t>
            </a:r>
            <a:r>
              <a:rPr lang="tr-TR" dirty="0"/>
              <a:t> tablolarını kullanalım. Daha önceden ilişki kurulmuş </a:t>
            </a:r>
            <a:r>
              <a:rPr lang="tr-TR" b="1" dirty="0" err="1"/>
              <a:t>bolumId</a:t>
            </a:r>
            <a:r>
              <a:rPr lang="tr-TR" b="1" dirty="0"/>
              <a:t> </a:t>
            </a:r>
            <a:r>
              <a:rPr lang="tr-TR" dirty="0"/>
              <a:t>kolonu üzerinden LEFT OUTER JOIN ile birleştirilip, tablolara ait olan bazı kolonlar şu şekilde sorgulanır: </a:t>
            </a:r>
          </a:p>
          <a:p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487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 descr="http://www.bidb.itu.edu.tr/images/sr/228_00004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552" y="1124744"/>
            <a:ext cx="7776864" cy="532859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2092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/>
              <a:t>Yapılan sorgu sonucunda </a:t>
            </a:r>
            <a:r>
              <a:rPr lang="tr-TR" b="1" dirty="0" err="1"/>
              <a:t>ogrenci</a:t>
            </a:r>
            <a:r>
              <a:rPr lang="tr-TR" dirty="0"/>
              <a:t> ve </a:t>
            </a:r>
            <a:r>
              <a:rPr lang="tr-TR" b="1" dirty="0"/>
              <a:t>bolum</a:t>
            </a:r>
            <a:r>
              <a:rPr lang="tr-TR" dirty="0"/>
              <a:t> tablolarından, sorgulanmak istenen "</a:t>
            </a:r>
            <a:r>
              <a:rPr lang="tr-TR" dirty="0" err="1"/>
              <a:t>ogrenciAd</a:t>
            </a:r>
            <a:r>
              <a:rPr lang="tr-TR" dirty="0"/>
              <a:t>", "</a:t>
            </a:r>
            <a:r>
              <a:rPr lang="tr-TR" dirty="0" err="1"/>
              <a:t>girisYili</a:t>
            </a:r>
            <a:r>
              <a:rPr lang="tr-TR" dirty="0"/>
              <a:t>", "</a:t>
            </a:r>
            <a:r>
              <a:rPr lang="tr-TR" dirty="0" err="1"/>
              <a:t>alinanKredi</a:t>
            </a:r>
            <a:r>
              <a:rPr lang="tr-TR" dirty="0"/>
              <a:t>" "</a:t>
            </a:r>
            <a:r>
              <a:rPr lang="tr-TR" dirty="0" err="1"/>
              <a:t>bolumAd</a:t>
            </a:r>
            <a:r>
              <a:rPr lang="tr-TR" dirty="0"/>
              <a:t>" ve "</a:t>
            </a:r>
            <a:r>
              <a:rPr lang="tr-TR" dirty="0" err="1"/>
              <a:t>kalanStaj</a:t>
            </a:r>
            <a:r>
              <a:rPr lang="tr-TR" dirty="0"/>
              <a:t>" isimli kolonlar sonuç olarak ekranda gösterilmiştir. </a:t>
            </a:r>
          </a:p>
          <a:p>
            <a:endParaRPr lang="tr-TR" dirty="0"/>
          </a:p>
          <a:p>
            <a:r>
              <a:rPr lang="tr-TR" dirty="0"/>
              <a:t>Sorgu "</a:t>
            </a:r>
            <a:r>
              <a:rPr lang="tr-TR" dirty="0" err="1"/>
              <a:t>Left</a:t>
            </a:r>
            <a:r>
              <a:rPr lang="tr-TR" dirty="0"/>
              <a:t> Outer </a:t>
            </a:r>
            <a:r>
              <a:rPr lang="tr-TR" dirty="0" err="1"/>
              <a:t>Join</a:t>
            </a:r>
            <a:r>
              <a:rPr lang="tr-TR" dirty="0"/>
              <a:t>" ile yapıldığı için </a:t>
            </a:r>
            <a:r>
              <a:rPr lang="tr-TR" b="1" dirty="0" err="1"/>
              <a:t>ogrenci</a:t>
            </a:r>
            <a:r>
              <a:rPr lang="tr-TR" b="1" dirty="0"/>
              <a:t> </a:t>
            </a:r>
            <a:r>
              <a:rPr lang="tr-TR" dirty="0"/>
              <a:t>tablosunda tüm satırlar, </a:t>
            </a:r>
            <a:r>
              <a:rPr lang="tr-TR" b="1" dirty="0"/>
              <a:t>bolum </a:t>
            </a:r>
            <a:r>
              <a:rPr lang="tr-TR" dirty="0"/>
              <a:t>tablosunda karşılıkları olmasa da sonuç tablosunda yer almaktadır. Bunun sonucunda o satırlarda bulunan ve </a:t>
            </a:r>
            <a:r>
              <a:rPr lang="tr-TR" b="1" dirty="0"/>
              <a:t>bolum </a:t>
            </a:r>
            <a:r>
              <a:rPr lang="tr-TR" dirty="0"/>
              <a:t>tablosundan gelen kolonlar "</a:t>
            </a:r>
            <a:r>
              <a:rPr lang="tr-TR" dirty="0" err="1"/>
              <a:t>null</a:t>
            </a:r>
            <a:r>
              <a:rPr lang="tr-TR" dirty="0"/>
              <a:t>" gözükmektedir. </a:t>
            </a:r>
          </a:p>
          <a:p>
            <a:endParaRPr lang="tr-TR" dirty="0"/>
          </a:p>
          <a:p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5300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Örnek: </a:t>
            </a:r>
            <a:r>
              <a:rPr lang="tr-TR" dirty="0"/>
              <a:t>RIGHT OUTER JOIN kullanarak sorgu yapabilmek için </a:t>
            </a:r>
            <a:r>
              <a:rPr lang="tr-TR" b="1" dirty="0" err="1"/>
              <a:t>ogrenci</a:t>
            </a:r>
            <a:r>
              <a:rPr lang="tr-TR" b="1" dirty="0"/>
              <a:t> </a:t>
            </a:r>
            <a:r>
              <a:rPr lang="tr-TR" dirty="0"/>
              <a:t>ve </a:t>
            </a:r>
            <a:r>
              <a:rPr lang="tr-TR" b="1" dirty="0"/>
              <a:t>bolum</a:t>
            </a:r>
            <a:r>
              <a:rPr lang="tr-TR" dirty="0"/>
              <a:t> tablolarını kullanalım. Daha önceden ilişki kurulmuş </a:t>
            </a:r>
            <a:r>
              <a:rPr lang="tr-TR" b="1" dirty="0" err="1"/>
              <a:t>bolumId</a:t>
            </a:r>
            <a:r>
              <a:rPr lang="tr-TR" b="1" dirty="0"/>
              <a:t> </a:t>
            </a:r>
            <a:r>
              <a:rPr lang="tr-TR" dirty="0"/>
              <a:t>kolonu üzerinden RIGHT OUTER JOIN ile birleştirilip, tablolara ait olan bazı kolonlar şu şekilde sorgulanır:  </a:t>
            </a:r>
          </a:p>
          <a:p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8584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 err="1"/>
              <a:t>Join</a:t>
            </a:r>
            <a:r>
              <a:rPr lang="tr-TR" dirty="0"/>
              <a:t>(Birleştirici), iki ya da daha fazla tabloyu aynı anda sorgulayarak bir sonuç tablosu (</a:t>
            </a:r>
            <a:r>
              <a:rPr lang="tr-TR" dirty="0" err="1"/>
              <a:t>result</a:t>
            </a:r>
            <a:r>
              <a:rPr lang="tr-TR" dirty="0"/>
              <a:t> </a:t>
            </a:r>
            <a:r>
              <a:rPr lang="tr-TR" dirty="0" err="1"/>
              <a:t>table</a:t>
            </a:r>
            <a:r>
              <a:rPr lang="tr-TR" dirty="0"/>
              <a:t>) oluşturmaya yarar. </a:t>
            </a:r>
          </a:p>
          <a:p>
            <a:r>
              <a:rPr lang="tr-TR" dirty="0"/>
              <a:t>Örneğin: İki tabloyu birleştirici ile birleştirerek sonuç tablosu oluşturmak istenirse </a:t>
            </a:r>
            <a:r>
              <a:rPr lang="tr-TR" u="sng" dirty="0"/>
              <a:t>her iki tabloda da aynı olan alanlardan yola çıkılır. </a:t>
            </a:r>
            <a:r>
              <a:rPr lang="tr-TR" dirty="0"/>
              <a:t>Böylece alanları kullanarak istenilen sonuç tablosu oluşturulabilir.</a:t>
            </a:r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/>
              <a:t>Birden Çok Tabloda Sorgulama (</a:t>
            </a:r>
            <a:r>
              <a:rPr lang="tr-TR" b="1" dirty="0" err="1"/>
              <a:t>Join</a:t>
            </a:r>
            <a:r>
              <a:rPr lang="tr-TR" b="1" dirty="0"/>
              <a:t>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04730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 descr="http://www.bidb.itu.edu.tr/images/sr/228_00005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4" y="1124744"/>
            <a:ext cx="7632848" cy="525658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8491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/>
              <a:t>Yapılan sorgu sonucunda </a:t>
            </a:r>
            <a:r>
              <a:rPr lang="tr-TR" b="1" dirty="0" err="1"/>
              <a:t>ogrenci</a:t>
            </a:r>
            <a:r>
              <a:rPr lang="tr-TR" dirty="0"/>
              <a:t> ve </a:t>
            </a:r>
            <a:r>
              <a:rPr lang="tr-TR" b="1" dirty="0"/>
              <a:t>bolum</a:t>
            </a:r>
            <a:r>
              <a:rPr lang="tr-TR" dirty="0"/>
              <a:t> tablolarından, sorgulanmak istenen "</a:t>
            </a:r>
            <a:r>
              <a:rPr lang="tr-TR" dirty="0" err="1"/>
              <a:t>ogrenciAd</a:t>
            </a:r>
            <a:r>
              <a:rPr lang="tr-TR" dirty="0"/>
              <a:t>", "</a:t>
            </a:r>
            <a:r>
              <a:rPr lang="tr-TR" dirty="0" err="1"/>
              <a:t>girisYili</a:t>
            </a:r>
            <a:r>
              <a:rPr lang="tr-TR" dirty="0"/>
              <a:t>", "</a:t>
            </a:r>
            <a:r>
              <a:rPr lang="tr-TR" dirty="0" err="1"/>
              <a:t>alinanKredi</a:t>
            </a:r>
            <a:r>
              <a:rPr lang="tr-TR" dirty="0"/>
              <a:t>" "</a:t>
            </a:r>
            <a:r>
              <a:rPr lang="tr-TR" dirty="0" err="1"/>
              <a:t>bolumAd</a:t>
            </a:r>
            <a:r>
              <a:rPr lang="tr-TR" dirty="0"/>
              <a:t>" ve "</a:t>
            </a:r>
            <a:r>
              <a:rPr lang="tr-TR" dirty="0" err="1"/>
              <a:t>kalanStaj</a:t>
            </a:r>
            <a:r>
              <a:rPr lang="tr-TR" dirty="0"/>
              <a:t>" isimli kolonlar sonuç olarak ekranda gösterilmiştir. </a:t>
            </a:r>
          </a:p>
          <a:p>
            <a:endParaRPr lang="tr-TR" dirty="0"/>
          </a:p>
          <a:p>
            <a:r>
              <a:rPr lang="tr-TR" dirty="0"/>
              <a:t>Sorgu RIGHT OUTER JOIN ile yapıldığı için </a:t>
            </a:r>
            <a:r>
              <a:rPr lang="tr-TR" b="1" dirty="0"/>
              <a:t>bolum </a:t>
            </a:r>
            <a:r>
              <a:rPr lang="tr-TR" dirty="0"/>
              <a:t>tablosundaki tüm satırlar, </a:t>
            </a:r>
            <a:r>
              <a:rPr lang="tr-TR" b="1" dirty="0" err="1"/>
              <a:t>ogrenci</a:t>
            </a:r>
            <a:r>
              <a:rPr lang="tr-TR" b="1" dirty="0"/>
              <a:t> </a:t>
            </a:r>
            <a:r>
              <a:rPr lang="tr-TR" dirty="0"/>
              <a:t>tablosunda karşılıkları olmasa da sonuç tablosunda yer almaktadır. Bunun sonucunda o satırlarda bulunan ve </a:t>
            </a:r>
            <a:r>
              <a:rPr lang="tr-TR" b="1" dirty="0" err="1"/>
              <a:t>ogrenci</a:t>
            </a:r>
            <a:r>
              <a:rPr lang="tr-TR" b="1" dirty="0"/>
              <a:t> </a:t>
            </a:r>
            <a:r>
              <a:rPr lang="tr-TR" dirty="0"/>
              <a:t>tablosundan gelen kolonlar "</a:t>
            </a:r>
            <a:r>
              <a:rPr lang="tr-TR" dirty="0" err="1"/>
              <a:t>null</a:t>
            </a:r>
            <a:r>
              <a:rPr lang="tr-TR" dirty="0"/>
              <a:t>" gözükmektedir. </a:t>
            </a:r>
          </a:p>
          <a:p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1619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CROSS JOIN tablolar arasında yapılan birleştirme işleminde seçilen alanlar arasındaki tüm kombinasyonları sonuç tablosu olarak vermeyi sağlar. </a:t>
            </a:r>
          </a:p>
          <a:p>
            <a:r>
              <a:rPr lang="tr-TR" dirty="0" err="1"/>
              <a:t>Veritabanlarında</a:t>
            </a:r>
            <a:r>
              <a:rPr lang="tr-TR" dirty="0"/>
              <a:t> fazla kullanılmayan bir yöntem olan CROSS </a:t>
            </a:r>
            <a:r>
              <a:rPr lang="tr-TR" dirty="0" err="1"/>
              <a:t>JOIN'in</a:t>
            </a:r>
            <a:r>
              <a:rPr lang="tr-TR" dirty="0"/>
              <a:t> oluşturduğu sonuç tablosunda satır sayısı, alanların </a:t>
            </a:r>
            <a:r>
              <a:rPr lang="tr-TR" dirty="0" err="1"/>
              <a:t>kartezyen</a:t>
            </a:r>
            <a:r>
              <a:rPr lang="tr-TR" dirty="0"/>
              <a:t> çarpım sayısı kadardır. Örneğin; ilk alanda 4, ikinci alanda 3 satır varsa 3*4=12 tane satır oluşacaktır.</a:t>
            </a:r>
          </a:p>
          <a:p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Cross </a:t>
            </a:r>
            <a:r>
              <a:rPr lang="tr-TR" dirty="0" err="1"/>
              <a:t>Join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69450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Örnek: </a:t>
            </a:r>
            <a:r>
              <a:rPr lang="tr-TR" dirty="0"/>
              <a:t>CROSS JOIN kullanarak sorgu yapabilmek için </a:t>
            </a:r>
            <a:r>
              <a:rPr lang="tr-TR" b="1" dirty="0" err="1"/>
              <a:t>ogrenciler</a:t>
            </a:r>
            <a:r>
              <a:rPr lang="tr-TR" b="1" dirty="0"/>
              <a:t> </a:t>
            </a:r>
            <a:r>
              <a:rPr lang="tr-TR" dirty="0"/>
              <a:t>ve </a:t>
            </a:r>
            <a:r>
              <a:rPr lang="tr-TR" b="1" dirty="0"/>
              <a:t>dersler</a:t>
            </a:r>
            <a:r>
              <a:rPr lang="tr-TR" dirty="0"/>
              <a:t> adında iki tablo bulunsun. CROSS JOIN ile iki tablo şu şekilde birleştirilir:</a:t>
            </a:r>
          </a:p>
          <a:p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 descr="http://www.bidb.itu.edu.tr/images/sr/228_00006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4" y="3429000"/>
            <a:ext cx="7776864" cy="2952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İçerik Yer Tutucusu 3" descr="http://www.bidb.itu.edu.tr/images/sr/228_00007.pn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76251" y="3441897"/>
            <a:ext cx="4516229" cy="27954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2857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Bu şekildeki bir T-SQL betiği ile </a:t>
            </a:r>
            <a:r>
              <a:rPr lang="tr-TR" b="1" dirty="0" err="1"/>
              <a:t>ogrenciler</a:t>
            </a:r>
            <a:r>
              <a:rPr lang="tr-TR" b="1" dirty="0"/>
              <a:t> </a:t>
            </a:r>
            <a:r>
              <a:rPr lang="tr-TR" dirty="0"/>
              <a:t>ve </a:t>
            </a:r>
            <a:r>
              <a:rPr lang="tr-TR" b="1" dirty="0"/>
              <a:t>dersler </a:t>
            </a:r>
            <a:r>
              <a:rPr lang="tr-TR" dirty="0"/>
              <a:t>tablolarının "</a:t>
            </a:r>
            <a:r>
              <a:rPr lang="tr-TR" dirty="0" err="1"/>
              <a:t>ogrenciAd</a:t>
            </a:r>
            <a:r>
              <a:rPr lang="tr-TR" dirty="0"/>
              <a:t>" ve "</a:t>
            </a:r>
            <a:r>
              <a:rPr lang="tr-TR" dirty="0" err="1"/>
              <a:t>dersAd</a:t>
            </a:r>
            <a:r>
              <a:rPr lang="tr-TR" dirty="0"/>
              <a:t>" kolonları </a:t>
            </a:r>
            <a:r>
              <a:rPr lang="tr-TR" dirty="0" err="1"/>
              <a:t>kartezyen</a:t>
            </a:r>
            <a:r>
              <a:rPr lang="tr-TR" dirty="0"/>
              <a:t> çarpılmış, </a:t>
            </a:r>
            <a:r>
              <a:rPr lang="tr-TR" u="sng" dirty="0"/>
              <a:t>oluşan satırlar </a:t>
            </a:r>
            <a:r>
              <a:rPr lang="tr-TR" b="1" u="sng" dirty="0"/>
              <a:t>notlar </a:t>
            </a:r>
            <a:r>
              <a:rPr lang="tr-TR" u="sng" dirty="0"/>
              <a:t>adındaki yeni bir tablonun satırları haline getirilerek, </a:t>
            </a:r>
            <a:r>
              <a:rPr lang="tr-TR" dirty="0"/>
              <a:t>bu tabloya "notu" kolonu sonradan eklenmiştir. Oluşan </a:t>
            </a:r>
            <a:r>
              <a:rPr lang="tr-TR" b="1" dirty="0"/>
              <a:t>notlar </a:t>
            </a:r>
            <a:r>
              <a:rPr lang="tr-TR" dirty="0"/>
              <a:t>tablosunun görüntüsü şu şekildedir:</a:t>
            </a:r>
          </a:p>
          <a:p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7125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Bir tablonun kendisi ile JOIN işlemine tabi tutulmasına SELF JOIN adı verilir. </a:t>
            </a:r>
          </a:p>
          <a:p>
            <a:r>
              <a:rPr lang="tr-TR" dirty="0"/>
              <a:t>Bir tablo içinde bulunan satırlar arasında referans ilişkisi varsa, o tablo için farklı takma adlar (</a:t>
            </a:r>
            <a:r>
              <a:rPr lang="tr-TR" dirty="0" err="1"/>
              <a:t>alias</a:t>
            </a:r>
            <a:r>
              <a:rPr lang="tr-TR" dirty="0"/>
              <a:t>) kullanılarak </a:t>
            </a:r>
            <a:r>
              <a:rPr lang="tr-TR" dirty="0" err="1"/>
              <a:t>Join</a:t>
            </a:r>
            <a:r>
              <a:rPr lang="tr-TR" dirty="0"/>
              <a:t> sorguları gerçekleştirilebilir. </a:t>
            </a:r>
          </a:p>
          <a:p>
            <a:r>
              <a:rPr lang="tr-TR" dirty="0"/>
              <a:t>Çok kullanılan bir yöntem değildir.</a:t>
            </a:r>
          </a:p>
          <a:p>
            <a:endParaRPr lang="tr-TR" dirty="0"/>
          </a:p>
          <a:p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Self </a:t>
            </a:r>
            <a:r>
              <a:rPr lang="tr-TR" dirty="0" err="1"/>
              <a:t>Join</a:t>
            </a:r>
            <a:r>
              <a:rPr lang="tr-T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83378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Örnek: </a:t>
            </a:r>
            <a:r>
              <a:rPr lang="tr-TR" dirty="0"/>
              <a:t>SELF JOIN ile sorgu yapabilmek için </a:t>
            </a:r>
            <a:r>
              <a:rPr lang="tr-TR" b="1" dirty="0"/>
              <a:t>personel </a:t>
            </a:r>
            <a:r>
              <a:rPr lang="tr-TR" dirty="0"/>
              <a:t>adında bir tablo olsun. SELF JOIN ile bir  tablo şu şekilde kendisi ile birleştirilir: </a:t>
            </a:r>
          </a:p>
          <a:p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 descr="http://www.bidb.itu.edu.tr/images/sr/228_00010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3" y="2996952"/>
            <a:ext cx="5257653" cy="2880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053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 descr="http://www.bidb.itu.edu.tr/images/sr/228_00008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24744"/>
            <a:ext cx="8568952" cy="49685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03715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r-TR" dirty="0"/>
              <a:t>Yapılan sorguda </a:t>
            </a:r>
            <a:r>
              <a:rPr lang="tr-TR" b="1" dirty="0"/>
              <a:t>personel </a:t>
            </a:r>
            <a:r>
              <a:rPr lang="tr-TR" dirty="0"/>
              <a:t>tablosu p_1 ve p_2 olmak üzere iki takma ad kullanılarak iki bağımsız tablo gibi gösterilmiş ve INNER JOIN anahtar kelimeleri kullanılarak birleştirilmiştir. </a:t>
            </a:r>
          </a:p>
          <a:p>
            <a:r>
              <a:rPr lang="tr-TR" dirty="0"/>
              <a:t>Burada dikkat edilmesi gereken nokta şudur ki; tek bir personel tablosu mevcuttur. </a:t>
            </a:r>
          </a:p>
          <a:p>
            <a:r>
              <a:rPr lang="tr-TR" dirty="0"/>
              <a:t>Bunun </a:t>
            </a:r>
            <a:r>
              <a:rPr lang="tr-TR" dirty="0" err="1"/>
              <a:t>yanısıra</a:t>
            </a:r>
            <a:r>
              <a:rPr lang="tr-TR" dirty="0"/>
              <a:t> bir personel diğer bir personelin yöneticisi konumunda olabilir. </a:t>
            </a:r>
          </a:p>
          <a:p>
            <a:r>
              <a:rPr lang="tr-TR" dirty="0" err="1"/>
              <a:t>Bi</a:t>
            </a:r>
            <a:r>
              <a:rPr lang="tr-TR" dirty="0"/>
              <a:t> şekilde satırlar arası referans ilişkileri bulunan tablolardan sorgu yapılırken SELF JOIN kullanılabilir.     </a:t>
            </a:r>
          </a:p>
          <a:p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95841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err="1"/>
              <a:t>Join</a:t>
            </a:r>
            <a:r>
              <a:rPr lang="tr-TR" dirty="0"/>
              <a:t> ifadelerinin dışında birden çok tabloda sorgu yapmak için kullanılan yöntemlerden biri de UNION anahtar kelimesi ile yapılan sorgulardır. </a:t>
            </a:r>
          </a:p>
          <a:p>
            <a:endParaRPr lang="tr-TR" dirty="0"/>
          </a:p>
          <a:p>
            <a:r>
              <a:rPr lang="tr-TR" dirty="0"/>
              <a:t>Birden çok SELECT ifadesinin kullanılarak tek sorgulama ile oluşturulamayan sonuç tablolarının yaratılmasını sağlar. </a:t>
            </a:r>
          </a:p>
          <a:p>
            <a:endParaRPr lang="tr-TR" dirty="0"/>
          </a:p>
          <a:p>
            <a:r>
              <a:rPr lang="tr-TR" dirty="0"/>
              <a:t>Birleştirilmek istenen tabloların belirlenen alanlarının veri tipleri ve tablolardan alınacak sütun sayıları aynı olmalıdır. </a:t>
            </a:r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Union</a:t>
            </a:r>
            <a:r>
              <a:rPr lang="tr-T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5784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59632" y="148478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   3 tip birleştirici (</a:t>
            </a:r>
            <a:r>
              <a:rPr lang="tr-TR" dirty="0" err="1"/>
              <a:t>join</a:t>
            </a:r>
            <a:r>
              <a:rPr lang="tr-TR" dirty="0"/>
              <a:t>) kullanılır:</a:t>
            </a:r>
          </a:p>
          <a:p>
            <a:pPr marL="0" indent="0">
              <a:buNone/>
            </a:pPr>
            <a:r>
              <a:rPr lang="tr-TR" dirty="0"/>
              <a:t> </a:t>
            </a:r>
          </a:p>
          <a:p>
            <a:pPr lvl="0"/>
            <a:r>
              <a:rPr lang="tr-TR" dirty="0"/>
              <a:t>Inner </a:t>
            </a:r>
            <a:r>
              <a:rPr lang="tr-TR" dirty="0" err="1"/>
              <a:t>Join</a:t>
            </a:r>
            <a:r>
              <a:rPr lang="tr-TR" dirty="0"/>
              <a:t> (iç birleştirici)</a:t>
            </a:r>
          </a:p>
          <a:p>
            <a:pPr lvl="0"/>
            <a:r>
              <a:rPr lang="tr-TR" dirty="0"/>
              <a:t>Outer </a:t>
            </a:r>
            <a:r>
              <a:rPr lang="tr-TR" dirty="0" err="1"/>
              <a:t>Join</a:t>
            </a:r>
            <a:r>
              <a:rPr lang="tr-TR" dirty="0"/>
              <a:t> (dış birleştirici)</a:t>
            </a:r>
          </a:p>
          <a:p>
            <a:pPr lvl="0"/>
            <a:r>
              <a:rPr lang="tr-TR" dirty="0"/>
              <a:t>Cross </a:t>
            </a:r>
            <a:r>
              <a:rPr lang="tr-TR" dirty="0" err="1"/>
              <a:t>Join</a:t>
            </a:r>
            <a:r>
              <a:rPr lang="tr-TR" dirty="0"/>
              <a:t> (çapraz birleştirici) </a:t>
            </a:r>
          </a:p>
          <a:p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61647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Alan isimleri ilk SELECT ifadesinde belirlenir. Eğer alan isimlerinde değişiklik yapılacaksa bunun ilk SELECT cümleciğinde yapılması gerekir. </a:t>
            </a:r>
          </a:p>
          <a:p>
            <a:endParaRPr lang="tr-TR" dirty="0"/>
          </a:p>
          <a:p>
            <a:r>
              <a:rPr lang="tr-TR" dirty="0"/>
              <a:t>Sonuç tablosunda tüm oluşabilecek satırları (aynı satırdan birden çok olsa bile) göstermek için </a:t>
            </a:r>
            <a:r>
              <a:rPr lang="tr-TR" dirty="0" err="1"/>
              <a:t>UNION'dan</a:t>
            </a:r>
            <a:r>
              <a:rPr lang="tr-TR" dirty="0"/>
              <a:t> sonra </a:t>
            </a:r>
            <a:r>
              <a:rPr lang="tr-TR" b="1" dirty="0"/>
              <a:t>ALL</a:t>
            </a:r>
            <a:r>
              <a:rPr lang="tr-TR" dirty="0"/>
              <a:t>  kullanılır. Belli bir alanı referans alarak sıralama yapmak istenirse, </a:t>
            </a:r>
            <a:r>
              <a:rPr lang="tr-TR" b="1" dirty="0"/>
              <a:t>ORDER BY</a:t>
            </a:r>
            <a:r>
              <a:rPr lang="tr-TR" dirty="0"/>
              <a:t> ifadesini kullanmak gerekmektedir.</a:t>
            </a:r>
          </a:p>
          <a:p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73901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Örnek: </a:t>
            </a:r>
            <a:r>
              <a:rPr lang="tr-TR" dirty="0"/>
              <a:t>UNION operatörünün kullanımını görmek adına iki "bolum_1"</a:t>
            </a:r>
            <a:r>
              <a:rPr lang="tr-TR" b="1" dirty="0"/>
              <a:t> </a:t>
            </a:r>
            <a:r>
              <a:rPr lang="tr-TR" dirty="0"/>
              <a:t>ve "bolum_2" adında iki tablo olsun. Farklı iki fakültede bulunan bölümlerin bulunduğu bu tablolardan belli kolonlar UNION anahtar kelimesi ile şu şekilde birleştirilebilir:</a:t>
            </a:r>
          </a:p>
          <a:p>
            <a:endParaRPr lang="tr-TR" dirty="0"/>
          </a:p>
          <a:p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73393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İçerik Yer Tutucusu 5" descr="http://www.bidb.itu.edu.tr/images/sr/228_00013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668136"/>
            <a:ext cx="6408712" cy="385720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 descr="http://www.bidb.itu.edu.tr/images/sr/228_0001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7554"/>
            <a:ext cx="4578774" cy="2389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Resim 4" descr="http://www.bidb.itu.edu.tr/images/sr/228_00012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7555"/>
            <a:ext cx="4325620" cy="22453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4058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İçerik Yer Tutucus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1937512"/>
              </p:ext>
            </p:extLst>
          </p:nvPr>
        </p:nvGraphicFramePr>
        <p:xfrm>
          <a:off x="457200" y="1481138"/>
          <a:ext cx="8229599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3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JOIN</a:t>
                      </a:r>
                      <a:r>
                        <a:rPr lang="tr-TR" baseline="0" dirty="0"/>
                        <a:t> TÜRÜ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AÇIKLAMASI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Klasik</a:t>
                      </a:r>
                      <a:r>
                        <a:rPr lang="tr-TR" baseline="0" dirty="0"/>
                        <a:t> </a:t>
                      </a:r>
                      <a:r>
                        <a:rPr lang="tr-TR" baseline="0" dirty="0" err="1"/>
                        <a:t>Join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Where</a:t>
                      </a:r>
                      <a:r>
                        <a:rPr lang="tr-TR" baseline="0" dirty="0"/>
                        <a:t> cümleciği ile yapılan birleştirmedir. SQL server bu ifadeyi INNER JOIN gibi ele alır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INNER JOIN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İki tablo birlikte</a:t>
                      </a:r>
                      <a:r>
                        <a:rPr lang="tr-TR" baseline="0" dirty="0"/>
                        <a:t> sorgulanırken her iki tabloda da sadece uyuşan kayıtlar sonuçta yer alabilir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OUTER JOIN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İki tablo birlikte sorgulanırken tablolardan herhangi birinde veya sadece birinde yer alan kayıtları sorgulamak için kullanılır. LEFT, RIGHT, FULL olmak üzere üç türden oluşur.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CROSS JOIN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İki tablonun </a:t>
                      </a:r>
                      <a:r>
                        <a:rPr lang="tr-TR" dirty="0" err="1"/>
                        <a:t>kartezyen</a:t>
                      </a:r>
                      <a:r>
                        <a:rPr lang="tr-TR" dirty="0"/>
                        <a:t> çarpımını</a:t>
                      </a:r>
                      <a:r>
                        <a:rPr lang="tr-TR" baseline="0" dirty="0"/>
                        <a:t> bulmak için kullanılır. Aslında </a:t>
                      </a:r>
                      <a:r>
                        <a:rPr lang="tr-TR" baseline="0" dirty="0" err="1"/>
                        <a:t>where</a:t>
                      </a:r>
                      <a:r>
                        <a:rPr lang="tr-TR" baseline="0" dirty="0"/>
                        <a:t> kısmında ilişki şartı yer almayan klasik </a:t>
                      </a:r>
                      <a:r>
                        <a:rPr lang="tr-TR" baseline="0" dirty="0" err="1"/>
                        <a:t>join</a:t>
                      </a:r>
                      <a:r>
                        <a:rPr lang="tr-TR" baseline="0" dirty="0"/>
                        <a:t> de bir çeşit CROSS JOIN </a:t>
                      </a:r>
                      <a:r>
                        <a:rPr lang="tr-TR" baseline="0" dirty="0" err="1"/>
                        <a:t>dir</a:t>
                      </a:r>
                      <a:r>
                        <a:rPr lang="tr-TR" baseline="0" dirty="0"/>
                        <a:t>.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30758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Bu birleştiriciler dışında </a:t>
            </a:r>
            <a:r>
              <a:rPr lang="tr-TR" b="1" dirty="0"/>
              <a:t>SELECT</a:t>
            </a:r>
            <a:r>
              <a:rPr lang="tr-TR" dirty="0"/>
              <a:t> ifadesini kullanarak iki ya da daha fazla tablo üzerinde sorgulama yapılabilir. </a:t>
            </a:r>
          </a:p>
          <a:p>
            <a:endParaRPr lang="tr-TR" b="1" dirty="0"/>
          </a:p>
          <a:p>
            <a:r>
              <a:rPr lang="tr-TR" b="1" dirty="0"/>
              <a:t>SELF JOIN</a:t>
            </a:r>
            <a:r>
              <a:rPr lang="tr-TR" dirty="0"/>
              <a:t> kullanarak bir tablonun kendisiyle birleştirilmesi sağlanabilir.</a:t>
            </a:r>
            <a:br>
              <a:rPr lang="tr-TR" dirty="0"/>
            </a:br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6424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44616"/>
          </a:xfrm>
        </p:spPr>
        <p:txBody>
          <a:bodyPr>
            <a:normAutofit fontScale="92500"/>
          </a:bodyPr>
          <a:lstStyle/>
          <a:p>
            <a:r>
              <a:rPr lang="tr-TR" dirty="0"/>
              <a:t>Birleştiricilerde kullanılan </a:t>
            </a:r>
            <a:r>
              <a:rPr lang="tr-TR" b="1" dirty="0"/>
              <a:t>JOIN</a:t>
            </a:r>
            <a:r>
              <a:rPr lang="tr-TR" dirty="0"/>
              <a:t> ifadesi hangi tabloların birleştirileceğini belirler. </a:t>
            </a:r>
          </a:p>
          <a:p>
            <a:endParaRPr lang="tr-TR" b="1" dirty="0"/>
          </a:p>
          <a:p>
            <a:r>
              <a:rPr lang="tr-TR" b="1" dirty="0"/>
              <a:t>ON</a:t>
            </a:r>
            <a:r>
              <a:rPr lang="tr-TR" dirty="0"/>
              <a:t> ifadesi ise tabloların hangi alanlar üzerinden birleştirileceğini belirler. </a:t>
            </a:r>
          </a:p>
          <a:p>
            <a:endParaRPr lang="tr-TR" dirty="0"/>
          </a:p>
          <a:p>
            <a:r>
              <a:rPr lang="tr-TR" dirty="0"/>
              <a:t>Birleştirilen alanların birincil anahtar ya da ikincil anahtar olması tercih edilir. </a:t>
            </a:r>
          </a:p>
          <a:p>
            <a:endParaRPr lang="tr-TR" dirty="0"/>
          </a:p>
          <a:p>
            <a:r>
              <a:rPr lang="tr-TR" dirty="0"/>
              <a:t>Ortak alanların aynı veri tipine sahip olmaları gerekir. Karışıklık yaşanmaması açısından alan isimleri tabloların isimleri ile birlikte yazılır ve </a:t>
            </a:r>
            <a:r>
              <a:rPr lang="tr-TR" b="1" dirty="0" err="1"/>
              <a:t>tablo_adı.kolon_adı</a:t>
            </a:r>
            <a:r>
              <a:rPr lang="tr-TR" dirty="0"/>
              <a:t> şeklinde ifade edilir.</a:t>
            </a:r>
          </a:p>
        </p:txBody>
      </p:sp>
    </p:spTree>
    <p:extLst>
      <p:ext uri="{BB962C8B-B14F-4D97-AF65-F5344CB8AC3E}">
        <p14:creationId xmlns:p14="http://schemas.microsoft.com/office/powerpoint/2010/main" val="2669253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/>
              <a:t>INNER JOIN, iki ya da daha fazla tabloda ortak olan iki alandaki değerleri kontrol ederek tabloları birleştirir. INNER JOIN, SQL sunucusunda varsayılan olan </a:t>
            </a:r>
            <a:r>
              <a:rPr lang="tr-TR" dirty="0" err="1"/>
              <a:t>JOINdir</a:t>
            </a:r>
            <a:r>
              <a:rPr lang="tr-TR" dirty="0"/>
              <a:t>. </a:t>
            </a:r>
          </a:p>
          <a:p>
            <a:endParaRPr lang="tr-TR" dirty="0"/>
          </a:p>
          <a:p>
            <a:r>
              <a:rPr lang="tr-TR" dirty="0"/>
              <a:t>INNER JOIN yerine sadece JOIN yazmak da yeterlidir. WHERE ifadesi kullanarak oluşturmak istenen sonuç tablosu daha da özelleştirilebilir. </a:t>
            </a:r>
          </a:p>
          <a:p>
            <a:endParaRPr lang="tr-TR" dirty="0"/>
          </a:p>
          <a:p>
            <a:r>
              <a:rPr lang="tr-TR" u="sng" dirty="0"/>
              <a:t>JOIN kullanırken "</a:t>
            </a:r>
            <a:r>
              <a:rPr lang="tr-TR" u="sng" dirty="0" err="1"/>
              <a:t>null</a:t>
            </a:r>
            <a:r>
              <a:rPr lang="tr-TR" u="sng" dirty="0"/>
              <a:t>" değerlerini birleştirme şartı olarak </a:t>
            </a:r>
            <a:r>
              <a:rPr lang="tr-TR" u="sng" dirty="0" err="1"/>
              <a:t>kulanmamak</a:t>
            </a:r>
            <a:r>
              <a:rPr lang="tr-TR" u="sng" dirty="0"/>
              <a:t> gerekir.</a:t>
            </a:r>
            <a:br>
              <a:rPr lang="tr-TR" dirty="0"/>
            </a:br>
            <a:br>
              <a:rPr lang="tr-TR" dirty="0"/>
            </a:br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Inner </a:t>
            </a:r>
            <a:r>
              <a:rPr lang="tr-TR" b="1" dirty="0" err="1"/>
              <a:t>Join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35007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Örnek: </a:t>
            </a:r>
            <a:r>
              <a:rPr lang="tr-TR" dirty="0"/>
              <a:t>INNER JOIN ile sorgu yapabilmek için </a:t>
            </a:r>
            <a:r>
              <a:rPr lang="tr-TR" b="1" dirty="0" err="1"/>
              <a:t>ogrenci</a:t>
            </a:r>
            <a:r>
              <a:rPr lang="tr-TR" b="1" dirty="0"/>
              <a:t> </a:t>
            </a:r>
            <a:r>
              <a:rPr lang="tr-TR" dirty="0"/>
              <a:t>ve </a:t>
            </a:r>
            <a:r>
              <a:rPr lang="tr-TR" b="1" dirty="0"/>
              <a:t>bolum</a:t>
            </a:r>
            <a:r>
              <a:rPr lang="tr-TR" dirty="0"/>
              <a:t> adında iki tablo bulunsun. </a:t>
            </a:r>
          </a:p>
          <a:p>
            <a:endParaRPr lang="tr-TR" dirty="0"/>
          </a:p>
          <a:p>
            <a:r>
              <a:rPr lang="tr-TR" dirty="0"/>
              <a:t>Belirli bir bölüm adı verilerek iki tablo, daha önceden ilişki kurulmuş kolonları üzerinden INNER JOIN ile birleştirilip, tablolara ait olan bazı kolonlar şu şekilde sorgulanır:</a:t>
            </a:r>
          </a:p>
          <a:p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1033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 descr="http://www.bidb.itu.edu.tr/images/sr/228_00001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0688"/>
            <a:ext cx="9144000" cy="573325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1230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alabalık">
  <a:themeElements>
    <a:clrScheme name="Kalabalık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Kalabalık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Kalabalık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CBF75610CC694A824BF4EA57301F06" ma:contentTypeVersion="2" ma:contentTypeDescription="Create a new document." ma:contentTypeScope="" ma:versionID="5225a9240074451ec11fe9a5ffa54740">
  <xsd:schema xmlns:xsd="http://www.w3.org/2001/XMLSchema" xmlns:xs="http://www.w3.org/2001/XMLSchema" xmlns:p="http://schemas.microsoft.com/office/2006/metadata/properties" xmlns:ns2="12f52366-666b-487e-b94d-34d9a8618b3b" targetNamespace="http://schemas.microsoft.com/office/2006/metadata/properties" ma:root="true" ma:fieldsID="53916b6b1c22efe3f888ab7bfa1f5f64" ns2:_="">
    <xsd:import namespace="12f52366-666b-487e-b94d-34d9a8618b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f52366-666b-487e-b94d-34d9a8618b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B67F89A-AF25-4FE1-8227-5612DD064C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199C6C-2D31-4DCE-83A2-CDFD2A0DEA3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3E17717-C898-4851-89AA-304092867E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f52366-666b-487e-b94d-34d9a8618b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309</TotalTime>
  <Words>604</Words>
  <Application>Microsoft Office PowerPoint</Application>
  <PresentationFormat>Ekran Gösterisi (4:3)</PresentationFormat>
  <Paragraphs>95</Paragraphs>
  <Slides>32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32</vt:i4>
      </vt:variant>
    </vt:vector>
  </HeadingPairs>
  <TitlesOfParts>
    <vt:vector size="33" baseType="lpstr">
      <vt:lpstr>Kalabalık</vt:lpstr>
      <vt:lpstr>BİRDEN ÇOK TABLODA SORGULAMA YAPMAK</vt:lpstr>
      <vt:lpstr>Birden Çok Tabloda Sorgulama (Join)</vt:lpstr>
      <vt:lpstr>PowerPoint Sunusu</vt:lpstr>
      <vt:lpstr>PowerPoint Sunusu</vt:lpstr>
      <vt:lpstr>PowerPoint Sunusu</vt:lpstr>
      <vt:lpstr>PowerPoint Sunusu</vt:lpstr>
      <vt:lpstr>Inner Join</vt:lpstr>
      <vt:lpstr>PowerPoint Sunusu</vt:lpstr>
      <vt:lpstr>PowerPoint Sunusu</vt:lpstr>
      <vt:lpstr>PowerPoint Sunusu</vt:lpstr>
      <vt:lpstr>INNER JOIN le ilgili bazı özellikler</vt:lpstr>
      <vt:lpstr>Outer Join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Cross Join</vt:lpstr>
      <vt:lpstr>PowerPoint Sunusu</vt:lpstr>
      <vt:lpstr>PowerPoint Sunusu</vt:lpstr>
      <vt:lpstr>Self Join </vt:lpstr>
      <vt:lpstr>PowerPoint Sunusu</vt:lpstr>
      <vt:lpstr>PowerPoint Sunusu</vt:lpstr>
      <vt:lpstr>PowerPoint Sunusu</vt:lpstr>
      <vt:lpstr>Union 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BİRDEN ÇOK TABLODA SORGULAMA YAPMAK</dc:title>
  <dc:creator>SMehtap</dc:creator>
  <cp:lastModifiedBy>SMehtap</cp:lastModifiedBy>
  <cp:revision>19</cp:revision>
  <dcterms:created xsi:type="dcterms:W3CDTF">2012-10-01T19:31:54Z</dcterms:created>
  <dcterms:modified xsi:type="dcterms:W3CDTF">2021-04-21T20:21:03Z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0x010100AECBF75610CC694A824BF4EA57301F06</vt:lpwstr>
  </property>
</Properties>
</file>