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30"/>
  </p:notesMasterIdLst>
  <p:sldIdLst>
    <p:sldId id="256" r:id="rId5"/>
    <p:sldId id="257" r:id="rId6"/>
    <p:sldId id="269" r:id="rId7"/>
    <p:sldId id="258" r:id="rId8"/>
    <p:sldId id="280" r:id="rId9"/>
    <p:sldId id="259" r:id="rId10"/>
    <p:sldId id="270" r:id="rId11"/>
    <p:sldId id="260" r:id="rId12"/>
    <p:sldId id="261" r:id="rId13"/>
    <p:sldId id="262" r:id="rId14"/>
    <p:sldId id="263" r:id="rId15"/>
    <p:sldId id="26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5" r:id="rId26"/>
    <p:sldId id="266" r:id="rId27"/>
    <p:sldId id="268" r:id="rId28"/>
    <p:sldId id="281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126D1-7B29-4AE3-BB27-00AEF43F7DD7}" v="308" dt="2021-04-05T16:44:18.830"/>
    <p1510:client id="{B8E129FB-7BF8-4516-8C94-1C591F6F890C}" v="1" dt="2021-05-31T00:49:41.251"/>
    <p1510:client id="{C45063F7-2033-412F-B6CA-7ED39ADC6CB0}" v="7" dt="2021-05-29T23:56:00.388"/>
    <p1510:client id="{CAD26FF6-2B89-4DF2-8F82-352B053F35D5}" v="3" dt="2021-05-31T00:22:57.308"/>
    <p1510:client id="{D045A1E3-01E3-4AAC-8BE4-D68E48C5AF99}" v="1" dt="2021-04-21T17:52:42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KAN KARA" userId="S::1206706009@ogr.klu.edu.tr::7df31bb4-24be-4381-b500-df5f3e0718c1" providerId="AD" clId="Web-{C45063F7-2033-412F-B6CA-7ED39ADC6CB0}"/>
    <pc:docChg chg="modSld">
      <pc:chgData name="FURKAN KARA" userId="S::1206706009@ogr.klu.edu.tr::7df31bb4-24be-4381-b500-df5f3e0718c1" providerId="AD" clId="Web-{C45063F7-2033-412F-B6CA-7ED39ADC6CB0}" dt="2021-05-29T23:56:00.388" v="6" actId="1076"/>
      <pc:docMkLst>
        <pc:docMk/>
      </pc:docMkLst>
      <pc:sldChg chg="modSp">
        <pc:chgData name="FURKAN KARA" userId="S::1206706009@ogr.klu.edu.tr::7df31bb4-24be-4381-b500-df5f3e0718c1" providerId="AD" clId="Web-{C45063F7-2033-412F-B6CA-7ED39ADC6CB0}" dt="2021-05-29T23:56:00.388" v="6" actId="1076"/>
        <pc:sldMkLst>
          <pc:docMk/>
          <pc:sldMk cId="521099885" sldId="279"/>
        </pc:sldMkLst>
        <pc:picChg chg="mod">
          <ac:chgData name="FURKAN KARA" userId="S::1206706009@ogr.klu.edu.tr::7df31bb4-24be-4381-b500-df5f3e0718c1" providerId="AD" clId="Web-{C45063F7-2033-412F-B6CA-7ED39ADC6CB0}" dt="2021-05-29T23:56:00.388" v="6" actId="1076"/>
          <ac:picMkLst>
            <pc:docMk/>
            <pc:sldMk cId="521099885" sldId="279"/>
            <ac:picMk id="4098" creationId="{00000000-0000-0000-0000-000000000000}"/>
          </ac:picMkLst>
        </pc:picChg>
      </pc:sldChg>
    </pc:docChg>
  </pc:docChgLst>
  <pc:docChgLst>
    <pc:chgData name="SULTAN MEHTAP İZMİRLİ AYAN" userId="S::mehtap.izmirli@klu.edu.tr::21b35057-cb8d-4960-9ae3-f896413974ca" providerId="AD" clId="Web-{11D126D1-7B29-4AE3-BB27-00AEF43F7DD7}"/>
    <pc:docChg chg="addSld delSld modSld">
      <pc:chgData name="SULTAN MEHTAP İZMİRLİ AYAN" userId="S::mehtap.izmirli@klu.edu.tr::21b35057-cb8d-4960-9ae3-f896413974ca" providerId="AD" clId="Web-{11D126D1-7B29-4AE3-BB27-00AEF43F7DD7}" dt="2021-04-05T16:44:18.830" v="146"/>
      <pc:docMkLst>
        <pc:docMk/>
      </pc:docMkLst>
      <pc:sldChg chg="del">
        <pc:chgData name="SULTAN MEHTAP İZMİRLİ AYAN" userId="S::mehtap.izmirli@klu.edu.tr::21b35057-cb8d-4960-9ae3-f896413974ca" providerId="AD" clId="Web-{11D126D1-7B29-4AE3-BB27-00AEF43F7DD7}" dt="2021-04-05T16:44:18.830" v="146"/>
        <pc:sldMkLst>
          <pc:docMk/>
          <pc:sldMk cId="998654041" sldId="267"/>
        </pc:sldMkLst>
      </pc:sldChg>
      <pc:sldChg chg="modSp new">
        <pc:chgData name="SULTAN MEHTAP İZMİRLİ AYAN" userId="S::mehtap.izmirli@klu.edu.tr::21b35057-cb8d-4960-9ae3-f896413974ca" providerId="AD" clId="Web-{11D126D1-7B29-4AE3-BB27-00AEF43F7DD7}" dt="2021-04-05T16:43:43.860" v="145" actId="20577"/>
        <pc:sldMkLst>
          <pc:docMk/>
          <pc:sldMk cId="1092527270" sldId="281"/>
        </pc:sldMkLst>
        <pc:spChg chg="mod">
          <ac:chgData name="SULTAN MEHTAP İZMİRLİ AYAN" userId="S::mehtap.izmirli@klu.edu.tr::21b35057-cb8d-4960-9ae3-f896413974ca" providerId="AD" clId="Web-{11D126D1-7B29-4AE3-BB27-00AEF43F7DD7}" dt="2021-04-05T16:43:43.860" v="145" actId="20577"/>
          <ac:spMkLst>
            <pc:docMk/>
            <pc:sldMk cId="1092527270" sldId="281"/>
            <ac:spMk id="2" creationId="{12DDE778-26FB-4797-8995-5A196E4E69C7}"/>
          </ac:spMkLst>
        </pc:spChg>
        <pc:spChg chg="mod">
          <ac:chgData name="SULTAN MEHTAP İZMİRLİ AYAN" userId="S::mehtap.izmirli@klu.edu.tr::21b35057-cb8d-4960-9ae3-f896413974ca" providerId="AD" clId="Web-{11D126D1-7B29-4AE3-BB27-00AEF43F7DD7}" dt="2021-04-05T16:43:26.406" v="139" actId="20577"/>
          <ac:spMkLst>
            <pc:docMk/>
            <pc:sldMk cId="1092527270" sldId="281"/>
            <ac:spMk id="3" creationId="{DF834D2E-652B-407E-9738-61801390EAFE}"/>
          </ac:spMkLst>
        </pc:spChg>
      </pc:sldChg>
    </pc:docChg>
  </pc:docChgLst>
  <pc:docChgLst>
    <pc:chgData name="FURKAN KARA" userId="S::1206706009@ogr.klu.edu.tr::7df31bb4-24be-4381-b500-df5f3e0718c1" providerId="AD" clId="Web-{CAD26FF6-2B89-4DF2-8F82-352B053F35D5}"/>
    <pc:docChg chg="modSld">
      <pc:chgData name="FURKAN KARA" userId="S::1206706009@ogr.klu.edu.tr::7df31bb4-24be-4381-b500-df5f3e0718c1" providerId="AD" clId="Web-{CAD26FF6-2B89-4DF2-8F82-352B053F35D5}" dt="2021-05-31T00:22:57.308" v="2" actId="1076"/>
      <pc:docMkLst>
        <pc:docMk/>
      </pc:docMkLst>
      <pc:sldChg chg="modSp">
        <pc:chgData name="FURKAN KARA" userId="S::1206706009@ogr.klu.edu.tr::7df31bb4-24be-4381-b500-df5f3e0718c1" providerId="AD" clId="Web-{CAD26FF6-2B89-4DF2-8F82-352B053F35D5}" dt="2021-05-31T00:22:57.308" v="2" actId="1076"/>
        <pc:sldMkLst>
          <pc:docMk/>
          <pc:sldMk cId="2025250701" sldId="261"/>
        </pc:sldMkLst>
        <pc:picChg chg="mod">
          <ac:chgData name="FURKAN KARA" userId="S::1206706009@ogr.klu.edu.tr::7df31bb4-24be-4381-b500-df5f3e0718c1" providerId="AD" clId="Web-{CAD26FF6-2B89-4DF2-8F82-352B053F35D5}" dt="2021-05-31T00:22:57.308" v="2" actId="1076"/>
          <ac:picMkLst>
            <pc:docMk/>
            <pc:sldMk cId="2025250701" sldId="261"/>
            <ac:picMk id="2050" creationId="{00000000-0000-0000-0000-000000000000}"/>
          </ac:picMkLst>
        </pc:picChg>
      </pc:sldChg>
    </pc:docChg>
  </pc:docChgLst>
  <pc:docChgLst>
    <pc:chgData name="NAZLICAN AZE AYIK" userId="S::1206706038@ogr.klu.edu.tr::0fb16018-7603-4f39-93e2-53d1fa761cc8" providerId="AD" clId="Web-{D045A1E3-01E3-4AAC-8BE4-D68E48C5AF99}"/>
    <pc:docChg chg="modSld">
      <pc:chgData name="NAZLICAN AZE AYIK" userId="S::1206706038@ogr.klu.edu.tr::0fb16018-7603-4f39-93e2-53d1fa761cc8" providerId="AD" clId="Web-{D045A1E3-01E3-4AAC-8BE4-D68E48C5AF99}" dt="2021-04-21T17:52:42.771" v="0" actId="1076"/>
      <pc:docMkLst>
        <pc:docMk/>
      </pc:docMkLst>
      <pc:sldChg chg="modSp">
        <pc:chgData name="NAZLICAN AZE AYIK" userId="S::1206706038@ogr.klu.edu.tr::0fb16018-7603-4f39-93e2-53d1fa761cc8" providerId="AD" clId="Web-{D045A1E3-01E3-4AAC-8BE4-D68E48C5AF99}" dt="2021-04-21T17:52:42.771" v="0" actId="1076"/>
        <pc:sldMkLst>
          <pc:docMk/>
          <pc:sldMk cId="3493089027" sldId="264"/>
        </pc:sldMkLst>
        <pc:picChg chg="mod">
          <ac:chgData name="NAZLICAN AZE AYIK" userId="S::1206706038@ogr.klu.edu.tr::0fb16018-7603-4f39-93e2-53d1fa761cc8" providerId="AD" clId="Web-{D045A1E3-01E3-4AAC-8BE4-D68E48C5AF99}" dt="2021-04-21T17:52:42.771" v="0" actId="1076"/>
          <ac:picMkLst>
            <pc:docMk/>
            <pc:sldMk cId="3493089027" sldId="264"/>
            <ac:picMk id="4098" creationId="{00000000-0000-0000-0000-000000000000}"/>
          </ac:picMkLst>
        </pc:picChg>
      </pc:sldChg>
    </pc:docChg>
  </pc:docChgLst>
  <pc:docChgLst>
    <pc:chgData name="FURKAN KARA" userId="S::1206706009@ogr.klu.edu.tr::7df31bb4-24be-4381-b500-df5f3e0718c1" providerId="AD" clId="Web-{B8E129FB-7BF8-4516-8C94-1C591F6F890C}"/>
    <pc:docChg chg="modSld">
      <pc:chgData name="FURKAN KARA" userId="S::1206706009@ogr.klu.edu.tr::7df31bb4-24be-4381-b500-df5f3e0718c1" providerId="AD" clId="Web-{B8E129FB-7BF8-4516-8C94-1C591F6F890C}" dt="2021-05-31T00:49:41.251" v="0" actId="1076"/>
      <pc:docMkLst>
        <pc:docMk/>
      </pc:docMkLst>
      <pc:sldChg chg="modSp">
        <pc:chgData name="FURKAN KARA" userId="S::1206706009@ogr.klu.edu.tr::7df31bb4-24be-4381-b500-df5f3e0718c1" providerId="AD" clId="Web-{B8E129FB-7BF8-4516-8C94-1C591F6F890C}" dt="2021-05-31T00:49:41.251" v="0" actId="1076"/>
        <pc:sldMkLst>
          <pc:docMk/>
          <pc:sldMk cId="3222619433" sldId="273"/>
        </pc:sldMkLst>
        <pc:picChg chg="mod">
          <ac:chgData name="FURKAN KARA" userId="S::1206706009@ogr.klu.edu.tr::7df31bb4-24be-4381-b500-df5f3e0718c1" providerId="AD" clId="Web-{B8E129FB-7BF8-4516-8C94-1C591F6F890C}" dt="2021-05-31T00:49:41.251" v="0" actId="1076"/>
          <ac:picMkLst>
            <pc:docMk/>
            <pc:sldMk cId="3222619433" sldId="273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B03B6-CDDA-4ADE-ABD6-5772732A63AB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DFCAF-7B55-4472-B21F-20A61AAC95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8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DFCAF-7B55-4472-B21F-20A61AAC957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Başlık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5" name="Alt Başlık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31" name="Veri Yer Tutucus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57ABE8-E842-4CFB-A189-E4A92A47469E}" type="datetime1">
              <a:rPr lang="tr-TR" smtClean="0"/>
              <a:t>30.05.2021</a:t>
            </a:fld>
            <a:endParaRPr lang="tr-TR"/>
          </a:p>
        </p:txBody>
      </p:sp>
      <p:sp>
        <p:nvSpPr>
          <p:cNvPr id="18" name="Altbilgi Yer Tutucusu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tr-TR"/>
              <a:t>S.Mehtap İZMİRLİ AYAN</a:t>
            </a:r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59B0-9D0F-40A3-9AA7-64563E60D754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CC4362C-4A9A-4237-ADB1-956115BEEA3D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E7D-7E1A-47A7-BA11-CEA995D8DED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1CAB989-F639-45BF-9444-6254442B18A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754B-9224-4D4A-9EEA-4AFB52F51F34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F42-0394-43B2-A5A2-180E9B592970}" type="datetime1">
              <a:rPr lang="tr-TR" smtClean="0"/>
              <a:t>30.05.2021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DDE-4239-432F-83FB-7654B6946EB3}" type="datetime1">
              <a:rPr lang="tr-TR" smtClean="0"/>
              <a:t>30.05.2021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FE3251-DBEF-41E9-A223-B261E3A98783}" type="datetime1">
              <a:rPr lang="tr-TR" smtClean="0"/>
              <a:t>30.05.2021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tr-TR"/>
              <a:t>S.Mehtap İZMİRLİ AYAN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2DA0-154E-4007-8488-816EF5ACA3BB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F288-70F4-4109-9ACC-7908241CEC94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sim Yer Tutucusu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/>
              <a:t>Resim eklemek için simgeyi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aşlık Yer Tutucu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1" name="Metin Yer Tutucus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7" name="Veri Yer Tutucus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1396DD9-4452-467C-9C49-35E7779016BE}" type="datetime1">
              <a:rPr lang="tr-TR" smtClean="0"/>
              <a:t>30.05.2021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tr-TR"/>
              <a:t>S.Mehtap İZMİRLİ AYAN</a:t>
            </a:r>
          </a:p>
        </p:txBody>
      </p:sp>
      <p:sp>
        <p:nvSpPr>
          <p:cNvPr id="16" name="Slayt Numarası Yer Tutucus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0194E2-A845-4D6B-B346-E58661FA3C8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3903712"/>
          </a:xfrm>
        </p:spPr>
        <p:txBody>
          <a:bodyPr>
            <a:normAutofit/>
          </a:bodyPr>
          <a:lstStyle/>
          <a:p>
            <a:r>
              <a:rPr lang="tr-TR"/>
              <a:t>VERİ TABANI II- 4.HAFTA</a:t>
            </a:r>
            <a:br>
              <a:rPr lang="tr-TR"/>
            </a:br>
            <a:r>
              <a:rPr lang="tr-TR"/>
              <a:t>ALT SORGULAR</a:t>
            </a:r>
            <a:br>
              <a:rPr lang="tr-TR"/>
            </a:br>
            <a:r>
              <a:rPr lang="tr-TR"/>
              <a:t>Türetilmiş ve </a:t>
            </a:r>
            <a:r>
              <a:rPr lang="tr-TR" err="1"/>
              <a:t>İLİntİlİ</a:t>
            </a:r>
            <a:r>
              <a:rPr lang="tr-TR"/>
              <a:t> tablolar</a:t>
            </a:r>
            <a:br>
              <a:rPr lang="tr-TR"/>
            </a:b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3347864" y="4509120"/>
            <a:ext cx="5114778" cy="1101248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58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7239000" cy="5835048"/>
          </a:xfrm>
        </p:spPr>
        <p:txBody>
          <a:bodyPr/>
          <a:lstStyle/>
          <a:p>
            <a:r>
              <a:rPr lang="tr-TR"/>
              <a:t>Ürünlerin isimlerini ve kodlarını, fiyatlarını ve ortalama fiyatlarını görüntüleyecek alt sorguyu yazalım.</a:t>
            </a:r>
          </a:p>
          <a:p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8" y="1934720"/>
            <a:ext cx="698477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70AA-988C-4B97-8AFC-0049AE49054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86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ÇOKLU SONUÇ DÖNDÜREN ALT SORGULAR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Bazı durumlarda </a:t>
            </a:r>
            <a:r>
              <a:rPr lang="tr-TR" err="1"/>
              <a:t>altsorgu</a:t>
            </a:r>
            <a:r>
              <a:rPr lang="tr-TR"/>
              <a:t> birden fazla sonuca dönüyor olabilir. Bu durumda sorgular IN deyimi ile bağlanır.</a:t>
            </a:r>
          </a:p>
          <a:p>
            <a:endParaRPr lang="tr-TR"/>
          </a:p>
          <a:p>
            <a:r>
              <a:rPr lang="tr-TR"/>
              <a:t>Örnek: </a:t>
            </a:r>
            <a:r>
              <a:rPr lang="tr-TR" err="1"/>
              <a:t>Markakodu</a:t>
            </a:r>
            <a:r>
              <a:rPr lang="tr-TR"/>
              <a:t> 10 dan küçük olan markalara ait ürünlerin listesini bulalım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AA82-3C93-416D-B000-188F47F8BFB8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17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2" y="830691"/>
            <a:ext cx="806386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6EC6-B8A1-44E4-A70A-847436E978DC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08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/>
              <a:t>Her ne kadar çoklu kayıt döndüren alt sorgularla karşılaştırma işaretleri kullanılamasa da, bazı durumlarda ufak ayarlamalarla bu işaretler kullanılabilir. Bunun için ANY ve ALL deyimlerinden yararlanılır.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5571-5B77-4E61-86E3-2713A65BD1C7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8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ANY, alt sorgunun döndürdüğü çoklu sonuçlardan en az birinin sağladığı bir şartı vermek için kullanılırken </a:t>
            </a:r>
          </a:p>
          <a:p>
            <a:r>
              <a:rPr lang="tr-TR"/>
              <a:t>ALL da alt sorgunun döndürdüğü bütün sonuçların teker teker sağlaması gereken bir karşılaştırma şartı vermek için kullanılır.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FD4F-DA77-444C-BFE3-15DB717B141C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16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7" y="1504858"/>
            <a:ext cx="7810422" cy="4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4153-F4FB-43CC-8E37-495BE03AE47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61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349358"/>
            <a:ext cx="7239000" cy="1106377"/>
          </a:xfrm>
        </p:spPr>
        <p:txBody>
          <a:bodyPr>
            <a:normAutofit fontScale="92500"/>
          </a:bodyPr>
          <a:lstStyle/>
          <a:p>
            <a:r>
              <a:rPr lang="tr-TR"/>
              <a:t>İçerdeki sorgudan dönen değerlerin tamamından büyük olanlar, dışarıdaki sorgu tarafından seçilir.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84863"/>
            <a:ext cx="79255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971600" y="2420888"/>
            <a:ext cx="4608512" cy="1152128"/>
          </a:xfrm>
          <a:prstGeom prst="ellips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 flipV="1">
            <a:off x="5580112" y="2636912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6086095" y="2420888"/>
            <a:ext cx="19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ŞART TAM BURASI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6913-85AC-4013-A5DB-A12BA8FCA76C}" type="datetime1">
              <a:rPr lang="tr-TR" smtClean="0"/>
              <a:t>30.05.2021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38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Türetilmiş Tablolar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Buraya kadar iç içe sorguları hep bir sütun türetmek için FROM dan sonra veya WHERE ifadesinden sonra kıyas yapmak için kullandık.</a:t>
            </a:r>
          </a:p>
          <a:p>
            <a:r>
              <a:rPr lang="tr-TR"/>
              <a:t>Oysa iç içe sorgular, bunların dışında bir sorgu sonucunun tabloymuş gibi tekrardan sorgulanması için de kullanılabilir. Buna Türetilmiş Tablolar (</a:t>
            </a:r>
            <a:r>
              <a:rPr lang="tr-TR" err="1"/>
              <a:t>Derived</a:t>
            </a:r>
            <a:r>
              <a:rPr lang="tr-TR"/>
              <a:t> </a:t>
            </a:r>
            <a:r>
              <a:rPr lang="tr-TR" err="1"/>
              <a:t>Tables</a:t>
            </a:r>
            <a:r>
              <a:rPr lang="tr-TR"/>
              <a:t>) denir, alt sorgularla çalışmanın özel bir halidir.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34A5-36F6-40E8-BC3E-101E0339134F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67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Türetilmiş Tablolar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Türetilmiş tablolar, bir sorguda doğrudan tablo adı vermek yerine, başka bir sorgunun türettiği sonucu bir tabloymuş gibi kabul edip yeniden sorgulamak maksatlı kullanılırlar.</a:t>
            </a:r>
          </a:p>
          <a:p>
            <a:r>
              <a:rPr lang="tr-TR"/>
              <a:t>Genel kullanımı:</a:t>
            </a:r>
          </a:p>
          <a:p>
            <a:pPr marL="0" indent="0">
              <a:buNone/>
            </a:pPr>
            <a:r>
              <a:rPr lang="tr-TR"/>
              <a:t>   SELECT ifadeler</a:t>
            </a:r>
          </a:p>
          <a:p>
            <a:pPr marL="0" indent="0">
              <a:buNone/>
            </a:pPr>
            <a:r>
              <a:rPr lang="tr-TR"/>
              <a:t>   FROM (SELECT ifadeler [AS]</a:t>
            </a:r>
          </a:p>
          <a:p>
            <a:pPr marL="0" indent="0">
              <a:buNone/>
            </a:pPr>
            <a:r>
              <a:rPr lang="tr-TR"/>
              <a:t>   </a:t>
            </a:r>
            <a:r>
              <a:rPr lang="tr-TR" err="1"/>
              <a:t>TuretimisTabloyaTakmaAd</a:t>
            </a:r>
            <a:endParaRPr lang="tr-TR"/>
          </a:p>
          <a:p>
            <a:pPr marL="0" indent="0">
              <a:buNone/>
            </a:pPr>
            <a:r>
              <a:rPr lang="tr-TR"/>
              <a:t>   [(</a:t>
            </a:r>
            <a:r>
              <a:rPr lang="tr-TR" err="1"/>
              <a:t>SutunaTakmaAd</a:t>
            </a:r>
            <a:r>
              <a:rPr lang="tr-TR"/>
              <a:t>,…)]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D404-F197-4D5B-84BF-14226FBF8416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92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085184"/>
            <a:ext cx="7239000" cy="1370552"/>
          </a:xfrm>
        </p:spPr>
        <p:txBody>
          <a:bodyPr/>
          <a:lstStyle/>
          <a:p>
            <a:r>
              <a:rPr lang="tr-TR"/>
              <a:t>SQL Server da bir sorgunun sonucu türetilmiş tablo olarak kullanılacaksa, hesaplanmış bütün sütunlara bir takma ad verilmeli.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1" y="548680"/>
            <a:ext cx="729630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932040" y="2132856"/>
            <a:ext cx="2831810" cy="864096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2BCD-CF1B-4EAC-83B4-5393D936CADA}" type="datetime1">
              <a:rPr lang="tr-TR" smtClean="0"/>
              <a:t>30.05.2021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92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Uygulamada, bir sorgudan elde edilen sonuç, bir diğer sorguyu</a:t>
            </a:r>
            <a:r>
              <a:rPr lang="tr-TR"/>
              <a:t> ilgilendirebilir. Bu gibi durumlarda alt sorgular ya da bir başka deyişle iç sorgular kullanılır.</a:t>
            </a:r>
          </a:p>
          <a:p>
            <a:r>
              <a:rPr lang="tr-TR"/>
              <a:t>Alt sorgu, SELECT deyimi içerisinde ikinci bir SELECT deyiminin kullanılması ile oluşturulur. İkinci </a:t>
            </a:r>
            <a:r>
              <a:rPr lang="tr-TR" err="1"/>
              <a:t>select</a:t>
            </a:r>
            <a:r>
              <a:rPr lang="tr-TR"/>
              <a:t> deyimi parantez içinde yer almalıdır.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E486-5FC8-4D64-83D1-FC9DF2F772E7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6678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İLİNTİLİ (CORELATED) ALTSORGULAR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İlintili </a:t>
            </a:r>
            <a:r>
              <a:rPr lang="tr-TR" err="1"/>
              <a:t>altsorrgular</a:t>
            </a:r>
            <a:r>
              <a:rPr lang="tr-TR"/>
              <a:t>, dışarıdaki sorgunun döndürdüğü her bir satır için, içerideki sorgunun tekrarladığı sorgulara verilen addır. Alt sorgular kullanırken, alttaki her sorgu, üstteki sorgularda kullanılan tablo isimlerine erişip ilgili satırdaki verileri çekebilir. </a:t>
            </a:r>
          </a:p>
          <a:p>
            <a:r>
              <a:rPr lang="tr-TR"/>
              <a:t>Ancak bu programlama mantığındaki DÖNGÜ yapıları ile özdeştir ve çok fazla yük oluşturur.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4AD3-28D6-47A4-B944-69A3D6DF9290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54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4" y="655806"/>
            <a:ext cx="7577210" cy="517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F-84D1-47ED-BE79-CB8449286222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09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Exists , not </a:t>
            </a:r>
            <a:r>
              <a:rPr lang="tr-TR" err="1"/>
              <a:t>exists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EXISTS alt sorgudan dönen değerlerin olup olmadığını kontrol eder. </a:t>
            </a:r>
          </a:p>
          <a:p>
            <a:r>
              <a:rPr lang="tr-TR"/>
              <a:t>Exists kullanıldığında içerideki sorguda bir veya daha fazla kayıt dönerse, dışarıdaki sorgu çalıştırılır. (</a:t>
            </a:r>
            <a:r>
              <a:rPr lang="tr-TR" err="1"/>
              <a:t>true</a:t>
            </a:r>
            <a:r>
              <a:rPr lang="tr-TR"/>
              <a:t> değer üretir) </a:t>
            </a:r>
          </a:p>
          <a:p>
            <a:r>
              <a:rPr lang="tr-TR"/>
              <a:t>Hiç kayıt dönmezse dışarıdaki sorgu çalıştırılmaz. </a:t>
            </a:r>
            <a:r>
              <a:rPr lang="tr-TR" err="1"/>
              <a:t>False</a:t>
            </a:r>
            <a:r>
              <a:rPr lang="tr-TR"/>
              <a:t> değer üretir.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48F-8CEA-43D7-98B8-0C3A3CD360A5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971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/>
          <a:lstStyle/>
          <a:p>
            <a:r>
              <a:rPr lang="tr-TR"/>
              <a:t>Örnek: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330992"/>
          </a:xfrm>
        </p:spPr>
        <p:txBody>
          <a:bodyPr/>
          <a:lstStyle/>
          <a:p>
            <a:r>
              <a:rPr lang="tr-TR"/>
              <a:t>Ürünlerden en az bir kere satın almış olanların listesini bulalım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280920" cy="513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35DF-7864-4D71-B739-92CC9098AED8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7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ödev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Veri Tabanı I kitabı sayfa 342 de bulunan çalışma sorularını yapınız.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189-A42E-4646-97A9-1444D59A0AF6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51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DDE778-26FB-4797-8995-5A196E4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34D2E-652B-407E-9738-61801390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tr-TR"/>
              <a:t>Yazılımcılar için SQL Server 2012 </a:t>
            </a:r>
            <a:r>
              <a:rPr lang="tr-TR" err="1"/>
              <a:t>Veritabanı</a:t>
            </a:r>
            <a:r>
              <a:rPr lang="tr-TR"/>
              <a:t> ve Programlama, Yaşar GÖZÜDELİ, Seçkin Yayıncılık</a:t>
            </a:r>
          </a:p>
          <a:p>
            <a:endParaRPr lang="tr-TR"/>
          </a:p>
          <a:p>
            <a:r>
              <a:rPr lang="tr-TR" err="1"/>
              <a:t>Veritabanı</a:t>
            </a:r>
            <a:r>
              <a:rPr lang="tr-TR"/>
              <a:t> Yönetim Sistemleri, Turgut ÖZSEVEN, Murathan Yayıncılık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36FACA-2902-4C47-9886-04B0EE6A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E7D-7E1A-47A7-BA11-CEA995D8DED1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8D176B-7464-4B3E-B46C-477C9875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45D6F8-A269-4FA1-9FE6-6BFEC19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5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Dikkat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Alt sorgular veri tabanı performansı açısından daha sonra düşünülmesi gereken çözümler arasında yer almalıdır.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3A64-502C-431F-87D2-DA05DB3A79D4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6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Alt sorgunun kullanım şekli aşağıda yer almaktadır:</a:t>
            </a:r>
          </a:p>
          <a:p>
            <a:pPr marL="0" indent="0">
              <a:buNone/>
            </a:pPr>
            <a:r>
              <a:rPr lang="tr-TR" b="1"/>
              <a:t> SELECT </a:t>
            </a:r>
            <a:r>
              <a:rPr lang="tr-TR" i="1"/>
              <a:t>liste</a:t>
            </a:r>
          </a:p>
          <a:p>
            <a:pPr marL="0" indent="0">
              <a:buNone/>
            </a:pPr>
            <a:r>
              <a:rPr lang="tr-TR" b="1"/>
              <a:t> FROM </a:t>
            </a:r>
            <a:r>
              <a:rPr lang="tr-TR" i="1"/>
              <a:t>tablo</a:t>
            </a:r>
          </a:p>
          <a:p>
            <a:pPr marL="0" indent="0">
              <a:buNone/>
            </a:pPr>
            <a:r>
              <a:rPr lang="tr-TR" b="1"/>
              <a:t> WHERE </a:t>
            </a:r>
            <a:r>
              <a:rPr lang="tr-TR" i="1"/>
              <a:t>ifade işleç</a:t>
            </a:r>
          </a:p>
          <a:p>
            <a:pPr marL="0" indent="0">
              <a:buNone/>
            </a:pPr>
            <a:r>
              <a:rPr lang="tr-TR"/>
              <a:t>           (</a:t>
            </a:r>
            <a:r>
              <a:rPr lang="tr-TR" b="1"/>
              <a:t>SELECT </a:t>
            </a:r>
            <a:r>
              <a:rPr lang="tr-TR" i="1"/>
              <a:t>liste</a:t>
            </a:r>
          </a:p>
          <a:p>
            <a:pPr marL="0" indent="0">
              <a:buNone/>
            </a:pPr>
            <a:r>
              <a:rPr lang="tr-TR" b="1"/>
              <a:t>             FROM </a:t>
            </a:r>
            <a:r>
              <a:rPr lang="tr-TR" i="1"/>
              <a:t>tablo</a:t>
            </a:r>
            <a:r>
              <a:rPr lang="tr-TR"/>
              <a:t>);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4194-38D6-476F-A27C-61E47CF476D6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33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Alt Sorgularla ilgili genel kurallar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/>
          <a:lstStyle/>
          <a:p>
            <a:r>
              <a:rPr lang="tr-TR"/>
              <a:t>Alt sorgularda sütun sayısı birden fazla olamaz.</a:t>
            </a:r>
          </a:p>
          <a:p>
            <a:r>
              <a:rPr lang="tr-TR"/>
              <a:t>Alt sorgular parantez içinde yazılır.</a:t>
            </a:r>
          </a:p>
          <a:p>
            <a:r>
              <a:rPr lang="tr-TR"/>
              <a:t>Alt sorgularda </a:t>
            </a:r>
            <a:r>
              <a:rPr lang="tr-TR" err="1"/>
              <a:t>Order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 kullanılamaz.</a:t>
            </a:r>
          </a:p>
          <a:p>
            <a:r>
              <a:rPr lang="tr-TR" err="1"/>
              <a:t>Order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 ve </a:t>
            </a:r>
            <a:r>
              <a:rPr lang="tr-TR" err="1"/>
              <a:t>Group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 içerisinde alt sorgu kullanılmaz.</a:t>
            </a:r>
          </a:p>
          <a:p>
            <a:r>
              <a:rPr lang="tr-TR"/>
              <a:t>Alt sorgulara takma isimler verilerek sütun isimleri yazılır.</a:t>
            </a:r>
          </a:p>
          <a:p>
            <a:r>
              <a:rPr lang="tr-TR"/>
              <a:t>Alt sorgu = ifadesi ile karşılaştırılmışsa alt sorgudan dönen tek değer </a:t>
            </a:r>
            <a:r>
              <a:rPr lang="tr-TR" err="1"/>
              <a:t>olmalıdır.Eğer</a:t>
            </a:r>
            <a:r>
              <a:rPr lang="tr-TR"/>
              <a:t> birden fazla değer dönüyorsa in veya not in kullanılmalıdır.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407C-CC11-42D3-944A-562F2752A599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1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908720"/>
            <a:ext cx="7239000" cy="5547016"/>
          </a:xfrm>
        </p:spPr>
        <p:txBody>
          <a:bodyPr/>
          <a:lstStyle/>
          <a:p>
            <a:r>
              <a:rPr lang="tr-TR"/>
              <a:t>IN ve NOT IN alt sorgularla çalışırken kullanılabilir.</a:t>
            </a:r>
          </a:p>
          <a:p>
            <a:r>
              <a:rPr lang="tr-TR"/>
              <a:t>Bildiğimiz gibi IN içinde anlamını vermekte, NOT IN içinde olmayan anlamını vermektedir.</a:t>
            </a:r>
          </a:p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5291397" cy="378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60D2-ADFB-4728-9296-030E7280AF9D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7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7239000" cy="5114968"/>
          </a:xfrm>
        </p:spPr>
        <p:txBody>
          <a:bodyPr/>
          <a:lstStyle/>
          <a:p>
            <a:r>
              <a:rPr lang="tr-TR"/>
              <a:t>Genellikle karmaşık sorguları parçalamak için veya sorguyu daha rahat tanımlayıp parça parça test edebilmek için veya daha başka bir nedenden ötürü bir sorgunun içinde başka bir sorguya yer vermek gerekebilir. </a:t>
            </a:r>
          </a:p>
          <a:p>
            <a:r>
              <a:rPr lang="tr-TR"/>
              <a:t>Bu durumda, </a:t>
            </a:r>
            <a:r>
              <a:rPr lang="tr-TR" err="1"/>
              <a:t>içiçe</a:t>
            </a:r>
            <a:r>
              <a:rPr lang="tr-TR"/>
              <a:t> geçmiş SELECT ifadelerinden yararlanılır. </a:t>
            </a:r>
            <a:r>
              <a:rPr lang="tr-TR" err="1"/>
              <a:t>İçiçe</a:t>
            </a:r>
            <a:r>
              <a:rPr lang="tr-TR"/>
              <a:t> geçmiş her bir SELECT ifadesinin parantezlerle belirtilmiş olması gerekir.</a:t>
            </a:r>
          </a:p>
          <a:p>
            <a:r>
              <a:rPr lang="tr-TR" err="1"/>
              <a:t>İçiçe</a:t>
            </a:r>
            <a:r>
              <a:rPr lang="tr-TR"/>
              <a:t> geçmiş SELECT ifadelerini iki grupta inceleyeceğiz.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F2D8-CE8F-4E65-954F-6582A76A7FB4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6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TEKİL SONUÇ DÖNDÜREN ALT SORGULAR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Alt sorgu sadece bir tek değer döndürüyorsa, buna tekil değer döndüren alt sorgu denir. </a:t>
            </a:r>
          </a:p>
          <a:p>
            <a:r>
              <a:rPr lang="tr-TR"/>
              <a:t>Alt sorgular bazen kayıtları filtrelemek için kullanılır.</a:t>
            </a:r>
          </a:p>
          <a:p>
            <a:r>
              <a:rPr lang="tr-TR"/>
              <a:t>Grupsal fonksiyonlar kullanılarak elde edilebileceği gibi, WHERE kısmında verilecek bir filtre neticesinde de tekil bir sonuç döndürmesi sağlanabilir.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8190-99CA-4D8D-A7E4-38A93068E2D8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76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Vestel markasına ait ürünleri bulalım.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8" y="2324166"/>
            <a:ext cx="628298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A779-817E-42F1-AA72-7E3CAF39C55D}" type="datetime1">
              <a:rPr lang="tr-TR" smtClean="0"/>
              <a:t>30.05.2021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S.Mehtap İZMİRLİ AYAN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194E2-A845-4D6B-B346-E58661FA3C8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25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ngin">
  <a:themeElements>
    <a:clrScheme name="Zengin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Zengin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engin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CBF75610CC694A824BF4EA57301F06" ma:contentTypeVersion="2" ma:contentTypeDescription="Create a new document." ma:contentTypeScope="" ma:versionID="5225a9240074451ec11fe9a5ffa54740">
  <xsd:schema xmlns:xsd="http://www.w3.org/2001/XMLSchema" xmlns:xs="http://www.w3.org/2001/XMLSchema" xmlns:p="http://schemas.microsoft.com/office/2006/metadata/properties" xmlns:ns2="12f52366-666b-487e-b94d-34d9a8618b3b" targetNamespace="http://schemas.microsoft.com/office/2006/metadata/properties" ma:root="true" ma:fieldsID="53916b6b1c22efe3f888ab7bfa1f5f64" ns2:_="">
    <xsd:import namespace="12f52366-666b-487e-b94d-34d9a8618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52366-666b-487e-b94d-34d9a8618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76E2EB-6CD7-410D-BACF-0CB8FD363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52366-666b-487e-b94d-34d9a8618b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0C419D-D65C-45C8-B14A-5A0C7A3119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B3C72-AD32-4D50-8A15-71DA2F67621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Application>Microsoft Office PowerPoint</Application>
  <PresentationFormat>Ekran Gösterisi (4:3)</PresentationFormat>
  <Slides>25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Zengin</vt:lpstr>
      <vt:lpstr>VERİ TABANI II- 4.HAFTA ALT SORGULAR Türetilmiş ve İLİntİlİ tablolar </vt:lpstr>
      <vt:lpstr>PowerPoint Sunusu</vt:lpstr>
      <vt:lpstr>Dikkat</vt:lpstr>
      <vt:lpstr>PowerPoint Sunusu</vt:lpstr>
      <vt:lpstr>Alt Sorgularla ilgili genel kurallar</vt:lpstr>
      <vt:lpstr>PowerPoint Sunusu</vt:lpstr>
      <vt:lpstr>PowerPoint Sunusu</vt:lpstr>
      <vt:lpstr>TEKİL SONUÇ DÖNDÜREN ALT SORGULAR</vt:lpstr>
      <vt:lpstr>PowerPoint Sunusu</vt:lpstr>
      <vt:lpstr>PowerPoint Sunusu</vt:lpstr>
      <vt:lpstr>ÇOKLU SONUÇ DÖNDÜREN ALT SORGULAR</vt:lpstr>
      <vt:lpstr>PowerPoint Sunusu</vt:lpstr>
      <vt:lpstr>PowerPoint Sunusu</vt:lpstr>
      <vt:lpstr>PowerPoint Sunusu</vt:lpstr>
      <vt:lpstr>PowerPoint Sunusu</vt:lpstr>
      <vt:lpstr>PowerPoint Sunusu</vt:lpstr>
      <vt:lpstr>Türetilmiş Tablolar</vt:lpstr>
      <vt:lpstr>Türetilmiş Tablolar</vt:lpstr>
      <vt:lpstr>PowerPoint Sunusu</vt:lpstr>
      <vt:lpstr>İLİNTİLİ (CORELATED) ALTSORGULAR</vt:lpstr>
      <vt:lpstr>PowerPoint Sunusu</vt:lpstr>
      <vt:lpstr>Exists , not exists</vt:lpstr>
      <vt:lpstr>Örnek:</vt:lpstr>
      <vt:lpstr>ödev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TABANI II- 4.HAFTA ALT SORGULAR</dc:title>
  <dc:creator>SMehtap</dc:creator>
  <cp:revision>9</cp:revision>
  <dcterms:created xsi:type="dcterms:W3CDTF">2012-10-08T15:42:28Z</dcterms:created>
  <dcterms:modified xsi:type="dcterms:W3CDTF">2021-05-31T00:49:41Z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0x010100AECBF75610CC694A824BF4EA57301F06</vt:lpwstr>
  </property>
</Properties>
</file>