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6"/>
  </p:notesMasterIdLst>
  <p:sldIdLst>
    <p:sldId id="256" r:id="rId5"/>
    <p:sldId id="258" r:id="rId6"/>
    <p:sldId id="268" r:id="rId7"/>
    <p:sldId id="269" r:id="rId8"/>
    <p:sldId id="257" r:id="rId9"/>
    <p:sldId id="267" r:id="rId10"/>
    <p:sldId id="270" r:id="rId11"/>
    <p:sldId id="259" r:id="rId12"/>
    <p:sldId id="265" r:id="rId13"/>
    <p:sldId id="261" r:id="rId14"/>
    <p:sldId id="272" r:id="rId15"/>
    <p:sldId id="273" r:id="rId16"/>
    <p:sldId id="266" r:id="rId17"/>
    <p:sldId id="262" r:id="rId18"/>
    <p:sldId id="260" r:id="rId19"/>
    <p:sldId id="274" r:id="rId20"/>
    <p:sldId id="275" r:id="rId21"/>
    <p:sldId id="276" r:id="rId22"/>
    <p:sldId id="271" r:id="rId23"/>
    <p:sldId id="264" r:id="rId24"/>
    <p:sldId id="277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323A3-86E3-4871-A3F8-28AB83058F73}" v="1" dt="2021-05-21T09:29:0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RA DEMİR" userId="S::1206706036@ogr.klu.edu.tr::bf095328-70d4-4b83-b3a6-e70d97904a15" providerId="AD" clId="Web-{845323A3-86E3-4871-A3F8-28AB83058F73}"/>
    <pc:docChg chg="modSld">
      <pc:chgData name="ESRA DEMİR" userId="S::1206706036@ogr.klu.edu.tr::bf095328-70d4-4b83-b3a6-e70d97904a15" providerId="AD" clId="Web-{845323A3-86E3-4871-A3F8-28AB83058F73}" dt="2021-05-21T09:29:05.160" v="0" actId="14100"/>
      <pc:docMkLst>
        <pc:docMk/>
      </pc:docMkLst>
      <pc:sldChg chg="modSp">
        <pc:chgData name="ESRA DEMİR" userId="S::1206706036@ogr.klu.edu.tr::bf095328-70d4-4b83-b3a6-e70d97904a15" providerId="AD" clId="Web-{845323A3-86E3-4871-A3F8-28AB83058F73}" dt="2021-05-21T09:29:05.160" v="0" actId="14100"/>
        <pc:sldMkLst>
          <pc:docMk/>
          <pc:sldMk cId="4073870921" sldId="262"/>
        </pc:sldMkLst>
        <pc:picChg chg="mod">
          <ac:chgData name="ESRA DEMİR" userId="S::1206706036@ogr.klu.edu.tr::bf095328-70d4-4b83-b3a6-e70d97904a15" providerId="AD" clId="Web-{845323A3-86E3-4871-A3F8-28AB83058F73}" dt="2021-05-21T09:29:05.160" v="0" actId="14100"/>
          <ac:picMkLst>
            <pc:docMk/>
            <pc:sldMk cId="4073870921" sldId="26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8E746-3B35-466F-A7B8-1188B14A381F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E453F-3185-407A-83B6-CC2F06E567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9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D2CB-1ED4-4A7D-8399-BE1878F35C66}" type="datetime1">
              <a:rPr lang="tr-TR" smtClean="0"/>
              <a:t>21.05.2021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4721-D099-4D05-85AC-50D7FA95FD0F}" type="datetime1">
              <a:rPr lang="tr-TR" smtClean="0"/>
              <a:t>21.05.2021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5C42-F190-42FB-AA0E-D0619174559D}" type="datetime1">
              <a:rPr lang="tr-TR" smtClean="0"/>
              <a:t>21.05.2021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0CFB-8F4D-457D-AFCB-7711562A9343}" type="datetime1">
              <a:rPr lang="tr-TR" smtClean="0"/>
              <a:t>21.05.2021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151-B356-4260-8E65-74A1B2A64F0B}" type="datetime1">
              <a:rPr lang="tr-TR" smtClean="0"/>
              <a:t>21.05.2021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509B-B482-453F-AA69-A8B0B9895127}" type="datetime1">
              <a:rPr lang="tr-TR" smtClean="0"/>
              <a:t>21.05.2021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36BF-5ADF-4485-B647-97809F852C03}" type="datetime1">
              <a:rPr lang="tr-TR" smtClean="0"/>
              <a:t>21.05.2021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F8B-A2DD-43CF-AF3E-51CE4D64583A}" type="datetime1">
              <a:rPr lang="tr-TR" smtClean="0"/>
              <a:t>21.05.2021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64AB-E3DE-4371-81A2-EDC1B72BBAEB}" type="datetime1">
              <a:rPr lang="tr-TR" smtClean="0"/>
              <a:t>21.05.2021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83F5-1802-4770-8A21-637BA51DCB92}" type="datetime1">
              <a:rPr lang="tr-TR" smtClean="0"/>
              <a:t>21.05.2021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3832-B512-485F-A45B-4D7D40B85493}" type="datetime1">
              <a:rPr lang="tr-TR" smtClean="0"/>
              <a:t>21.05.2021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2C7788-F333-4375-8FDF-1504350FC2CA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tr-TR"/>
              <a:t>Öğr.Gör. S. Mehtap İZMİRLİ AYAN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515F9A-7EE5-461C-82A5-CE78D8536C5F}" type="datetime1">
              <a:rPr lang="tr-TR" smtClean="0"/>
              <a:t>21.05.2021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VIEW ile çalışmak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5.HAFTA</a:t>
            </a:r>
          </a:p>
          <a:p>
            <a:r>
              <a:rPr lang="tr-TR" dirty="0" err="1"/>
              <a:t>Öğr</a:t>
            </a:r>
            <a:r>
              <a:rPr lang="tr-TR" dirty="0"/>
              <a:t>. Gör. S. Mehtap İZMİRLİ AYAN</a:t>
            </a:r>
          </a:p>
        </p:txBody>
      </p:sp>
    </p:spTree>
    <p:extLst>
      <p:ext uri="{BB962C8B-B14F-4D97-AF65-F5344CB8AC3E}">
        <p14:creationId xmlns:p14="http://schemas.microsoft.com/office/powerpoint/2010/main" val="23444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1: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68760"/>
            <a:ext cx="6578913" cy="4824536"/>
          </a:xfrm>
          <a:prstGeom prst="rect">
            <a:avLst/>
          </a:prstGeom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42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3407733" cy="4800600"/>
          </a:xfrm>
        </p:spPr>
        <p:txBody>
          <a:bodyPr/>
          <a:lstStyle/>
          <a:p>
            <a:r>
              <a:rPr lang="tr-TR" dirty="0"/>
              <a:t>Biraz önce yazdığımız örneği çalıştırdığımızda, bulunduğumuz </a:t>
            </a:r>
            <a:r>
              <a:rPr lang="tr-TR" dirty="0" err="1"/>
              <a:t>veritabanının</a:t>
            </a:r>
            <a:r>
              <a:rPr lang="tr-TR" dirty="0"/>
              <a:t>  </a:t>
            </a:r>
            <a:r>
              <a:rPr lang="tr-TR" dirty="0" err="1"/>
              <a:t>Views</a:t>
            </a:r>
            <a:r>
              <a:rPr lang="tr-TR" dirty="0"/>
              <a:t> klasöründe kaydedilmiş olduğunu görebiliriz.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33" y="1573769"/>
            <a:ext cx="4212267" cy="3336776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4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7638"/>
            <a:ext cx="2242592" cy="4555976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Kaydedilen </a:t>
            </a:r>
            <a:r>
              <a:rPr lang="tr-TR" dirty="0" err="1"/>
              <a:t>view</a:t>
            </a:r>
            <a:r>
              <a:rPr lang="tr-TR" dirty="0"/>
              <a:t> in üzerine sağ tıklayıp </a:t>
            </a:r>
            <a:r>
              <a:rPr lang="tr-TR" b="1" dirty="0"/>
              <a:t>Design </a:t>
            </a:r>
            <a:r>
              <a:rPr lang="tr-TR" dirty="0"/>
              <a:t>seçeneğini seçerseniz sağdaki pencere açılır ve sorgu ile ilgili verilere ulaşabilirsiniz. 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391742"/>
            <a:ext cx="5829300" cy="4410075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14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in hangi tabloya ait olduğu ve sahiplerinin kim olduğunu öğrenmek için </a:t>
            </a:r>
            <a:r>
              <a:rPr lang="tr-TR" b="1" dirty="0" err="1"/>
              <a:t>sp_depends</a:t>
            </a:r>
            <a:r>
              <a:rPr lang="tr-TR" dirty="0"/>
              <a:t> </a:t>
            </a:r>
            <a:r>
              <a:rPr lang="tr-TR" dirty="0" err="1"/>
              <a:t>procedure</a:t>
            </a:r>
            <a:r>
              <a:rPr lang="tr-TR" dirty="0"/>
              <a:t> ‘ü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6502835" cy="3907904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05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2: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3940"/>
            <a:ext cx="7166052" cy="4387350"/>
          </a:xfrm>
          <a:prstGeom prst="rect">
            <a:avLst/>
          </a:prstGeom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87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42900"/>
            <a:r>
              <a:rPr lang="tr-TR" dirty="0"/>
              <a:t>Bir </a:t>
            </a:r>
            <a:r>
              <a:rPr lang="tr-TR" dirty="0" err="1"/>
              <a:t>view</a:t>
            </a:r>
            <a:r>
              <a:rPr lang="tr-TR" dirty="0"/>
              <a:t> in oluşturulabilmesi için </a:t>
            </a:r>
            <a:r>
              <a:rPr lang="tr-TR" b="1" dirty="0"/>
              <a:t>CREATE VIEW </a:t>
            </a:r>
            <a:r>
              <a:rPr lang="tr-TR" dirty="0"/>
              <a:t>deyimi kullanılır. Bu deyimin kullanımı aşağıda gösterildiği gibidir: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	CREATE VIEW </a:t>
            </a:r>
            <a:r>
              <a:rPr lang="tr-TR" i="1" dirty="0">
                <a:solidFill>
                  <a:srgbClr val="FF0000"/>
                </a:solidFill>
              </a:rPr>
              <a:t>görünüm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	AS </a:t>
            </a:r>
            <a:r>
              <a:rPr lang="tr-TR" i="1" dirty="0" err="1">
                <a:solidFill>
                  <a:srgbClr val="FF0000"/>
                </a:solidFill>
              </a:rPr>
              <a:t>altsorgu</a:t>
            </a:r>
            <a:r>
              <a:rPr lang="tr-TR" b="1" dirty="0">
                <a:solidFill>
                  <a:srgbClr val="FF0000"/>
                </a:solidFill>
              </a:rPr>
              <a:t>;</a:t>
            </a:r>
          </a:p>
          <a:p>
            <a:pPr indent="-342900"/>
            <a:r>
              <a:rPr lang="tr-TR" dirty="0"/>
              <a:t>Bir görünümün yaratılması esnasında kullanılacak alt sorgu içinde </a:t>
            </a:r>
            <a:r>
              <a:rPr lang="en-US" b="1" dirty="0"/>
              <a:t>ORDER BY </a:t>
            </a:r>
            <a:r>
              <a:rPr lang="en-US" dirty="0" err="1"/>
              <a:t>sözcüğü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alamaz</a:t>
            </a:r>
            <a:r>
              <a:rPr lang="en-US" dirty="0"/>
              <a:t>.</a:t>
            </a:r>
            <a:endParaRPr lang="tr-TR" dirty="0"/>
          </a:p>
          <a:p>
            <a:pPr indent="-342900"/>
            <a:r>
              <a:rPr lang="tr-TR" dirty="0"/>
              <a:t>Var olan bir </a:t>
            </a:r>
            <a:r>
              <a:rPr lang="tr-TR" dirty="0" err="1"/>
              <a:t>view</a:t>
            </a:r>
            <a:r>
              <a:rPr lang="tr-TR" dirty="0"/>
              <a:t> i yok etmek amacıyla </a:t>
            </a:r>
            <a:r>
              <a:rPr lang="tr-TR" b="1" dirty="0"/>
              <a:t>DROP VIEW </a:t>
            </a:r>
            <a:r>
              <a:rPr lang="tr-TR" dirty="0"/>
              <a:t>deyimi kullanılır. Bu deyimin kullanımı aşağıda gösterildiği gibidir: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>
                <a:solidFill>
                  <a:srgbClr val="FF0000"/>
                </a:solidFill>
              </a:rPr>
              <a:t>DROP VIEW  </a:t>
            </a:r>
            <a:r>
              <a:rPr lang="tr-TR" i="1" dirty="0" err="1">
                <a:solidFill>
                  <a:srgbClr val="FF0000"/>
                </a:solidFill>
              </a:rPr>
              <a:t>view</a:t>
            </a:r>
            <a:r>
              <a:rPr lang="tr-TR" i="1" dirty="0">
                <a:solidFill>
                  <a:srgbClr val="FF0000"/>
                </a:solidFill>
              </a:rPr>
              <a:t> adı</a:t>
            </a:r>
            <a:r>
              <a:rPr lang="tr-TR" dirty="0">
                <a:solidFill>
                  <a:srgbClr val="FF0000"/>
                </a:solidFill>
              </a:rPr>
              <a:t>; </a:t>
            </a:r>
          </a:p>
          <a:p>
            <a:pPr indent="-342900"/>
            <a:r>
              <a:rPr lang="tr-TR" dirty="0"/>
              <a:t>Var olan herhangi bir </a:t>
            </a:r>
            <a:r>
              <a:rPr lang="tr-TR" dirty="0" err="1"/>
              <a:t>view</a:t>
            </a:r>
            <a:r>
              <a:rPr lang="tr-TR" dirty="0"/>
              <a:t> in güncelleştirilmesi amacıyla,          </a:t>
            </a:r>
            <a:r>
              <a:rPr lang="tr-TR" b="1" dirty="0"/>
              <a:t>CREATE OR REPLACE VIEW </a:t>
            </a:r>
            <a:r>
              <a:rPr lang="tr-TR" dirty="0"/>
              <a:t>deyimi kullanılır. Bu deyimin kullanımı aşağıda gösterildiği gibidir: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CREATE OR RE</a:t>
            </a:r>
            <a:r>
              <a:rPr lang="tr-TR" b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LACE VIEW </a:t>
            </a:r>
            <a:r>
              <a:rPr lang="en-US" i="1" dirty="0" err="1">
                <a:solidFill>
                  <a:srgbClr val="FF0000"/>
                </a:solidFill>
              </a:rPr>
              <a:t>görünüm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i="1" dirty="0" err="1">
                <a:solidFill>
                  <a:srgbClr val="FF0000"/>
                </a:solidFill>
              </a:rPr>
              <a:t>görünüm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sütunları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	AS </a:t>
            </a:r>
            <a:r>
              <a:rPr lang="tr-TR" i="1" dirty="0" err="1">
                <a:solidFill>
                  <a:srgbClr val="FF0000"/>
                </a:solidFill>
              </a:rPr>
              <a:t>altsorgu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74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3:Join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1882552" cy="4800600"/>
          </a:xfrm>
        </p:spPr>
        <p:txBody>
          <a:bodyPr/>
          <a:lstStyle/>
          <a:p>
            <a:r>
              <a:rPr lang="tr-TR" dirty="0"/>
              <a:t>Yandaki örnekte </a:t>
            </a:r>
            <a:r>
              <a:rPr lang="tr-TR" dirty="0" err="1"/>
              <a:t>view</a:t>
            </a:r>
            <a:r>
              <a:rPr lang="tr-TR" dirty="0"/>
              <a:t> olarak kaydetmeden önce sorgumuzu yazıp doğru çalışıp çalışmadığını test ederiz.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11132"/>
            <a:ext cx="6153150" cy="5191125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58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427168" cy="4467225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6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4042792" cy="4844008"/>
          </a:xfrm>
        </p:spPr>
        <p:txBody>
          <a:bodyPr/>
          <a:lstStyle/>
          <a:p>
            <a:r>
              <a:rPr lang="tr-TR" dirty="0"/>
              <a:t>Kaydettiğimiz </a:t>
            </a:r>
            <a:r>
              <a:rPr lang="tr-TR" b="1" dirty="0" err="1"/>
              <a:t>view</a:t>
            </a:r>
            <a:r>
              <a:rPr lang="tr-TR" dirty="0"/>
              <a:t> in üzerine sağ tıklayıp </a:t>
            </a:r>
            <a:r>
              <a:rPr lang="tr-TR" dirty="0" err="1"/>
              <a:t>edit</a:t>
            </a:r>
            <a:r>
              <a:rPr lang="tr-TR" dirty="0"/>
              <a:t> seçeneğini seçtiğimizde sorgu sonucunda dönen kayıtlara ulaşılabilir.</a:t>
            </a:r>
          </a:p>
          <a:p>
            <a:r>
              <a:rPr lang="tr-TR" dirty="0"/>
              <a:t>Üstelik kaydedilen </a:t>
            </a:r>
            <a:r>
              <a:rPr lang="tr-TR" dirty="0" err="1"/>
              <a:t>view</a:t>
            </a:r>
            <a:r>
              <a:rPr lang="tr-TR" dirty="0"/>
              <a:t> e program kapatılıp açıldığında da ulaşılabilir. Geçici değildir.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556792"/>
            <a:ext cx="3892408" cy="2376264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80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lerde</a:t>
            </a:r>
            <a:r>
              <a:rPr lang="tr-TR" dirty="0"/>
              <a:t> Ne </a:t>
            </a:r>
            <a:r>
              <a:rPr lang="tr-TR" u="sng" dirty="0"/>
              <a:t>YAPILMAZ?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Order</a:t>
            </a:r>
            <a:r>
              <a:rPr lang="tr-TR" dirty="0"/>
              <a:t>  </a:t>
            </a:r>
            <a:r>
              <a:rPr lang="tr-TR" dirty="0" err="1"/>
              <a:t>By</a:t>
            </a:r>
            <a:r>
              <a:rPr lang="tr-TR" dirty="0"/>
              <a:t> kullanılmaz.</a:t>
            </a:r>
          </a:p>
          <a:p>
            <a:r>
              <a:rPr lang="tr-TR" dirty="0"/>
              <a:t>İsimsiz kolon bırakılmaz. Örneğin </a:t>
            </a:r>
            <a:r>
              <a:rPr lang="tr-TR" b="1" dirty="0" err="1"/>
              <a:t>Sum</a:t>
            </a:r>
            <a:r>
              <a:rPr lang="tr-TR" dirty="0"/>
              <a:t> </a:t>
            </a:r>
            <a:r>
              <a:rPr lang="tr-TR" dirty="0" err="1"/>
              <a:t>fonsiyonunu</a:t>
            </a:r>
            <a:r>
              <a:rPr lang="tr-TR" dirty="0"/>
              <a:t> kullanacaksınız As ile kesin bir takma isim vermek zorundasınız.</a:t>
            </a:r>
          </a:p>
          <a:p>
            <a:r>
              <a:rPr lang="tr-TR" dirty="0"/>
              <a:t>Birden fazla sorgu yazılmaz yani sadece bir </a:t>
            </a:r>
            <a:r>
              <a:rPr lang="tr-TR" dirty="0" err="1"/>
              <a:t>select</a:t>
            </a:r>
            <a:r>
              <a:rPr lang="tr-TR" dirty="0"/>
              <a:t> ile başlayan bir cümle yapabilirsiniz.</a:t>
            </a:r>
          </a:p>
          <a:p>
            <a:r>
              <a:rPr lang="tr-TR" dirty="0"/>
              <a:t>T-SQL ifadeleri kullanılmaz.</a:t>
            </a:r>
          </a:p>
          <a:p>
            <a:r>
              <a:rPr lang="tr-TR" dirty="0" err="1"/>
              <a:t>Insert</a:t>
            </a:r>
            <a:r>
              <a:rPr lang="tr-TR" dirty="0"/>
              <a:t>, Update veya </a:t>
            </a:r>
            <a:r>
              <a:rPr lang="tr-TR" dirty="0" err="1"/>
              <a:t>Delete</a:t>
            </a:r>
            <a:r>
              <a:rPr lang="tr-TR" dirty="0"/>
              <a:t> kullanılmaz.</a:t>
            </a:r>
          </a:p>
          <a:p>
            <a:r>
              <a:rPr lang="tr-TR" dirty="0"/>
              <a:t>Herhangi bir parametre yollanmaz.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099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VİEW =SANAL TABLO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sorguları basitleştirmek, erişim izinlerini düzenlemek, farklı sunuculardaki eşdeğer verileri karşılaştırmak veya bazı durumlarda sorgu süresini kısaltmak için kullanılan, gerçekte olmayan, SELECT ifadeleri ile tanımlanmış </a:t>
            </a:r>
            <a:r>
              <a:rPr lang="tr-TR" b="1" dirty="0"/>
              <a:t>SANAL TABLO </a:t>
            </a:r>
            <a:r>
              <a:rPr lang="tr-TR" dirty="0" err="1"/>
              <a:t>lardır</a:t>
            </a:r>
            <a:r>
              <a:rPr lang="tr-TR" dirty="0"/>
              <a:t>.</a:t>
            </a:r>
          </a:p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kaydedilmiş sorgulardan ibarettir.</a:t>
            </a:r>
          </a:p>
          <a:p>
            <a:r>
              <a:rPr lang="tr-TR" dirty="0"/>
              <a:t>Aslında tablo gibi kullanılsa da böyle bir tablo halihazırda yoktur.</a:t>
            </a:r>
          </a:p>
          <a:p>
            <a:r>
              <a:rPr lang="tr-TR" dirty="0"/>
              <a:t>Bir </a:t>
            </a:r>
            <a:r>
              <a:rPr lang="tr-TR" dirty="0" err="1"/>
              <a:t>view</a:t>
            </a:r>
            <a:r>
              <a:rPr lang="tr-TR" dirty="0"/>
              <a:t> in verileri çektiği gerçek tabloya </a:t>
            </a:r>
            <a:r>
              <a:rPr lang="tr-TR" u="sng" dirty="0"/>
              <a:t>temel tablo </a:t>
            </a:r>
            <a:r>
              <a:rPr lang="tr-TR" dirty="0"/>
              <a:t>denir.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/>
              <a:t>Öğr.Gör</a:t>
            </a:r>
            <a:r>
              <a:rPr lang="tr-TR" dirty="0"/>
              <a:t>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89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4387"/>
            <a:ext cx="7427168" cy="3660797"/>
          </a:xfrm>
          <a:prstGeom prst="rect">
            <a:avLst/>
          </a:prstGeom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85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SQL SERVER 2012 VERİTABANI VE PROGRAMLAMA, Yaşar GÖZÜDELİ, Seçkin Yayıncılık</a:t>
            </a:r>
          </a:p>
          <a:p>
            <a:r>
              <a:rPr lang="tr-TR" dirty="0" err="1"/>
              <a:t>Veritabanı</a:t>
            </a:r>
            <a:r>
              <a:rPr lang="tr-TR" dirty="0"/>
              <a:t> Yönetim Sistemleri, Turgut ÖZSEVEN, </a:t>
            </a:r>
            <a:r>
              <a:rPr lang="tr-TR"/>
              <a:t>Murathan Yayıncılık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0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Geçici Tablo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Veritabanı üzerinde geçici bir süre için ek tablolara ihtiyaç duyulduğunda T-SQL ile geçici tablolar oluşturulup, kullanılır. Geçici tablolar, gerçek tablolar üzerinde işlemler yapmak yerine, farklı sorgulamaların yapılabileceği bir </a:t>
            </a:r>
            <a:r>
              <a:rPr lang="tr-TR" b="1" dirty="0"/>
              <a:t>deneme tahtası </a:t>
            </a:r>
            <a:r>
              <a:rPr lang="tr-TR" dirty="0"/>
              <a:t>gibi kullanılır. Yani önemli tablolar üzerinde kritik sorgular çalıştırmak zorunda kalındığında ve sonuçlar tahmin edilemeyecek gibiyse, geçici bir tablo oluşturulur ve kodlar bu geçici tablo üzerinde test edilir; daha sonra istenilen kodlar gerçek tabloya uygulanır.</a:t>
            </a:r>
          </a:p>
          <a:p>
            <a:pPr algn="just"/>
            <a:r>
              <a:rPr lang="tr-TR" dirty="0"/>
              <a:t>Geçici tablolar SQL </a:t>
            </a:r>
            <a:r>
              <a:rPr lang="tr-TR" dirty="0" err="1"/>
              <a:t>Server’da</a:t>
            </a:r>
            <a:r>
              <a:rPr lang="tr-TR" dirty="0"/>
              <a:t> </a:t>
            </a:r>
            <a:r>
              <a:rPr lang="tr-TR" b="1" u="sng" dirty="0" err="1"/>
              <a:t>tmpdb</a:t>
            </a:r>
            <a:r>
              <a:rPr lang="tr-TR" dirty="0"/>
              <a:t> isimli </a:t>
            </a:r>
            <a:r>
              <a:rPr lang="tr-TR" dirty="0" err="1"/>
              <a:t>veritabanının</a:t>
            </a:r>
            <a:r>
              <a:rPr lang="tr-TR" dirty="0"/>
              <a:t> altında saklanırlar. </a:t>
            </a:r>
          </a:p>
          <a:p>
            <a:pPr algn="just"/>
            <a:r>
              <a:rPr lang="tr-TR" dirty="0"/>
              <a:t>Geçici tablolar, normal bir tablo oluşturmak için kullanılan "CREATE TABLE" ifadesi ile  oluşturulurlar. Ancak, tablonun geçici olduğunu SQL </a:t>
            </a:r>
            <a:r>
              <a:rPr lang="tr-TR" dirty="0" err="1"/>
              <a:t>Server'a</a:t>
            </a:r>
            <a:r>
              <a:rPr lang="tr-TR" dirty="0"/>
              <a:t> bildirmek için tablo adı önüne "</a:t>
            </a:r>
            <a:r>
              <a:rPr lang="tr-TR" b="1" dirty="0"/>
              <a:t>#</a:t>
            </a:r>
            <a:r>
              <a:rPr lang="tr-TR" dirty="0"/>
              <a:t>" işareti eklenir.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05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Geçici Tablo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şekilde oluşturulan tablolar yerel geçici tablolardır ve sadece o oturum için geçerli olup, oturum kapatıldığı andan itibaren veya başka bir sorgu (</a:t>
            </a:r>
            <a:r>
              <a:rPr lang="tr-TR" dirty="0" err="1"/>
              <a:t>query</a:t>
            </a:r>
            <a:r>
              <a:rPr lang="tr-TR" dirty="0"/>
              <a:t>) ekranından erişilemezler.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CREATE TABLE #</a:t>
            </a:r>
            <a:r>
              <a:rPr lang="tr-TR" dirty="0" err="1"/>
              <a:t>Temporary</a:t>
            </a:r>
            <a:r>
              <a:rPr lang="tr-TR" dirty="0"/>
              <a:t>(</a:t>
            </a:r>
            <a:br>
              <a:rPr lang="tr-TR" dirty="0"/>
            </a:br>
            <a:r>
              <a:rPr lang="tr-TR" dirty="0"/>
              <a:t>     </a:t>
            </a:r>
            <a:r>
              <a:rPr lang="tr-TR" dirty="0" err="1"/>
              <a:t>number</a:t>
            </a:r>
            <a:r>
              <a:rPr lang="tr-TR" dirty="0"/>
              <a:t> INT PRIMARY KEY,</a:t>
            </a:r>
            <a:br>
              <a:rPr lang="tr-TR" dirty="0"/>
            </a:br>
            <a:r>
              <a:rPr lang="tr-TR" dirty="0"/>
              <a:t>     name NVARCHAR(50),</a:t>
            </a:r>
            <a:br>
              <a:rPr lang="tr-TR" dirty="0"/>
            </a:br>
            <a:r>
              <a:rPr lang="tr-TR" dirty="0"/>
              <a:t>     </a:t>
            </a:r>
            <a:r>
              <a:rPr lang="tr-TR" dirty="0" err="1"/>
              <a:t>surname</a:t>
            </a:r>
            <a:r>
              <a:rPr lang="tr-TR" dirty="0"/>
              <a:t> NVARCHAR(50)</a:t>
            </a:r>
            <a:br>
              <a:rPr lang="tr-TR" dirty="0"/>
            </a:br>
            <a:r>
              <a:rPr lang="tr-TR" dirty="0"/>
              <a:t>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01" y="2811462"/>
            <a:ext cx="4067175" cy="3771900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19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VIEW= GÖRÜNÜM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Bir ya da daha fazla tablonun mantıksal alt kümelerini oluşturmak için </a:t>
            </a:r>
            <a:r>
              <a:rPr lang="tr-TR" b="1" dirty="0"/>
              <a:t>görünümlerden </a:t>
            </a:r>
            <a:r>
              <a:rPr lang="tr-TR" dirty="0"/>
              <a:t>yararlanılır.</a:t>
            </a:r>
          </a:p>
          <a:p>
            <a:r>
              <a:rPr lang="tr-TR" dirty="0"/>
              <a:t>Görünümler, bir tabloya dayalı mantıksal bir tablo olarak değerlendirilir.</a:t>
            </a:r>
          </a:p>
          <a:p>
            <a:r>
              <a:rPr lang="tr-TR" dirty="0"/>
              <a:t>Görünüm, tablolar gibi </a:t>
            </a:r>
            <a:r>
              <a:rPr lang="tr-TR" b="1" u="sng" dirty="0"/>
              <a:t>veriyi fiziksel olarak saklamaz. </a:t>
            </a:r>
            <a:r>
              <a:rPr lang="tr-TR" dirty="0"/>
              <a:t>Görünümler, </a:t>
            </a:r>
            <a:r>
              <a:rPr lang="tr-TR" b="1" dirty="0"/>
              <a:t>saklanmış (depolanmış) SELECT </a:t>
            </a:r>
            <a:r>
              <a:rPr lang="tr-TR" dirty="0"/>
              <a:t>deyimi olarak değerlendirilir. Bir </a:t>
            </a:r>
            <a:r>
              <a:rPr lang="tr-TR" b="1" dirty="0"/>
              <a:t>SELECT </a:t>
            </a:r>
            <a:r>
              <a:rPr lang="tr-TR" dirty="0"/>
              <a:t>deyiminin defalarca kullanılması söz konusu ise, onu bir görünüm biçiminde tanımlayarak, bu görünümün çalıştırılması mümkündür.</a:t>
            </a:r>
          </a:p>
          <a:p>
            <a:r>
              <a:rPr lang="tr-TR" dirty="0"/>
              <a:t>Görünümler aşağıda sıralanan nedenlerle tercih edilir:</a:t>
            </a:r>
          </a:p>
          <a:p>
            <a:r>
              <a:rPr lang="tr-TR" dirty="0"/>
              <a:t>Karmaşık sorguların kolayca yapılmasını sağlar.</a:t>
            </a:r>
          </a:p>
          <a:p>
            <a:r>
              <a:rPr lang="tr-TR" dirty="0"/>
              <a:t>Aynı veriyi kullanan çok sayıda görünüm tanımlanabilmektedir.</a:t>
            </a:r>
          </a:p>
          <a:p>
            <a:r>
              <a:rPr lang="tr-TR" dirty="0"/>
              <a:t>Görünümler, veri tabanına erişimi sınırlayan olanaklardır çünkü görünüm, tabloların sadece seçilen bir kısmını görüntüleyebilir.</a:t>
            </a:r>
          </a:p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lerde</a:t>
            </a:r>
            <a:r>
              <a:rPr lang="tr-TR" dirty="0"/>
              <a:t> </a:t>
            </a:r>
            <a:r>
              <a:rPr lang="tr-TR" b="1" dirty="0" err="1"/>
              <a:t>group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dirty="0"/>
              <a:t>kullanılır, ancak </a:t>
            </a:r>
            <a:r>
              <a:rPr lang="tr-TR" b="1" dirty="0" err="1"/>
              <a:t>order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dirty="0"/>
              <a:t> kullanılmaz.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7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lerin</a:t>
            </a:r>
            <a:r>
              <a:rPr lang="tr-TR" dirty="0"/>
              <a:t> Avantajları: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u="sng" dirty="0" err="1"/>
              <a:t>View</a:t>
            </a:r>
            <a:r>
              <a:rPr lang="tr-TR" u="sng" dirty="0"/>
              <a:t> </a:t>
            </a:r>
            <a:r>
              <a:rPr lang="tr-TR" u="sng" dirty="0" err="1"/>
              <a:t>ler</a:t>
            </a:r>
            <a:r>
              <a:rPr lang="tr-TR" u="sng" dirty="0"/>
              <a:t> belirli bilgiye ulaşmayı sağlarken belirli bir kısım bilgiye ulaşmayı da engelleyerek daha kısıtlı bir tablo yaratmış olurlar. </a:t>
            </a:r>
            <a:r>
              <a:rPr lang="tr-TR" dirty="0"/>
              <a:t>Böylece, istenmeyen, gereksiz ya da uygun olmayan alanlar görünüm dışında bırakılabilir ve sadece gerekli bilgileri içeren bir tablo olan </a:t>
            </a:r>
            <a:r>
              <a:rPr lang="tr-TR" dirty="0" err="1"/>
              <a:t>view</a:t>
            </a:r>
            <a:r>
              <a:rPr lang="tr-TR" dirty="0"/>
              <a:t> yaratılır. Bunun kullanıcıya sağladığı yarar şudur: Görünüm sayesinde kullanıcı; daha basit bir tablo üzerinde sorgulama işlemi yapma imkanı bulabilir.</a:t>
            </a:r>
          </a:p>
          <a:p>
            <a:r>
              <a:rPr lang="tr-TR" dirty="0"/>
              <a:t>Kullanıcı yeni bir </a:t>
            </a:r>
            <a:r>
              <a:rPr lang="tr-TR" dirty="0" err="1"/>
              <a:t>view</a:t>
            </a:r>
            <a:r>
              <a:rPr lang="tr-TR" dirty="0"/>
              <a:t> yaratırken daha kolay kullanabilmek için alanlara istediği isimleri verebilir ve böylece varsa karmaşık ve kullanımı zor alan isimlerinden de kurtulmuş olur.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16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lerin</a:t>
            </a:r>
            <a:r>
              <a:rPr lang="tr-TR" dirty="0"/>
              <a:t> Avantajları: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Veritabanı sahibi kişi bir tabloda sadece belli bazı alanlar için istediği kişilere sorgulama hakkı vermek yerine o tabloyu temel tablo kabul ederek bir görünüm oluşturabilir ve o görünümde istediklerine sorgulama hakkı verebilir. Böylece hem temel  tabloda herhangi bir değişikliğin yapılması önlenmiş olur; hem de sorgulama hakkına sahip kişilerin kesintisiz bir şekilde görünüm üzerinde sorgulama yapmaları sağlanır.</a:t>
            </a:r>
          </a:p>
          <a:p>
            <a:pPr algn="just"/>
            <a:r>
              <a:rPr lang="tr-TR" dirty="0"/>
              <a:t>İki ya da daha fazla tablonun "</a:t>
            </a:r>
            <a:r>
              <a:rPr lang="tr-TR" dirty="0" err="1"/>
              <a:t>join</a:t>
            </a:r>
            <a:r>
              <a:rPr lang="tr-TR" dirty="0"/>
              <a:t>" ile birleştirilmesi sonucu görünüm oluşturulabilir ve daha ileriki uygulamalarda kullanılabilecek bir nesne elde edilebilir.</a:t>
            </a:r>
          </a:p>
          <a:p>
            <a:pPr algn="just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17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Oluşturulan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veritabanınız</a:t>
            </a:r>
            <a:r>
              <a:rPr lang="tr-TR" dirty="0"/>
              <a:t> içerisinde “</a:t>
            </a:r>
            <a:r>
              <a:rPr lang="tr-TR" dirty="0" err="1"/>
              <a:t>Views</a:t>
            </a:r>
            <a:r>
              <a:rPr lang="tr-TR" dirty="0"/>
              <a:t>” </a:t>
            </a:r>
            <a:r>
              <a:rPr lang="tr-TR" dirty="0" err="1"/>
              <a:t>seçeneceğinin</a:t>
            </a:r>
            <a:r>
              <a:rPr lang="tr-TR" dirty="0"/>
              <a:t> altında yer almaktadır.</a:t>
            </a:r>
          </a:p>
          <a:p>
            <a:r>
              <a:rPr lang="tr-TR" dirty="0"/>
              <a:t>Genel tanımı: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  <a:r>
              <a:rPr lang="tr-TR" dirty="0" err="1">
                <a:solidFill>
                  <a:srgbClr val="FF0000"/>
                </a:solidFill>
              </a:rPr>
              <a:t>create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view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view_adi</a:t>
            </a: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as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  <a:r>
              <a:rPr lang="tr-TR" dirty="0" err="1">
                <a:solidFill>
                  <a:srgbClr val="FF0000"/>
                </a:solidFill>
              </a:rPr>
              <a:t>select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sutun_adlari</a:t>
            </a: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  <a:r>
              <a:rPr lang="tr-TR" dirty="0" err="1">
                <a:solidFill>
                  <a:srgbClr val="FF0000"/>
                </a:solidFill>
              </a:rPr>
              <a:t>from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base_tablo_adi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4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52621"/>
              </p:ext>
            </p:extLst>
          </p:nvPr>
        </p:nvGraphicFramePr>
        <p:xfrm>
          <a:off x="457200" y="1417638"/>
          <a:ext cx="7620000" cy="5029200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2154">
                <a:tc>
                  <a:txBody>
                    <a:bodyPr/>
                    <a:lstStyle/>
                    <a:p>
                      <a:pPr algn="l" fontAlgn="t"/>
                      <a:r>
                        <a:rPr lang="tr-TR" sz="2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Tanımlanmış</a:t>
                      </a:r>
                      <a:r>
                        <a:rPr lang="tr-TR" sz="22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bir </a:t>
                      </a:r>
                      <a:r>
                        <a:rPr lang="tr-TR" sz="2200" b="0" i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view</a:t>
                      </a:r>
                      <a:r>
                        <a:rPr lang="tr-TR" sz="22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 çağırmak için;</a:t>
                      </a:r>
                    </a:p>
                    <a:p>
                      <a:pPr algn="l" fontAlgn="t"/>
                      <a:endParaRPr lang="tr-TR" sz="2200" b="0" i="0" dirty="0">
                        <a:solidFill>
                          <a:srgbClr val="2060A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tr-TR" sz="2200" b="0" i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SELECT * FROM </a:t>
                      </a:r>
                      <a:r>
                        <a:rPr lang="tr-TR" sz="2200" b="0" i="0" dirty="0" err="1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viewisim</a:t>
                      </a:r>
                      <a:endParaRPr lang="tr-TR" sz="2200" b="0" i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tr-TR" sz="2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tr-TR" sz="2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Silmek için</a:t>
                      </a:r>
                    </a:p>
                    <a:p>
                      <a:pPr algn="l" fontAlgn="t"/>
                      <a:endParaRPr lang="tr-TR" sz="2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tr-TR" sz="22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 VIEW </a:t>
                      </a:r>
                      <a:r>
                        <a:rPr lang="tr-TR" sz="2200" b="0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viewisim</a:t>
                      </a:r>
                      <a:endParaRPr lang="tr-TR" sz="22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tr-TR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tr-TR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 tabanındaki bütün </a:t>
                      </a:r>
                      <a:r>
                        <a:rPr lang="tr-TR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viewleri</a:t>
                      </a:r>
                      <a:r>
                        <a:rPr lang="tr-TR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görmek için;</a:t>
                      </a:r>
                    </a:p>
                    <a:p>
                      <a:pPr algn="l" fontAlgn="t"/>
                      <a:endParaRPr lang="tr-TR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tr-TR" sz="22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FROM INFORMATION_SCHEMA.VIEWS</a:t>
                      </a:r>
                    </a:p>
                    <a:p>
                      <a:pPr algn="l" fontAlgn="t"/>
                      <a:endParaRPr lang="tr-TR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tr-TR" sz="2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Viewlerin</a:t>
                      </a:r>
                      <a:r>
                        <a:rPr lang="tr-TR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listesi için görebilmek için ise;</a:t>
                      </a:r>
                    </a:p>
                    <a:p>
                      <a:pPr algn="l" fontAlgn="t"/>
                      <a:endParaRPr lang="tr-TR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tr-TR" sz="22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FROM </a:t>
                      </a:r>
                      <a:r>
                        <a:rPr lang="tr-TR" sz="2200" b="0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sys.views</a:t>
                      </a:r>
                      <a:endParaRPr lang="tr-TR" sz="2200" b="0" i="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Öğr.Gör. S. 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788-F333-4375-8FDF-1504350FC2C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86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BF75610CC694A824BF4EA57301F06" ma:contentTypeVersion="2" ma:contentTypeDescription="Create a new document." ma:contentTypeScope="" ma:versionID="5225a9240074451ec11fe9a5ffa54740">
  <xsd:schema xmlns:xsd="http://www.w3.org/2001/XMLSchema" xmlns:xs="http://www.w3.org/2001/XMLSchema" xmlns:p="http://schemas.microsoft.com/office/2006/metadata/properties" xmlns:ns2="12f52366-666b-487e-b94d-34d9a8618b3b" targetNamespace="http://schemas.microsoft.com/office/2006/metadata/properties" ma:root="true" ma:fieldsID="53916b6b1c22efe3f888ab7bfa1f5f64" ns2:_="">
    <xsd:import namespace="12f52366-666b-487e-b94d-34d9a861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52366-666b-487e-b94d-34d9a8618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CCF54B-ADAE-4EA1-A2E3-25DD06027B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7DFE4-807E-400E-BA82-8275D10D0064}"/>
</file>

<file path=customXml/itemProps3.xml><?xml version="1.0" encoding="utf-8"?>
<ds:datastoreItem xmlns:ds="http://schemas.openxmlformats.org/officeDocument/2006/customXml" ds:itemID="{F35D698B-7AF8-46C4-9746-5DA00CDAD4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1396</TotalTime>
  <Words>1126</Words>
  <Application>Microsoft Office PowerPoint</Application>
  <PresentationFormat>Ekran Gösterisi 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Bitişiklik</vt:lpstr>
      <vt:lpstr>VIEW ile çalışmak</vt:lpstr>
      <vt:lpstr>VİEW =SANAL TABLO</vt:lpstr>
      <vt:lpstr>Geçici Tablo nedir?</vt:lpstr>
      <vt:lpstr>Geçici Tablo Örneği</vt:lpstr>
      <vt:lpstr>VIEW= GÖRÜNÜM</vt:lpstr>
      <vt:lpstr>View lerin Avantajları:</vt:lpstr>
      <vt:lpstr>View lerin Avantajları:</vt:lpstr>
      <vt:lpstr>PowerPoint Sunusu</vt:lpstr>
      <vt:lpstr>PowerPoint Sunusu</vt:lpstr>
      <vt:lpstr>Örnek 1:</vt:lpstr>
      <vt:lpstr>Örnek 1:</vt:lpstr>
      <vt:lpstr>Örnek 1:</vt:lpstr>
      <vt:lpstr>Örnek 1:</vt:lpstr>
      <vt:lpstr>Örnek 2:</vt:lpstr>
      <vt:lpstr>PowerPoint Sunusu</vt:lpstr>
      <vt:lpstr>Örnek 3:Join </vt:lpstr>
      <vt:lpstr>Örnek 3:</vt:lpstr>
      <vt:lpstr>Örnek 3:</vt:lpstr>
      <vt:lpstr>View lerde Ne YAPILMAZ?</vt:lpstr>
      <vt:lpstr>ÖDEV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SMehtap</dc:creator>
  <cp:lastModifiedBy>SMehtap</cp:lastModifiedBy>
  <cp:revision>32</cp:revision>
  <dcterms:created xsi:type="dcterms:W3CDTF">2012-10-08T21:48:15Z</dcterms:created>
  <dcterms:modified xsi:type="dcterms:W3CDTF">2021-05-21T09:29:05Z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0x010100AECBF75610CC694A824BF4EA57301F06</vt:lpwstr>
  </property>
</Properties>
</file>