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65" r:id="rId7"/>
    <p:sldId id="257" r:id="rId8"/>
    <p:sldId id="266" r:id="rId9"/>
    <p:sldId id="258" r:id="rId10"/>
    <p:sldId id="260" r:id="rId11"/>
    <p:sldId id="267" r:id="rId12"/>
    <p:sldId id="268" r:id="rId13"/>
    <p:sldId id="270" r:id="rId14"/>
    <p:sldId id="261" r:id="rId15"/>
    <p:sldId id="271" r:id="rId16"/>
    <p:sldId id="262" r:id="rId17"/>
    <p:sldId id="272" r:id="rId18"/>
    <p:sldId id="273" r:id="rId19"/>
    <p:sldId id="274" r:id="rId20"/>
    <p:sldId id="278" r:id="rId21"/>
    <p:sldId id="263" r:id="rId22"/>
    <p:sldId id="275" r:id="rId23"/>
    <p:sldId id="276" r:id="rId24"/>
    <p:sldId id="277" r:id="rId25"/>
    <p:sldId id="259"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646BA-0B50-4F95-8270-4E4726E9590C}" v="1" dt="2022-01-09T11:18:48.040"/>
    <p1510:client id="{3606F0AB-BDEC-4D46-99BC-6C7E70130FD3}" v="3" dt="2021-12-05T16:35:53.911"/>
    <p1510:client id="{49C74022-26CC-436F-B35E-96977A8144BB}" v="2" dt="2021-11-09T21:24:57.423"/>
    <p1510:client id="{6D5D4B33-1474-4D6E-A22E-FF74C5F089BC}" v="1" dt="2021-11-09T17:53:04.361"/>
    <p1510:client id="{7D6A5763-489E-4858-B4EB-F63D2EC46311}" v="2" dt="2021-11-09T17:48:24.324"/>
    <p1510:client id="{B2BE1EE4-7E2B-4470-A18E-3490C530B0F5}" v="2" dt="2021-11-11T07:13:01.118"/>
    <p1510:client id="{BDA35B3D-9118-4898-B905-4A7F4858EA59}" v="3" dt="2021-11-10T23:53:10.652"/>
    <p1510:client id="{C7813307-D9AA-4959-AEF3-E49FB0A66A9F}" v="2" dt="2022-01-09T23:04:20.067"/>
    <p1510:client id="{D2115132-19B3-4724-9FB9-578D1780F5B9}" v="2" dt="2021-11-10T02:09:14.706"/>
    <p1510:client id="{F0B78736-9290-4E10-96BD-48B85EE940A2}" v="1" dt="2021-11-11T06:50:48.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N CAN LAPACI" userId="S::1206706021@ogr.klu.edu.tr::c6187460-2fce-4a7d-89f5-442886ee281f" providerId="AD" clId="Web-{B2BE1EE4-7E2B-4470-A18E-3490C530B0F5}"/>
    <pc:docChg chg="modSld">
      <pc:chgData name="EMİN CAN LAPACI" userId="S::1206706021@ogr.klu.edu.tr::c6187460-2fce-4a7d-89f5-442886ee281f" providerId="AD" clId="Web-{B2BE1EE4-7E2B-4470-A18E-3490C530B0F5}" dt="2021-11-11T07:13:01.118" v="1" actId="14100"/>
      <pc:docMkLst>
        <pc:docMk/>
      </pc:docMkLst>
      <pc:sldChg chg="modSp">
        <pc:chgData name="EMİN CAN LAPACI" userId="S::1206706021@ogr.klu.edu.tr::c6187460-2fce-4a7d-89f5-442886ee281f" providerId="AD" clId="Web-{B2BE1EE4-7E2B-4470-A18E-3490C530B0F5}" dt="2021-11-11T07:12:24.305" v="0" actId="14100"/>
        <pc:sldMkLst>
          <pc:docMk/>
          <pc:sldMk cId="643356474" sldId="275"/>
        </pc:sldMkLst>
        <pc:picChg chg="mod">
          <ac:chgData name="EMİN CAN LAPACI" userId="S::1206706021@ogr.klu.edu.tr::c6187460-2fce-4a7d-89f5-442886ee281f" providerId="AD" clId="Web-{B2BE1EE4-7E2B-4470-A18E-3490C530B0F5}" dt="2021-11-11T07:12:24.305" v="0" actId="14100"/>
          <ac:picMkLst>
            <pc:docMk/>
            <pc:sldMk cId="643356474" sldId="275"/>
            <ac:picMk id="17" creationId="{61931EFA-2D5A-4C39-9FA4-5F2107E36F92}"/>
          </ac:picMkLst>
        </pc:picChg>
      </pc:sldChg>
      <pc:sldChg chg="modSp">
        <pc:chgData name="EMİN CAN LAPACI" userId="S::1206706021@ogr.klu.edu.tr::c6187460-2fce-4a7d-89f5-442886ee281f" providerId="AD" clId="Web-{B2BE1EE4-7E2B-4470-A18E-3490C530B0F5}" dt="2021-11-11T07:13:01.118" v="1" actId="14100"/>
        <pc:sldMkLst>
          <pc:docMk/>
          <pc:sldMk cId="1525537267" sldId="277"/>
        </pc:sldMkLst>
        <pc:picChg chg="mod">
          <ac:chgData name="EMİN CAN LAPACI" userId="S::1206706021@ogr.klu.edu.tr::c6187460-2fce-4a7d-89f5-442886ee281f" providerId="AD" clId="Web-{B2BE1EE4-7E2B-4470-A18E-3490C530B0F5}" dt="2021-11-11T07:13:01.118" v="1" actId="14100"/>
          <ac:picMkLst>
            <pc:docMk/>
            <pc:sldMk cId="1525537267" sldId="277"/>
            <ac:picMk id="12" creationId="{A52AD153-F013-4C1D-AC91-DF835034B602}"/>
          </ac:picMkLst>
        </pc:picChg>
      </pc:sldChg>
    </pc:docChg>
  </pc:docChgLst>
  <pc:docChgLst>
    <pc:chgData name="EMİN CAN LAPACI" userId="S::1206706021@ogr.klu.edu.tr::c6187460-2fce-4a7d-89f5-442886ee281f" providerId="AD" clId="Web-{C7813307-D9AA-4959-AEF3-E49FB0A66A9F}"/>
    <pc:docChg chg="modSld">
      <pc:chgData name="EMİN CAN LAPACI" userId="S::1206706021@ogr.klu.edu.tr::c6187460-2fce-4a7d-89f5-442886ee281f" providerId="AD" clId="Web-{C7813307-D9AA-4959-AEF3-E49FB0A66A9F}" dt="2022-01-09T23:04:20.067" v="1" actId="1076"/>
      <pc:docMkLst>
        <pc:docMk/>
      </pc:docMkLst>
      <pc:sldChg chg="modSp">
        <pc:chgData name="EMİN CAN LAPACI" userId="S::1206706021@ogr.klu.edu.tr::c6187460-2fce-4a7d-89f5-442886ee281f" providerId="AD" clId="Web-{C7813307-D9AA-4959-AEF3-E49FB0A66A9F}" dt="2022-01-09T22:53:59.027" v="0" actId="1076"/>
        <pc:sldMkLst>
          <pc:docMk/>
          <pc:sldMk cId="3337414326" sldId="268"/>
        </pc:sldMkLst>
        <pc:picChg chg="mod">
          <ac:chgData name="EMİN CAN LAPACI" userId="S::1206706021@ogr.klu.edu.tr::c6187460-2fce-4a7d-89f5-442886ee281f" providerId="AD" clId="Web-{C7813307-D9AA-4959-AEF3-E49FB0A66A9F}" dt="2022-01-09T22:53:59.027" v="0" actId="1076"/>
          <ac:picMkLst>
            <pc:docMk/>
            <pc:sldMk cId="3337414326" sldId="268"/>
            <ac:picMk id="10" creationId="{E72B3445-E2BC-4284-AB27-A8E166AA012E}"/>
          </ac:picMkLst>
        </pc:picChg>
      </pc:sldChg>
      <pc:sldChg chg="modSp">
        <pc:chgData name="EMİN CAN LAPACI" userId="S::1206706021@ogr.klu.edu.tr::c6187460-2fce-4a7d-89f5-442886ee281f" providerId="AD" clId="Web-{C7813307-D9AA-4959-AEF3-E49FB0A66A9F}" dt="2022-01-09T23:04:20.067" v="1" actId="1076"/>
        <pc:sldMkLst>
          <pc:docMk/>
          <pc:sldMk cId="1525537267" sldId="277"/>
        </pc:sldMkLst>
        <pc:picChg chg="mod">
          <ac:chgData name="EMİN CAN LAPACI" userId="S::1206706021@ogr.klu.edu.tr::c6187460-2fce-4a7d-89f5-442886ee281f" providerId="AD" clId="Web-{C7813307-D9AA-4959-AEF3-E49FB0A66A9F}" dt="2022-01-09T23:04:20.067" v="1" actId="1076"/>
          <ac:picMkLst>
            <pc:docMk/>
            <pc:sldMk cId="1525537267" sldId="277"/>
            <ac:picMk id="12" creationId="{A52AD153-F013-4C1D-AC91-DF835034B602}"/>
          </ac:picMkLst>
        </pc:picChg>
      </pc:sldChg>
    </pc:docChg>
  </pc:docChgLst>
  <pc:docChgLst>
    <pc:chgData name="ESRA DEMİR" userId="S::1206706036@ogr.klu.edu.tr::bf095328-70d4-4b83-b3a6-e70d97904a15" providerId="AD" clId="Web-{3606F0AB-BDEC-4D46-99BC-6C7E70130FD3}"/>
    <pc:docChg chg="modSld sldOrd">
      <pc:chgData name="ESRA DEMİR" userId="S::1206706036@ogr.klu.edu.tr::bf095328-70d4-4b83-b3a6-e70d97904a15" providerId="AD" clId="Web-{3606F0AB-BDEC-4D46-99BC-6C7E70130FD3}" dt="2021-12-05T16:35:53.911" v="2"/>
      <pc:docMkLst>
        <pc:docMk/>
      </pc:docMkLst>
      <pc:sldChg chg="ord">
        <pc:chgData name="ESRA DEMİR" userId="S::1206706036@ogr.klu.edu.tr::bf095328-70d4-4b83-b3a6-e70d97904a15" providerId="AD" clId="Web-{3606F0AB-BDEC-4D46-99BC-6C7E70130FD3}" dt="2021-12-05T16:35:53.911" v="2"/>
        <pc:sldMkLst>
          <pc:docMk/>
          <pc:sldMk cId="3436852047" sldId="259"/>
        </pc:sldMkLst>
      </pc:sldChg>
      <pc:sldChg chg="modSp">
        <pc:chgData name="ESRA DEMİR" userId="S::1206706036@ogr.klu.edu.tr::bf095328-70d4-4b83-b3a6-e70d97904a15" providerId="AD" clId="Web-{3606F0AB-BDEC-4D46-99BC-6C7E70130FD3}" dt="2021-12-05T16:15:15.177" v="1" actId="1076"/>
        <pc:sldMkLst>
          <pc:docMk/>
          <pc:sldMk cId="2355984125" sldId="272"/>
        </pc:sldMkLst>
        <pc:spChg chg="mod">
          <ac:chgData name="ESRA DEMİR" userId="S::1206706036@ogr.klu.edu.tr::bf095328-70d4-4b83-b3a6-e70d97904a15" providerId="AD" clId="Web-{3606F0AB-BDEC-4D46-99BC-6C7E70130FD3}" dt="2021-12-05T16:15:15.177" v="1" actId="1076"/>
          <ac:spMkLst>
            <pc:docMk/>
            <pc:sldMk cId="2355984125" sldId="272"/>
            <ac:spMk id="17" creationId="{70962BAB-3659-4875-874B-9AB7B77A7B25}"/>
          </ac:spMkLst>
        </pc:spChg>
        <pc:picChg chg="mod">
          <ac:chgData name="ESRA DEMİR" userId="S::1206706036@ogr.klu.edu.tr::bf095328-70d4-4b83-b3a6-e70d97904a15" providerId="AD" clId="Web-{3606F0AB-BDEC-4D46-99BC-6C7E70130FD3}" dt="2021-12-05T16:15:12.270" v="0" actId="1076"/>
          <ac:picMkLst>
            <pc:docMk/>
            <pc:sldMk cId="2355984125" sldId="272"/>
            <ac:picMk id="19" creationId="{92F87A0A-32BE-432C-A397-3C23E96B67A3}"/>
          </ac:picMkLst>
        </pc:picChg>
      </pc:sldChg>
    </pc:docChg>
  </pc:docChgLst>
  <pc:docChgLst>
    <pc:chgData name="FURKAN KARA" userId="S::1206706009@ogr.klu.edu.tr::7df31bb4-24be-4381-b500-df5f3e0718c1" providerId="AD" clId="Web-{D2115132-19B3-4724-9FB9-578D1780F5B9}"/>
    <pc:docChg chg="modSld">
      <pc:chgData name="FURKAN KARA" userId="S::1206706009@ogr.klu.edu.tr::7df31bb4-24be-4381-b500-df5f3e0718c1" providerId="AD" clId="Web-{D2115132-19B3-4724-9FB9-578D1780F5B9}" dt="2021-11-10T02:09:14.706" v="1" actId="1076"/>
      <pc:docMkLst>
        <pc:docMk/>
      </pc:docMkLst>
      <pc:sldChg chg="modSp">
        <pc:chgData name="FURKAN KARA" userId="S::1206706009@ogr.klu.edu.tr::7df31bb4-24be-4381-b500-df5f3e0718c1" providerId="AD" clId="Web-{D2115132-19B3-4724-9FB9-578D1780F5B9}" dt="2021-11-10T02:09:14.706" v="1" actId="1076"/>
        <pc:sldMkLst>
          <pc:docMk/>
          <pc:sldMk cId="1757709078" sldId="270"/>
        </pc:sldMkLst>
        <pc:picChg chg="mod">
          <ac:chgData name="FURKAN KARA" userId="S::1206706009@ogr.klu.edu.tr::7df31bb4-24be-4381-b500-df5f3e0718c1" providerId="AD" clId="Web-{D2115132-19B3-4724-9FB9-578D1780F5B9}" dt="2021-11-10T02:09:14.706" v="1" actId="1076"/>
          <ac:picMkLst>
            <pc:docMk/>
            <pc:sldMk cId="1757709078" sldId="270"/>
            <ac:picMk id="11" creationId="{D5539902-D4C8-4394-A305-004EB64C5658}"/>
          </ac:picMkLst>
        </pc:picChg>
      </pc:sldChg>
    </pc:docChg>
  </pc:docChgLst>
  <pc:docChgLst>
    <pc:chgData name="BURAKCAN AYCAN" userId="S::1206706035@ogr.klu.edu.tr::f3608021-5251-43ae-a9f2-e1a9841ce8b5" providerId="AD" clId="Web-{49C74022-26CC-436F-B35E-96977A8144BB}"/>
    <pc:docChg chg="modSld">
      <pc:chgData name="BURAKCAN AYCAN" userId="S::1206706035@ogr.klu.edu.tr::f3608021-5251-43ae-a9f2-e1a9841ce8b5" providerId="AD" clId="Web-{49C74022-26CC-436F-B35E-96977A8144BB}" dt="2021-11-09T21:24:57.423" v="1"/>
      <pc:docMkLst>
        <pc:docMk/>
      </pc:docMkLst>
      <pc:sldChg chg="delSp">
        <pc:chgData name="BURAKCAN AYCAN" userId="S::1206706035@ogr.klu.edu.tr::f3608021-5251-43ae-a9f2-e1a9841ce8b5" providerId="AD" clId="Web-{49C74022-26CC-436F-B35E-96977A8144BB}" dt="2021-11-09T21:24:57.423" v="1"/>
        <pc:sldMkLst>
          <pc:docMk/>
          <pc:sldMk cId="1539570610" sldId="271"/>
        </pc:sldMkLst>
        <pc:spChg chg="del">
          <ac:chgData name="BURAKCAN AYCAN" userId="S::1206706035@ogr.klu.edu.tr::f3608021-5251-43ae-a9f2-e1a9841ce8b5" providerId="AD" clId="Web-{49C74022-26CC-436F-B35E-96977A8144BB}" dt="2021-11-09T21:24:56.033" v="0"/>
          <ac:spMkLst>
            <pc:docMk/>
            <pc:sldMk cId="1539570610" sldId="271"/>
            <ac:spMk id="2" creationId="{B15D8845-E8F7-4D21-8DAF-52DB8DA0D5D5}"/>
          </ac:spMkLst>
        </pc:spChg>
        <pc:spChg chg="del">
          <ac:chgData name="BURAKCAN AYCAN" userId="S::1206706035@ogr.klu.edu.tr::f3608021-5251-43ae-a9f2-e1a9841ce8b5" providerId="AD" clId="Web-{49C74022-26CC-436F-B35E-96977A8144BB}" dt="2021-11-09T21:24:57.423" v="1"/>
          <ac:spMkLst>
            <pc:docMk/>
            <pc:sldMk cId="1539570610" sldId="271"/>
            <ac:spMk id="8" creationId="{D2DF9C89-31E8-43C4-8034-A63293DECAB7}"/>
          </ac:spMkLst>
        </pc:spChg>
      </pc:sldChg>
    </pc:docChg>
  </pc:docChgLst>
  <pc:docChgLst>
    <pc:chgData name="FURKAN KARA" userId="S::1206706009@ogr.klu.edu.tr::7df31bb4-24be-4381-b500-df5f3e0718c1" providerId="AD" clId="Web-{BDA35B3D-9118-4898-B905-4A7F4858EA59}"/>
    <pc:docChg chg="modSld">
      <pc:chgData name="FURKAN KARA" userId="S::1206706009@ogr.klu.edu.tr::7df31bb4-24be-4381-b500-df5f3e0718c1" providerId="AD" clId="Web-{BDA35B3D-9118-4898-B905-4A7F4858EA59}" dt="2021-11-10T23:53:10.652" v="2" actId="1076"/>
      <pc:docMkLst>
        <pc:docMk/>
      </pc:docMkLst>
      <pc:sldChg chg="modSp">
        <pc:chgData name="FURKAN KARA" userId="S::1206706009@ogr.klu.edu.tr::7df31bb4-24be-4381-b500-df5f3e0718c1" providerId="AD" clId="Web-{BDA35B3D-9118-4898-B905-4A7F4858EA59}" dt="2021-11-10T23:53:10.652" v="2" actId="1076"/>
        <pc:sldMkLst>
          <pc:docMk/>
          <pc:sldMk cId="1757709078" sldId="270"/>
        </pc:sldMkLst>
        <pc:picChg chg="mod">
          <ac:chgData name="FURKAN KARA" userId="S::1206706009@ogr.klu.edu.tr::7df31bb4-24be-4381-b500-df5f3e0718c1" providerId="AD" clId="Web-{BDA35B3D-9118-4898-B905-4A7F4858EA59}" dt="2021-11-10T23:53:10.652" v="2" actId="1076"/>
          <ac:picMkLst>
            <pc:docMk/>
            <pc:sldMk cId="1757709078" sldId="270"/>
            <ac:picMk id="11" creationId="{D5539902-D4C8-4394-A305-004EB64C5658}"/>
          </ac:picMkLst>
        </pc:picChg>
      </pc:sldChg>
    </pc:docChg>
  </pc:docChgLst>
  <pc:docChgLst>
    <pc:chgData name="EMİN CAN LAPACI" userId="S::1206706021@ogr.klu.edu.tr::c6187460-2fce-4a7d-89f5-442886ee281f" providerId="AD" clId="Web-{6D5D4B33-1474-4D6E-A22E-FF74C5F089BC}"/>
    <pc:docChg chg="modSld">
      <pc:chgData name="EMİN CAN LAPACI" userId="S::1206706021@ogr.klu.edu.tr::c6187460-2fce-4a7d-89f5-442886ee281f" providerId="AD" clId="Web-{6D5D4B33-1474-4D6E-A22E-FF74C5F089BC}" dt="2021-11-09T17:53:04.361" v="0" actId="14100"/>
      <pc:docMkLst>
        <pc:docMk/>
      </pc:docMkLst>
      <pc:sldChg chg="modSp">
        <pc:chgData name="EMİN CAN LAPACI" userId="S::1206706021@ogr.klu.edu.tr::c6187460-2fce-4a7d-89f5-442886ee281f" providerId="AD" clId="Web-{6D5D4B33-1474-4D6E-A22E-FF74C5F089BC}" dt="2021-11-09T17:53:04.361" v="0" actId="14100"/>
        <pc:sldMkLst>
          <pc:docMk/>
          <pc:sldMk cId="1525537267" sldId="277"/>
        </pc:sldMkLst>
        <pc:spChg chg="mod">
          <ac:chgData name="EMİN CAN LAPACI" userId="S::1206706021@ogr.klu.edu.tr::c6187460-2fce-4a7d-89f5-442886ee281f" providerId="AD" clId="Web-{6D5D4B33-1474-4D6E-A22E-FF74C5F089BC}" dt="2021-11-09T17:53:04.361" v="0" actId="14100"/>
          <ac:spMkLst>
            <pc:docMk/>
            <pc:sldMk cId="1525537267" sldId="277"/>
            <ac:spMk id="8" creationId="{9803EE00-2255-4F7E-B554-271C4EFF9D34}"/>
          </ac:spMkLst>
        </pc:spChg>
      </pc:sldChg>
    </pc:docChg>
  </pc:docChgLst>
  <pc:docChgLst>
    <pc:chgData name="EMİRCAN DEMİR" userId="S::1206706015@ogr.klu.edu.tr::226e64f3-b0c5-4697-b5d6-38c9253374ae" providerId="AD" clId="Web-{7D6A5763-489E-4858-B4EB-F63D2EC46311}"/>
    <pc:docChg chg="sldOrd">
      <pc:chgData name="EMİRCAN DEMİR" userId="S::1206706015@ogr.klu.edu.tr::226e64f3-b0c5-4697-b5d6-38c9253374ae" providerId="AD" clId="Web-{7D6A5763-489E-4858-B4EB-F63D2EC46311}" dt="2021-11-09T17:48:24.324" v="1"/>
      <pc:docMkLst>
        <pc:docMk/>
      </pc:docMkLst>
      <pc:sldChg chg="ord">
        <pc:chgData name="EMİRCAN DEMİR" userId="S::1206706015@ogr.klu.edu.tr::226e64f3-b0c5-4697-b5d6-38c9253374ae" providerId="AD" clId="Web-{7D6A5763-489E-4858-B4EB-F63D2EC46311}" dt="2021-11-09T17:48:24.324" v="1"/>
        <pc:sldMkLst>
          <pc:docMk/>
          <pc:sldMk cId="3436852047" sldId="259"/>
        </pc:sldMkLst>
      </pc:sldChg>
    </pc:docChg>
  </pc:docChgLst>
  <pc:docChgLst>
    <pc:chgData name="EMİN CAN LAPACI" userId="S::1206706021@ogr.klu.edu.tr::c6187460-2fce-4a7d-89f5-442886ee281f" providerId="AD" clId="Web-{F0B78736-9290-4E10-96BD-48B85EE940A2}"/>
    <pc:docChg chg="modSld">
      <pc:chgData name="EMİN CAN LAPACI" userId="S::1206706021@ogr.klu.edu.tr::c6187460-2fce-4a7d-89f5-442886ee281f" providerId="AD" clId="Web-{F0B78736-9290-4E10-96BD-48B85EE940A2}" dt="2021-11-11T06:50:48.007" v="0" actId="1076"/>
      <pc:docMkLst>
        <pc:docMk/>
      </pc:docMkLst>
      <pc:sldChg chg="modSp">
        <pc:chgData name="EMİN CAN LAPACI" userId="S::1206706021@ogr.klu.edu.tr::c6187460-2fce-4a7d-89f5-442886ee281f" providerId="AD" clId="Web-{F0B78736-9290-4E10-96BD-48B85EE940A2}" dt="2021-11-11T06:50:48.007" v="0" actId="1076"/>
        <pc:sldMkLst>
          <pc:docMk/>
          <pc:sldMk cId="1757709078" sldId="270"/>
        </pc:sldMkLst>
        <pc:spChg chg="mod">
          <ac:chgData name="EMİN CAN LAPACI" userId="S::1206706021@ogr.klu.edu.tr::c6187460-2fce-4a7d-89f5-442886ee281f" providerId="AD" clId="Web-{F0B78736-9290-4E10-96BD-48B85EE940A2}" dt="2021-11-11T06:50:48.007" v="0" actId="1076"/>
          <ac:spMkLst>
            <pc:docMk/>
            <pc:sldMk cId="1757709078" sldId="270"/>
            <ac:spMk id="9" creationId="{4C55E08C-9A9F-435F-8CA1-DDD9995F86AD}"/>
          </ac:spMkLst>
        </pc:spChg>
      </pc:sldChg>
    </pc:docChg>
  </pc:docChgLst>
  <pc:docChgLst>
    <pc:chgData name="ÖZGE ORAL" userId="S::1206706042@ogr.klu.edu.tr::a331aea2-fc28-4163-9707-98d58739e03e" providerId="AD" clId="Web-{030646BA-0B50-4F95-8270-4E4726E9590C}"/>
    <pc:docChg chg="sldOrd">
      <pc:chgData name="ÖZGE ORAL" userId="S::1206706042@ogr.klu.edu.tr::a331aea2-fc28-4163-9707-98d58739e03e" providerId="AD" clId="Web-{030646BA-0B50-4F95-8270-4E4726E9590C}" dt="2022-01-09T11:18:48.040" v="0"/>
      <pc:docMkLst>
        <pc:docMk/>
      </pc:docMkLst>
      <pc:sldChg chg="ord">
        <pc:chgData name="ÖZGE ORAL" userId="S::1206706042@ogr.klu.edu.tr::a331aea2-fc28-4163-9707-98d58739e03e" providerId="AD" clId="Web-{030646BA-0B50-4F95-8270-4E4726E9590C}" dt="2022-01-09T11:18:48.040" v="0"/>
        <pc:sldMkLst>
          <pc:docMk/>
          <pc:sldMk cId="3436852047"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8CBC74-7DC0-4530-8A0C-2BBA2619F15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F3DABBA-311D-43DA-A3A2-A304D5C18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5901632-E913-4850-808D-67DEB571E04C}"/>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5" name="Alt Bilgi Yer Tutucusu 4">
            <a:extLst>
              <a:ext uri="{FF2B5EF4-FFF2-40B4-BE49-F238E27FC236}">
                <a16:creationId xmlns:a16="http://schemas.microsoft.com/office/drawing/2014/main" id="{4A5D6A5A-ED4A-4729-9DFF-3D7873A779A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CDFA304-CFEE-456F-9912-28BE7043F009}"/>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243584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42C81C-80ED-416D-A6AC-A5A858033DC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6C12AAC-07F0-42D2-A1A0-B33E5B4CE00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0F4213D-58C3-44DF-95CE-6751E259BB99}"/>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5" name="Alt Bilgi Yer Tutucusu 4">
            <a:extLst>
              <a:ext uri="{FF2B5EF4-FFF2-40B4-BE49-F238E27FC236}">
                <a16:creationId xmlns:a16="http://schemas.microsoft.com/office/drawing/2014/main" id="{29C6CBE4-3071-4E3E-90F9-829614922AB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D2781FF-B7ED-46DE-9BC9-2C703777F38E}"/>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315914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F8E9907-1F4B-4F45-8227-57AF2F4DA0C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36BB7C7-0946-43AD-8E85-F08998E46C5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93AAA1-33F7-438D-A9BF-3FCCCF69F447}"/>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5" name="Alt Bilgi Yer Tutucusu 4">
            <a:extLst>
              <a:ext uri="{FF2B5EF4-FFF2-40B4-BE49-F238E27FC236}">
                <a16:creationId xmlns:a16="http://schemas.microsoft.com/office/drawing/2014/main" id="{969219CA-E52C-4989-A112-A68BE348E70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B9B640-8CF2-48C9-90EF-496CF0DC4DB2}"/>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173202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75C1A6-1756-419D-9604-1DB4752E4D5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83A2267-4ABE-4BEC-B859-A609AB56906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3879F7-B25E-4387-9088-ED8DB872A099}"/>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5" name="Alt Bilgi Yer Tutucusu 4">
            <a:extLst>
              <a:ext uri="{FF2B5EF4-FFF2-40B4-BE49-F238E27FC236}">
                <a16:creationId xmlns:a16="http://schemas.microsoft.com/office/drawing/2014/main" id="{031E3290-67E3-4B5E-9C0C-A2627BDAAA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BDA35BF-FD57-49E9-9A2B-5E1D2E1A4C05}"/>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3734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1274C7-3E00-4601-BB6F-10DE573E71E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DC1A747-D9E9-43E5-83F4-CB8CF7609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733D6A8-056C-4103-BE32-99D2698DE929}"/>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5" name="Alt Bilgi Yer Tutucusu 4">
            <a:extLst>
              <a:ext uri="{FF2B5EF4-FFF2-40B4-BE49-F238E27FC236}">
                <a16:creationId xmlns:a16="http://schemas.microsoft.com/office/drawing/2014/main" id="{EAD44F98-EB92-4FFF-8DCC-27AF1F8669F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F7446F-F0D7-43AD-B2C6-8E4F67B6F294}"/>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46904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53885A-768D-4695-BFBF-1E1ED0D8955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2271AE8-F98A-450E-B425-CB7F924B19D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283C4C8-A692-4084-8FFD-64FC96C6284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49B4965-9968-48F6-8AE1-025663F8FCA7}"/>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6" name="Alt Bilgi Yer Tutucusu 5">
            <a:extLst>
              <a:ext uri="{FF2B5EF4-FFF2-40B4-BE49-F238E27FC236}">
                <a16:creationId xmlns:a16="http://schemas.microsoft.com/office/drawing/2014/main" id="{0616A86B-DB38-442E-8E27-CC514B1669C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83F5CF7-1916-4A58-8791-EAFC4882F023}"/>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117654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395A95-F291-4F8F-BDA4-13BEB44F747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F9F8011-D812-4BA4-8886-D48EBCA4A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FE51F6E-0F6B-4840-A814-93772204CA0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E27544C-70F1-444B-A2D2-D7641DE134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7861461-2C3A-4334-A201-32512962195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11CFA95-88E0-40A4-B662-92312436F7DB}"/>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8" name="Alt Bilgi Yer Tutucusu 7">
            <a:extLst>
              <a:ext uri="{FF2B5EF4-FFF2-40B4-BE49-F238E27FC236}">
                <a16:creationId xmlns:a16="http://schemas.microsoft.com/office/drawing/2014/main" id="{C1D28691-F07E-45B4-B622-4D248B212B5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E63E1F1-A8B0-4F58-AADE-86911A2175A6}"/>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21235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6F8254-A4BB-48FE-9C66-EBC42EE7150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78D7EFA-C285-4210-A265-C854BFBBE7B9}"/>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4" name="Alt Bilgi Yer Tutucusu 3">
            <a:extLst>
              <a:ext uri="{FF2B5EF4-FFF2-40B4-BE49-F238E27FC236}">
                <a16:creationId xmlns:a16="http://schemas.microsoft.com/office/drawing/2014/main" id="{A2FEAC5B-163F-43A5-8EC1-FD6E02FB5DB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EEE5A8D-1CD2-4962-85F0-0945387A424B}"/>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333516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FDDB5D5-67D9-4BEA-A98E-7FE9B75382D0}"/>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3" name="Alt Bilgi Yer Tutucusu 2">
            <a:extLst>
              <a:ext uri="{FF2B5EF4-FFF2-40B4-BE49-F238E27FC236}">
                <a16:creationId xmlns:a16="http://schemas.microsoft.com/office/drawing/2014/main" id="{6693EA92-10C9-4A1C-A0C2-A3B714E9C1B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F19C455-5DD0-425E-BDFE-E634439E1C3A}"/>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147621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780BE8-E0BB-481D-8318-3EE8B387633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B1BBBEF-BA81-4DA3-905F-149CA97537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2DDC678-07BD-412F-A100-3C370136B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DA200FB-4D5B-4BA4-987D-96E37401CE00}"/>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6" name="Alt Bilgi Yer Tutucusu 5">
            <a:extLst>
              <a:ext uri="{FF2B5EF4-FFF2-40B4-BE49-F238E27FC236}">
                <a16:creationId xmlns:a16="http://schemas.microsoft.com/office/drawing/2014/main" id="{290AE42B-983C-4992-9A12-E2BF8ED8AB4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02D9818-38CB-4A7B-AFAA-998D7030CA0C}"/>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230173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83A3D9-17CD-47E5-A738-40ACA61352E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9A504DA-A892-4A91-9781-70CDE5E29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ADB23CB-680F-4DBE-AEB6-5AB4C0D84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740931E-9C6E-42F0-8A8C-F39A7A43AF8B}"/>
              </a:ext>
            </a:extLst>
          </p:cNvPr>
          <p:cNvSpPr>
            <a:spLocks noGrp="1"/>
          </p:cNvSpPr>
          <p:nvPr>
            <p:ph type="dt" sz="half" idx="10"/>
          </p:nvPr>
        </p:nvSpPr>
        <p:spPr/>
        <p:txBody>
          <a:bodyPr/>
          <a:lstStyle/>
          <a:p>
            <a:fld id="{7E612980-6E06-4EFA-84BC-9CE3F6BE5BC2}" type="datetimeFigureOut">
              <a:rPr lang="tr-TR" smtClean="0"/>
              <a:t>9.01.2022</a:t>
            </a:fld>
            <a:endParaRPr lang="tr-TR"/>
          </a:p>
        </p:txBody>
      </p:sp>
      <p:sp>
        <p:nvSpPr>
          <p:cNvPr id="6" name="Alt Bilgi Yer Tutucusu 5">
            <a:extLst>
              <a:ext uri="{FF2B5EF4-FFF2-40B4-BE49-F238E27FC236}">
                <a16:creationId xmlns:a16="http://schemas.microsoft.com/office/drawing/2014/main" id="{2B9D5006-18D3-4C8E-8DD5-D73AFCCB1A7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168397E-1FFA-402D-97CF-2A581B00F9A8}"/>
              </a:ext>
            </a:extLst>
          </p:cNvPr>
          <p:cNvSpPr>
            <a:spLocks noGrp="1"/>
          </p:cNvSpPr>
          <p:nvPr>
            <p:ph type="sldNum" sz="quarter" idx="12"/>
          </p:nvPr>
        </p:nvSpPr>
        <p:spPr/>
        <p:txBody>
          <a:bodyPr/>
          <a:lstStyle/>
          <a:p>
            <a:fld id="{F1BC0271-7122-45FE-A01E-803ABA7E609B}" type="slidenum">
              <a:rPr lang="tr-TR" smtClean="0"/>
              <a:t>‹#›</a:t>
            </a:fld>
            <a:endParaRPr lang="tr-TR"/>
          </a:p>
        </p:txBody>
      </p:sp>
    </p:spTree>
    <p:extLst>
      <p:ext uri="{BB962C8B-B14F-4D97-AF65-F5344CB8AC3E}">
        <p14:creationId xmlns:p14="http://schemas.microsoft.com/office/powerpoint/2010/main" val="194515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E8D59D3-FB90-4911-B897-321FFE375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BA1BDD2-6C91-4785-8FF3-DA6ED6322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648302-EBFC-4107-88CD-3F9152699C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12980-6E06-4EFA-84BC-9CE3F6BE5BC2}" type="datetimeFigureOut">
              <a:rPr lang="tr-TR" smtClean="0"/>
              <a:t>9.01.2022</a:t>
            </a:fld>
            <a:endParaRPr lang="tr-TR"/>
          </a:p>
        </p:txBody>
      </p:sp>
      <p:sp>
        <p:nvSpPr>
          <p:cNvPr id="5" name="Alt Bilgi Yer Tutucusu 4">
            <a:extLst>
              <a:ext uri="{FF2B5EF4-FFF2-40B4-BE49-F238E27FC236}">
                <a16:creationId xmlns:a16="http://schemas.microsoft.com/office/drawing/2014/main" id="{70938FFE-BD27-45C5-A5A8-F21C5E4A2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4C97F91-A049-4904-B4FA-41190D102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C0271-7122-45FE-A01E-803ABA7E609B}" type="slidenum">
              <a:rPr lang="tr-TR" smtClean="0"/>
              <a:t>‹#›</a:t>
            </a:fld>
            <a:endParaRPr lang="tr-TR"/>
          </a:p>
        </p:txBody>
      </p:sp>
    </p:spTree>
    <p:extLst>
      <p:ext uri="{BB962C8B-B14F-4D97-AF65-F5344CB8AC3E}">
        <p14:creationId xmlns:p14="http://schemas.microsoft.com/office/powerpoint/2010/main" val="2911651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teknokafe.net/2017/09/19/java-oop-deger-ve-referans-tipleri-yapicilar-constructor/" TargetMode="External"/><Relationship Id="rId2" Type="http://schemas.openxmlformats.org/officeDocument/2006/relationships/hyperlink" Target="https://javaplanet.wordpress.com/2017/03/27/javada-sinifclass-yapis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9E9525-98D9-41AF-B1A6-00231BD1CCA2}"/>
              </a:ext>
            </a:extLst>
          </p:cNvPr>
          <p:cNvSpPr>
            <a:spLocks noGrp="1"/>
          </p:cNvSpPr>
          <p:nvPr>
            <p:ph type="ctrTitle"/>
          </p:nvPr>
        </p:nvSpPr>
        <p:spPr/>
        <p:txBody>
          <a:bodyPr>
            <a:normAutofit fontScale="90000"/>
          </a:bodyPr>
          <a:lstStyle/>
          <a:p>
            <a:r>
              <a:rPr lang="tr-TR"/>
              <a:t>NESNE TABANLI PROGRAMLAMA - II</a:t>
            </a:r>
            <a:br>
              <a:rPr lang="tr-TR"/>
            </a:br>
            <a:r>
              <a:rPr lang="tr-TR"/>
              <a:t>Nesne ve Sınıf Yapısı</a:t>
            </a:r>
          </a:p>
        </p:txBody>
      </p:sp>
      <p:sp>
        <p:nvSpPr>
          <p:cNvPr id="3" name="Alt Başlık 2">
            <a:extLst>
              <a:ext uri="{FF2B5EF4-FFF2-40B4-BE49-F238E27FC236}">
                <a16:creationId xmlns:a16="http://schemas.microsoft.com/office/drawing/2014/main" id="{42854F77-68FD-42B0-B536-FA88A756863F}"/>
              </a:ext>
            </a:extLst>
          </p:cNvPr>
          <p:cNvSpPr>
            <a:spLocks noGrp="1"/>
          </p:cNvSpPr>
          <p:nvPr>
            <p:ph type="subTitle" idx="1"/>
          </p:nvPr>
        </p:nvSpPr>
        <p:spPr/>
        <p:txBody>
          <a:bodyPr/>
          <a:lstStyle/>
          <a:p>
            <a:r>
              <a:rPr lang="tr-TR" err="1"/>
              <a:t>Öğr</a:t>
            </a:r>
            <a:r>
              <a:rPr lang="tr-TR"/>
              <a:t>. Gör. Dr. Murat ASLANYÜREK</a:t>
            </a:r>
          </a:p>
          <a:p>
            <a:r>
              <a:rPr lang="tr-TR"/>
              <a:t>Kırklareli Üniversitesi</a:t>
            </a:r>
          </a:p>
          <a:p>
            <a:r>
              <a:rPr lang="tr-TR"/>
              <a:t>Pınarhisar MYO</a:t>
            </a:r>
          </a:p>
        </p:txBody>
      </p:sp>
    </p:spTree>
    <p:extLst>
      <p:ext uri="{BB962C8B-B14F-4D97-AF65-F5344CB8AC3E}">
        <p14:creationId xmlns:p14="http://schemas.microsoft.com/office/powerpoint/2010/main" val="239423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7" name="İçerik Yer Tutucusu 2">
            <a:extLst>
              <a:ext uri="{FF2B5EF4-FFF2-40B4-BE49-F238E27FC236}">
                <a16:creationId xmlns:a16="http://schemas.microsoft.com/office/drawing/2014/main" id="{052208A2-16BA-4AD8-A097-5923FF855958}"/>
              </a:ext>
            </a:extLst>
          </p:cNvPr>
          <p:cNvSpPr txBox="1">
            <a:spLocks/>
          </p:cNvSpPr>
          <p:nvPr/>
        </p:nvSpPr>
        <p:spPr>
          <a:xfrm>
            <a:off x="503737" y="5829216"/>
            <a:ext cx="11206999" cy="11127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b="1"/>
              <a:t>Not: </a:t>
            </a:r>
            <a:r>
              <a:rPr lang="tr-TR" i="1"/>
              <a:t>Oluşturulan her nesne, bellekte farklı bir alanda tutulur. Nesnelerin bellekte tutulduğu bölgeye </a:t>
            </a:r>
            <a:r>
              <a:rPr lang="tr-TR" b="1" i="1" err="1"/>
              <a:t>heap</a:t>
            </a:r>
            <a:r>
              <a:rPr lang="tr-TR" i="1"/>
              <a:t> alanıdır. Bu nesnelere, o nesnenin </a:t>
            </a:r>
            <a:r>
              <a:rPr lang="tr-TR" b="1" i="1"/>
              <a:t>referansı</a:t>
            </a:r>
            <a:r>
              <a:rPr lang="tr-TR" i="1"/>
              <a:t> ile erişebiliriz. Bir nesnenin birden fazla referansı olabilir.</a:t>
            </a:r>
          </a:p>
        </p:txBody>
      </p:sp>
      <p:sp>
        <p:nvSpPr>
          <p:cNvPr id="9" name="İçerik Yer Tutucusu 8">
            <a:extLst>
              <a:ext uri="{FF2B5EF4-FFF2-40B4-BE49-F238E27FC236}">
                <a16:creationId xmlns:a16="http://schemas.microsoft.com/office/drawing/2014/main" id="{4C55E08C-9A9F-435F-8CA1-DDD9995F86AD}"/>
              </a:ext>
            </a:extLst>
          </p:cNvPr>
          <p:cNvSpPr>
            <a:spLocks noGrp="1"/>
          </p:cNvSpPr>
          <p:nvPr>
            <p:ph idx="1"/>
          </p:nvPr>
        </p:nvSpPr>
        <p:spPr>
          <a:xfrm>
            <a:off x="1079339" y="1844916"/>
            <a:ext cx="10515600" cy="4351338"/>
          </a:xfrm>
        </p:spPr>
        <p:txBody>
          <a:bodyPr/>
          <a:lstStyle/>
          <a:p>
            <a:endParaRPr lang="tr-TR"/>
          </a:p>
        </p:txBody>
      </p:sp>
      <p:pic>
        <p:nvPicPr>
          <p:cNvPr id="11" name="Resim 10">
            <a:extLst>
              <a:ext uri="{FF2B5EF4-FFF2-40B4-BE49-F238E27FC236}">
                <a16:creationId xmlns:a16="http://schemas.microsoft.com/office/drawing/2014/main" id="{D5539902-D4C8-4394-A305-004EB64C5658}"/>
              </a:ext>
            </a:extLst>
          </p:cNvPr>
          <p:cNvPicPr>
            <a:picLocks noChangeAspect="1"/>
          </p:cNvPicPr>
          <p:nvPr/>
        </p:nvPicPr>
        <p:blipFill>
          <a:blip r:embed="rId2"/>
          <a:stretch>
            <a:fillRect/>
          </a:stretch>
        </p:blipFill>
        <p:spPr>
          <a:xfrm>
            <a:off x="2299281" y="212362"/>
            <a:ext cx="6448925" cy="5518484"/>
          </a:xfrm>
          <a:prstGeom prst="rect">
            <a:avLst/>
          </a:prstGeom>
        </p:spPr>
      </p:pic>
    </p:spTree>
    <p:extLst>
      <p:ext uri="{BB962C8B-B14F-4D97-AF65-F5344CB8AC3E}">
        <p14:creationId xmlns:p14="http://schemas.microsoft.com/office/powerpoint/2010/main" val="175770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84170-83B2-49F5-A7A7-6F69F24F8A90}"/>
              </a:ext>
            </a:extLst>
          </p:cNvPr>
          <p:cNvSpPr>
            <a:spLocks noGrp="1"/>
          </p:cNvSpPr>
          <p:nvPr>
            <p:ph type="title"/>
          </p:nvPr>
        </p:nvSpPr>
        <p:spPr/>
        <p:txBody>
          <a:bodyPr/>
          <a:lstStyle/>
          <a:p>
            <a:r>
              <a:rPr lang="tr-TR"/>
              <a:t>JAVA’DA SINIFLAR</a:t>
            </a:r>
          </a:p>
        </p:txBody>
      </p:sp>
      <p:sp>
        <p:nvSpPr>
          <p:cNvPr id="3" name="İçerik Yer Tutucusu 2">
            <a:extLst>
              <a:ext uri="{FF2B5EF4-FFF2-40B4-BE49-F238E27FC236}">
                <a16:creationId xmlns:a16="http://schemas.microsoft.com/office/drawing/2014/main" id="{74C8F9C1-0C42-406C-BE8A-A9131255FB3E}"/>
              </a:ext>
            </a:extLst>
          </p:cNvPr>
          <p:cNvSpPr>
            <a:spLocks noGrp="1"/>
          </p:cNvSpPr>
          <p:nvPr>
            <p:ph idx="1"/>
          </p:nvPr>
        </p:nvSpPr>
        <p:spPr/>
        <p:txBody>
          <a:bodyPr/>
          <a:lstStyle/>
          <a:p>
            <a:r>
              <a:rPr lang="tr-TR"/>
              <a:t>Sınıflar, yaratılacak olan nesnelerin planlarıdır. Aşağıda bir sınıf örneği verilmiştir :</a:t>
            </a:r>
          </a:p>
          <a:p>
            <a:endParaRPr lang="tr-TR"/>
          </a:p>
        </p:txBody>
      </p:sp>
      <p:pic>
        <p:nvPicPr>
          <p:cNvPr id="7" name="Resim 6">
            <a:extLst>
              <a:ext uri="{FF2B5EF4-FFF2-40B4-BE49-F238E27FC236}">
                <a16:creationId xmlns:a16="http://schemas.microsoft.com/office/drawing/2014/main" id="{7A6CC08E-D1C3-4EEE-B587-FB2F0364EB66}"/>
              </a:ext>
            </a:extLst>
          </p:cNvPr>
          <p:cNvPicPr>
            <a:picLocks noChangeAspect="1"/>
          </p:cNvPicPr>
          <p:nvPr/>
        </p:nvPicPr>
        <p:blipFill>
          <a:blip r:embed="rId2"/>
          <a:stretch>
            <a:fillRect/>
          </a:stretch>
        </p:blipFill>
        <p:spPr>
          <a:xfrm>
            <a:off x="3333750" y="2358189"/>
            <a:ext cx="5524500" cy="4351338"/>
          </a:xfrm>
          <a:prstGeom prst="rect">
            <a:avLst/>
          </a:prstGeom>
        </p:spPr>
      </p:pic>
    </p:spTree>
    <p:extLst>
      <p:ext uri="{BB962C8B-B14F-4D97-AF65-F5344CB8AC3E}">
        <p14:creationId xmlns:p14="http://schemas.microsoft.com/office/powerpoint/2010/main" val="137195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D535B11C-1B1A-478A-974E-AA7E92AA1EE1}"/>
              </a:ext>
            </a:extLst>
          </p:cNvPr>
          <p:cNvSpPr txBox="1"/>
          <p:nvPr/>
        </p:nvSpPr>
        <p:spPr>
          <a:xfrm>
            <a:off x="838200" y="5465569"/>
            <a:ext cx="10515600" cy="646331"/>
          </a:xfrm>
          <a:prstGeom prst="rect">
            <a:avLst/>
          </a:prstGeom>
          <a:noFill/>
        </p:spPr>
        <p:txBody>
          <a:bodyPr wrap="square" rtlCol="0">
            <a:spAutoFit/>
          </a:bodyPr>
          <a:lstStyle/>
          <a:p>
            <a:r>
              <a:rPr lang="tr-TR" b="1"/>
              <a:t>Not:</a:t>
            </a:r>
            <a:r>
              <a:rPr lang="tr-TR"/>
              <a:t> </a:t>
            </a:r>
            <a:r>
              <a:rPr lang="tr-TR" i="1"/>
              <a:t>Bir sınıf içerisinde istediğimiz kadar </a:t>
            </a:r>
            <a:r>
              <a:rPr lang="tr-TR" b="1" i="1" err="1"/>
              <a:t>metod</a:t>
            </a:r>
            <a:r>
              <a:rPr lang="tr-TR" i="1"/>
              <a:t> tanımlayabiliriz ve bunlara  İstediğimiz kadar </a:t>
            </a:r>
            <a:r>
              <a:rPr lang="tr-TR" b="1" i="1"/>
              <a:t>parametre</a:t>
            </a:r>
            <a:r>
              <a:rPr lang="tr-TR" i="1"/>
              <a:t> gönderebiliriz.</a:t>
            </a:r>
          </a:p>
        </p:txBody>
      </p:sp>
      <p:pic>
        <p:nvPicPr>
          <p:cNvPr id="10" name="Resim 9">
            <a:extLst>
              <a:ext uri="{FF2B5EF4-FFF2-40B4-BE49-F238E27FC236}">
                <a16:creationId xmlns:a16="http://schemas.microsoft.com/office/drawing/2014/main" id="{65ABA1B5-217A-4647-A29C-570C9F4CBB2D}"/>
              </a:ext>
            </a:extLst>
          </p:cNvPr>
          <p:cNvPicPr>
            <a:picLocks noChangeAspect="1"/>
          </p:cNvPicPr>
          <p:nvPr/>
        </p:nvPicPr>
        <p:blipFill>
          <a:blip r:embed="rId2"/>
          <a:stretch>
            <a:fillRect/>
          </a:stretch>
        </p:blipFill>
        <p:spPr>
          <a:xfrm>
            <a:off x="1742574" y="106178"/>
            <a:ext cx="6150142" cy="5171675"/>
          </a:xfrm>
          <a:prstGeom prst="rect">
            <a:avLst/>
          </a:prstGeom>
        </p:spPr>
      </p:pic>
    </p:spTree>
    <p:extLst>
      <p:ext uri="{BB962C8B-B14F-4D97-AF65-F5344CB8AC3E}">
        <p14:creationId xmlns:p14="http://schemas.microsoft.com/office/powerpoint/2010/main" val="153957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F4C89-FAB0-4A5B-A18C-1DB5BCC7D6FA}"/>
              </a:ext>
            </a:extLst>
          </p:cNvPr>
          <p:cNvSpPr>
            <a:spLocks noGrp="1"/>
          </p:cNvSpPr>
          <p:nvPr>
            <p:ph type="title"/>
          </p:nvPr>
        </p:nvSpPr>
        <p:spPr/>
        <p:txBody>
          <a:bodyPr/>
          <a:lstStyle/>
          <a:p>
            <a:r>
              <a:rPr lang="tr-TR"/>
              <a:t>Yerel, Sınıf ve Nesne Değişkenleri</a:t>
            </a:r>
          </a:p>
        </p:txBody>
      </p:sp>
      <p:sp>
        <p:nvSpPr>
          <p:cNvPr id="3" name="İçerik Yer Tutucusu 2">
            <a:extLst>
              <a:ext uri="{FF2B5EF4-FFF2-40B4-BE49-F238E27FC236}">
                <a16:creationId xmlns:a16="http://schemas.microsoft.com/office/drawing/2014/main" id="{8D1EAB08-3055-46B5-9D0C-FCA1821489DA}"/>
              </a:ext>
            </a:extLst>
          </p:cNvPr>
          <p:cNvSpPr>
            <a:spLocks noGrp="1"/>
          </p:cNvSpPr>
          <p:nvPr>
            <p:ph idx="1"/>
          </p:nvPr>
        </p:nvSpPr>
        <p:spPr/>
        <p:txBody>
          <a:bodyPr>
            <a:normAutofit/>
          </a:bodyPr>
          <a:lstStyle/>
          <a:p>
            <a:r>
              <a:rPr lang="tr-TR"/>
              <a:t>Bir sınıf aşağıdaki değişken tiplerini barındırabilir:</a:t>
            </a:r>
          </a:p>
          <a:p>
            <a:pPr lvl="1"/>
            <a:r>
              <a:rPr lang="tr-TR">
                <a:solidFill>
                  <a:srgbClr val="FF0000"/>
                </a:solidFill>
              </a:rPr>
              <a:t>Yerel Değişkenler: </a:t>
            </a:r>
            <a:r>
              <a:rPr lang="tr-TR" err="1"/>
              <a:t>Metodların</a:t>
            </a:r>
            <a:r>
              <a:rPr lang="tr-TR"/>
              <a:t>, </a:t>
            </a:r>
            <a:r>
              <a:rPr lang="tr-TR" err="1"/>
              <a:t>constructor</a:t>
            </a:r>
            <a:r>
              <a:rPr lang="tr-TR"/>
              <a:t> (yapıcı)’</a:t>
            </a:r>
            <a:r>
              <a:rPr lang="tr-TR" err="1"/>
              <a:t>ların</a:t>
            </a:r>
            <a:r>
              <a:rPr lang="tr-TR"/>
              <a:t> veya blokların içinde tanımlanmış değişkenlere yerel değişkenler denir. Değişken </a:t>
            </a:r>
            <a:r>
              <a:rPr lang="tr-TR" err="1"/>
              <a:t>metodla</a:t>
            </a:r>
            <a:r>
              <a:rPr lang="tr-TR"/>
              <a:t> birlikte başlatılır ve </a:t>
            </a:r>
            <a:r>
              <a:rPr lang="tr-TR" err="1"/>
              <a:t>metod</a:t>
            </a:r>
            <a:r>
              <a:rPr lang="tr-TR"/>
              <a:t> tamamlandığında yok edilir.</a:t>
            </a:r>
          </a:p>
          <a:p>
            <a:pPr lvl="1"/>
            <a:r>
              <a:rPr lang="tr-TR">
                <a:solidFill>
                  <a:srgbClr val="FF0000"/>
                </a:solidFill>
              </a:rPr>
              <a:t>Nesne Değişkenleri: </a:t>
            </a:r>
            <a:r>
              <a:rPr lang="tr-TR"/>
              <a:t>Bir sınıfın içinde tanımlı olan ama bir metodun, </a:t>
            </a:r>
            <a:r>
              <a:rPr lang="tr-TR" err="1"/>
              <a:t>constructor’ın</a:t>
            </a:r>
            <a:r>
              <a:rPr lang="tr-TR"/>
              <a:t> ya da bloğun içinde tanımlanmamış değişkenlerdir. Bu değişkenler sınıf başlatıldığında başlatılır. Bu değişkenlere tanımlı olduğu sınıfın </a:t>
            </a:r>
            <a:r>
              <a:rPr lang="tr-TR" err="1"/>
              <a:t>metodları</a:t>
            </a:r>
            <a:r>
              <a:rPr lang="tr-TR"/>
              <a:t>, </a:t>
            </a:r>
            <a:r>
              <a:rPr lang="tr-TR" err="1"/>
              <a:t>constructor’ı</a:t>
            </a:r>
            <a:r>
              <a:rPr lang="tr-TR"/>
              <a:t> ya da tanımlanmış olan blokları erişebilir.</a:t>
            </a:r>
          </a:p>
          <a:p>
            <a:pPr lvl="1"/>
            <a:r>
              <a:rPr lang="tr-TR">
                <a:solidFill>
                  <a:srgbClr val="FF0000"/>
                </a:solidFill>
              </a:rPr>
              <a:t>Sınıf Değişkenleri: </a:t>
            </a:r>
            <a:r>
              <a:rPr lang="tr-TR"/>
              <a:t>Bu değişkenler </a:t>
            </a:r>
            <a:r>
              <a:rPr lang="tr-TR" err="1"/>
              <a:t>metod</a:t>
            </a:r>
            <a:r>
              <a:rPr lang="tr-TR"/>
              <a:t>, </a:t>
            </a:r>
            <a:r>
              <a:rPr lang="tr-TR" err="1"/>
              <a:t>constructor</a:t>
            </a:r>
            <a:r>
              <a:rPr lang="tr-TR"/>
              <a:t> ve blok dışında tanımlanmış ve </a:t>
            </a:r>
            <a:r>
              <a:rPr lang="tr-TR" b="1" err="1"/>
              <a:t>static</a:t>
            </a:r>
            <a:r>
              <a:rPr lang="tr-TR"/>
              <a:t>  anahtar kelimesiyle tanımlanmış değişkenlerdir.</a:t>
            </a:r>
          </a:p>
        </p:txBody>
      </p:sp>
    </p:spTree>
    <p:extLst>
      <p:ext uri="{BB962C8B-B14F-4D97-AF65-F5344CB8AC3E}">
        <p14:creationId xmlns:p14="http://schemas.microsoft.com/office/powerpoint/2010/main" val="129084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E6EE7CBB-1C7C-42A4-A861-CC3BCE0F6A1C}"/>
              </a:ext>
            </a:extLst>
          </p:cNvPr>
          <p:cNvSpPr>
            <a:spLocks noGrp="1"/>
          </p:cNvSpPr>
          <p:nvPr>
            <p:ph type="title"/>
          </p:nvPr>
        </p:nvSpPr>
        <p:spPr/>
        <p:txBody>
          <a:bodyPr/>
          <a:lstStyle/>
          <a:p>
            <a:r>
              <a:rPr lang="tr-TR"/>
              <a:t>Sınıf ve Nesne </a:t>
            </a:r>
            <a:r>
              <a:rPr lang="tr-TR" err="1"/>
              <a:t>Degiskeni</a:t>
            </a:r>
            <a:r>
              <a:rPr lang="tr-TR"/>
              <a:t> Örnek</a:t>
            </a:r>
          </a:p>
        </p:txBody>
      </p:sp>
      <p:sp>
        <p:nvSpPr>
          <p:cNvPr id="8" name="Metin Yer Tutucusu 7">
            <a:extLst>
              <a:ext uri="{FF2B5EF4-FFF2-40B4-BE49-F238E27FC236}">
                <a16:creationId xmlns:a16="http://schemas.microsoft.com/office/drawing/2014/main" id="{44E1853E-E580-4E7B-8EFE-A615C16B8DE1}"/>
              </a:ext>
            </a:extLst>
          </p:cNvPr>
          <p:cNvSpPr>
            <a:spLocks noGrp="1"/>
          </p:cNvSpPr>
          <p:nvPr>
            <p:ph type="body" idx="1"/>
          </p:nvPr>
        </p:nvSpPr>
        <p:spPr/>
        <p:txBody>
          <a:bodyPr/>
          <a:lstStyle/>
          <a:p>
            <a:r>
              <a:rPr lang="tr-TR"/>
              <a:t>Sınıf Değişkeni</a:t>
            </a:r>
          </a:p>
        </p:txBody>
      </p:sp>
      <p:sp>
        <p:nvSpPr>
          <p:cNvPr id="10" name="Metin Yer Tutucusu 9">
            <a:extLst>
              <a:ext uri="{FF2B5EF4-FFF2-40B4-BE49-F238E27FC236}">
                <a16:creationId xmlns:a16="http://schemas.microsoft.com/office/drawing/2014/main" id="{5F5D2A3F-C1AC-4A87-A5B4-420AB303EB71}"/>
              </a:ext>
            </a:extLst>
          </p:cNvPr>
          <p:cNvSpPr>
            <a:spLocks noGrp="1"/>
          </p:cNvSpPr>
          <p:nvPr>
            <p:ph type="body" sz="quarter" idx="3"/>
          </p:nvPr>
        </p:nvSpPr>
        <p:spPr/>
        <p:txBody>
          <a:bodyPr/>
          <a:lstStyle/>
          <a:p>
            <a:r>
              <a:rPr lang="tr-TR"/>
              <a:t>Nesne Değişkeni</a:t>
            </a:r>
          </a:p>
        </p:txBody>
      </p:sp>
      <p:sp>
        <p:nvSpPr>
          <p:cNvPr id="17" name="İçerik Yer Tutucusu 16">
            <a:extLst>
              <a:ext uri="{FF2B5EF4-FFF2-40B4-BE49-F238E27FC236}">
                <a16:creationId xmlns:a16="http://schemas.microsoft.com/office/drawing/2014/main" id="{70962BAB-3659-4875-874B-9AB7B77A7B25}"/>
              </a:ext>
            </a:extLst>
          </p:cNvPr>
          <p:cNvSpPr>
            <a:spLocks noGrp="1"/>
          </p:cNvSpPr>
          <p:nvPr>
            <p:ph sz="half" idx="2"/>
          </p:nvPr>
        </p:nvSpPr>
        <p:spPr>
          <a:xfrm>
            <a:off x="667260" y="2461943"/>
            <a:ext cx="5157787" cy="3684588"/>
          </a:xfrm>
        </p:spPr>
        <p:txBody>
          <a:bodyPr/>
          <a:lstStyle/>
          <a:p>
            <a:endParaRPr lang="tr-TR"/>
          </a:p>
        </p:txBody>
      </p:sp>
      <p:pic>
        <p:nvPicPr>
          <p:cNvPr id="19" name="Resim 18">
            <a:extLst>
              <a:ext uri="{FF2B5EF4-FFF2-40B4-BE49-F238E27FC236}">
                <a16:creationId xmlns:a16="http://schemas.microsoft.com/office/drawing/2014/main" id="{92F87A0A-32BE-432C-A397-3C23E96B67A3}"/>
              </a:ext>
            </a:extLst>
          </p:cNvPr>
          <p:cNvPicPr>
            <a:picLocks noChangeAspect="1"/>
          </p:cNvPicPr>
          <p:nvPr/>
        </p:nvPicPr>
        <p:blipFill>
          <a:blip r:embed="rId2"/>
          <a:stretch>
            <a:fillRect/>
          </a:stretch>
        </p:blipFill>
        <p:spPr>
          <a:xfrm>
            <a:off x="967237" y="2505075"/>
            <a:ext cx="5200650" cy="4248150"/>
          </a:xfrm>
          <a:prstGeom prst="rect">
            <a:avLst/>
          </a:prstGeom>
        </p:spPr>
      </p:pic>
      <p:pic>
        <p:nvPicPr>
          <p:cNvPr id="23" name="İçerik Yer Tutucusu 22">
            <a:extLst>
              <a:ext uri="{FF2B5EF4-FFF2-40B4-BE49-F238E27FC236}">
                <a16:creationId xmlns:a16="http://schemas.microsoft.com/office/drawing/2014/main" id="{C2CD40B8-FF57-4CC0-BBE9-8381A93B397E}"/>
              </a:ext>
            </a:extLst>
          </p:cNvPr>
          <p:cNvPicPr>
            <a:picLocks noGrp="1" noChangeAspect="1"/>
          </p:cNvPicPr>
          <p:nvPr>
            <p:ph sz="quarter" idx="4"/>
          </p:nvPr>
        </p:nvPicPr>
        <p:blipFill>
          <a:blip r:embed="rId3"/>
          <a:stretch>
            <a:fillRect/>
          </a:stretch>
        </p:blipFill>
        <p:spPr>
          <a:xfrm>
            <a:off x="6557836" y="2505075"/>
            <a:ext cx="4738813" cy="3957596"/>
          </a:xfrm>
        </p:spPr>
      </p:pic>
    </p:spTree>
    <p:extLst>
      <p:ext uri="{BB962C8B-B14F-4D97-AF65-F5344CB8AC3E}">
        <p14:creationId xmlns:p14="http://schemas.microsoft.com/office/powerpoint/2010/main" val="235598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0D72F563-B349-4106-AB3F-3B7AC1AC1001}"/>
              </a:ext>
            </a:extLst>
          </p:cNvPr>
          <p:cNvSpPr>
            <a:spLocks noGrp="1"/>
          </p:cNvSpPr>
          <p:nvPr>
            <p:ph type="title"/>
          </p:nvPr>
        </p:nvSpPr>
        <p:spPr/>
        <p:txBody>
          <a:bodyPr/>
          <a:lstStyle/>
          <a:p>
            <a:r>
              <a:rPr lang="tr-TR"/>
              <a:t>Sınıf ve Nesne Değişkenleri</a:t>
            </a:r>
          </a:p>
        </p:txBody>
      </p:sp>
      <p:sp>
        <p:nvSpPr>
          <p:cNvPr id="8" name="İçerik Yer Tutucusu 7">
            <a:extLst>
              <a:ext uri="{FF2B5EF4-FFF2-40B4-BE49-F238E27FC236}">
                <a16:creationId xmlns:a16="http://schemas.microsoft.com/office/drawing/2014/main" id="{7639D321-B127-4D46-B81F-56BBBEFDFF34}"/>
              </a:ext>
            </a:extLst>
          </p:cNvPr>
          <p:cNvSpPr>
            <a:spLocks noGrp="1"/>
          </p:cNvSpPr>
          <p:nvPr>
            <p:ph idx="1"/>
          </p:nvPr>
        </p:nvSpPr>
        <p:spPr/>
        <p:txBody>
          <a:bodyPr>
            <a:normAutofit fontScale="92500"/>
          </a:bodyPr>
          <a:lstStyle/>
          <a:p>
            <a:r>
              <a:rPr lang="tr-TR" b="1"/>
              <a:t>Not: </a:t>
            </a:r>
            <a:r>
              <a:rPr lang="tr-TR" i="1"/>
              <a:t>Nesne değişkenleri </a:t>
            </a:r>
            <a:r>
              <a:rPr lang="tr-TR" b="1" i="1"/>
              <a:t>dinamik değişkenler</a:t>
            </a:r>
            <a:r>
              <a:rPr lang="tr-TR" i="1"/>
              <a:t>, yani </a:t>
            </a:r>
            <a:r>
              <a:rPr lang="tr-TR" b="1" i="1" err="1"/>
              <a:t>instance</a:t>
            </a:r>
            <a:r>
              <a:rPr lang="tr-TR" b="1" i="1"/>
              <a:t> </a:t>
            </a:r>
            <a:r>
              <a:rPr lang="tr-TR" b="1" i="1" err="1"/>
              <a:t>variable</a:t>
            </a:r>
            <a:r>
              <a:rPr lang="tr-TR" b="1" i="1"/>
              <a:t> </a:t>
            </a:r>
            <a:r>
              <a:rPr lang="tr-TR" i="1"/>
              <a:t>olarak da adlandırılır.  Sınıf değişkenleri ise </a:t>
            </a:r>
            <a:r>
              <a:rPr lang="tr-TR" b="1" i="1" err="1"/>
              <a:t>static</a:t>
            </a:r>
            <a:r>
              <a:rPr lang="tr-TR" b="1" i="1"/>
              <a:t> değişkenler </a:t>
            </a:r>
            <a:r>
              <a:rPr lang="tr-TR" i="1"/>
              <a:t>olarak adlandırılırlar.</a:t>
            </a:r>
          </a:p>
          <a:p>
            <a:endParaRPr lang="tr-TR" i="1"/>
          </a:p>
          <a:p>
            <a:r>
              <a:rPr lang="tr-TR" b="1"/>
              <a:t>Not: </a:t>
            </a:r>
            <a:r>
              <a:rPr lang="tr-TR" i="1"/>
              <a:t>Eğer nesne değişkeni tanımlarsak oluşturulan </a:t>
            </a:r>
            <a:r>
              <a:rPr lang="tr-TR" b="1" i="1"/>
              <a:t>her nesne için </a:t>
            </a:r>
            <a:r>
              <a:rPr lang="tr-TR" i="1"/>
              <a:t>bellekte bir yer ayrılır. Bu nesne değişkenlerinin değeri, programın herhangi bir yerinde değiştirilebilir. Sınıf değişkenleri için bellekte sadece </a:t>
            </a:r>
            <a:r>
              <a:rPr lang="tr-TR" b="1" i="1"/>
              <a:t>bir yer </a:t>
            </a:r>
            <a:r>
              <a:rPr lang="tr-TR" i="1"/>
              <a:t>ayrılır.</a:t>
            </a:r>
          </a:p>
          <a:p>
            <a:endParaRPr lang="tr-TR" i="1"/>
          </a:p>
          <a:p>
            <a:r>
              <a:rPr lang="tr-TR" b="1"/>
              <a:t>Not: </a:t>
            </a:r>
            <a:r>
              <a:rPr lang="tr-TR" i="1"/>
              <a:t>Sınıf değişkenleri </a:t>
            </a:r>
            <a:r>
              <a:rPr lang="tr-TR" b="1" i="1" err="1"/>
              <a:t>static</a:t>
            </a:r>
            <a:r>
              <a:rPr lang="tr-TR" i="1"/>
              <a:t> olarak tanımlandığı için bu değişkenlere nesne oluşturulmadan  da sadece sınıf adını kullanarak ta erişilebilir. Yani bunlar </a:t>
            </a:r>
            <a:r>
              <a:rPr lang="tr-TR" b="1" i="1"/>
              <a:t>nesneden bağımsızdır</a:t>
            </a:r>
            <a:r>
              <a:rPr lang="tr-TR" i="1"/>
              <a:t>.</a:t>
            </a:r>
          </a:p>
          <a:p>
            <a:endParaRPr lang="tr-TR"/>
          </a:p>
        </p:txBody>
      </p:sp>
    </p:spTree>
    <p:extLst>
      <p:ext uri="{BB962C8B-B14F-4D97-AF65-F5344CB8AC3E}">
        <p14:creationId xmlns:p14="http://schemas.microsoft.com/office/powerpoint/2010/main" val="1551497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F3ED7C-3860-465B-8F37-35A2AB44B95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7646228-648F-4665-B655-17DBE4FC7A16}"/>
              </a:ext>
            </a:extLst>
          </p:cNvPr>
          <p:cNvSpPr>
            <a:spLocks noGrp="1"/>
          </p:cNvSpPr>
          <p:nvPr>
            <p:ph idx="1"/>
          </p:nvPr>
        </p:nvSpPr>
        <p:spPr>
          <a:xfrm>
            <a:off x="838200" y="1825624"/>
            <a:ext cx="10515600" cy="4859755"/>
          </a:xfrm>
        </p:spPr>
        <p:txBody>
          <a:bodyPr/>
          <a:lstStyle/>
          <a:p>
            <a:r>
              <a:rPr lang="tr-TR"/>
              <a:t>Sınıf değişkenleri aynı zamanda </a:t>
            </a:r>
            <a:r>
              <a:rPr lang="tr-TR" b="1" err="1"/>
              <a:t>static</a:t>
            </a:r>
            <a:r>
              <a:rPr lang="tr-TR"/>
              <a:t> değişkenler olarak adlandırılırlar.</a:t>
            </a:r>
          </a:p>
          <a:p>
            <a:r>
              <a:rPr lang="tr-TR"/>
              <a:t>Sınıf değişkenleri, </a:t>
            </a:r>
            <a:r>
              <a:rPr lang="tr-TR" b="1"/>
              <a:t>global değişken </a:t>
            </a:r>
            <a:r>
              <a:rPr lang="tr-TR"/>
              <a:t>kavramına benzer.</a:t>
            </a:r>
          </a:p>
          <a:p>
            <a:r>
              <a:rPr lang="tr-TR" b="1" i="1" err="1"/>
              <a:t>Static</a:t>
            </a:r>
            <a:r>
              <a:rPr lang="tr-TR" i="1"/>
              <a:t> olan değişkenlere sadece </a:t>
            </a:r>
            <a:r>
              <a:rPr lang="tr-TR" b="1" i="1"/>
              <a:t>sınıf adı </a:t>
            </a:r>
            <a:r>
              <a:rPr lang="tr-TR" i="1"/>
              <a:t>ile erişebiliriz.</a:t>
            </a:r>
          </a:p>
          <a:p>
            <a:r>
              <a:rPr lang="tr-TR" i="1"/>
              <a:t>Sınıf değişkenleri </a:t>
            </a:r>
            <a:r>
              <a:rPr lang="tr-TR" b="1" i="1"/>
              <a:t>program bittiğinde </a:t>
            </a:r>
            <a:r>
              <a:rPr lang="tr-TR" i="1"/>
              <a:t>bellekten silinirler. Ve her program için yalnızda bir defa oluşturulurlar. Nesne değişkenleri ise </a:t>
            </a:r>
            <a:r>
              <a:rPr lang="tr-TR" b="1" i="1"/>
              <a:t>nesne yok olduğunda </a:t>
            </a:r>
            <a:r>
              <a:rPr lang="tr-TR" i="1"/>
              <a:t>bellekten silinirler.</a:t>
            </a:r>
          </a:p>
          <a:p>
            <a:endParaRPr lang="tr-TR" i="1"/>
          </a:p>
          <a:p>
            <a:endParaRPr lang="tr-TR" i="1"/>
          </a:p>
          <a:p>
            <a:endParaRPr lang="tr-TR" i="1"/>
          </a:p>
          <a:p>
            <a:endParaRPr lang="tr-TR" i="1"/>
          </a:p>
          <a:p>
            <a:endParaRPr lang="tr-TR" i="1"/>
          </a:p>
          <a:p>
            <a:endParaRPr lang="tr-TR" i="1"/>
          </a:p>
          <a:p>
            <a:endParaRPr lang="tr-TR"/>
          </a:p>
        </p:txBody>
      </p:sp>
    </p:spTree>
    <p:extLst>
      <p:ext uri="{BB962C8B-B14F-4D97-AF65-F5344CB8AC3E}">
        <p14:creationId xmlns:p14="http://schemas.microsoft.com/office/powerpoint/2010/main" val="379845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0C58DD-5C51-429E-A6D4-D994C0320AEF}"/>
              </a:ext>
            </a:extLst>
          </p:cNvPr>
          <p:cNvSpPr>
            <a:spLocks noGrp="1"/>
          </p:cNvSpPr>
          <p:nvPr>
            <p:ph type="title"/>
          </p:nvPr>
        </p:nvSpPr>
        <p:spPr/>
        <p:txBody>
          <a:bodyPr/>
          <a:lstStyle/>
          <a:p>
            <a:r>
              <a:rPr lang="tr-TR" err="1"/>
              <a:t>Static</a:t>
            </a:r>
            <a:r>
              <a:rPr lang="tr-TR"/>
              <a:t> ile erişim</a:t>
            </a:r>
          </a:p>
        </p:txBody>
      </p:sp>
      <p:pic>
        <p:nvPicPr>
          <p:cNvPr id="5" name="İçerik Yer Tutucusu 4">
            <a:extLst>
              <a:ext uri="{FF2B5EF4-FFF2-40B4-BE49-F238E27FC236}">
                <a16:creationId xmlns:a16="http://schemas.microsoft.com/office/drawing/2014/main" id="{48900D89-AF34-46CD-BA89-1AEAAFA1084F}"/>
              </a:ext>
            </a:extLst>
          </p:cNvPr>
          <p:cNvPicPr>
            <a:picLocks noGrp="1" noChangeAspect="1"/>
          </p:cNvPicPr>
          <p:nvPr>
            <p:ph idx="1"/>
          </p:nvPr>
        </p:nvPicPr>
        <p:blipFill>
          <a:blip r:embed="rId2"/>
          <a:stretch>
            <a:fillRect/>
          </a:stretch>
        </p:blipFill>
        <p:spPr>
          <a:xfrm>
            <a:off x="2630905" y="1825625"/>
            <a:ext cx="6320590" cy="4667250"/>
          </a:xfrm>
        </p:spPr>
      </p:pic>
    </p:spTree>
    <p:extLst>
      <p:ext uri="{BB962C8B-B14F-4D97-AF65-F5344CB8AC3E}">
        <p14:creationId xmlns:p14="http://schemas.microsoft.com/office/powerpoint/2010/main" val="96650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EF9BF-ABCD-4B46-9D19-200D7E9BE5F5}"/>
              </a:ext>
            </a:extLst>
          </p:cNvPr>
          <p:cNvSpPr>
            <a:spLocks noGrp="1"/>
          </p:cNvSpPr>
          <p:nvPr>
            <p:ph type="title"/>
          </p:nvPr>
        </p:nvSpPr>
        <p:spPr/>
        <p:txBody>
          <a:bodyPr/>
          <a:lstStyle/>
          <a:p>
            <a:r>
              <a:rPr lang="tr-TR" err="1"/>
              <a:t>Pass</a:t>
            </a:r>
            <a:r>
              <a:rPr lang="tr-TR"/>
              <a:t> </a:t>
            </a:r>
            <a:r>
              <a:rPr lang="tr-TR" err="1"/>
              <a:t>By</a:t>
            </a:r>
            <a:r>
              <a:rPr lang="tr-TR"/>
              <a:t> Value – </a:t>
            </a:r>
            <a:r>
              <a:rPr lang="tr-TR" err="1"/>
              <a:t>Pass</a:t>
            </a:r>
            <a:r>
              <a:rPr lang="tr-TR"/>
              <a:t> </a:t>
            </a:r>
            <a:r>
              <a:rPr lang="tr-TR" err="1"/>
              <a:t>By</a:t>
            </a:r>
            <a:r>
              <a:rPr lang="tr-TR"/>
              <a:t> Reference</a:t>
            </a:r>
            <a:br>
              <a:rPr lang="tr-TR"/>
            </a:br>
            <a:r>
              <a:rPr lang="tr-TR"/>
              <a:t>(Değer ve Referans Tipleri)</a:t>
            </a:r>
          </a:p>
        </p:txBody>
      </p:sp>
      <p:sp>
        <p:nvSpPr>
          <p:cNvPr id="3" name="İçerik Yer Tutucusu 2">
            <a:extLst>
              <a:ext uri="{FF2B5EF4-FFF2-40B4-BE49-F238E27FC236}">
                <a16:creationId xmlns:a16="http://schemas.microsoft.com/office/drawing/2014/main" id="{D62C4689-15FD-4190-8159-2B4D454F8B31}"/>
              </a:ext>
            </a:extLst>
          </p:cNvPr>
          <p:cNvSpPr>
            <a:spLocks noGrp="1"/>
          </p:cNvSpPr>
          <p:nvPr>
            <p:ph idx="1"/>
          </p:nvPr>
        </p:nvSpPr>
        <p:spPr/>
        <p:txBody>
          <a:bodyPr/>
          <a:lstStyle/>
          <a:p>
            <a:r>
              <a:rPr lang="tr-TR"/>
              <a:t>Bir metoda parametre gönderdiğimiz varsayalım. </a:t>
            </a:r>
            <a:r>
              <a:rPr lang="tr-TR" err="1"/>
              <a:t>Metod</a:t>
            </a:r>
            <a:r>
              <a:rPr lang="tr-TR"/>
              <a:t>, bu parametreyi 10 ile çarpıyor ve ekrana bir şeyler yazdırıyor. Peki </a:t>
            </a:r>
            <a:r>
              <a:rPr lang="tr-TR" err="1"/>
              <a:t>metoddan</a:t>
            </a:r>
            <a:r>
              <a:rPr lang="tr-TR"/>
              <a:t> çıktığımızda asıl değişkenin değeri değişir mi?</a:t>
            </a:r>
          </a:p>
          <a:p>
            <a:pPr lvl="1"/>
            <a:r>
              <a:rPr lang="tr-TR" err="1"/>
              <a:t>Primitive</a:t>
            </a:r>
            <a:r>
              <a:rPr lang="tr-TR"/>
              <a:t>(</a:t>
            </a:r>
            <a:r>
              <a:rPr lang="tr-TR" err="1"/>
              <a:t>int</a:t>
            </a:r>
            <a:r>
              <a:rPr lang="tr-TR"/>
              <a:t>, </a:t>
            </a:r>
            <a:r>
              <a:rPr lang="tr-TR" err="1"/>
              <a:t>double</a:t>
            </a:r>
            <a:r>
              <a:rPr lang="tr-TR"/>
              <a:t>, </a:t>
            </a:r>
            <a:r>
              <a:rPr lang="tr-TR" err="1"/>
              <a:t>vb</a:t>
            </a:r>
            <a:r>
              <a:rPr lang="tr-TR"/>
              <a:t>) tiplerde değer metoda parametre olarak gönderildiğinde değerin </a:t>
            </a:r>
            <a:r>
              <a:rPr lang="tr-TR">
                <a:solidFill>
                  <a:srgbClr val="FF0000"/>
                </a:solidFill>
              </a:rPr>
              <a:t>kopyası</a:t>
            </a:r>
            <a:r>
              <a:rPr lang="tr-TR"/>
              <a:t> gönderilir. Orijinal değer değişmez.</a:t>
            </a:r>
          </a:p>
          <a:p>
            <a:pPr lvl="1"/>
            <a:r>
              <a:rPr lang="tr-TR"/>
              <a:t>Referans tiplerde, metoda değerin </a:t>
            </a:r>
            <a:r>
              <a:rPr lang="tr-TR">
                <a:solidFill>
                  <a:srgbClr val="FF0000"/>
                </a:solidFill>
              </a:rPr>
              <a:t>kendisi</a:t>
            </a:r>
            <a:r>
              <a:rPr lang="tr-TR"/>
              <a:t> gönderilir. </a:t>
            </a:r>
            <a:r>
              <a:rPr lang="tr-TR" err="1"/>
              <a:t>Metodda</a:t>
            </a:r>
            <a:r>
              <a:rPr lang="tr-TR"/>
              <a:t> olan değişiklik </a:t>
            </a:r>
            <a:r>
              <a:rPr lang="tr-TR" err="1"/>
              <a:t>değişkenede</a:t>
            </a:r>
            <a:r>
              <a:rPr lang="tr-TR"/>
              <a:t> </a:t>
            </a:r>
            <a:r>
              <a:rPr lang="tr-TR" err="1"/>
              <a:t>yasnır</a:t>
            </a:r>
            <a:r>
              <a:rPr lang="tr-TR"/>
              <a:t>.</a:t>
            </a:r>
          </a:p>
          <a:p>
            <a:endParaRPr lang="tr-TR"/>
          </a:p>
        </p:txBody>
      </p:sp>
    </p:spTree>
    <p:extLst>
      <p:ext uri="{BB962C8B-B14F-4D97-AF65-F5344CB8AC3E}">
        <p14:creationId xmlns:p14="http://schemas.microsoft.com/office/powerpoint/2010/main" val="291970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02BB11D7-9B00-4832-8005-C3EDB7151C5A}"/>
              </a:ext>
            </a:extLst>
          </p:cNvPr>
          <p:cNvSpPr>
            <a:spLocks noGrp="1"/>
          </p:cNvSpPr>
          <p:nvPr>
            <p:ph type="title"/>
          </p:nvPr>
        </p:nvSpPr>
        <p:spPr/>
        <p:txBody>
          <a:bodyPr/>
          <a:lstStyle/>
          <a:p>
            <a:r>
              <a:rPr lang="tr-TR" err="1"/>
              <a:t>Primitive</a:t>
            </a:r>
            <a:r>
              <a:rPr lang="tr-TR"/>
              <a:t> Tipler - </a:t>
            </a:r>
            <a:r>
              <a:rPr lang="tr-TR" err="1"/>
              <a:t>Pass</a:t>
            </a:r>
            <a:r>
              <a:rPr lang="tr-TR"/>
              <a:t> </a:t>
            </a:r>
            <a:r>
              <a:rPr lang="tr-TR" err="1"/>
              <a:t>By</a:t>
            </a:r>
            <a:r>
              <a:rPr lang="tr-TR"/>
              <a:t> Value </a:t>
            </a:r>
          </a:p>
        </p:txBody>
      </p:sp>
      <p:sp>
        <p:nvSpPr>
          <p:cNvPr id="5" name="Metin Yer Tutucusu 4">
            <a:extLst>
              <a:ext uri="{FF2B5EF4-FFF2-40B4-BE49-F238E27FC236}">
                <a16:creationId xmlns:a16="http://schemas.microsoft.com/office/drawing/2014/main" id="{186A6D5B-2DC0-4B07-B37B-72F3DF182996}"/>
              </a:ext>
            </a:extLst>
          </p:cNvPr>
          <p:cNvSpPr>
            <a:spLocks noGrp="1"/>
          </p:cNvSpPr>
          <p:nvPr>
            <p:ph type="body" idx="1"/>
          </p:nvPr>
        </p:nvSpPr>
        <p:spPr/>
        <p:txBody>
          <a:bodyPr/>
          <a:lstStyle/>
          <a:p>
            <a:r>
              <a:rPr lang="tr-TR" err="1"/>
              <a:t>Primitive</a:t>
            </a:r>
            <a:r>
              <a:rPr lang="tr-TR"/>
              <a:t> Tipler</a:t>
            </a:r>
          </a:p>
        </p:txBody>
      </p:sp>
      <p:sp>
        <p:nvSpPr>
          <p:cNvPr id="13" name="İçerik Yer Tutucusu 12">
            <a:extLst>
              <a:ext uri="{FF2B5EF4-FFF2-40B4-BE49-F238E27FC236}">
                <a16:creationId xmlns:a16="http://schemas.microsoft.com/office/drawing/2014/main" id="{F2C227E1-E9B4-4C5E-B5CD-A81A8DD8B9B2}"/>
              </a:ext>
            </a:extLst>
          </p:cNvPr>
          <p:cNvSpPr>
            <a:spLocks noGrp="1"/>
          </p:cNvSpPr>
          <p:nvPr>
            <p:ph sz="quarter" idx="4"/>
          </p:nvPr>
        </p:nvSpPr>
        <p:spPr/>
        <p:txBody>
          <a:bodyPr/>
          <a:lstStyle/>
          <a:p>
            <a:r>
              <a:rPr lang="tr-TR"/>
              <a:t>Bu örnekte a değişkenini ilk olarak ekrana yazdırdık. Metotta bu değeri 10 ile topladık. </a:t>
            </a:r>
            <a:r>
              <a:rPr lang="tr-TR" err="1"/>
              <a:t>Metototan</a:t>
            </a:r>
            <a:r>
              <a:rPr lang="tr-TR"/>
              <a:t> çıktığımızda yeni a değerini ekrana yazdırdık. Asıl değerde bir değişiklik olmadı.</a:t>
            </a:r>
          </a:p>
          <a:p>
            <a:r>
              <a:rPr lang="tr-TR"/>
              <a:t>Çünkü </a:t>
            </a:r>
            <a:r>
              <a:rPr lang="tr-TR" err="1"/>
              <a:t>primitive</a:t>
            </a:r>
            <a:r>
              <a:rPr lang="tr-TR"/>
              <a:t> tiplerde bir metoda değişkeninin değerinin kopyası gönderilir.</a:t>
            </a:r>
          </a:p>
        </p:txBody>
      </p:sp>
      <p:pic>
        <p:nvPicPr>
          <p:cNvPr id="17" name="İçerik Yer Tutucusu 16">
            <a:extLst>
              <a:ext uri="{FF2B5EF4-FFF2-40B4-BE49-F238E27FC236}">
                <a16:creationId xmlns:a16="http://schemas.microsoft.com/office/drawing/2014/main" id="{61931EFA-2D5A-4C39-9FA4-5F2107E36F92}"/>
              </a:ext>
            </a:extLst>
          </p:cNvPr>
          <p:cNvPicPr>
            <a:picLocks noGrp="1" noChangeAspect="1"/>
          </p:cNvPicPr>
          <p:nvPr>
            <p:ph sz="half" idx="2"/>
          </p:nvPr>
        </p:nvPicPr>
        <p:blipFill>
          <a:blip r:embed="rId2"/>
          <a:stretch>
            <a:fillRect/>
          </a:stretch>
        </p:blipFill>
        <p:spPr>
          <a:xfrm>
            <a:off x="1414334" y="2505075"/>
            <a:ext cx="4317353" cy="3983600"/>
          </a:xfrm>
        </p:spPr>
      </p:pic>
    </p:spTree>
    <p:extLst>
      <p:ext uri="{BB962C8B-B14F-4D97-AF65-F5344CB8AC3E}">
        <p14:creationId xmlns:p14="http://schemas.microsoft.com/office/powerpoint/2010/main" val="64335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D78B73-F0B7-46D2-A09D-1F92894B81DB}"/>
              </a:ext>
            </a:extLst>
          </p:cNvPr>
          <p:cNvSpPr>
            <a:spLocks noGrp="1"/>
          </p:cNvSpPr>
          <p:nvPr>
            <p:ph type="title"/>
          </p:nvPr>
        </p:nvSpPr>
        <p:spPr/>
        <p:txBody>
          <a:bodyPr/>
          <a:lstStyle/>
          <a:p>
            <a:r>
              <a:rPr lang="tr-TR"/>
              <a:t>Nesneye Yönelik Programlamaya Giriş</a:t>
            </a:r>
          </a:p>
        </p:txBody>
      </p:sp>
      <p:sp>
        <p:nvSpPr>
          <p:cNvPr id="3" name="İçerik Yer Tutucusu 2">
            <a:extLst>
              <a:ext uri="{FF2B5EF4-FFF2-40B4-BE49-F238E27FC236}">
                <a16:creationId xmlns:a16="http://schemas.microsoft.com/office/drawing/2014/main" id="{C70C20CD-A1D0-46BC-8D5C-D23DB42D4C7D}"/>
              </a:ext>
            </a:extLst>
          </p:cNvPr>
          <p:cNvSpPr>
            <a:spLocks noGrp="1"/>
          </p:cNvSpPr>
          <p:nvPr>
            <p:ph idx="1"/>
          </p:nvPr>
        </p:nvSpPr>
        <p:spPr/>
        <p:txBody>
          <a:bodyPr/>
          <a:lstStyle/>
          <a:p>
            <a:r>
              <a:rPr lang="tr-TR"/>
              <a:t>Nesneye yönelik programlama, </a:t>
            </a:r>
          </a:p>
          <a:p>
            <a:pPr lvl="1"/>
            <a:r>
              <a:rPr lang="tr-TR"/>
              <a:t>1960’lı yıllarda ortaya çıkmıştır.</a:t>
            </a:r>
          </a:p>
          <a:p>
            <a:pPr lvl="1"/>
            <a:r>
              <a:rPr lang="tr-TR"/>
              <a:t>Yazılımdaki karmaşıklığı önler.</a:t>
            </a:r>
          </a:p>
          <a:p>
            <a:pPr lvl="1"/>
            <a:r>
              <a:rPr lang="tr-TR"/>
              <a:t>Programlar daha rahat kontrol edilir.</a:t>
            </a:r>
          </a:p>
          <a:p>
            <a:pPr lvl="1"/>
            <a:r>
              <a:rPr lang="tr-TR"/>
              <a:t>Oluşan hatalar, program parçalara bölündüğü için daha rahat tespit edilir.</a:t>
            </a:r>
          </a:p>
          <a:p>
            <a:pPr lvl="1"/>
            <a:r>
              <a:rPr lang="tr-TR"/>
              <a:t>Performansı arttır.</a:t>
            </a:r>
          </a:p>
          <a:p>
            <a:pPr lvl="1"/>
            <a:r>
              <a:rPr lang="tr-TR"/>
              <a:t>Büyük çaplı projelerde avantajları onu vazgeçilmez kılar.</a:t>
            </a:r>
          </a:p>
          <a:p>
            <a:endParaRPr lang="tr-TR"/>
          </a:p>
        </p:txBody>
      </p:sp>
    </p:spTree>
    <p:extLst>
      <p:ext uri="{BB962C8B-B14F-4D97-AF65-F5344CB8AC3E}">
        <p14:creationId xmlns:p14="http://schemas.microsoft.com/office/powerpoint/2010/main" val="73422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FA5D28-93C5-4B90-B0CC-F532A1F0D476}"/>
              </a:ext>
            </a:extLst>
          </p:cNvPr>
          <p:cNvSpPr>
            <a:spLocks noGrp="1"/>
          </p:cNvSpPr>
          <p:nvPr>
            <p:ph type="title"/>
          </p:nvPr>
        </p:nvSpPr>
        <p:spPr/>
        <p:txBody>
          <a:bodyPr/>
          <a:lstStyle/>
          <a:p>
            <a:r>
              <a:rPr lang="tr-TR"/>
              <a:t>Referans Tipler - </a:t>
            </a:r>
            <a:r>
              <a:rPr lang="tr-TR" err="1"/>
              <a:t>Pass</a:t>
            </a:r>
            <a:r>
              <a:rPr lang="tr-TR"/>
              <a:t> </a:t>
            </a:r>
            <a:r>
              <a:rPr lang="tr-TR" err="1"/>
              <a:t>By</a:t>
            </a:r>
            <a:r>
              <a:rPr lang="tr-TR"/>
              <a:t> Reference</a:t>
            </a:r>
          </a:p>
        </p:txBody>
      </p:sp>
      <p:sp>
        <p:nvSpPr>
          <p:cNvPr id="3" name="Metin Yer Tutucusu 2">
            <a:extLst>
              <a:ext uri="{FF2B5EF4-FFF2-40B4-BE49-F238E27FC236}">
                <a16:creationId xmlns:a16="http://schemas.microsoft.com/office/drawing/2014/main" id="{7C8A740F-87D1-4FC4-AD3A-0BBCDFDF2D40}"/>
              </a:ext>
            </a:extLst>
          </p:cNvPr>
          <p:cNvSpPr>
            <a:spLocks noGrp="1"/>
          </p:cNvSpPr>
          <p:nvPr>
            <p:ph type="body" idx="1"/>
          </p:nvPr>
        </p:nvSpPr>
        <p:spPr/>
        <p:txBody>
          <a:bodyPr/>
          <a:lstStyle/>
          <a:p>
            <a:r>
              <a:rPr lang="tr-TR"/>
              <a:t>Referans Tipler</a:t>
            </a:r>
          </a:p>
          <a:p>
            <a:endParaRPr lang="tr-TR"/>
          </a:p>
        </p:txBody>
      </p:sp>
      <p:sp>
        <p:nvSpPr>
          <p:cNvPr id="10" name="İçerik Yer Tutucusu 9">
            <a:extLst>
              <a:ext uri="{FF2B5EF4-FFF2-40B4-BE49-F238E27FC236}">
                <a16:creationId xmlns:a16="http://schemas.microsoft.com/office/drawing/2014/main" id="{782CD2E8-F863-4D08-964E-0C2C7529E7FE}"/>
              </a:ext>
            </a:extLst>
          </p:cNvPr>
          <p:cNvSpPr>
            <a:spLocks noGrp="1"/>
          </p:cNvSpPr>
          <p:nvPr>
            <p:ph sz="quarter" idx="4"/>
          </p:nvPr>
        </p:nvSpPr>
        <p:spPr/>
        <p:txBody>
          <a:bodyPr/>
          <a:lstStyle/>
          <a:p>
            <a:r>
              <a:rPr lang="tr-TR"/>
              <a:t>Referans tipler </a:t>
            </a:r>
            <a:r>
              <a:rPr lang="tr-TR" err="1"/>
              <a:t>new</a:t>
            </a:r>
            <a:r>
              <a:rPr lang="tr-TR"/>
              <a:t> anahtar sözcüğü ile oluşturulur. Metoda parametre olarak nesnenin adresi gönderilir. Bellekte aynı yeri işaret ettikleri için orijinal değeri değişir.</a:t>
            </a:r>
          </a:p>
          <a:p>
            <a:r>
              <a:rPr lang="tr-TR"/>
              <a:t>Not: dizilerde referans tipler olarak değerlendirilir.</a:t>
            </a:r>
          </a:p>
        </p:txBody>
      </p:sp>
      <p:pic>
        <p:nvPicPr>
          <p:cNvPr id="15" name="İçerik Yer Tutucusu 14">
            <a:extLst>
              <a:ext uri="{FF2B5EF4-FFF2-40B4-BE49-F238E27FC236}">
                <a16:creationId xmlns:a16="http://schemas.microsoft.com/office/drawing/2014/main" id="{2CF0B410-4ED9-4F9D-B627-EAC7C240D13C}"/>
              </a:ext>
            </a:extLst>
          </p:cNvPr>
          <p:cNvPicPr>
            <a:picLocks noGrp="1" noChangeAspect="1"/>
          </p:cNvPicPr>
          <p:nvPr>
            <p:ph sz="half" idx="2"/>
          </p:nvPr>
        </p:nvPicPr>
        <p:blipFill>
          <a:blip r:embed="rId2"/>
          <a:stretch>
            <a:fillRect/>
          </a:stretch>
        </p:blipFill>
        <p:spPr>
          <a:xfrm>
            <a:off x="1256846" y="2505075"/>
            <a:ext cx="4323670" cy="3684588"/>
          </a:xfrm>
        </p:spPr>
      </p:pic>
    </p:spTree>
    <p:extLst>
      <p:ext uri="{BB962C8B-B14F-4D97-AF65-F5344CB8AC3E}">
        <p14:creationId xmlns:p14="http://schemas.microsoft.com/office/powerpoint/2010/main" val="2147579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6011F57F-FE41-46BF-B796-C03F4463C50D}"/>
              </a:ext>
            </a:extLst>
          </p:cNvPr>
          <p:cNvSpPr>
            <a:spLocks noGrp="1"/>
          </p:cNvSpPr>
          <p:nvPr>
            <p:ph type="title"/>
          </p:nvPr>
        </p:nvSpPr>
        <p:spPr/>
        <p:txBody>
          <a:bodyPr/>
          <a:lstStyle/>
          <a:p>
            <a:endParaRPr lang="tr-TR"/>
          </a:p>
        </p:txBody>
      </p:sp>
      <p:sp>
        <p:nvSpPr>
          <p:cNvPr id="8" name="İçerik Yer Tutucusu 7">
            <a:extLst>
              <a:ext uri="{FF2B5EF4-FFF2-40B4-BE49-F238E27FC236}">
                <a16:creationId xmlns:a16="http://schemas.microsoft.com/office/drawing/2014/main" id="{9803EE00-2255-4F7E-B554-271C4EFF9D34}"/>
              </a:ext>
            </a:extLst>
          </p:cNvPr>
          <p:cNvSpPr>
            <a:spLocks noGrp="1"/>
          </p:cNvSpPr>
          <p:nvPr>
            <p:ph idx="1"/>
          </p:nvPr>
        </p:nvSpPr>
        <p:spPr>
          <a:xfrm>
            <a:off x="838200" y="1806333"/>
            <a:ext cx="10515600" cy="5051666"/>
          </a:xfrm>
        </p:spPr>
        <p:txBody>
          <a:bodyPr/>
          <a:lstStyle/>
          <a:p>
            <a:r>
              <a:rPr lang="tr-TR"/>
              <a:t>Dizilerimizde bir referans tipi olduğundan bir örnek üzerinden inceleyelim;</a:t>
            </a:r>
          </a:p>
          <a:p>
            <a:endParaRPr lang="tr-TR"/>
          </a:p>
        </p:txBody>
      </p:sp>
      <p:pic>
        <p:nvPicPr>
          <p:cNvPr id="12" name="Resim 11">
            <a:extLst>
              <a:ext uri="{FF2B5EF4-FFF2-40B4-BE49-F238E27FC236}">
                <a16:creationId xmlns:a16="http://schemas.microsoft.com/office/drawing/2014/main" id="{A52AD153-F013-4C1D-AC91-DF835034B602}"/>
              </a:ext>
            </a:extLst>
          </p:cNvPr>
          <p:cNvPicPr>
            <a:picLocks noChangeAspect="1"/>
          </p:cNvPicPr>
          <p:nvPr/>
        </p:nvPicPr>
        <p:blipFill>
          <a:blip r:embed="rId2"/>
          <a:stretch>
            <a:fillRect/>
          </a:stretch>
        </p:blipFill>
        <p:spPr>
          <a:xfrm>
            <a:off x="3199354" y="2547698"/>
            <a:ext cx="6050424" cy="3935151"/>
          </a:xfrm>
          <a:prstGeom prst="rect">
            <a:avLst/>
          </a:prstGeom>
        </p:spPr>
      </p:pic>
    </p:spTree>
    <p:extLst>
      <p:ext uri="{BB962C8B-B14F-4D97-AF65-F5344CB8AC3E}">
        <p14:creationId xmlns:p14="http://schemas.microsoft.com/office/powerpoint/2010/main" val="152553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6A3930-6949-4915-9B36-1D6F4DB78D2B}"/>
              </a:ext>
            </a:extLst>
          </p:cNvPr>
          <p:cNvSpPr>
            <a:spLocks noGrp="1"/>
          </p:cNvSpPr>
          <p:nvPr>
            <p:ph type="title"/>
          </p:nvPr>
        </p:nvSpPr>
        <p:spPr/>
        <p:txBody>
          <a:bodyPr/>
          <a:lstStyle/>
          <a:p>
            <a:r>
              <a:rPr lang="tr-TR"/>
              <a:t>KAYNAKLAR</a:t>
            </a:r>
          </a:p>
        </p:txBody>
      </p:sp>
      <p:sp>
        <p:nvSpPr>
          <p:cNvPr id="3" name="İçerik Yer Tutucusu 2">
            <a:extLst>
              <a:ext uri="{FF2B5EF4-FFF2-40B4-BE49-F238E27FC236}">
                <a16:creationId xmlns:a16="http://schemas.microsoft.com/office/drawing/2014/main" id="{709CFE2C-60B2-4ACA-A2E7-A78AFD5EE7E6}"/>
              </a:ext>
            </a:extLst>
          </p:cNvPr>
          <p:cNvSpPr>
            <a:spLocks noGrp="1"/>
          </p:cNvSpPr>
          <p:nvPr>
            <p:ph idx="1"/>
          </p:nvPr>
        </p:nvSpPr>
        <p:spPr/>
        <p:txBody>
          <a:bodyPr/>
          <a:lstStyle/>
          <a:p>
            <a:r>
              <a:rPr lang="tr-TR"/>
              <a:t>KİRAZLI, M., ‘‘ Java 7:Yeni Başlayanlar için’’, </a:t>
            </a:r>
            <a:r>
              <a:rPr lang="tr-TR" err="1"/>
              <a:t>Kodlab</a:t>
            </a:r>
            <a:r>
              <a:rPr lang="tr-TR"/>
              <a:t>, 8.Baskı, Ekim,2015.</a:t>
            </a:r>
            <a:endParaRPr lang="tr-TR">
              <a:hlinkClick r:id="rId2"/>
            </a:endParaRPr>
          </a:p>
          <a:p>
            <a:r>
              <a:rPr lang="tr-TR">
                <a:hlinkClick r:id="rId2"/>
              </a:rPr>
              <a:t>https://javaplanet.wordpress.com/2017/03/27/javada-sinifclass-yapisi/</a:t>
            </a:r>
            <a:endParaRPr lang="tr-TR"/>
          </a:p>
          <a:p>
            <a:r>
              <a:rPr lang="tr-TR">
                <a:hlinkClick r:id="rId3"/>
              </a:rPr>
              <a:t>http://teknokafe.net/2017/09/19/java-oop-deger-ve-referans-tipleri-yapicilar-constructor/</a:t>
            </a:r>
            <a:endParaRPr lang="tr-TR"/>
          </a:p>
          <a:p>
            <a:endParaRPr lang="tr-TR"/>
          </a:p>
        </p:txBody>
      </p:sp>
    </p:spTree>
    <p:extLst>
      <p:ext uri="{BB962C8B-B14F-4D97-AF65-F5344CB8AC3E}">
        <p14:creationId xmlns:p14="http://schemas.microsoft.com/office/powerpoint/2010/main" val="343685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67A661-0287-4761-BFE3-B4C4467DF4C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A276405-E88B-4F54-A4D1-76090D0EAEC0}"/>
              </a:ext>
            </a:extLst>
          </p:cNvPr>
          <p:cNvSpPr>
            <a:spLocks noGrp="1"/>
          </p:cNvSpPr>
          <p:nvPr>
            <p:ph idx="1"/>
          </p:nvPr>
        </p:nvSpPr>
        <p:spPr/>
        <p:txBody>
          <a:bodyPr/>
          <a:lstStyle/>
          <a:p>
            <a:r>
              <a:rPr lang="tr-TR"/>
              <a:t>Yazılımdaki karışıklığa çözüm için </a:t>
            </a:r>
            <a:r>
              <a:rPr lang="tr-TR" err="1"/>
              <a:t>kullanılnan</a:t>
            </a:r>
            <a:r>
              <a:rPr lang="tr-TR"/>
              <a:t> bazı prensipler,</a:t>
            </a:r>
          </a:p>
          <a:p>
            <a:pPr lvl="1"/>
            <a:r>
              <a:rPr lang="tr-TR"/>
              <a:t>Kalıtım(</a:t>
            </a:r>
            <a:r>
              <a:rPr lang="tr-TR" err="1"/>
              <a:t>Inheritance</a:t>
            </a:r>
            <a:r>
              <a:rPr lang="tr-TR"/>
              <a:t>)</a:t>
            </a:r>
          </a:p>
          <a:p>
            <a:pPr lvl="1"/>
            <a:r>
              <a:rPr lang="tr-TR"/>
              <a:t>Çok Biçimlilik(</a:t>
            </a:r>
            <a:r>
              <a:rPr lang="tr-TR" err="1"/>
              <a:t>Polymorphism</a:t>
            </a:r>
            <a:r>
              <a:rPr lang="tr-TR"/>
              <a:t>)</a:t>
            </a:r>
          </a:p>
          <a:p>
            <a:pPr lvl="1"/>
            <a:r>
              <a:rPr lang="tr-TR"/>
              <a:t>Soyutlama(</a:t>
            </a:r>
            <a:r>
              <a:rPr lang="tr-TR" err="1"/>
              <a:t>Abstraction</a:t>
            </a:r>
            <a:r>
              <a:rPr lang="tr-TR"/>
              <a:t>)</a:t>
            </a:r>
          </a:p>
          <a:p>
            <a:pPr lvl="1"/>
            <a:r>
              <a:rPr lang="tr-TR"/>
              <a:t>Sarmalama(</a:t>
            </a:r>
            <a:r>
              <a:rPr lang="tr-TR" err="1"/>
              <a:t>Encapsulution</a:t>
            </a:r>
            <a:r>
              <a:rPr lang="tr-TR"/>
              <a:t>) -</a:t>
            </a:r>
            <a:r>
              <a:rPr lang="tr-TR" err="1"/>
              <a:t>Kapsülleme</a:t>
            </a:r>
            <a:endParaRPr lang="tr-TR"/>
          </a:p>
          <a:p>
            <a:endParaRPr lang="tr-TR"/>
          </a:p>
          <a:p>
            <a:r>
              <a:rPr lang="tr-TR"/>
              <a:t>Nesneye yönelik programlama mantığında hiyerarşi(sınıflar ve nesneler) vardır.</a:t>
            </a:r>
          </a:p>
          <a:p>
            <a:endParaRPr lang="tr-TR"/>
          </a:p>
        </p:txBody>
      </p:sp>
    </p:spTree>
    <p:extLst>
      <p:ext uri="{BB962C8B-B14F-4D97-AF65-F5344CB8AC3E}">
        <p14:creationId xmlns:p14="http://schemas.microsoft.com/office/powerpoint/2010/main" val="228142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811C3D-18EE-4D9C-905A-5BAA3D254064}"/>
              </a:ext>
            </a:extLst>
          </p:cNvPr>
          <p:cNvSpPr>
            <a:spLocks noGrp="1"/>
          </p:cNvSpPr>
          <p:nvPr>
            <p:ph type="title"/>
          </p:nvPr>
        </p:nvSpPr>
        <p:spPr/>
        <p:txBody>
          <a:bodyPr/>
          <a:lstStyle/>
          <a:p>
            <a:r>
              <a:rPr lang="tr-TR"/>
              <a:t>JAVA’DA NESNE VE SINIF YAPISI</a:t>
            </a:r>
          </a:p>
        </p:txBody>
      </p:sp>
      <p:sp>
        <p:nvSpPr>
          <p:cNvPr id="3" name="İçerik Yer Tutucusu 2">
            <a:extLst>
              <a:ext uri="{FF2B5EF4-FFF2-40B4-BE49-F238E27FC236}">
                <a16:creationId xmlns:a16="http://schemas.microsoft.com/office/drawing/2014/main" id="{D6A96740-820D-410F-A4CE-3D6BBC235777}"/>
              </a:ext>
            </a:extLst>
          </p:cNvPr>
          <p:cNvSpPr>
            <a:spLocks noGrp="1"/>
          </p:cNvSpPr>
          <p:nvPr>
            <p:ph idx="1"/>
          </p:nvPr>
        </p:nvSpPr>
        <p:spPr/>
        <p:txBody>
          <a:bodyPr/>
          <a:lstStyle/>
          <a:p>
            <a:r>
              <a:rPr lang="tr-TR"/>
              <a:t>Java nesneye yönelik bir programlama dilidir. Nesneye yönelik bir programlama olmasından dolayı </a:t>
            </a:r>
            <a:r>
              <a:rPr lang="tr-TR" err="1"/>
              <a:t>OOP’nin</a:t>
            </a:r>
            <a:r>
              <a:rPr lang="tr-TR"/>
              <a:t> temel konseptlerini destekler. </a:t>
            </a:r>
          </a:p>
          <a:p>
            <a:r>
              <a:rPr lang="tr-TR"/>
              <a:t>Bu konseptler : Çok biçimlilik (</a:t>
            </a:r>
            <a:r>
              <a:rPr lang="tr-TR" err="1"/>
              <a:t>Polymorphism</a:t>
            </a:r>
            <a:r>
              <a:rPr lang="tr-TR"/>
              <a:t>), Kalıtım (</a:t>
            </a:r>
            <a:r>
              <a:rPr lang="tr-TR" err="1"/>
              <a:t>Inheritance</a:t>
            </a:r>
            <a:r>
              <a:rPr lang="tr-TR"/>
              <a:t>), </a:t>
            </a:r>
            <a:r>
              <a:rPr lang="tr-TR" err="1"/>
              <a:t>Kapsülleme</a:t>
            </a:r>
            <a:r>
              <a:rPr lang="tr-TR"/>
              <a:t> (</a:t>
            </a:r>
            <a:r>
              <a:rPr lang="tr-TR" err="1"/>
              <a:t>Encapsulation</a:t>
            </a:r>
            <a:r>
              <a:rPr lang="tr-TR"/>
              <a:t>), Soyutlama (</a:t>
            </a:r>
            <a:r>
              <a:rPr lang="tr-TR" err="1"/>
              <a:t>Abstraction</a:t>
            </a:r>
            <a:r>
              <a:rPr lang="tr-TR"/>
              <a:t>), Sınıflar (</a:t>
            </a:r>
            <a:r>
              <a:rPr lang="tr-TR" err="1"/>
              <a:t>Classes</a:t>
            </a:r>
            <a:r>
              <a:rPr lang="tr-TR"/>
              <a:t>), Nesneler (Objects), </a:t>
            </a:r>
            <a:r>
              <a:rPr lang="tr-TR" err="1"/>
              <a:t>Instance</a:t>
            </a:r>
            <a:r>
              <a:rPr lang="tr-TR"/>
              <a:t> (Örnek), </a:t>
            </a:r>
            <a:r>
              <a:rPr lang="tr-TR" err="1"/>
              <a:t>Metod</a:t>
            </a:r>
            <a:r>
              <a:rPr lang="tr-TR"/>
              <a:t>, Mesaj Ayrıştırma olarak sıralanabilir.</a:t>
            </a:r>
          </a:p>
        </p:txBody>
      </p:sp>
    </p:spTree>
    <p:extLst>
      <p:ext uri="{BB962C8B-B14F-4D97-AF65-F5344CB8AC3E}">
        <p14:creationId xmlns:p14="http://schemas.microsoft.com/office/powerpoint/2010/main" val="126365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A6BF6A-ECAF-4A7B-A643-3AD6BE24945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13451A7-B4A6-4DA4-AFBD-D8B3901CD8FB}"/>
              </a:ext>
            </a:extLst>
          </p:cNvPr>
          <p:cNvSpPr>
            <a:spLocks noGrp="1"/>
          </p:cNvSpPr>
          <p:nvPr>
            <p:ph idx="1"/>
          </p:nvPr>
        </p:nvSpPr>
        <p:spPr/>
        <p:txBody>
          <a:bodyPr/>
          <a:lstStyle/>
          <a:p>
            <a:r>
              <a:rPr lang="tr-TR"/>
              <a:t>Doğadaki her şey bir nesnedir. Uçan kuş, evimizdeki kapı, pencere, dışardaki arabalar vs.</a:t>
            </a:r>
          </a:p>
          <a:p>
            <a:r>
              <a:rPr lang="tr-TR"/>
              <a:t>Nesnelerin 2 özelliği vardır. </a:t>
            </a:r>
            <a:r>
              <a:rPr lang="tr-TR" b="1"/>
              <a:t>Durum</a:t>
            </a:r>
            <a:r>
              <a:rPr lang="tr-TR"/>
              <a:t> ve </a:t>
            </a:r>
            <a:r>
              <a:rPr lang="tr-TR" b="1"/>
              <a:t>Davranış</a:t>
            </a:r>
            <a:r>
              <a:rPr lang="tr-TR"/>
              <a:t>.</a:t>
            </a:r>
          </a:p>
          <a:p>
            <a:endParaRPr lang="tr-TR"/>
          </a:p>
          <a:p>
            <a:r>
              <a:rPr lang="tr-TR"/>
              <a:t>Araba = Nesne, </a:t>
            </a:r>
          </a:p>
          <a:p>
            <a:pPr lvl="1"/>
            <a:r>
              <a:rPr lang="tr-TR"/>
              <a:t>Arabanın rengi, fiyatı, markası vb. </a:t>
            </a:r>
            <a:r>
              <a:rPr lang="tr-TR" b="1"/>
              <a:t>durumunu</a:t>
            </a:r>
            <a:r>
              <a:rPr lang="tr-TR"/>
              <a:t> belirtir.</a:t>
            </a:r>
          </a:p>
          <a:p>
            <a:pPr lvl="1"/>
            <a:r>
              <a:rPr lang="tr-TR"/>
              <a:t>Arabanın hızlanması, yavaşlaması, vites değiştirmesi vb. onun </a:t>
            </a:r>
            <a:r>
              <a:rPr lang="tr-TR" b="1"/>
              <a:t>davranışını </a:t>
            </a:r>
            <a:r>
              <a:rPr lang="tr-TR"/>
              <a:t>belirtir.</a:t>
            </a:r>
          </a:p>
          <a:p>
            <a:pPr lvl="2"/>
            <a:r>
              <a:rPr lang="tr-TR"/>
              <a:t>Ayrıca davranışa, </a:t>
            </a:r>
            <a:r>
              <a:rPr lang="tr-TR" err="1"/>
              <a:t>attribute</a:t>
            </a:r>
            <a:r>
              <a:rPr lang="tr-TR"/>
              <a:t>(özellik) denilebilir.</a:t>
            </a:r>
          </a:p>
          <a:p>
            <a:pPr lvl="2"/>
            <a:endParaRPr lang="tr-TR"/>
          </a:p>
          <a:p>
            <a:endParaRPr lang="tr-TR"/>
          </a:p>
        </p:txBody>
      </p:sp>
    </p:spTree>
    <p:extLst>
      <p:ext uri="{BB962C8B-B14F-4D97-AF65-F5344CB8AC3E}">
        <p14:creationId xmlns:p14="http://schemas.microsoft.com/office/powerpoint/2010/main" val="203006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5752C8-2B9A-4300-AF95-6FBFD901BD1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EC00E41-94D0-47DD-841F-3117FEEF43DC}"/>
              </a:ext>
            </a:extLst>
          </p:cNvPr>
          <p:cNvSpPr>
            <a:spLocks noGrp="1"/>
          </p:cNvSpPr>
          <p:nvPr>
            <p:ph idx="1"/>
          </p:nvPr>
        </p:nvSpPr>
        <p:spPr/>
        <p:txBody>
          <a:bodyPr/>
          <a:lstStyle/>
          <a:p>
            <a:r>
              <a:rPr lang="tr-TR">
                <a:solidFill>
                  <a:srgbClr val="FF0000"/>
                </a:solidFill>
              </a:rPr>
              <a:t>Nesne: </a:t>
            </a:r>
            <a:r>
              <a:rPr lang="tr-TR"/>
              <a:t>Nesneler durum ve davranışlara sahiptir. Örneğin bir kedinin durumları vardır : aç ya da tok olmaları, isimlerinin olması, yaşlarının olması, renklerinin olması vs. Ve kedilerin bir de davranışları vardır : miyavlamaları, uyumaları, korkmaları vs.</a:t>
            </a:r>
          </a:p>
          <a:p>
            <a:r>
              <a:rPr lang="tr-TR">
                <a:solidFill>
                  <a:srgbClr val="FF0000"/>
                </a:solidFill>
              </a:rPr>
              <a:t>Sınıf : </a:t>
            </a:r>
            <a:r>
              <a:rPr lang="tr-TR"/>
              <a:t>Sınıf ise nesnelerin durum ve davranışlarının tiplerine göre tanımlandığı yapıdır diyebiliriz. Yani kedilerin bir renge sahip olma durumunu, yaşlarının belirleniyor olma durumunu, havlamak yerine miyavlıyor olmalarını vs. sınıf adı verdiğimiz şablon içerisinde tanımlarız.</a:t>
            </a:r>
          </a:p>
        </p:txBody>
      </p:sp>
    </p:spTree>
    <p:extLst>
      <p:ext uri="{BB962C8B-B14F-4D97-AF65-F5344CB8AC3E}">
        <p14:creationId xmlns:p14="http://schemas.microsoft.com/office/powerpoint/2010/main" val="319675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63C9FB-DF41-4277-B62B-9193363566DE}"/>
              </a:ext>
            </a:extLst>
          </p:cNvPr>
          <p:cNvSpPr>
            <a:spLocks noGrp="1"/>
          </p:cNvSpPr>
          <p:nvPr>
            <p:ph type="title"/>
          </p:nvPr>
        </p:nvSpPr>
        <p:spPr/>
        <p:txBody>
          <a:bodyPr/>
          <a:lstStyle/>
          <a:p>
            <a:r>
              <a:rPr lang="tr-TR"/>
              <a:t>JAVA’DA NESNELER </a:t>
            </a:r>
          </a:p>
        </p:txBody>
      </p:sp>
      <p:sp>
        <p:nvSpPr>
          <p:cNvPr id="3" name="İçerik Yer Tutucusu 2">
            <a:extLst>
              <a:ext uri="{FF2B5EF4-FFF2-40B4-BE49-F238E27FC236}">
                <a16:creationId xmlns:a16="http://schemas.microsoft.com/office/drawing/2014/main" id="{5ACAD005-6927-41F4-BD68-A7214B7CF823}"/>
              </a:ext>
            </a:extLst>
          </p:cNvPr>
          <p:cNvSpPr>
            <a:spLocks noGrp="1"/>
          </p:cNvSpPr>
          <p:nvPr>
            <p:ph idx="1"/>
          </p:nvPr>
        </p:nvSpPr>
        <p:spPr/>
        <p:txBody>
          <a:bodyPr/>
          <a:lstStyle/>
          <a:p>
            <a:r>
              <a:rPr lang="tr-TR"/>
              <a:t>Gerçek dünyadaki nesneleri ele alırsak hepsinin durum ve davranışlara sahip olduğunu söyleyebiliriz. Örneğin insanlar, arabalar, ağaçlar hep bir duruma ve davranışa sahip nesnelerdir. Bir insanı ele aldığımızı düşünelim. Bu insanın bir adı vardır, bu insan koşar, yüzer, uyur vs. Java’daki nesne yapısı da gerçek dünyadaki nesne yapısına oldukça benzer. Java nesnelerinin de durum ve davranışları vardır. Bir Java nesnesinde durumlar alanlarda tutulur ve davranışlar da </a:t>
            </a:r>
            <a:r>
              <a:rPr lang="tr-TR" err="1"/>
              <a:t>metodlarda</a:t>
            </a:r>
            <a:r>
              <a:rPr lang="tr-TR"/>
              <a:t> tasvir edilir.</a:t>
            </a:r>
          </a:p>
        </p:txBody>
      </p:sp>
    </p:spTree>
    <p:extLst>
      <p:ext uri="{BB962C8B-B14F-4D97-AF65-F5344CB8AC3E}">
        <p14:creationId xmlns:p14="http://schemas.microsoft.com/office/powerpoint/2010/main" val="304738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94DAAF-AE1B-402D-9795-53F671141EE6}"/>
              </a:ext>
            </a:extLst>
          </p:cNvPr>
          <p:cNvSpPr>
            <a:spLocks noGrp="1"/>
          </p:cNvSpPr>
          <p:nvPr>
            <p:ph type="title"/>
          </p:nvPr>
        </p:nvSpPr>
        <p:spPr/>
        <p:txBody>
          <a:bodyPr/>
          <a:lstStyle/>
          <a:p>
            <a:r>
              <a:rPr lang="tr-TR"/>
              <a:t>NEW Anahtar Kelimesi ile Nesne Oluşturma</a:t>
            </a:r>
          </a:p>
        </p:txBody>
      </p:sp>
      <p:sp>
        <p:nvSpPr>
          <p:cNvPr id="3" name="İçerik Yer Tutucusu 2">
            <a:extLst>
              <a:ext uri="{FF2B5EF4-FFF2-40B4-BE49-F238E27FC236}">
                <a16:creationId xmlns:a16="http://schemas.microsoft.com/office/drawing/2014/main" id="{09649926-6084-4532-8E6F-77DCFECCB69F}"/>
              </a:ext>
            </a:extLst>
          </p:cNvPr>
          <p:cNvSpPr>
            <a:spLocks noGrp="1"/>
          </p:cNvSpPr>
          <p:nvPr>
            <p:ph idx="1"/>
          </p:nvPr>
        </p:nvSpPr>
        <p:spPr/>
        <p:txBody>
          <a:bodyPr/>
          <a:lstStyle/>
          <a:p>
            <a:r>
              <a:rPr lang="tr-TR"/>
              <a:t>Bir sınıftan oluşturulan her örneğe </a:t>
            </a:r>
            <a:r>
              <a:rPr lang="tr-TR" b="1"/>
              <a:t>nesne</a:t>
            </a:r>
            <a:r>
              <a:rPr lang="tr-TR"/>
              <a:t> denir. Örneğin, </a:t>
            </a:r>
            <a:r>
              <a:rPr lang="tr-TR" err="1"/>
              <a:t>Insan</a:t>
            </a:r>
            <a:r>
              <a:rPr lang="tr-TR"/>
              <a:t> sınıfından 10 adet insan oluşturduk, oluşturulan her insan nesnesinin boyu, yaşı vs. farklı olabilir.</a:t>
            </a:r>
          </a:p>
          <a:p>
            <a:r>
              <a:rPr lang="tr-TR" err="1"/>
              <a:t>Javada</a:t>
            </a:r>
            <a:r>
              <a:rPr lang="tr-TR"/>
              <a:t> bir sınıftan nesne oluşturmak için </a:t>
            </a:r>
            <a:r>
              <a:rPr lang="tr-TR" b="1" err="1"/>
              <a:t>new</a:t>
            </a:r>
            <a:r>
              <a:rPr lang="tr-TR"/>
              <a:t> anahtar </a:t>
            </a:r>
            <a:r>
              <a:rPr lang="tr-TR" err="1"/>
              <a:t>söcüğü</a:t>
            </a:r>
            <a:r>
              <a:rPr lang="tr-TR"/>
              <a:t> kullanılır.</a:t>
            </a:r>
          </a:p>
          <a:p>
            <a:pPr lvl="1"/>
            <a:r>
              <a:rPr lang="tr-TR" err="1"/>
              <a:t>Insan</a:t>
            </a:r>
            <a:r>
              <a:rPr lang="tr-TR"/>
              <a:t> Mehmet = </a:t>
            </a:r>
            <a:r>
              <a:rPr lang="tr-TR" b="1" err="1"/>
              <a:t>new</a:t>
            </a:r>
            <a:r>
              <a:rPr lang="tr-TR"/>
              <a:t> </a:t>
            </a:r>
            <a:r>
              <a:rPr lang="tr-TR" err="1"/>
              <a:t>Insan</a:t>
            </a:r>
            <a:r>
              <a:rPr lang="tr-TR"/>
              <a:t>();</a:t>
            </a:r>
          </a:p>
          <a:p>
            <a:endParaRPr lang="tr-TR"/>
          </a:p>
        </p:txBody>
      </p:sp>
    </p:spTree>
    <p:extLst>
      <p:ext uri="{BB962C8B-B14F-4D97-AF65-F5344CB8AC3E}">
        <p14:creationId xmlns:p14="http://schemas.microsoft.com/office/powerpoint/2010/main" val="323927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1B3A15-3FE6-4B6B-9075-EA7939821FFF}"/>
              </a:ext>
            </a:extLst>
          </p:cNvPr>
          <p:cNvSpPr>
            <a:spLocks noGrp="1"/>
          </p:cNvSpPr>
          <p:nvPr>
            <p:ph type="title"/>
          </p:nvPr>
        </p:nvSpPr>
        <p:spPr/>
        <p:txBody>
          <a:bodyPr/>
          <a:lstStyle/>
          <a:p>
            <a:endParaRPr lang="tr-TR"/>
          </a:p>
        </p:txBody>
      </p:sp>
      <p:sp>
        <p:nvSpPr>
          <p:cNvPr id="6" name="Metin kutusu 5">
            <a:extLst>
              <a:ext uri="{FF2B5EF4-FFF2-40B4-BE49-F238E27FC236}">
                <a16:creationId xmlns:a16="http://schemas.microsoft.com/office/drawing/2014/main" id="{86266195-939C-41CD-8293-77E8F0982811}"/>
              </a:ext>
            </a:extLst>
          </p:cNvPr>
          <p:cNvSpPr txBox="1"/>
          <p:nvPr/>
        </p:nvSpPr>
        <p:spPr>
          <a:xfrm>
            <a:off x="838200" y="5153022"/>
            <a:ext cx="8496300" cy="1200329"/>
          </a:xfrm>
          <a:prstGeom prst="rect">
            <a:avLst/>
          </a:prstGeom>
          <a:noFill/>
        </p:spPr>
        <p:txBody>
          <a:bodyPr wrap="square" rtlCol="0">
            <a:spAutoFit/>
          </a:bodyPr>
          <a:lstStyle/>
          <a:p>
            <a:r>
              <a:rPr lang="tr-TR" i="1"/>
              <a:t>Oluşturulan bir nesnenin özelliklerine </a:t>
            </a:r>
            <a:r>
              <a:rPr lang="tr-TR" b="1" i="1"/>
              <a:t>nokta(.) </a:t>
            </a:r>
            <a:r>
              <a:rPr lang="tr-TR" i="1"/>
              <a:t>ile erişiriz.</a:t>
            </a:r>
          </a:p>
          <a:p>
            <a:endParaRPr lang="tr-TR" i="1"/>
          </a:p>
          <a:p>
            <a:r>
              <a:rPr lang="tr-TR" b="1" i="1"/>
              <a:t>Nokta(.)</a:t>
            </a:r>
            <a:r>
              <a:rPr lang="tr-TR" i="1"/>
              <a:t> operatörü, bir sınıfın altında bulunan </a:t>
            </a:r>
            <a:r>
              <a:rPr lang="tr-TR" i="1" err="1"/>
              <a:t>metodlara</a:t>
            </a:r>
            <a:r>
              <a:rPr lang="tr-TR" i="1"/>
              <a:t> değişkenlere erişmemize</a:t>
            </a:r>
          </a:p>
          <a:p>
            <a:r>
              <a:rPr lang="tr-TR" i="1"/>
              <a:t>olanak tanır.</a:t>
            </a:r>
          </a:p>
        </p:txBody>
      </p:sp>
      <p:sp>
        <p:nvSpPr>
          <p:cNvPr id="8" name="İçerik Yer Tutucusu 7">
            <a:extLst>
              <a:ext uri="{FF2B5EF4-FFF2-40B4-BE49-F238E27FC236}">
                <a16:creationId xmlns:a16="http://schemas.microsoft.com/office/drawing/2014/main" id="{6C88C548-A333-4610-AECB-45144DB7A10C}"/>
              </a:ext>
            </a:extLst>
          </p:cNvPr>
          <p:cNvSpPr>
            <a:spLocks noGrp="1"/>
          </p:cNvSpPr>
          <p:nvPr>
            <p:ph idx="1"/>
          </p:nvPr>
        </p:nvSpPr>
        <p:spPr/>
        <p:txBody>
          <a:bodyPr/>
          <a:lstStyle/>
          <a:p>
            <a:endParaRPr lang="tr-TR"/>
          </a:p>
        </p:txBody>
      </p:sp>
      <p:pic>
        <p:nvPicPr>
          <p:cNvPr id="10" name="Resim 9">
            <a:extLst>
              <a:ext uri="{FF2B5EF4-FFF2-40B4-BE49-F238E27FC236}">
                <a16:creationId xmlns:a16="http://schemas.microsoft.com/office/drawing/2014/main" id="{E72B3445-E2BC-4284-AB27-A8E166AA012E}"/>
              </a:ext>
            </a:extLst>
          </p:cNvPr>
          <p:cNvPicPr>
            <a:picLocks noChangeAspect="1"/>
          </p:cNvPicPr>
          <p:nvPr/>
        </p:nvPicPr>
        <p:blipFill>
          <a:blip r:embed="rId2"/>
          <a:stretch>
            <a:fillRect/>
          </a:stretch>
        </p:blipFill>
        <p:spPr>
          <a:xfrm>
            <a:off x="1937084" y="365125"/>
            <a:ext cx="7230979" cy="4524375"/>
          </a:xfrm>
          <a:prstGeom prst="rect">
            <a:avLst/>
          </a:prstGeom>
        </p:spPr>
      </p:pic>
    </p:spTree>
    <p:extLst>
      <p:ext uri="{BB962C8B-B14F-4D97-AF65-F5344CB8AC3E}">
        <p14:creationId xmlns:p14="http://schemas.microsoft.com/office/powerpoint/2010/main" val="33374143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8AE274-9941-4461-A2C7-477610346006}">
  <ds:schemaRefs>
    <ds:schemaRef ds:uri="http://schemas.microsoft.com/sharepoint/v3/contenttype/forms"/>
  </ds:schemaRefs>
</ds:datastoreItem>
</file>

<file path=customXml/itemProps2.xml><?xml version="1.0" encoding="utf-8"?>
<ds:datastoreItem xmlns:ds="http://schemas.openxmlformats.org/officeDocument/2006/customXml" ds:itemID="{0C5FB504-F7B2-406A-9FAA-4E4B50F5D49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6112258-90A2-43D1-A52B-E3A8788B15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58889-0039-4d9f-afb9-621a9cc8b2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22</Slides>
  <Notes>0</Notes>
  <HiddenSlides>0</HiddenSlide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Office Teması</vt:lpstr>
      <vt:lpstr>NESNE TABANLI PROGRAMLAMA - II Nesne ve Sınıf Yapısı</vt:lpstr>
      <vt:lpstr>Nesneye Yönelik Programlamaya Giriş</vt:lpstr>
      <vt:lpstr>PowerPoint Sunusu</vt:lpstr>
      <vt:lpstr>JAVA’DA NESNE VE SINIF YAPISI</vt:lpstr>
      <vt:lpstr>PowerPoint Sunusu</vt:lpstr>
      <vt:lpstr>PowerPoint Sunusu</vt:lpstr>
      <vt:lpstr>JAVA’DA NESNELER </vt:lpstr>
      <vt:lpstr>NEW Anahtar Kelimesi ile Nesne Oluşturma</vt:lpstr>
      <vt:lpstr>PowerPoint Sunusu</vt:lpstr>
      <vt:lpstr>PowerPoint Sunusu</vt:lpstr>
      <vt:lpstr>JAVA’DA SINIFLAR</vt:lpstr>
      <vt:lpstr>PowerPoint Sunusu</vt:lpstr>
      <vt:lpstr>Yerel, Sınıf ve Nesne Değişkenleri</vt:lpstr>
      <vt:lpstr>Sınıf ve Nesne Degiskeni Örnek</vt:lpstr>
      <vt:lpstr>Sınıf ve Nesne Değişkenleri</vt:lpstr>
      <vt:lpstr>PowerPoint Sunusu</vt:lpstr>
      <vt:lpstr>Static ile erişim</vt:lpstr>
      <vt:lpstr>Pass By Value – Pass By Reference (Değer ve Referans Tipleri)</vt:lpstr>
      <vt:lpstr>Primitive Tipler - Pass By Value </vt:lpstr>
      <vt:lpstr>Referans Tipler - Pass By Reference</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MURAT ASLANYÜREK</dc:creator>
  <cp:revision>13</cp:revision>
  <dcterms:created xsi:type="dcterms:W3CDTF">2020-10-18T10:49:13Z</dcterms:created>
  <dcterms:modified xsi:type="dcterms:W3CDTF">2022-01-09T23:04:20Z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