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71" r:id="rId4"/>
    <p:sldId id="273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57" r:id="rId16"/>
    <p:sldId id="258" r:id="rId17"/>
    <p:sldId id="274" r:id="rId18"/>
    <p:sldId id="272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98350-BD43-4DF4-A23F-37762EB0C5F1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69C6F-93A4-439F-BE09-713DAD80E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884BB5A-2835-40AC-8FC6-6CBFAFB162F6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8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快速运算：分配律化为</a:t>
            </a:r>
            <a:r>
              <a:rPr lang="en-US" altLang="zh-CN" smtClean="0">
                <a:latin typeface="Arial" charset="0"/>
                <a:ea typeface="宋体" charset="-122"/>
              </a:rPr>
              <a:t>02</a:t>
            </a:r>
            <a:r>
              <a:rPr lang="zh-CN" altLang="en-US" smtClean="0">
                <a:latin typeface="Arial" charset="0"/>
                <a:ea typeface="宋体" charset="-122"/>
              </a:rPr>
              <a:t>的幂次进行运算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9CA2E46-F9CF-42A6-A62C-52936360449B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14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课堂练习（重要）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3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58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4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14800" y="6400800"/>
            <a:ext cx="914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54C1F-CBD7-473E-BF58-E4830B9EE8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48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2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27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9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71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48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0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52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53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050A-2CDE-4C45-9542-2E10F8BD248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87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04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GF(2</a:t>
            </a:r>
            <a:r>
              <a:rPr lang="en-US" altLang="zh-CN" baseline="30000" smtClean="0"/>
              <a:t>8</a:t>
            </a:r>
            <a:r>
              <a:rPr lang="en-US" altLang="zh-CN" smtClean="0"/>
              <a:t>)</a:t>
            </a:r>
            <a:r>
              <a:rPr lang="zh-CN" altLang="zh-CN" b="1" smtClean="0"/>
              <a:t>上两个域元素的</a:t>
            </a:r>
            <a:r>
              <a:rPr lang="zh-CN" altLang="en-US" b="1" smtClean="0"/>
              <a:t>乘</a:t>
            </a:r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28725"/>
            <a:ext cx="8588375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1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GF(2</a:t>
            </a:r>
            <a:r>
              <a:rPr lang="en-US" altLang="zh-CN" baseline="30000" smtClean="0"/>
              <a:t>8</a:t>
            </a:r>
            <a:r>
              <a:rPr lang="en-US" altLang="zh-CN" smtClean="0"/>
              <a:t>)</a:t>
            </a:r>
            <a:r>
              <a:rPr lang="zh-CN" altLang="zh-CN" b="1" smtClean="0"/>
              <a:t>上域元素的</a:t>
            </a:r>
            <a:r>
              <a:rPr lang="zh-CN" altLang="en-US" b="1" smtClean="0"/>
              <a:t>乘</a:t>
            </a:r>
            <a:r>
              <a:rPr lang="en-US" altLang="zh-CN" b="1" i="1" smtClean="0"/>
              <a:t>x</a:t>
            </a:r>
            <a:endParaRPr lang="zh-CN" altLang="en-US" i="1" smtClean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i="1" smtClean="0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1438"/>
            <a:ext cx="7993063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38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395288" y="2127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GF(2</a:t>
            </a:r>
            <a:r>
              <a:rPr lang="en-US" altLang="zh-CN" baseline="30000" smtClean="0"/>
              <a:t>8</a:t>
            </a:r>
            <a:r>
              <a:rPr lang="en-US" altLang="zh-CN" smtClean="0"/>
              <a:t>)</a:t>
            </a:r>
            <a:r>
              <a:rPr lang="zh-CN" altLang="zh-CN" b="1" smtClean="0"/>
              <a:t>上域元素的</a:t>
            </a:r>
            <a:r>
              <a:rPr lang="zh-CN" altLang="en-US" b="1" smtClean="0"/>
              <a:t>乘</a:t>
            </a:r>
            <a:r>
              <a:rPr lang="en-US" altLang="zh-CN" b="1" i="1" smtClean="0"/>
              <a:t>x</a:t>
            </a:r>
            <a:r>
              <a:rPr lang="zh-CN" altLang="en-US" b="1" smtClean="0"/>
              <a:t>实例</a:t>
            </a:r>
            <a:endParaRPr lang="zh-CN" altLang="en-US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74390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9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GF(2</a:t>
            </a:r>
            <a:r>
              <a:rPr lang="en-US" altLang="zh-CN" baseline="30000" smtClean="0"/>
              <a:t>8</a:t>
            </a:r>
            <a:r>
              <a:rPr lang="en-US" altLang="zh-CN" smtClean="0"/>
              <a:t>)</a:t>
            </a:r>
            <a:r>
              <a:rPr lang="zh-CN" altLang="zh-CN" b="1" smtClean="0"/>
              <a:t>上域元素的</a:t>
            </a:r>
            <a:r>
              <a:rPr lang="zh-CN" altLang="en-US" b="1" smtClean="0"/>
              <a:t>乘</a:t>
            </a:r>
            <a:r>
              <a:rPr lang="en-US" altLang="zh-CN" b="1" i="1" smtClean="0"/>
              <a:t>x</a:t>
            </a:r>
            <a:r>
              <a:rPr lang="zh-CN" altLang="en-US" b="1" smtClean="0"/>
              <a:t>实例</a:t>
            </a:r>
            <a:endParaRPr lang="zh-CN" altLang="en-US" smtClean="0"/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1268413"/>
            <a:ext cx="7272338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73100" y="5445125"/>
            <a:ext cx="7797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00025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rgbClr val="FF0000"/>
                </a:solidFill>
                <a:latin typeface="Times New Roman" charset="0"/>
                <a:ea typeface="宋体" charset="-122"/>
              </a:rPr>
              <a:t>有限域任意两元素乘法都可以转换为某些域元素乘以</a:t>
            </a:r>
            <a:r>
              <a:rPr lang="en-US" altLang="zh-CN" sz="2400" b="1" i="1">
                <a:solidFill>
                  <a:srgbClr val="FF0000"/>
                </a:solidFill>
                <a:latin typeface="Times New Roman" charset="0"/>
                <a:ea typeface="宋体" charset="-122"/>
              </a:rPr>
              <a:t>x</a:t>
            </a:r>
            <a:endParaRPr lang="zh-CN" altLang="zh-CN" sz="2400" b="1" i="1">
              <a:solidFill>
                <a:srgbClr val="FF0000"/>
              </a:solidFill>
              <a:latin typeface="Times New Roman" charset="0"/>
              <a:ea typeface="宋体" charset="-122"/>
            </a:endParaRPr>
          </a:p>
        </p:txBody>
      </p:sp>
      <p:graphicFrame>
        <p:nvGraphicFramePr>
          <p:cNvPr id="40965" name="对象 4"/>
          <p:cNvGraphicFramePr>
            <a:graphicFrameLocks noChangeAspect="1"/>
          </p:cNvGraphicFramePr>
          <p:nvPr/>
        </p:nvGraphicFramePr>
        <p:xfrm>
          <a:off x="0" y="457200"/>
          <a:ext cx="133350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4" imgW="126835" imgH="139518" progId="Equation.DSMT4">
                  <p:embed/>
                </p:oleObj>
              </mc:Choice>
              <mc:Fallback>
                <p:oleObj name="Equation" r:id="rId4" imgW="126835" imgH="1395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3335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0" y="600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00025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000">
                <a:latin typeface="Times New Roman" charset="0"/>
                <a:ea typeface="宋体" charset="-122"/>
              </a:rPr>
              <a:t>，然后中间结果相加实现。</a:t>
            </a:r>
            <a:endParaRPr lang="zh-CN" altLang="zh-CN" sz="240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23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2195513" y="468313"/>
            <a:ext cx="480218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4000">
                <a:latin typeface="Times New Roman" charset="0"/>
                <a:ea typeface="宋体" charset="-122"/>
              </a:rPr>
              <a:t>列混合举例课堂练习</a:t>
            </a:r>
            <a:endParaRPr kumimoji="0" lang="zh-CN" altLang="en-US" sz="4000" b="1">
              <a:solidFill>
                <a:schemeClr val="folHlink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609600" y="1544638"/>
            <a:ext cx="830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zh-CN" altLang="en-US" sz="3600">
                <a:latin typeface="宋体" charset="-122"/>
                <a:ea typeface="宋体" charset="-122"/>
              </a:rPr>
              <a:t>课堂练习：列混合运算</a:t>
            </a:r>
            <a:r>
              <a:rPr kumimoji="0" lang="en-US" altLang="zh-CN" sz="3600">
                <a:latin typeface="宋体" charset="-122"/>
                <a:ea typeface="宋体" charset="-122"/>
              </a:rPr>
              <a:t>(128</a:t>
            </a:r>
            <a:r>
              <a:rPr kumimoji="0" lang="zh-CN" altLang="en-US" sz="3600">
                <a:latin typeface="宋体" charset="-122"/>
                <a:ea typeface="宋体" charset="-122"/>
              </a:rPr>
              <a:t>比特分组</a:t>
            </a:r>
            <a:r>
              <a:rPr kumimoji="0" lang="en-US" altLang="zh-CN" sz="3600">
                <a:latin typeface="宋体" charset="-122"/>
                <a:ea typeface="宋体" charset="-122"/>
              </a:rPr>
              <a:t>)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636838"/>
            <a:ext cx="7059612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339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实现有限域</a:t>
            </a:r>
            <a:r>
              <a:rPr lang="en-US" altLang="zh-CN" dirty="0" smtClean="0"/>
              <a:t>X</a:t>
            </a:r>
            <a:r>
              <a:rPr lang="zh-CN" altLang="en-US" dirty="0"/>
              <a:t>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unsigned char  gfmultby02(unsigned char b)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if (b &lt; 0x80)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return (unsigned char)(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)(</a:t>
            </a:r>
            <a:r>
              <a:rPr lang="en-US" altLang="zh-CN" dirty="0" smtClean="0">
                <a:solidFill>
                  <a:srgbClr val="FF0000"/>
                </a:solidFill>
              </a:rPr>
              <a:t>b &lt;&lt;1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	else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return (unsigned char)(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)(b &lt;&lt; 1)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^(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)(0x1b) 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53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unsigned char gfmultby01(unsigned char b)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return b;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若是实现 </a:t>
            </a:r>
            <a:r>
              <a:rPr lang="en-US" altLang="zh-CN" dirty="0" smtClean="0"/>
              <a:t>x</a:t>
            </a:r>
            <a:r>
              <a:rPr lang="zh-CN" altLang="en-US" dirty="0" smtClean="0"/>
              <a:t>*</a:t>
            </a:r>
            <a:r>
              <a:rPr lang="en-US" altLang="zh-CN" dirty="0" smtClean="0"/>
              <a:t>03</a:t>
            </a:r>
            <a:r>
              <a:rPr lang="zh-CN" altLang="en-US" dirty="0" smtClean="0"/>
              <a:t>则实际可以调用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g</a:t>
            </a:r>
            <a:r>
              <a:rPr lang="en-US" altLang="zh-CN" dirty="0" smtClean="0"/>
              <a:t>fmultby01(x)^gfmultby02(x)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15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05064"/>
            <a:ext cx="8568952" cy="244827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 smtClean="0"/>
              <a:t>第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行输出</a:t>
            </a:r>
            <a:r>
              <a:rPr lang="en-US" altLang="zh-CN" sz="2800" dirty="0" smtClean="0"/>
              <a:t>B2 10 C1 AC</a:t>
            </a:r>
          </a:p>
          <a:p>
            <a:r>
              <a:rPr lang="en-US" altLang="zh-CN" sz="2800" dirty="0" smtClean="0"/>
              <a:t>for(j=0;j&lt;4;j</a:t>
            </a:r>
            <a:r>
              <a:rPr lang="en-US" altLang="zh-CN" sz="2800" dirty="0"/>
              <a:t>++)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{  </a:t>
            </a:r>
            <a:r>
              <a:rPr lang="en-US" altLang="zh-CN" sz="2800" dirty="0" smtClean="0"/>
              <a:t>output[0][j]= </a:t>
            </a:r>
            <a:r>
              <a:rPr lang="en-US" altLang="zh-CN" sz="2800" dirty="0"/>
              <a:t>gfmultby02(input[0][j]))^ gfmultby03(input[1][j]))^ gfmultby01(input[2][j]))^ gfmultby01(input[3][j]);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}</a:t>
            </a:r>
            <a:endParaRPr lang="zh-CN" altLang="zh-CN" sz="2800" dirty="0"/>
          </a:p>
          <a:p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41463"/>
            <a:ext cx="843915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90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966" y="1211965"/>
            <a:ext cx="88695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ShiftRows</a:t>
            </a:r>
            <a:r>
              <a:rPr lang="en-US" altLang="zh-CN" dirty="0"/>
              <a:t>(unsigned char State[N][N])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i,j,k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shiftnum</a:t>
            </a:r>
            <a:r>
              <a:rPr lang="en-US" altLang="zh-CN" dirty="0"/>
              <a:t> = 0;</a:t>
            </a:r>
            <a:endParaRPr lang="zh-CN" altLang="zh-CN" dirty="0"/>
          </a:p>
          <a:p>
            <a:r>
              <a:rPr lang="en-US" altLang="zh-CN" dirty="0"/>
              <a:t>	char </a:t>
            </a:r>
            <a:r>
              <a:rPr lang="en-US" altLang="zh-CN" dirty="0" err="1"/>
              <a:t>tmp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		</a:t>
            </a:r>
            <a:endParaRPr lang="zh-CN" altLang="zh-CN" dirty="0"/>
          </a:p>
          <a:p>
            <a:r>
              <a:rPr lang="en-US" altLang="zh-CN" dirty="0"/>
              <a:t>	for (i = 0; i &lt; N; i ++)</a:t>
            </a:r>
            <a:endParaRPr lang="zh-CN" altLang="zh-CN" dirty="0"/>
          </a:p>
          <a:p>
            <a:r>
              <a:rPr lang="en-US" altLang="zh-CN" dirty="0"/>
              <a:t>	{</a:t>
            </a:r>
            <a:endParaRPr lang="zh-CN" altLang="zh-CN" dirty="0"/>
          </a:p>
          <a:p>
            <a:r>
              <a:rPr lang="en-US" altLang="zh-CN" dirty="0"/>
              <a:t>		for (j = 0; j &lt; </a:t>
            </a:r>
            <a:r>
              <a:rPr lang="en-US" altLang="zh-CN" dirty="0" err="1"/>
              <a:t>shiftnum</a:t>
            </a:r>
            <a:r>
              <a:rPr lang="en-US" altLang="zh-CN" dirty="0"/>
              <a:t>; j ++)	</a:t>
            </a:r>
            <a:r>
              <a:rPr lang="en-US" altLang="zh-CN" dirty="0" smtClean="0"/>
              <a:t>//</a:t>
            </a:r>
            <a:r>
              <a:rPr lang="zh-CN" altLang="zh-CN" dirty="0"/>
              <a:t>循环左移一次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en-US" altLang="zh-CN" dirty="0"/>
              <a:t>		{ 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tmp</a:t>
            </a:r>
            <a:r>
              <a:rPr lang="en-US" altLang="zh-CN" dirty="0"/>
              <a:t> = State[i][0];</a:t>
            </a:r>
            <a:endParaRPr lang="zh-CN" altLang="zh-CN" dirty="0"/>
          </a:p>
          <a:p>
            <a:r>
              <a:rPr lang="en-US" altLang="zh-CN" dirty="0"/>
              <a:t>			for (k = 0; k &lt; N-1; k ++)</a:t>
            </a:r>
            <a:endParaRPr lang="zh-CN" altLang="zh-CN" dirty="0"/>
          </a:p>
          <a:p>
            <a:r>
              <a:rPr lang="en-US" altLang="zh-CN" dirty="0"/>
              <a:t>			{</a:t>
            </a:r>
            <a:endParaRPr lang="zh-CN" altLang="zh-CN" dirty="0"/>
          </a:p>
          <a:p>
            <a:r>
              <a:rPr lang="en-US" altLang="zh-CN" dirty="0"/>
              <a:t>				State[i][k] = State[i][k+1];</a:t>
            </a:r>
            <a:endParaRPr lang="zh-CN" altLang="zh-CN" dirty="0"/>
          </a:p>
          <a:p>
            <a:r>
              <a:rPr lang="en-US" altLang="zh-CN" dirty="0"/>
              <a:t>			}</a:t>
            </a:r>
            <a:endParaRPr lang="zh-CN" altLang="zh-CN" dirty="0"/>
          </a:p>
          <a:p>
            <a:r>
              <a:rPr lang="en-US" altLang="zh-CN" dirty="0"/>
              <a:t>			State[i][k] = </a:t>
            </a:r>
            <a:r>
              <a:rPr lang="en-US" altLang="zh-CN" dirty="0" err="1"/>
              <a:t>tmp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	}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shiftnum</a:t>
            </a:r>
            <a:r>
              <a:rPr lang="en-US" altLang="zh-CN" dirty="0"/>
              <a:t> ++;                       //</a:t>
            </a:r>
            <a:r>
              <a:rPr lang="zh-CN" altLang="zh-CN" dirty="0"/>
              <a:t>移位次数</a:t>
            </a:r>
            <a:r>
              <a:rPr lang="en-US" altLang="zh-CN" dirty="0"/>
              <a:t>+1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45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字节代替（</a:t>
            </a:r>
            <a:r>
              <a:rPr lang="en-US" altLang="zh-CN" smtClean="0"/>
              <a:t>SubBytes</a:t>
            </a:r>
            <a:r>
              <a:rPr lang="zh-CN" altLang="en-US" smtClean="0"/>
              <a:t>） </a:t>
            </a:r>
          </a:p>
        </p:txBody>
      </p:sp>
      <p:sp>
        <p:nvSpPr>
          <p:cNvPr id="29699" name="内容占位符 3"/>
          <p:cNvSpPr>
            <a:spLocks noGrp="1"/>
          </p:cNvSpPr>
          <p:nvPr>
            <p:ph sz="quarter" idx="2"/>
          </p:nvPr>
        </p:nvSpPr>
        <p:spPr>
          <a:xfrm>
            <a:off x="-11113" y="1484313"/>
            <a:ext cx="4038601" cy="2160587"/>
          </a:xfrm>
        </p:spPr>
        <p:txBody>
          <a:bodyPr/>
          <a:lstStyle/>
          <a:p>
            <a:pPr eaLnBrk="1" hangingPunct="1"/>
            <a:r>
              <a:rPr lang="zh-CN" altLang="zh-CN" sz="2000" smtClean="0"/>
              <a:t>字节代替（</a:t>
            </a:r>
            <a:r>
              <a:rPr lang="en-US" altLang="zh-CN" sz="2000" smtClean="0"/>
              <a:t>SubBytes</a:t>
            </a:r>
            <a:r>
              <a:rPr lang="zh-CN" altLang="zh-CN" sz="2000" smtClean="0"/>
              <a:t>）使用一个</a:t>
            </a:r>
            <a:r>
              <a:rPr lang="en-US" altLang="zh-CN" sz="2000" smtClean="0"/>
              <a:t>S</a:t>
            </a:r>
            <a:r>
              <a:rPr lang="zh-CN" altLang="zh-CN" sz="2000" smtClean="0"/>
              <a:t>盒进行非线性置换，</a:t>
            </a:r>
            <a:r>
              <a:rPr lang="en-US" altLang="zh-CN" sz="2000" smtClean="0"/>
              <a:t>S</a:t>
            </a:r>
            <a:r>
              <a:rPr lang="zh-CN" altLang="zh-CN" sz="2000" smtClean="0"/>
              <a:t>盒是一个</a:t>
            </a:r>
            <a:r>
              <a:rPr lang="en-US" altLang="zh-CN" sz="2000" smtClean="0"/>
              <a:t>16×16</a:t>
            </a:r>
            <a:r>
              <a:rPr lang="zh-CN" altLang="zh-CN" sz="2000" smtClean="0"/>
              <a:t>的矩阵，如表</a:t>
            </a:r>
            <a:r>
              <a:rPr lang="en-US" altLang="zh-CN" sz="2000" smtClean="0"/>
              <a:t>4-9</a:t>
            </a:r>
            <a:r>
              <a:rPr lang="zh-CN" altLang="zh-CN" sz="2000" smtClean="0"/>
              <a:t>所示。字节替代将输入的状态矩阵的每一个字节通过一个简单查表操作，映射为另外一个字节</a:t>
            </a:r>
            <a:endParaRPr lang="zh-CN" altLang="en-US" sz="2000" smtClean="0"/>
          </a:p>
        </p:txBody>
      </p:sp>
      <p:sp>
        <p:nvSpPr>
          <p:cNvPr id="29700" name="内容占位符 4"/>
          <p:cNvSpPr>
            <a:spLocks noGrp="1"/>
          </p:cNvSpPr>
          <p:nvPr>
            <p:ph sz="quarter" idx="3"/>
          </p:nvPr>
        </p:nvSpPr>
        <p:spPr>
          <a:xfrm>
            <a:off x="179388" y="3860800"/>
            <a:ext cx="3816350" cy="2592388"/>
          </a:xfrm>
        </p:spPr>
        <p:txBody>
          <a:bodyPr/>
          <a:lstStyle/>
          <a:p>
            <a:pPr eaLnBrk="1" hangingPunct="1"/>
            <a:r>
              <a:rPr lang="zh-CN" altLang="zh-CN" sz="2000" smtClean="0"/>
              <a:t>输入字节的前</a:t>
            </a:r>
            <a:r>
              <a:rPr lang="en-US" altLang="zh-CN" sz="2000" smtClean="0"/>
              <a:t>4</a:t>
            </a:r>
            <a:r>
              <a:rPr lang="zh-CN" altLang="zh-CN" sz="2000" smtClean="0"/>
              <a:t>bits指定</a:t>
            </a:r>
            <a:r>
              <a:rPr lang="en-US" altLang="zh-CN" sz="2000" smtClean="0"/>
              <a:t>S</a:t>
            </a:r>
            <a:r>
              <a:rPr lang="zh-CN" altLang="zh-CN" sz="2000" smtClean="0"/>
              <a:t>盒的行值，后</a:t>
            </a:r>
            <a:r>
              <a:rPr lang="en-US" altLang="zh-CN" sz="2000" smtClean="0"/>
              <a:t>4</a:t>
            </a:r>
            <a:r>
              <a:rPr lang="zh-CN" altLang="zh-CN" sz="2000" smtClean="0"/>
              <a:t>bits指定</a:t>
            </a:r>
            <a:r>
              <a:rPr lang="en-US" altLang="zh-CN" sz="2000" smtClean="0"/>
              <a:t>S</a:t>
            </a:r>
            <a:r>
              <a:rPr lang="zh-CN" altLang="zh-CN" sz="2000" smtClean="0"/>
              <a:t>盒的列值，行和列所确定</a:t>
            </a:r>
            <a:r>
              <a:rPr lang="en-US" altLang="zh-CN" sz="2000" smtClean="0"/>
              <a:t>S</a:t>
            </a:r>
            <a:r>
              <a:rPr lang="zh-CN" altLang="zh-CN" sz="2000" smtClean="0"/>
              <a:t>盒位置的元素作为输出，例如输入字节“</a:t>
            </a:r>
            <a:r>
              <a:rPr lang="en-US" altLang="zh-CN" sz="2000" smtClean="0"/>
              <a:t>03”</a:t>
            </a:r>
            <a:r>
              <a:rPr lang="zh-CN" altLang="zh-CN" sz="2000" smtClean="0"/>
              <a:t>，行值为</a:t>
            </a:r>
            <a:r>
              <a:rPr lang="en-US" altLang="zh-CN" sz="2000" smtClean="0"/>
              <a:t>0</a:t>
            </a:r>
            <a:r>
              <a:rPr lang="zh-CN" altLang="zh-CN" sz="2000" smtClean="0"/>
              <a:t>，列值为</a:t>
            </a:r>
            <a:r>
              <a:rPr lang="en-US" altLang="zh-CN" sz="2000" smtClean="0"/>
              <a:t>3</a:t>
            </a:r>
            <a:r>
              <a:rPr lang="zh-CN" altLang="zh-CN" sz="2000" smtClean="0"/>
              <a:t>，根据表4-9可知第0行第3列对应的值为 “</a:t>
            </a:r>
            <a:r>
              <a:rPr lang="en-US" altLang="zh-CN" sz="2000" smtClean="0"/>
              <a:t>7B”</a:t>
            </a:r>
            <a:r>
              <a:rPr lang="zh-CN" altLang="zh-CN" sz="2000" smtClean="0"/>
              <a:t>，因此输出字节为“</a:t>
            </a:r>
            <a:r>
              <a:rPr lang="en-US" altLang="zh-CN" sz="2000" smtClean="0"/>
              <a:t>7B</a:t>
            </a:r>
            <a:r>
              <a:rPr lang="zh-CN" altLang="zh-CN" sz="2000" smtClean="0"/>
              <a:t>”</a:t>
            </a:r>
            <a:endParaRPr lang="zh-CN" altLang="en-US" sz="2000" smtClean="0"/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196975"/>
            <a:ext cx="4830763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38" y="5157788"/>
            <a:ext cx="468471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21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2970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AES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</a:t>
            </a:r>
            <a:r>
              <a:rPr lang="zh-CN" altLang="en-US" dirty="0" smtClean="0"/>
              <a:t>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700808"/>
            <a:ext cx="90963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84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字节替代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SubBytes</a:t>
            </a:r>
            <a:r>
              <a:rPr lang="en-US" altLang="zh-CN" dirty="0"/>
              <a:t>(unsigned char State[N][N])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char high;</a:t>
            </a:r>
            <a:endParaRPr lang="zh-CN" altLang="zh-CN" dirty="0"/>
          </a:p>
          <a:p>
            <a:r>
              <a:rPr lang="en-US" altLang="zh-CN" dirty="0"/>
              <a:t>	char low;</a:t>
            </a:r>
            <a:endParaRPr lang="zh-CN" altLang="zh-CN" dirty="0"/>
          </a:p>
          <a:p>
            <a:r>
              <a:rPr lang="en-US" altLang="zh-CN" dirty="0"/>
              <a:t>	for (i = 0; i &lt; N; i ++)</a:t>
            </a:r>
            <a:endParaRPr lang="zh-CN" altLang="zh-CN" dirty="0"/>
          </a:p>
          <a:p>
            <a:r>
              <a:rPr lang="en-US" altLang="zh-CN" dirty="0"/>
              <a:t>	{</a:t>
            </a:r>
            <a:endParaRPr lang="zh-CN" altLang="zh-CN" dirty="0"/>
          </a:p>
          <a:p>
            <a:r>
              <a:rPr lang="en-US" altLang="zh-CN" dirty="0"/>
              <a:t>		for (j = 0; j &lt; N; j ++)</a:t>
            </a:r>
            <a:endParaRPr lang="zh-CN" altLang="zh-CN" dirty="0"/>
          </a:p>
          <a:p>
            <a:r>
              <a:rPr lang="en-US" altLang="zh-CN" dirty="0"/>
              <a:t>		{			</a:t>
            </a:r>
            <a:endParaRPr lang="zh-CN" altLang="zh-CN" dirty="0"/>
          </a:p>
          <a:p>
            <a:r>
              <a:rPr lang="en-US" altLang="zh-CN" dirty="0"/>
              <a:t>				low  = State[i][j] &amp; 0x0F;  //</a:t>
            </a:r>
            <a:r>
              <a:rPr lang="zh-CN" altLang="zh-CN" dirty="0"/>
              <a:t>取低</a:t>
            </a:r>
            <a:r>
              <a:rPr lang="en-US" altLang="zh-CN" dirty="0"/>
              <a:t>4</a:t>
            </a:r>
            <a:r>
              <a:rPr lang="zh-CN" altLang="zh-CN" dirty="0"/>
              <a:t>位</a:t>
            </a:r>
          </a:p>
          <a:p>
            <a:r>
              <a:rPr lang="en-US" altLang="zh-CN" dirty="0"/>
              <a:t>				high = (State[i][j] &gt;&gt; </a:t>
            </a:r>
            <a:r>
              <a:rPr lang="en-US" altLang="zh-CN" dirty="0" smtClean="0"/>
              <a:t>4)&amp;</a:t>
            </a:r>
            <a:r>
              <a:rPr lang="en-US" altLang="zh-CN" dirty="0"/>
              <a:t>0x0f;  //</a:t>
            </a:r>
            <a:r>
              <a:rPr lang="zh-CN" altLang="zh-CN" dirty="0"/>
              <a:t>取高</a:t>
            </a:r>
            <a:r>
              <a:rPr lang="en-US" altLang="zh-CN" dirty="0"/>
              <a:t>4</a:t>
            </a:r>
            <a:r>
              <a:rPr lang="zh-CN" altLang="zh-CN" dirty="0"/>
              <a:t>位</a:t>
            </a:r>
          </a:p>
          <a:p>
            <a:r>
              <a:rPr lang="en-US" altLang="zh-CN" dirty="0"/>
              <a:t>				State[i][j] = </a:t>
            </a:r>
            <a:r>
              <a:rPr lang="en-US" altLang="zh-CN" dirty="0" err="1" smtClean="0"/>
              <a:t>AesSbox</a:t>
            </a:r>
            <a:r>
              <a:rPr lang="en-US" altLang="zh-CN" dirty="0" smtClean="0"/>
              <a:t>[16*high </a:t>
            </a:r>
            <a:r>
              <a:rPr lang="en-US" altLang="zh-CN" dirty="0"/>
              <a:t>+ low];</a:t>
            </a:r>
            <a:endParaRPr lang="zh-CN" altLang="zh-CN" dirty="0"/>
          </a:p>
          <a:p>
            <a:r>
              <a:rPr lang="en-US" altLang="zh-CN" dirty="0"/>
              <a:t>		}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44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字节替代举例</a:t>
            </a:r>
          </a:p>
        </p:txBody>
      </p:sp>
      <p:pic>
        <p:nvPicPr>
          <p:cNvPr id="3072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989138"/>
            <a:ext cx="8353425" cy="2519362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900113" y="4508500"/>
            <a:ext cx="7343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34988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charset="0"/>
                <a:ea typeface="宋体" charset="-122"/>
              </a:rPr>
              <a:t>在上面的示例中，第</a:t>
            </a:r>
            <a:r>
              <a:rPr lang="en-US" altLang="zh-CN" sz="2400">
                <a:latin typeface="Times New Roman" charset="0"/>
                <a:ea typeface="宋体" charset="-122"/>
              </a:rPr>
              <a:t>1</a:t>
            </a:r>
            <a:r>
              <a:rPr lang="zh-CN" altLang="en-US" sz="2400">
                <a:latin typeface="Times New Roman" charset="0"/>
                <a:ea typeface="宋体" charset="-122"/>
              </a:rPr>
              <a:t>个基本元素为”</a:t>
            </a:r>
            <a:r>
              <a:rPr lang="en-US" altLang="zh-CN" sz="2400">
                <a:latin typeface="Times New Roman" charset="0"/>
                <a:ea typeface="宋体" charset="-122"/>
              </a:rPr>
              <a:t>F5”</a:t>
            </a:r>
            <a:r>
              <a:rPr lang="zh-CN" altLang="en-US" sz="2400">
                <a:latin typeface="Times New Roman" charset="0"/>
                <a:ea typeface="宋体" charset="-122"/>
              </a:rPr>
              <a:t>，它将被</a:t>
            </a:r>
            <a:r>
              <a:rPr lang="en-US" altLang="zh-CN" sz="2400">
                <a:latin typeface="Times New Roman" charset="0"/>
                <a:ea typeface="宋体" charset="-122"/>
              </a:rPr>
              <a:t>S</a:t>
            </a:r>
            <a:r>
              <a:rPr lang="zh-CN" altLang="en-US" sz="2400">
                <a:latin typeface="Times New Roman" charset="0"/>
                <a:ea typeface="宋体" charset="-122"/>
              </a:rPr>
              <a:t>盒行为第”</a:t>
            </a:r>
            <a:r>
              <a:rPr lang="en-US" altLang="zh-CN" sz="2400">
                <a:latin typeface="Times New Roman" charset="0"/>
                <a:ea typeface="宋体" charset="-122"/>
              </a:rPr>
              <a:t>F</a:t>
            </a:r>
            <a:r>
              <a:rPr lang="zh-CN" altLang="en-US" sz="2400">
                <a:latin typeface="Times New Roman" charset="0"/>
                <a:ea typeface="宋体" charset="-122"/>
              </a:rPr>
              <a:t>行”、列为第”</a:t>
            </a:r>
            <a:r>
              <a:rPr lang="en-US" altLang="zh-CN" sz="2400">
                <a:latin typeface="Times New Roman" charset="0"/>
                <a:ea typeface="宋体" charset="-122"/>
              </a:rPr>
              <a:t>5”</a:t>
            </a:r>
            <a:r>
              <a:rPr lang="zh-CN" altLang="en-US" sz="2400">
                <a:latin typeface="Times New Roman" charset="0"/>
                <a:ea typeface="宋体" charset="-122"/>
              </a:rPr>
              <a:t>列的元素“</a:t>
            </a:r>
            <a:r>
              <a:rPr lang="en-US" altLang="zh-CN" sz="2400">
                <a:latin typeface="Times New Roman" charset="0"/>
                <a:ea typeface="宋体" charset="-122"/>
              </a:rPr>
              <a:t>E6“</a:t>
            </a:r>
            <a:r>
              <a:rPr lang="zh-CN" altLang="en-US" sz="2400">
                <a:latin typeface="Times New Roman" charset="0"/>
                <a:ea typeface="宋体" charset="-122"/>
              </a:rPr>
              <a:t>代替，其余的输出也用相同的方法确定。 </a:t>
            </a:r>
          </a:p>
        </p:txBody>
      </p:sp>
    </p:spTree>
    <p:extLst>
      <p:ext uri="{BB962C8B-B14F-4D97-AF65-F5344CB8AC3E}">
        <p14:creationId xmlns:p14="http://schemas.microsoft.com/office/powerpoint/2010/main" val="25551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列混合（</a:t>
            </a:r>
            <a:r>
              <a:rPr lang="en-US" altLang="zh-CN" smtClean="0"/>
              <a:t>MixColumns</a:t>
            </a:r>
            <a:r>
              <a:rPr lang="zh-CN" altLang="en-US" smtClean="0"/>
              <a:t>） 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charset="0"/>
              <a:ea typeface="宋体" charset="-122"/>
            </a:endParaRPr>
          </a:p>
        </p:txBody>
      </p:sp>
      <p:graphicFrame>
        <p:nvGraphicFramePr>
          <p:cNvPr id="33796" name="对象 4"/>
          <p:cNvGraphicFramePr>
            <a:graphicFrameLocks noChangeAspect="1"/>
          </p:cNvGraphicFramePr>
          <p:nvPr/>
        </p:nvGraphicFramePr>
        <p:xfrm>
          <a:off x="2555875" y="4318000"/>
          <a:ext cx="4729163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3310773" imgH="1394765" progId="Visio.Drawing.11">
                  <p:embed/>
                </p:oleObj>
              </mc:Choice>
              <mc:Fallback>
                <p:oleObj name="Visio" r:id="rId3" imgW="3310773" imgH="13947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318000"/>
                        <a:ext cx="4729163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96975"/>
            <a:ext cx="69850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30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列混合举例</a:t>
            </a:r>
          </a:p>
        </p:txBody>
      </p:sp>
      <p:pic>
        <p:nvPicPr>
          <p:cNvPr id="3481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41463"/>
            <a:ext cx="843915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05263"/>
            <a:ext cx="7345363" cy="28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41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852488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mtClean="0">
                <a:solidFill>
                  <a:schemeClr val="folHlink"/>
                </a:solidFill>
                <a:latin typeface="华文楷体" pitchFamily="2" charset="-122"/>
                <a:ea typeface="华文楷体" pitchFamily="2" charset="-122"/>
              </a:rPr>
              <a:t>基本运算（补充）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0" y="2205038"/>
            <a:ext cx="8229600" cy="820737"/>
          </a:xfrm>
        </p:spPr>
        <p:txBody>
          <a:bodyPr/>
          <a:lstStyle/>
          <a:p>
            <a:pPr eaLnBrk="1" hangingPunct="1"/>
            <a:r>
              <a:rPr lang="zh-CN" altLang="zh-CN" b="1" smtClean="0"/>
              <a:t>字节在</a:t>
            </a:r>
            <a:r>
              <a:rPr lang="en-US" altLang="zh-CN" b="1" smtClean="0"/>
              <a:t> </a:t>
            </a:r>
            <a:r>
              <a:rPr lang="zh-CN" altLang="zh-CN" b="1" smtClean="0"/>
              <a:t>上的表示</a:t>
            </a:r>
            <a:r>
              <a:rPr lang="en-US" altLang="zh-CN" smtClean="0"/>
              <a:t>GF(2</a:t>
            </a:r>
            <a:r>
              <a:rPr lang="en-US" altLang="zh-CN" baseline="30000" smtClean="0"/>
              <a:t>8</a:t>
            </a:r>
            <a:r>
              <a:rPr lang="en-US" altLang="zh-CN" smtClean="0"/>
              <a:t>)</a:t>
            </a:r>
            <a:r>
              <a:rPr lang="zh-CN" altLang="en-US" smtClean="0"/>
              <a:t>的表示</a:t>
            </a:r>
            <a:endParaRPr lang="en-US" altLang="zh-CN" smtClean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1052513"/>
            <a:ext cx="9186863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924175"/>
            <a:ext cx="88773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595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GF(2</a:t>
            </a:r>
            <a:r>
              <a:rPr lang="en-US" altLang="zh-CN" baseline="30000" smtClean="0"/>
              <a:t>8</a:t>
            </a:r>
            <a:r>
              <a:rPr lang="en-US" altLang="zh-CN" smtClean="0"/>
              <a:t>)</a:t>
            </a:r>
            <a:r>
              <a:rPr lang="zh-CN" altLang="zh-CN" b="1" smtClean="0"/>
              <a:t>上两个域元素的加</a:t>
            </a:r>
            <a:endParaRPr lang="zh-CN" altLang="en-US" smtClean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484313"/>
            <a:ext cx="90185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2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420</Words>
  <Application>Microsoft Office PowerPoint</Application>
  <PresentationFormat>全屏显示(4:3)</PresentationFormat>
  <Paragraphs>80</Paragraphs>
  <Slides>18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Office 主题​​</vt:lpstr>
      <vt:lpstr>Visio</vt:lpstr>
      <vt:lpstr>Equation</vt:lpstr>
      <vt:lpstr>实验1</vt:lpstr>
      <vt:lpstr>字节代替（SubBytes） </vt:lpstr>
      <vt:lpstr>AES 的S盒</vt:lpstr>
      <vt:lpstr>字节替代</vt:lpstr>
      <vt:lpstr>字节替代举例</vt:lpstr>
      <vt:lpstr>列混合（MixColumns） </vt:lpstr>
      <vt:lpstr>列混合举例</vt:lpstr>
      <vt:lpstr>基本运算（补充）</vt:lpstr>
      <vt:lpstr>GF(28)上两个域元素的加</vt:lpstr>
      <vt:lpstr>GF(28)上两个域元素的乘</vt:lpstr>
      <vt:lpstr>GF(28)上域元素的乘x</vt:lpstr>
      <vt:lpstr>GF(28)上域元素的乘x实例</vt:lpstr>
      <vt:lpstr>GF(28)上域元素的乘x实例</vt:lpstr>
      <vt:lpstr>PowerPoint 演示文稿</vt:lpstr>
      <vt:lpstr>实现有限域X乘</vt:lpstr>
      <vt:lpstr>PowerPoint 演示文稿</vt:lpstr>
      <vt:lpstr>PowerPoint 演示文稿</vt:lpstr>
      <vt:lpstr>行移位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</dc:title>
  <dc:creator>sks</dc:creator>
  <cp:lastModifiedBy>sks</cp:lastModifiedBy>
  <cp:revision>14</cp:revision>
  <dcterms:created xsi:type="dcterms:W3CDTF">2015-04-28T07:06:56Z</dcterms:created>
  <dcterms:modified xsi:type="dcterms:W3CDTF">2017-03-28T03:56:17Z</dcterms:modified>
</cp:coreProperties>
</file>