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8A809-6523-49E6-8A47-D2C139548992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82B1-908E-4F31-8F5F-C471201F5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7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99215B1-B4E5-4F94-9548-E72886BF4B24}" type="slidenum">
              <a:rPr kumimoji="0" lang="en-US" altLang="zh-CN" sz="1200" smtClean="0">
                <a:latin typeface="Arial" charset="0"/>
              </a:rPr>
              <a:pPr eaLnBrk="1" hangingPunct="1"/>
              <a:t>2</a:t>
            </a:fld>
            <a:endParaRPr kumimoji="0" lang="en-US" altLang="zh-CN" sz="1200" smtClean="0">
              <a:latin typeface="Arial" charset="0"/>
            </a:endParaRPr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BFE1C545-0FB5-46A8-9BEC-C20199760790}" type="slidenum">
              <a:rPr kumimoji="0" lang="en-US" altLang="zh-CN" sz="1200">
                <a:latin typeface="Arial" charset="0"/>
              </a:rPr>
              <a:pPr algn="r" eaLnBrk="1" hangingPunct="1"/>
              <a:t>2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99215B1-B4E5-4F94-9548-E72886BF4B24}" type="slidenum">
              <a:rPr kumimoji="0" lang="en-US" altLang="zh-CN" sz="1200" smtClean="0">
                <a:latin typeface="Arial" charset="0"/>
              </a:rPr>
              <a:pPr eaLnBrk="1" hangingPunct="1"/>
              <a:t>3</a:t>
            </a:fld>
            <a:endParaRPr kumimoji="0" lang="en-US" altLang="zh-CN" sz="1200" smtClean="0">
              <a:latin typeface="Arial" charset="0"/>
            </a:endParaRPr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BFE1C545-0FB5-46A8-9BEC-C20199760790}" type="slidenum">
              <a:rPr kumimoji="0" lang="en-US" altLang="zh-CN" sz="1200">
                <a:latin typeface="Arial" charset="0"/>
              </a:rPr>
              <a:pPr algn="r" eaLnBrk="1" hangingPunct="1"/>
              <a:t>3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99215B1-B4E5-4F94-9548-E72886BF4B24}" type="slidenum">
              <a:rPr kumimoji="0" lang="en-US" altLang="zh-CN" sz="1200" smtClean="0">
                <a:latin typeface="Arial" charset="0"/>
              </a:rPr>
              <a:pPr eaLnBrk="1" hangingPunct="1"/>
              <a:t>5</a:t>
            </a:fld>
            <a:endParaRPr kumimoji="0" lang="en-US" altLang="zh-CN" sz="1200" smtClean="0">
              <a:latin typeface="Arial" charset="0"/>
            </a:endParaRPr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BFE1C545-0FB5-46A8-9BEC-C20199760790}" type="slidenum">
              <a:rPr kumimoji="0" lang="en-US" altLang="zh-CN" sz="1200">
                <a:latin typeface="Arial" charset="0"/>
              </a:rPr>
              <a:pPr algn="r" eaLnBrk="1" hangingPunct="1"/>
              <a:t>5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180A9F7-403C-45C5-8FAC-F1B6CD9C1018}" type="slidenum">
              <a:rPr kumimoji="0" lang="en-US" altLang="zh-CN" sz="1200" smtClean="0">
                <a:latin typeface="Arial" charset="0"/>
              </a:rPr>
              <a:pPr eaLnBrk="1" hangingPunct="1"/>
              <a:t>6</a:t>
            </a:fld>
            <a:endParaRPr kumimoji="0" lang="en-US" altLang="zh-CN" sz="1200" smtClean="0">
              <a:latin typeface="Arial" charset="0"/>
            </a:endParaRPr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4C393DBE-E726-4F2A-A1F8-0C1A871F41F9}" type="slidenum">
              <a:rPr kumimoji="0" lang="en-US" altLang="zh-CN" sz="1200">
                <a:latin typeface="Arial" charset="0"/>
              </a:rPr>
              <a:pPr algn="r" eaLnBrk="1" hangingPunct="1"/>
              <a:t>6</a:t>
            </a:fld>
            <a:endParaRPr kumimoji="0" lang="en-US" altLang="zh-CN" sz="1200">
              <a:latin typeface="Arial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3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4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2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9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1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8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2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3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050A-2CDE-4C45-9542-2E10F8BD248E}" type="datetimeFigureOut">
              <a:rPr lang="zh-CN" altLang="en-US" smtClean="0"/>
              <a:t>2016/5/9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3FA5-F12C-4778-8C49-3D671AB6E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模幂运算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BA31705A-80CC-46A4-AEA6-D072F79DE0CB}" type="slidenum">
              <a:rPr kumimoji="0" lang="en-US" altLang="zh-CN" sz="1400">
                <a:latin typeface="Tahoma" pitchFamily="34" charset="0"/>
              </a:rPr>
              <a:pPr algn="r" eaLnBrk="1" hangingPunct="1"/>
              <a:t>2</a:t>
            </a:fld>
            <a:endParaRPr kumimoji="0" lang="en-US" altLang="zh-CN" sz="1400"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1295400"/>
            <a:ext cx="8382000" cy="5229225"/>
          </a:xfrm>
          <a:noFill/>
        </p:spPr>
        <p:txBody>
          <a:bodyPr/>
          <a:lstStyle/>
          <a:p>
            <a:pPr marL="287338" indent="-6350" eaLnBrk="1" hangingPunct="1"/>
            <a:r>
              <a:rPr lang="en-US" altLang="zh-CN" dirty="0" smtClean="0"/>
              <a:t> </a:t>
            </a:r>
            <a:r>
              <a:rPr lang="zh-CN" altLang="en-US" sz="2400" dirty="0" smtClean="0"/>
              <a:t>模指数运算的快速算法</a:t>
            </a:r>
            <a:r>
              <a:rPr lang="zh-CN" altLang="en-US" dirty="0" smtClean="0"/>
              <a:t>     </a:t>
            </a:r>
          </a:p>
          <a:p>
            <a:pPr marL="287338" indent="-6350" eaLnBrk="1" hangingPunct="1"/>
            <a:r>
              <a:rPr lang="zh-CN" altLang="en-US" dirty="0" smtClean="0"/>
              <a:t>例如求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，直接计算的话需做</a:t>
            </a:r>
            <a:r>
              <a:rPr lang="en-US" altLang="zh-CN" dirty="0" smtClean="0"/>
              <a:t>15</a:t>
            </a:r>
            <a:r>
              <a:rPr lang="zh-CN" altLang="en-US" dirty="0" smtClean="0"/>
              <a:t>次乘法。然而如果重复对每个部分结果做平方运算即求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16</a:t>
            </a:r>
            <a:r>
              <a:rPr lang="zh-CN" altLang="en-US" dirty="0" smtClean="0"/>
              <a:t>则只需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次乘法。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457200"/>
            <a:ext cx="7772400" cy="628650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RSA</a:t>
            </a:r>
            <a:r>
              <a:rPr lang="zh-CN" altLang="en-US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算法模幂运算</a:t>
            </a:r>
          </a:p>
        </p:txBody>
      </p:sp>
    </p:spTree>
    <p:extLst>
      <p:ext uri="{BB962C8B-B14F-4D97-AF65-F5344CB8AC3E}">
        <p14:creationId xmlns:p14="http://schemas.microsoft.com/office/powerpoint/2010/main" val="1190264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BA31705A-80CC-46A4-AEA6-D072F79DE0CB}" type="slidenum">
              <a:rPr kumimoji="0" lang="en-US" altLang="zh-CN" sz="1400">
                <a:latin typeface="Tahoma" pitchFamily="34" charset="0"/>
              </a:rPr>
              <a:pPr algn="r" eaLnBrk="1" hangingPunct="1"/>
              <a:t>3</a:t>
            </a:fld>
            <a:endParaRPr kumimoji="0" lang="en-US" altLang="zh-CN" sz="1400"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1295400"/>
            <a:ext cx="8382000" cy="5229225"/>
          </a:xfrm>
          <a:noFill/>
        </p:spPr>
        <p:txBody>
          <a:bodyPr/>
          <a:lstStyle/>
          <a:p>
            <a:pPr marL="287338" indent="-6350" eaLnBrk="1" hangingPunct="1"/>
            <a:r>
              <a:rPr lang="zh-CN" altLang="en-US" dirty="0" smtClean="0"/>
              <a:t>求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m</a:t>
            </a:r>
            <a:r>
              <a:rPr lang="zh-CN" altLang="en-US" dirty="0" smtClean="0"/>
              <a:t>可如下进行，其中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是正整数： </a:t>
            </a:r>
          </a:p>
          <a:p>
            <a:pPr marL="287338" indent="-6350"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m</a:t>
            </a:r>
            <a:r>
              <a:rPr lang="zh-CN" altLang="en-US" dirty="0" smtClean="0"/>
              <a:t>表示为二进制形式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b</a:t>
            </a:r>
            <a:r>
              <a:rPr lang="en-US" altLang="zh-CN" baseline="-25000" dirty="0" smtClean="0"/>
              <a:t>k-1</a:t>
            </a:r>
            <a:r>
              <a:rPr lang="en-US" altLang="zh-CN" dirty="0" smtClean="0"/>
              <a:t>…b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，即</a:t>
            </a:r>
          </a:p>
          <a:p>
            <a:pPr marL="287338" indent="-6350" eaLnBrk="1" hangingPunct="1"/>
            <a:r>
              <a:rPr lang="en-US" altLang="zh-CN" dirty="0" smtClean="0"/>
              <a:t>m=b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k-1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+…+b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2+b</a:t>
            </a:r>
            <a:r>
              <a:rPr lang="en-US" altLang="zh-CN" baseline="-25000" dirty="0" smtClean="0"/>
              <a:t>0</a:t>
            </a:r>
          </a:p>
          <a:p>
            <a:pPr marL="287338" indent="-6350" eaLnBrk="1" hangingPunct="1"/>
            <a:r>
              <a:rPr lang="zh-CN" altLang="en-US" dirty="0" smtClean="0"/>
              <a:t>因此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=0 </a:t>
            </a:r>
            <a:r>
              <a:rPr lang="zh-CN" altLang="en-US" dirty="0" smtClean="0"/>
              <a:t>而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baseline="-25000" dirty="0" smtClean="0"/>
              <a:t>-i</a:t>
            </a:r>
            <a:r>
              <a:rPr lang="en-US" altLang="zh-CN" dirty="0" smtClean="0"/>
              <a:t>=1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baseline="-25000" dirty="0" smtClean="0"/>
              <a:t>-i</a:t>
            </a:r>
            <a:r>
              <a:rPr lang="en-US" altLang="zh-CN" dirty="0" smtClean="0"/>
              <a:t>=0</a:t>
            </a:r>
          </a:p>
          <a:p>
            <a:pPr marL="287338" indent="-6350" eaLnBrk="1" hangingPunct="1"/>
            <a:endParaRPr lang="en-US" altLang="zh-CN" dirty="0" smtClean="0"/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08959"/>
              </p:ext>
            </p:extLst>
          </p:nvPr>
        </p:nvGraphicFramePr>
        <p:xfrm>
          <a:off x="611560" y="4077072"/>
          <a:ext cx="785760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2514600" imgH="253800" progId="Equation.DSMT4">
                  <p:embed/>
                </p:oleObj>
              </mc:Choice>
              <mc:Fallback>
                <p:oleObj name="Equation" r:id="rId4" imgW="2514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77072"/>
                        <a:ext cx="7857605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457200"/>
            <a:ext cx="7772400" cy="628650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RSA</a:t>
            </a:r>
            <a:r>
              <a:rPr lang="zh-CN" altLang="en-US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算法模幂运算</a:t>
            </a:r>
          </a:p>
        </p:txBody>
      </p:sp>
    </p:spTree>
    <p:extLst>
      <p:ext uri="{BB962C8B-B14F-4D97-AF65-F5344CB8AC3E}">
        <p14:creationId xmlns:p14="http://schemas.microsoft.com/office/powerpoint/2010/main" val="677168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模重复平方（</a:t>
            </a:r>
            <a:r>
              <a:rPr lang="en-US" altLang="zh-CN" dirty="0" smtClean="0"/>
              <a:t>R-L</a:t>
            </a:r>
            <a:r>
              <a:rPr lang="zh-CN" altLang="en-US" dirty="0" smtClean="0"/>
              <a:t>法）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" y="1844824"/>
            <a:ext cx="878665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BA31705A-80CC-46A4-AEA6-D072F79DE0CB}" type="slidenum">
              <a:rPr kumimoji="0" lang="en-US" altLang="zh-CN" sz="1400">
                <a:latin typeface="Tahoma" pitchFamily="34" charset="0"/>
              </a:rPr>
              <a:pPr algn="r" eaLnBrk="1" hangingPunct="1"/>
              <a:t>5</a:t>
            </a:fld>
            <a:endParaRPr kumimoji="0" lang="en-US" altLang="zh-CN" sz="1400">
              <a:latin typeface="Tahoma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1295400"/>
            <a:ext cx="8382000" cy="5229225"/>
          </a:xfrm>
          <a:noFill/>
        </p:spPr>
        <p:txBody>
          <a:bodyPr/>
          <a:lstStyle/>
          <a:p>
            <a:pPr marL="287338" indent="-6350"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m</a:t>
            </a:r>
            <a:r>
              <a:rPr lang="zh-CN" altLang="en-US" dirty="0" smtClean="0"/>
              <a:t>表示为二进制形式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 b</a:t>
            </a:r>
            <a:r>
              <a:rPr lang="en-US" altLang="zh-CN" baseline="-25000" dirty="0" smtClean="0"/>
              <a:t>k-1</a:t>
            </a:r>
            <a:r>
              <a:rPr lang="en-US" altLang="zh-CN" dirty="0" smtClean="0"/>
              <a:t>…b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，即</a:t>
            </a:r>
          </a:p>
          <a:p>
            <a:pPr marL="287338" indent="-6350" eaLnBrk="1" hangingPunct="1"/>
            <a:r>
              <a:rPr lang="en-US" altLang="zh-CN" dirty="0" smtClean="0"/>
              <a:t>m=b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k-1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k-1</a:t>
            </a:r>
            <a:r>
              <a:rPr lang="en-US" altLang="zh-CN" dirty="0" smtClean="0"/>
              <a:t>+…+b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2+b</a:t>
            </a:r>
            <a:r>
              <a:rPr lang="en-US" altLang="zh-CN" baseline="-25000" dirty="0" smtClean="0"/>
              <a:t>0</a:t>
            </a:r>
          </a:p>
          <a:p>
            <a:pPr marL="287338" indent="-6350" eaLnBrk="1" hangingPunct="1"/>
            <a:r>
              <a:rPr lang="zh-CN" altLang="en-US" dirty="0" smtClean="0"/>
              <a:t>因此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=0 </a:t>
            </a:r>
            <a:r>
              <a:rPr lang="zh-CN" altLang="en-US" dirty="0" smtClean="0"/>
              <a:t>而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baseline="-25000" dirty="0" smtClean="0"/>
              <a:t>-i</a:t>
            </a:r>
            <a:r>
              <a:rPr lang="en-US" altLang="zh-CN" dirty="0" smtClean="0"/>
              <a:t>=1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baseline="-25000" dirty="0" smtClean="0"/>
              <a:t>-i</a:t>
            </a:r>
            <a:r>
              <a:rPr lang="en-US" altLang="zh-CN" dirty="0" smtClean="0"/>
              <a:t>=0</a:t>
            </a:r>
          </a:p>
          <a:p>
            <a:pPr marL="287338" indent="-6350" eaLnBrk="1" hangingPunct="1"/>
            <a:endParaRPr lang="en-US" altLang="zh-CN" dirty="0" smtClean="0"/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98103"/>
              </p:ext>
            </p:extLst>
          </p:nvPr>
        </p:nvGraphicFramePr>
        <p:xfrm>
          <a:off x="251520" y="3212976"/>
          <a:ext cx="828551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527300" imgH="571500" progId="Equation.DSMT4">
                  <p:embed/>
                </p:oleObj>
              </mc:Choice>
              <mc:Fallback>
                <p:oleObj name="Equation" r:id="rId4" imgW="25273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12976"/>
                        <a:ext cx="8285513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457200"/>
            <a:ext cx="7772400" cy="628650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RSA</a:t>
            </a:r>
            <a:r>
              <a:rPr lang="zh-CN" altLang="en-US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算法模幂运算</a:t>
            </a:r>
          </a:p>
        </p:txBody>
      </p:sp>
    </p:spTree>
    <p:extLst>
      <p:ext uri="{BB962C8B-B14F-4D97-AF65-F5344CB8AC3E}">
        <p14:creationId xmlns:p14="http://schemas.microsoft.com/office/powerpoint/2010/main" val="1989841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00BEECFC-F2A5-4F3F-90BE-3345B86579E8}" type="slidenum">
              <a:rPr kumimoji="0" lang="en-US" altLang="zh-CN" sz="1400">
                <a:latin typeface="Tahoma" pitchFamily="34" charset="0"/>
              </a:rPr>
              <a:pPr algn="r" eaLnBrk="1" hangingPunct="1"/>
              <a:t>6</a:t>
            </a:fld>
            <a:endParaRPr kumimoji="0" lang="en-US" altLang="zh-CN" sz="1400">
              <a:latin typeface="Tahoma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1295400"/>
            <a:ext cx="8382000" cy="5229225"/>
          </a:xfrm>
          <a:noFill/>
        </p:spPr>
        <p:txBody>
          <a:bodyPr/>
          <a:lstStyle/>
          <a:p>
            <a:pPr marL="287338" indent="-6350" eaLnBrk="1" hangingPunct="1"/>
            <a:r>
              <a:rPr lang="zh-CN" altLang="en-US" sz="3200" b="1" dirty="0" smtClean="0"/>
              <a:t>例</a:t>
            </a:r>
            <a:r>
              <a:rPr lang="zh-CN" altLang="en-US" sz="3200" dirty="0" smtClean="0"/>
              <a:t>：求</a:t>
            </a:r>
            <a:r>
              <a:rPr lang="en-US" altLang="zh-CN" sz="3200" dirty="0" smtClean="0"/>
              <a:t>a</a:t>
            </a:r>
            <a:r>
              <a:rPr lang="en-US" altLang="zh-CN" sz="3200" baseline="30000" dirty="0" smtClean="0"/>
              <a:t>19</a:t>
            </a:r>
          </a:p>
          <a:p>
            <a:pPr marL="287338" indent="-6350" eaLnBrk="1" hangingPunct="1"/>
            <a:r>
              <a:rPr lang="en-US" altLang="zh-CN" dirty="0" smtClean="0"/>
              <a:t>19=1×2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+0×2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+0×2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+1×2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+1×2</a:t>
            </a:r>
            <a:r>
              <a:rPr lang="en-US" altLang="zh-CN" baseline="30000" dirty="0" smtClean="0"/>
              <a:t>0</a:t>
            </a:r>
          </a:p>
          <a:p>
            <a:pPr marL="287338" indent="-6350" eaLnBrk="1" hangingPunct="1"/>
            <a:r>
              <a:rPr lang="zh-CN" altLang="en-US" dirty="0" smtClean="0"/>
              <a:t>所以</a:t>
            </a:r>
          </a:p>
          <a:p>
            <a:pPr marL="287338" indent="-6350" algn="ctr" eaLnBrk="1" hangingPunct="1"/>
            <a:r>
              <a:rPr lang="zh-CN" altLang="en-US" dirty="0" smtClean="0"/>
              <a:t>  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19</a:t>
            </a:r>
            <a:r>
              <a:rPr lang="en-US" altLang="zh-CN" dirty="0" smtClean="0"/>
              <a:t>=((((a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1</a:t>
            </a:r>
          </a:p>
          <a:p>
            <a:pPr marL="287338" indent="-6350" eaLnBrk="1" hangingPunct="1"/>
            <a:endParaRPr lang="en-US" altLang="zh-CN" dirty="0" smtClean="0"/>
          </a:p>
          <a:p>
            <a:pPr marL="287338" indent="-6350" eaLnBrk="1" hangingPunct="1"/>
            <a:r>
              <a:rPr lang="en-US" altLang="zh-CN" dirty="0" smtClean="0"/>
              <a:t>       </a:t>
            </a:r>
            <a:endParaRPr lang="en-US" altLang="zh-CN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457200"/>
            <a:ext cx="7772400" cy="628650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RSA</a:t>
            </a:r>
            <a:r>
              <a:rPr lang="zh-CN" altLang="en-US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79455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平方乘算法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/***</a:t>
            </a:r>
            <a:r>
              <a:rPr lang="zh-CN" altLang="en-US" sz="2400" dirty="0" smtClean="0">
                <a:latin typeface="Times New Roman" pitchFamily="18" charset="0"/>
              </a:rPr>
              <a:t>令 </a:t>
            </a:r>
            <a:r>
              <a:rPr lang="en-US" altLang="zh-CN" sz="2400" dirty="0" smtClean="0">
                <a:latin typeface="Times New Roman" pitchFamily="18" charset="0"/>
              </a:rPr>
              <a:t>m=b</a:t>
            </a:r>
            <a:r>
              <a:rPr lang="en-US" altLang="zh-CN" sz="2400" baseline="-25000" dirty="0" smtClean="0">
                <a:latin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en-US" altLang="zh-CN" sz="2400" baseline="30000" dirty="0" smtClean="0">
                <a:latin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</a:rPr>
              <a:t>+b</a:t>
            </a:r>
            <a:r>
              <a:rPr lang="en-US" altLang="zh-CN" sz="2400" baseline="-25000" dirty="0" smtClean="0">
                <a:latin typeface="Times New Roman" pitchFamily="18" charset="0"/>
              </a:rPr>
              <a:t>k-1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en-US" altLang="zh-CN" sz="2400" baseline="30000" dirty="0" smtClean="0">
                <a:latin typeface="Times New Roman" pitchFamily="18" charset="0"/>
              </a:rPr>
              <a:t>k-1</a:t>
            </a:r>
            <a:r>
              <a:rPr lang="en-US" altLang="zh-CN" sz="2400" dirty="0" smtClean="0">
                <a:latin typeface="Times New Roman" pitchFamily="18" charset="0"/>
              </a:rPr>
              <a:t>+…+b</a:t>
            </a:r>
            <a:r>
              <a:rPr lang="en-US" altLang="zh-CN" sz="2400" baseline="-25000" dirty="0" smtClean="0">
                <a:latin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</a:rPr>
              <a:t>2+b</a:t>
            </a:r>
            <a:r>
              <a:rPr lang="en-US" altLang="zh-CN" sz="2400" baseline="-25000" dirty="0" smtClean="0">
                <a:latin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</a:rPr>
              <a:t>，求</a:t>
            </a:r>
            <a:r>
              <a:rPr lang="en-US" altLang="zh-CN" sz="2400" dirty="0" smtClean="0">
                <a:latin typeface="Times New Roman" pitchFamily="18" charset="0"/>
              </a:rPr>
              <a:t>a</a:t>
            </a:r>
            <a:r>
              <a:rPr lang="en-US" altLang="zh-CN" sz="2400" baseline="30000" dirty="0" smtClean="0">
                <a:latin typeface="Times New Roman" pitchFamily="18" charset="0"/>
              </a:rPr>
              <a:t>m </a:t>
            </a:r>
            <a:r>
              <a:rPr lang="en-US" altLang="zh-CN" sz="2400" dirty="0" smtClean="0">
                <a:latin typeface="Times New Roman" pitchFamily="18" charset="0"/>
              </a:rPr>
              <a:t>mod n=? </a:t>
            </a:r>
            <a:r>
              <a:rPr lang="en-US" altLang="zh-CN" sz="2400" dirty="0" smtClean="0">
                <a:latin typeface="Times New Roman" pitchFamily="18" charset="0"/>
              </a:rPr>
              <a:t>***/</a:t>
            </a:r>
            <a:endParaRPr lang="en-US" altLang="zh-CN" sz="2400" baseline="300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d=1;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for i=k </a:t>
            </a:r>
            <a:r>
              <a:rPr lang="en-US" altLang="zh-CN" sz="2400" dirty="0" err="1" smtClean="0">
                <a:latin typeface="Times New Roman" pitchFamily="18" charset="0"/>
              </a:rPr>
              <a:t>downto</a:t>
            </a:r>
            <a:r>
              <a:rPr lang="en-US" altLang="zh-CN" sz="2400" dirty="0" smtClean="0">
                <a:latin typeface="Times New Roman" pitchFamily="18" charset="0"/>
              </a:rPr>
              <a:t> 0  {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       d ≡(</a:t>
            </a:r>
            <a:r>
              <a:rPr lang="en-US" altLang="zh-CN" sz="2400" dirty="0" err="1" smtClean="0">
                <a:latin typeface="Times New Roman" pitchFamily="18" charset="0"/>
              </a:rPr>
              <a:t>d×d</a:t>
            </a:r>
            <a:r>
              <a:rPr lang="en-US" altLang="zh-CN" sz="2400" dirty="0" smtClean="0">
                <a:latin typeface="Times New Roman" pitchFamily="18" charset="0"/>
              </a:rPr>
              <a:t>) mod n;      </a:t>
            </a:r>
            <a:r>
              <a:rPr lang="zh-CN" altLang="en-US" sz="2400" dirty="0" smtClean="0">
                <a:latin typeface="Times New Roman" pitchFamily="18" charset="0"/>
              </a:rPr>
              <a:t>平方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        if b</a:t>
            </a:r>
            <a:r>
              <a:rPr lang="en-US" altLang="zh-CN" sz="2400" baseline="-25000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=1 then {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                  d ≡(</a:t>
            </a:r>
            <a:r>
              <a:rPr lang="en-US" altLang="zh-CN" sz="2400" dirty="0" err="1" smtClean="0">
                <a:latin typeface="Times New Roman" pitchFamily="18" charset="0"/>
              </a:rPr>
              <a:t>d×a</a:t>
            </a:r>
            <a:r>
              <a:rPr lang="en-US" altLang="zh-CN" sz="2400" dirty="0" smtClean="0">
                <a:latin typeface="Times New Roman" pitchFamily="18" charset="0"/>
              </a:rPr>
              <a:t>) mod n   </a:t>
            </a:r>
            <a:r>
              <a:rPr lang="zh-CN" altLang="en-US" sz="2400" dirty="0" smtClean="0">
                <a:latin typeface="Times New Roman" pitchFamily="18" charset="0"/>
              </a:rPr>
              <a:t>乘法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        }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return d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24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202</Words>
  <Application>Microsoft Office PowerPoint</Application>
  <PresentationFormat>全屏显示(4:3)</PresentationFormat>
  <Paragraphs>45</Paragraphs>
  <Slides>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主题​​</vt:lpstr>
      <vt:lpstr>Equation</vt:lpstr>
      <vt:lpstr>实验2</vt:lpstr>
      <vt:lpstr>RSA算法模幂运算</vt:lpstr>
      <vt:lpstr>RSA算法模幂运算</vt:lpstr>
      <vt:lpstr>模重复平方（R-L法）</vt:lpstr>
      <vt:lpstr>RSA算法模幂运算</vt:lpstr>
      <vt:lpstr>RSA算法</vt:lpstr>
      <vt:lpstr>平方乘算法 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</dc:title>
  <dc:creator>sks</dc:creator>
  <cp:lastModifiedBy>wwn</cp:lastModifiedBy>
  <cp:revision>8</cp:revision>
  <dcterms:created xsi:type="dcterms:W3CDTF">2015-04-28T07:06:56Z</dcterms:created>
  <dcterms:modified xsi:type="dcterms:W3CDTF">2016-05-09T01:35:32Z</dcterms:modified>
</cp:coreProperties>
</file>