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5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8A809-6523-49E6-8A47-D2C139548992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782B1-908E-4F31-8F5F-C471201F5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374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3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58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4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2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27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9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71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8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0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52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53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050A-2CDE-4C45-9542-2E10F8BD248E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7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SHA-1</a:t>
            </a:r>
            <a:r>
              <a:rPr lang="zh-CN" altLang="en-US" dirty="0" smtClean="0"/>
              <a:t>填充和数据扩充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0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FF93B05D-FDE6-4CE3-AD51-D0985ED07B63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graphicFrame>
        <p:nvGraphicFramePr>
          <p:cNvPr id="26627" name="Object 2"/>
          <p:cNvGraphicFramePr>
            <a:graphicFrameLocks noChangeAspect="1"/>
          </p:cNvGraphicFramePr>
          <p:nvPr/>
        </p:nvGraphicFramePr>
        <p:xfrm>
          <a:off x="2057400" y="1295400"/>
          <a:ext cx="745172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4510735" imgH="2721864" progId="Visio.Drawing.11">
                  <p:embed/>
                </p:oleObj>
              </mc:Choice>
              <mc:Fallback>
                <p:oleObj name="Visio" r:id="rId3" imgW="4510735" imgH="272186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95400"/>
                        <a:ext cx="745172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07950" y="1125538"/>
            <a:ext cx="3240088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1" lang="en-US" altLang="zh-CN" sz="2400">
                <a:solidFill>
                  <a:srgbClr val="008080"/>
                </a:solidFill>
                <a:latin typeface="Times New Roman" pitchFamily="18" charset="0"/>
              </a:rPr>
              <a:t>SHA1</a:t>
            </a:r>
            <a:r>
              <a:rPr kumimoji="1" lang="en-US" altLang="zh-TW" sz="240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kumimoji="1" lang="zh-CN" altLang="en-US" sz="2400">
                <a:solidFill>
                  <a:srgbClr val="008080"/>
                </a:solidFill>
                <a:latin typeface="Times New Roman" pitchFamily="18" charset="0"/>
              </a:rPr>
              <a:t>算法原理</a:t>
            </a:r>
            <a:r>
              <a:rPr kumimoji="1" lang="zh-TW" altLang="en-US" sz="2400">
                <a:latin typeface="Times New Roman" pitchFamily="18" charset="0"/>
              </a:rPr>
              <a:t> </a:t>
            </a:r>
            <a:endParaRPr kumimoji="1" lang="zh-TW" altLang="zh-CN" sz="240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rgbClr val="800000"/>
                </a:solidFill>
                <a:latin typeface="Times New Roman" pitchFamily="18" charset="0"/>
              </a:rPr>
              <a:t>分段运算</a:t>
            </a:r>
            <a:r>
              <a:rPr kumimoji="1" lang="zh-TW" altLang="en-US" sz="2400">
                <a:solidFill>
                  <a:srgbClr val="800000"/>
                </a:solidFill>
                <a:latin typeface="Times New Roman" pitchFamily="18" charset="0"/>
              </a:rPr>
              <a:t>：</a:t>
            </a:r>
            <a:r>
              <a:rPr kumimoji="1" lang="en-US" altLang="zh-TW" sz="2400">
                <a:solidFill>
                  <a:srgbClr val="800000"/>
                </a:solidFill>
                <a:latin typeface="Times New Roman" pitchFamily="18" charset="0"/>
              </a:rPr>
              <a:t>512 bits</a:t>
            </a:r>
            <a:r>
              <a:rPr kumimoji="1" lang="en-US" altLang="zh-TW" sz="2400">
                <a:latin typeface="Times New Roman" pitchFamily="18" charset="0"/>
              </a:rPr>
              <a:t> </a:t>
            </a: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rgbClr val="800000"/>
                </a:solidFill>
                <a:latin typeface="Times New Roman" pitchFamily="18" charset="0"/>
              </a:rPr>
              <a:t>杂凑值长度</a:t>
            </a:r>
            <a:r>
              <a:rPr kumimoji="1" lang="zh-TW" altLang="en-US" sz="2400">
                <a:solidFill>
                  <a:srgbClr val="800000"/>
                </a:solidFill>
                <a:latin typeface="Times New Roman" pitchFamily="18" charset="0"/>
              </a:rPr>
              <a:t>：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</a:rPr>
              <a:t>160</a:t>
            </a:r>
            <a:r>
              <a:rPr kumimoji="1" lang="en-US" altLang="zh-TW" sz="2400">
                <a:solidFill>
                  <a:srgbClr val="800000"/>
                </a:solidFill>
                <a:latin typeface="Times New Roman" pitchFamily="18" charset="0"/>
              </a:rPr>
              <a:t> bits</a:t>
            </a:r>
            <a:r>
              <a:rPr kumimoji="1" lang="en-US" altLang="zh-TW" sz="2400">
                <a:latin typeface="Times New Roman" pitchFamily="18" charset="0"/>
              </a:rPr>
              <a:t> </a:t>
            </a: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1" lang="zh-TW" altLang="en-US" sz="2400">
                <a:solidFill>
                  <a:srgbClr val="800000"/>
                </a:solidFill>
                <a:latin typeface="Times New Roman" pitchFamily="18" charset="0"/>
              </a:rPr>
              <a:t>初始向量：</a:t>
            </a:r>
            <a:r>
              <a:rPr kumimoji="1" lang="en-US" altLang="zh-CN" sz="2400">
                <a:solidFill>
                  <a:srgbClr val="800000"/>
                </a:solidFill>
                <a:latin typeface="Times New Roman" pitchFamily="18" charset="0"/>
              </a:rPr>
              <a:t>160</a:t>
            </a:r>
            <a:r>
              <a:rPr kumimoji="1" lang="en-US" altLang="zh-TW" sz="2400">
                <a:solidFill>
                  <a:srgbClr val="800000"/>
                </a:solidFill>
                <a:latin typeface="Times New Roman" pitchFamily="18" charset="0"/>
              </a:rPr>
              <a:t> bits</a:t>
            </a:r>
            <a:endParaRPr kumimoji="1" lang="en-US" altLang="zh-CN" sz="2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SHA-1</a:t>
            </a:r>
            <a:r>
              <a:rPr lang="zh-CN" altLang="en-US" smtClean="0"/>
              <a:t>哈希算法</a:t>
            </a:r>
          </a:p>
        </p:txBody>
      </p:sp>
      <p:sp>
        <p:nvSpPr>
          <p:cNvPr id="802821" name="Rectangle 5"/>
          <p:cNvSpPr>
            <a:spLocks noChangeArrowheads="1"/>
          </p:cNvSpPr>
          <p:nvPr/>
        </p:nvSpPr>
        <p:spPr bwMode="auto">
          <a:xfrm>
            <a:off x="0" y="5334000"/>
            <a:ext cx="8305800" cy="53181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1" lang="zh-CN" altLang="en-US" sz="2400" b="1">
                <a:solidFill>
                  <a:srgbClr val="CC00CC"/>
                </a:solidFill>
                <a:latin typeface="Times New Roman" pitchFamily="18" charset="0"/>
              </a:rPr>
              <a:t>每个分块</a:t>
            </a:r>
            <a:r>
              <a:rPr kumimoji="1" lang="en-US" altLang="zh-CN" sz="2400" b="1">
                <a:solidFill>
                  <a:srgbClr val="CC00CC"/>
                </a:solidFill>
                <a:latin typeface="Times New Roman" pitchFamily="18" charset="0"/>
              </a:rPr>
              <a:t>512</a:t>
            </a:r>
            <a:r>
              <a:rPr kumimoji="1" lang="zh-CN" altLang="en-US" sz="2400" b="1">
                <a:solidFill>
                  <a:srgbClr val="CC00CC"/>
                </a:solidFill>
                <a:latin typeface="Times New Roman" pitchFamily="18" charset="0"/>
              </a:rPr>
              <a:t>比特，最后一个分块中最后</a:t>
            </a:r>
            <a:r>
              <a:rPr kumimoji="1" lang="en-US" altLang="zh-CN" sz="2400" b="1">
                <a:solidFill>
                  <a:srgbClr val="CC00CC"/>
                </a:solidFill>
                <a:latin typeface="Times New Roman" pitchFamily="18" charset="0"/>
              </a:rPr>
              <a:t>64</a:t>
            </a:r>
            <a:r>
              <a:rPr kumimoji="1" lang="zh-CN" altLang="en-US" sz="2400" b="1">
                <a:solidFill>
                  <a:srgbClr val="CC00CC"/>
                </a:solidFill>
                <a:latin typeface="Times New Roman" pitchFamily="18" charset="0"/>
              </a:rPr>
              <a:t>比特记录数据长度</a:t>
            </a:r>
            <a:r>
              <a:rPr kumimoji="1" lang="zh-CN" altLang="en-US" sz="2400">
                <a:solidFill>
                  <a:srgbClr val="008080"/>
                </a:solidFill>
                <a:latin typeface="Times New Roman" pitchFamily="18" charset="0"/>
              </a:rPr>
              <a:t>。</a:t>
            </a:r>
            <a:endParaRPr kumimoji="1" lang="zh-CN" altLang="en-US" sz="2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802822" name="Rectangle 6"/>
          <p:cNvSpPr>
            <a:spLocks noChangeArrowheads="1"/>
          </p:cNvSpPr>
          <p:nvPr/>
        </p:nvSpPr>
        <p:spPr bwMode="auto">
          <a:xfrm>
            <a:off x="304800" y="6019800"/>
            <a:ext cx="8305800" cy="53181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1" lang="zh-CN" altLang="en-US" sz="2400" b="1">
                <a:solidFill>
                  <a:srgbClr val="CC00CC"/>
                </a:solidFill>
                <a:latin typeface="Times New Roman" pitchFamily="18" charset="0"/>
              </a:rPr>
              <a:t>任意有限长度消息输入，如何分</a:t>
            </a:r>
            <a:r>
              <a:rPr kumimoji="1" lang="en-US" altLang="zh-CN" sz="2400" b="1">
                <a:solidFill>
                  <a:srgbClr val="CC00CC"/>
                </a:solidFill>
                <a:latin typeface="Times New Roman" pitchFamily="18" charset="0"/>
              </a:rPr>
              <a:t>512</a:t>
            </a:r>
            <a:r>
              <a:rPr kumimoji="1" lang="zh-CN" altLang="en-US" sz="2400" b="1">
                <a:solidFill>
                  <a:srgbClr val="CC00CC"/>
                </a:solidFill>
                <a:latin typeface="Times New Roman" pitchFamily="18" charset="0"/>
              </a:rPr>
              <a:t>比特的块</a:t>
            </a:r>
            <a:r>
              <a:rPr kumimoji="1" lang="zh-CN" altLang="en-US" sz="2400">
                <a:solidFill>
                  <a:srgbClr val="008080"/>
                </a:solidFill>
                <a:latin typeface="Times New Roman" pitchFamily="18" charset="0"/>
              </a:rPr>
              <a:t>。</a:t>
            </a:r>
            <a:endParaRPr kumimoji="1" lang="zh-CN" altLang="en-US" sz="2400">
              <a:solidFill>
                <a:srgbClr val="8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48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21" grpId="0" animBg="1"/>
      <p:bldP spid="8028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4F123521-28FC-476C-95B3-B821681B89D1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57200"/>
            <a:ext cx="5791200" cy="454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kumimoji="1" lang="zh-CN" altLang="en-US" sz="2400" smtClean="0">
                <a:latin typeface="Times New Roman" pitchFamily="18" charset="0"/>
              </a:rPr>
              <a:t/>
            </a:r>
            <a:br>
              <a:rPr kumimoji="1" lang="zh-CN" altLang="en-US" sz="2400" smtClean="0">
                <a:latin typeface="Times New Roman" pitchFamily="18" charset="0"/>
              </a:rPr>
            </a:br>
            <a:r>
              <a:rPr lang="en-US" altLang="zh-CN" sz="3200" smtClean="0">
                <a:ea typeface="华文行楷" pitchFamily="2" charset="-122"/>
              </a:rPr>
              <a:t>SHA-1</a:t>
            </a:r>
            <a:r>
              <a:rPr lang="zh-CN" altLang="en-US" sz="3200" smtClean="0">
                <a:ea typeface="华文行楷" pitchFamily="2" charset="-122"/>
              </a:rPr>
              <a:t>算法</a:t>
            </a:r>
            <a:r>
              <a:rPr kumimoji="1" lang="zh-CN" altLang="en-US" sz="2800" smtClean="0">
                <a:latin typeface="Times New Roman" pitchFamily="18" charset="0"/>
              </a:rPr>
              <a:t>第一步：填充消息 </a:t>
            </a:r>
            <a:endParaRPr lang="zh-CN" altLang="en-US" sz="2500" b="0" smtClean="0">
              <a:ea typeface="华文行楷" pitchFamily="2" charset="-122"/>
            </a:endParaRPr>
          </a:p>
        </p:txBody>
      </p:sp>
      <p:sp>
        <p:nvSpPr>
          <p:cNvPr id="25604" name="Text 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9750" y="1230313"/>
            <a:ext cx="8135938" cy="4401205"/>
          </a:xfrm>
          <a:prstGeom prst="rect">
            <a:avLst/>
          </a:prstGeom>
          <a:blipFill rotWithShape="1">
            <a:blip r:embed="rId2"/>
            <a:stretch>
              <a:fillRect l="-1574" t="-1662" r="-1124" b="-2770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宋体" pitchFamily="2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390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136683A-A098-40E6-8B82-B9BECE26DA59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900" smtClean="0">
                <a:ea typeface="华文行楷" pitchFamily="2" charset="-122"/>
              </a:rPr>
              <a:t>填充实例</a:t>
            </a:r>
          </a:p>
        </p:txBody>
      </p:sp>
      <p:sp>
        <p:nvSpPr>
          <p:cNvPr id="26628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0" y="1219200"/>
            <a:ext cx="8235950" cy="1905000"/>
          </a:xfrm>
          <a:blipFill rotWithShape="1">
            <a:blip r:embed="rId3"/>
            <a:stretch>
              <a:fillRect l="-74" t="-3195" r="-2961" b="-7348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26" name="对象 2"/>
          <p:cNvGraphicFramePr>
            <a:graphicFrameLocks noChangeAspect="1"/>
          </p:cNvGraphicFramePr>
          <p:nvPr/>
        </p:nvGraphicFramePr>
        <p:xfrm>
          <a:off x="381000" y="3429000"/>
          <a:ext cx="81930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3797300" imgH="495300" progId="Equation.DSMT4">
                  <p:embed/>
                </p:oleObj>
              </mc:Choice>
              <mc:Fallback>
                <p:oleObj name="Equation" r:id="rId4" imgW="37973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429000"/>
                        <a:ext cx="81930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62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（</a:t>
            </a:r>
            <a:r>
              <a:rPr lang="en-US" altLang="zh-CN" smtClean="0"/>
              <a:t>3</a:t>
            </a:r>
            <a:r>
              <a:rPr lang="zh-CN" altLang="zh-CN" smtClean="0"/>
              <a:t>）数据扩展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/>
            <a:stretch>
              <a:fillRect l="-73" t="-1375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6A88348A-398F-4C2E-8F0E-D35D6599D961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6870" name="对象 5"/>
          <p:cNvGraphicFramePr>
            <a:graphicFrameLocks noChangeAspect="1"/>
          </p:cNvGraphicFramePr>
          <p:nvPr/>
        </p:nvGraphicFramePr>
        <p:xfrm>
          <a:off x="92075" y="3810000"/>
          <a:ext cx="89598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4" imgW="4292600" imgH="482600" progId="Equation.DSMT4">
                  <p:embed/>
                </p:oleObj>
              </mc:Choice>
              <mc:Fallback>
                <p:oleObj name="Equation" r:id="rId4" imgW="42926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3810000"/>
                        <a:ext cx="89598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666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FD1EECDF-1689-4BAC-A0DF-BA5E83142B33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900" smtClean="0">
                <a:ea typeface="华文行楷" pitchFamily="2" charset="-122"/>
              </a:rPr>
              <a:t>SHA-1 </a:t>
            </a:r>
            <a:r>
              <a:rPr lang="zh-TW" altLang="en-US" sz="2900" smtClean="0">
                <a:ea typeface="华文行楷" pitchFamily="2" charset="-122"/>
              </a:rPr>
              <a:t>算法</a:t>
            </a:r>
            <a:r>
              <a:rPr lang="en-US" altLang="zh-CN" sz="2900" smtClean="0">
                <a:latin typeface="Arial" charset="0"/>
                <a:ea typeface="华文行楷" pitchFamily="2" charset="-122"/>
              </a:rPr>
              <a:t>——</a:t>
            </a:r>
            <a:r>
              <a:rPr lang="zh-CN" altLang="en-US" sz="2900" smtClean="0">
                <a:ea typeface="华文行楷" pitchFamily="2" charset="-122"/>
              </a:rPr>
              <a:t>数据扩充</a:t>
            </a:r>
          </a:p>
        </p:txBody>
      </p:sp>
      <p:sp>
        <p:nvSpPr>
          <p:cNvPr id="3789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7894" name="对象 3"/>
          <p:cNvGraphicFramePr>
            <a:graphicFrameLocks noChangeAspect="1"/>
          </p:cNvGraphicFramePr>
          <p:nvPr/>
        </p:nvGraphicFramePr>
        <p:xfrm>
          <a:off x="457200" y="1371600"/>
          <a:ext cx="8377238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3" imgW="8529592" imgH="2924460" progId="Visio.Drawing.11">
                  <p:embed/>
                </p:oleObj>
              </mc:Choice>
              <mc:Fallback>
                <p:oleObj name="Visio" r:id="rId3" imgW="8529592" imgH="29244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377238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07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293" t="-1250" r="-110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A1E2E92D-8073-4111-B80C-7FEAB8BCECAF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9180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数据填充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0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80</Words>
  <Application>Microsoft Office PowerPoint</Application>
  <PresentationFormat>全屏显示(4:3)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Office 主题​​</vt:lpstr>
      <vt:lpstr>Visio</vt:lpstr>
      <vt:lpstr>Equation</vt:lpstr>
      <vt:lpstr>实验3</vt:lpstr>
      <vt:lpstr>SHA-1哈希算法</vt:lpstr>
      <vt:lpstr> SHA-1算法第一步：填充消息 </vt:lpstr>
      <vt:lpstr>PowerPoint 演示文稿</vt:lpstr>
      <vt:lpstr>填充实例</vt:lpstr>
      <vt:lpstr>（3）数据扩展</vt:lpstr>
      <vt:lpstr>SHA-1 算法——数据扩充</vt:lpstr>
      <vt:lpstr>PowerPoint 演示文稿</vt:lpstr>
      <vt:lpstr>数据填充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</dc:title>
  <dc:creator>sks</dc:creator>
  <cp:lastModifiedBy>sks</cp:lastModifiedBy>
  <cp:revision>12</cp:revision>
  <dcterms:created xsi:type="dcterms:W3CDTF">2015-04-28T07:06:56Z</dcterms:created>
  <dcterms:modified xsi:type="dcterms:W3CDTF">2016-05-16T06:37:32Z</dcterms:modified>
</cp:coreProperties>
</file>