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5"/>
  </p:notesMasterIdLst>
  <p:sldIdLst>
    <p:sldId id="296" r:id="rId2"/>
    <p:sldId id="297" r:id="rId3"/>
    <p:sldId id="298" r:id="rId4"/>
    <p:sldId id="300"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7" r:id="rId28"/>
    <p:sldId id="324" r:id="rId29"/>
    <p:sldId id="325" r:id="rId30"/>
    <p:sldId id="326" r:id="rId31"/>
    <p:sldId id="328" r:id="rId32"/>
    <p:sldId id="329" r:id="rId33"/>
    <p:sldId id="330"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1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BCD611-6AE6-4956-9C50-E56BE75D6665}" type="datetimeFigureOut">
              <a:rPr lang="zh-CN" altLang="en-US" smtClean="0"/>
              <a:t>2018/4/23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4E24C3-33A0-4292-9A21-AF8827363F71}" type="slidenum">
              <a:rPr lang="zh-CN" altLang="en-US" smtClean="0"/>
              <a:t>‹#›</a:t>
            </a:fld>
            <a:endParaRPr lang="zh-CN" altLang="en-US"/>
          </a:p>
        </p:txBody>
      </p:sp>
    </p:spTree>
    <p:extLst>
      <p:ext uri="{BB962C8B-B14F-4D97-AF65-F5344CB8AC3E}">
        <p14:creationId xmlns:p14="http://schemas.microsoft.com/office/powerpoint/2010/main" val="1851918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E24C3-33A0-4292-9A21-AF8827363F71}" type="slidenum">
              <a:rPr lang="zh-CN" altLang="en-US" smtClean="0"/>
              <a:t>1</a:t>
            </a:fld>
            <a:endParaRPr lang="zh-CN" altLang="en-US"/>
          </a:p>
        </p:txBody>
      </p:sp>
    </p:spTree>
    <p:extLst>
      <p:ext uri="{BB962C8B-B14F-4D97-AF65-F5344CB8AC3E}">
        <p14:creationId xmlns:p14="http://schemas.microsoft.com/office/powerpoint/2010/main" val="196779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600">
                <a:latin typeface="微软雅黑" panose="020B0503020204020204" pitchFamily="34" charset="-122"/>
                <a:ea typeface="微软雅黑" panose="020B0503020204020204" pitchFamily="34" charset="-122"/>
              </a:defRPr>
            </a:lvl1pPr>
            <a:lvl2pPr>
              <a:defRPr sz="2600">
                <a:latin typeface="微软雅黑" panose="020B0503020204020204" pitchFamily="34" charset="-122"/>
                <a:ea typeface="微软雅黑" panose="020B0503020204020204" pitchFamily="34" charset="-122"/>
              </a:defRPr>
            </a:lvl2pPr>
            <a:lvl3pPr>
              <a:defRPr sz="2600">
                <a:latin typeface="微软雅黑" panose="020B0503020204020204" pitchFamily="34" charset="-122"/>
                <a:ea typeface="微软雅黑" panose="020B0503020204020204" pitchFamily="34" charset="-122"/>
              </a:defRPr>
            </a:lvl3pPr>
            <a:lvl4pPr>
              <a:defRPr sz="2600">
                <a:latin typeface="微软雅黑" panose="020B0503020204020204" pitchFamily="34" charset="-122"/>
                <a:ea typeface="微软雅黑" panose="020B0503020204020204" pitchFamily="34" charset="-122"/>
              </a:defRPr>
            </a:lvl4pPr>
            <a:lvl5pPr>
              <a:defRPr sz="2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6D515C6A-9C98-438B-98D4-D527B3D3446D}" type="datetimeFigureOut">
              <a:rPr lang="zh-CN" altLang="en-US">
                <a:solidFill>
                  <a:prstClr val="black">
                    <a:tint val="75000"/>
                  </a:prstClr>
                </a:solidFill>
              </a:rPr>
              <a:pPr>
                <a:defRPr/>
              </a:pPr>
              <a:t>2018/4/23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EC68C36-7974-4B31-A074-CA4C012F174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3461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25413"/>
            <a:ext cx="7772400" cy="10001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90513" y="1268413"/>
            <a:ext cx="8458200" cy="4824412"/>
          </a:xfrm>
          <a:prstGeom prst="rect">
            <a:avLst/>
          </a:prstGeom>
        </p:spPr>
        <p:txBody>
          <a:bodyPr/>
          <a:lstStyle>
            <a:lvl1pPr marL="0" indent="0">
              <a:defRPr sz="2600">
                <a:latin typeface="微软雅黑" panose="020B0503020204020204" pitchFamily="34" charset="-122"/>
                <a:ea typeface="微软雅黑" panose="020B0503020204020204" pitchFamily="34" charset="-122"/>
              </a:defRPr>
            </a:lvl1pPr>
            <a:lvl2pPr>
              <a:defRPr sz="2600">
                <a:latin typeface="微软雅黑" panose="020B0503020204020204" pitchFamily="34" charset="-122"/>
                <a:ea typeface="微软雅黑" panose="020B0503020204020204" pitchFamily="34" charset="-122"/>
              </a:defRPr>
            </a:lvl2pPr>
            <a:lvl3pPr>
              <a:defRPr sz="2600">
                <a:latin typeface="微软雅黑" panose="020B0503020204020204" pitchFamily="34" charset="-122"/>
                <a:ea typeface="微软雅黑" panose="020B0503020204020204" pitchFamily="34" charset="-122"/>
              </a:defRPr>
            </a:lvl3pPr>
            <a:lvl4pPr>
              <a:defRPr sz="2600">
                <a:latin typeface="微软雅黑" panose="020B0503020204020204" pitchFamily="34" charset="-122"/>
                <a:ea typeface="微软雅黑" panose="020B0503020204020204" pitchFamily="34" charset="-122"/>
              </a:defRPr>
            </a:lvl4pPr>
            <a:lvl5pPr>
              <a:defRPr sz="2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560388" y="6411913"/>
            <a:ext cx="1439862" cy="476250"/>
          </a:xfrm>
        </p:spPr>
        <p:txBody>
          <a:bodyPr/>
          <a:lstStyle>
            <a:lvl1pPr>
              <a:defRPr/>
            </a:lvl1pPr>
          </a:lstStyle>
          <a:p>
            <a:pPr>
              <a:defRPr/>
            </a:pPr>
            <a:endParaRPr lang="en-US" altLang="zh-CN">
              <a:solidFill>
                <a:prstClr val="black">
                  <a:tint val="75000"/>
                </a:prstClr>
              </a:solidFill>
            </a:endParaRPr>
          </a:p>
        </p:txBody>
      </p:sp>
      <p:sp>
        <p:nvSpPr>
          <p:cNvPr id="5"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solidFill>
                <a:prstClr val="black">
                  <a:tint val="75000"/>
                </a:prstClr>
              </a:solidFill>
            </a:endParaRPr>
          </a:p>
        </p:txBody>
      </p:sp>
      <p:sp>
        <p:nvSpPr>
          <p:cNvPr id="6" name="Rectangle 6"/>
          <p:cNvSpPr>
            <a:spLocks noGrp="1" noChangeArrowheads="1"/>
          </p:cNvSpPr>
          <p:nvPr>
            <p:ph type="sldNum" sz="quarter" idx="12"/>
          </p:nvPr>
        </p:nvSpPr>
        <p:spPr>
          <a:xfrm>
            <a:off x="7366000" y="6434138"/>
            <a:ext cx="1054100" cy="457200"/>
          </a:xfrm>
        </p:spPr>
        <p:txBody>
          <a:bodyPr/>
          <a:lstStyle>
            <a:lvl1pPr>
              <a:defRPr/>
            </a:lvl1pPr>
          </a:lstStyle>
          <a:p>
            <a:pPr>
              <a:defRPr/>
            </a:pPr>
            <a:fld id="{3E8A90B1-9ED1-4648-923D-E24FDCD844C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6287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DBE3171-C6D5-4710-8C33-FBE6D43AE653}" type="datetimeFigureOut">
              <a:rPr lang="zh-CN" altLang="en-US">
                <a:solidFill>
                  <a:prstClr val="black">
                    <a:tint val="75000"/>
                  </a:prstClr>
                </a:solidFill>
              </a:rPr>
              <a:pPr>
                <a:defRPr/>
              </a:pPr>
              <a:t>2018/4/23</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64D51964-BA47-4775-852C-4B2BE0C1B82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493957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CEA53B9-2325-4994-97A7-B8B7EFFEF03D}" type="datetimeFigureOut">
              <a:rPr lang="zh-CN" altLang="en-US">
                <a:solidFill>
                  <a:prstClr val="black">
                    <a:tint val="75000"/>
                  </a:prstClr>
                </a:solidFill>
              </a:rPr>
              <a:pPr>
                <a:defRPr/>
              </a:pPr>
              <a:t>2018/4/23</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636AE4F-335A-4199-800B-A3603077F36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711952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12651"/>
            <a:ext cx="7772400" cy="1000125"/>
          </a:xfrm>
        </p:spPr>
        <p:txBody>
          <a:bodyPr/>
          <a:lstStyle/>
          <a:p>
            <a:r>
              <a:rPr lang="zh-CN" altLang="zh-CN" sz="3600" b="1" dirty="0"/>
              <a:t>第</a:t>
            </a:r>
            <a:r>
              <a:rPr lang="en-US" altLang="zh-CN" sz="3600" b="1" dirty="0"/>
              <a:t>10</a:t>
            </a:r>
            <a:r>
              <a:rPr lang="zh-CN" altLang="zh-CN" sz="3600" b="1" dirty="0"/>
              <a:t>章 密钥管理技术</a:t>
            </a:r>
          </a:p>
        </p:txBody>
      </p:sp>
      <p:sp>
        <p:nvSpPr>
          <p:cNvPr id="3" name="内容占位符 2"/>
          <p:cNvSpPr>
            <a:spLocks noGrp="1"/>
          </p:cNvSpPr>
          <p:nvPr>
            <p:ph idx="1"/>
          </p:nvPr>
        </p:nvSpPr>
        <p:spPr>
          <a:xfrm>
            <a:off x="899592" y="1556792"/>
            <a:ext cx="7056784" cy="4680520"/>
          </a:xfrm>
        </p:spPr>
        <p:txBody>
          <a:bodyPr/>
          <a:lstStyle/>
          <a:p>
            <a:r>
              <a:rPr lang="zh-CN" altLang="zh-CN" sz="2800" b="1" dirty="0"/>
              <a:t>知识点：</a:t>
            </a:r>
            <a:endParaRPr lang="zh-CN" altLang="zh-CN" sz="2800" dirty="0"/>
          </a:p>
          <a:p>
            <a:pPr lvl="0"/>
            <a:r>
              <a:rPr lang="zh-CN" altLang="zh-CN" sz="2800" dirty="0"/>
              <a:t>密钥管理的概念</a:t>
            </a:r>
          </a:p>
          <a:p>
            <a:pPr lvl="0"/>
            <a:r>
              <a:rPr lang="zh-CN" altLang="zh-CN" sz="2800" dirty="0"/>
              <a:t>密钥的组织结构及分类</a:t>
            </a:r>
          </a:p>
          <a:p>
            <a:pPr lvl="0"/>
            <a:r>
              <a:rPr lang="zh-CN" altLang="zh-CN" sz="2800" dirty="0"/>
              <a:t>密钥管理内容</a:t>
            </a:r>
          </a:p>
          <a:p>
            <a:pPr lvl="0"/>
            <a:r>
              <a:rPr lang="zh-CN" altLang="zh-CN" sz="2800" dirty="0"/>
              <a:t>密钥托管技术</a:t>
            </a:r>
          </a:p>
          <a:p>
            <a:pPr lvl="0"/>
            <a:r>
              <a:rPr lang="zh-CN" altLang="zh-CN" sz="2800" dirty="0"/>
              <a:t>密钥协商与密钥分配</a:t>
            </a:r>
          </a:p>
          <a:p>
            <a:pPr lvl="0"/>
            <a:r>
              <a:rPr lang="en-US" altLang="zh-CN" sz="2800" dirty="0"/>
              <a:t>PKI</a:t>
            </a:r>
            <a:r>
              <a:rPr lang="zh-CN" altLang="zh-CN" sz="2800" dirty="0"/>
              <a:t>技术</a:t>
            </a:r>
          </a:p>
        </p:txBody>
      </p:sp>
    </p:spTree>
    <p:extLst>
      <p:ext uri="{BB962C8B-B14F-4D97-AF65-F5344CB8AC3E}">
        <p14:creationId xmlns:p14="http://schemas.microsoft.com/office/powerpoint/2010/main" val="3734324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625475">
              <a:buNone/>
            </a:pPr>
            <a:r>
              <a:rPr lang="zh-CN" altLang="zh-CN" dirty="0"/>
              <a:t>一般情况下，可以以这样来</a:t>
            </a:r>
            <a:r>
              <a:rPr lang="zh-CN" altLang="zh-CN" b="1" dirty="0">
                <a:solidFill>
                  <a:srgbClr val="FF0000"/>
                </a:solidFill>
              </a:rPr>
              <a:t>理解层次化的密钥结构</a:t>
            </a:r>
            <a:r>
              <a:rPr lang="zh-CN" altLang="zh-CN" dirty="0"/>
              <a:t>：某一层</a:t>
            </a:r>
            <a:r>
              <a:rPr lang="zh-CN" altLang="zh-CN" dirty="0" smtClean="0"/>
              <a:t>密钥</a:t>
            </a:r>
            <a:r>
              <a:rPr lang="en-US" altLang="zh-CN" dirty="0" smtClean="0"/>
              <a:t>K</a:t>
            </a:r>
            <a:r>
              <a:rPr lang="en-US" altLang="zh-CN" baseline="-25000" dirty="0" smtClean="0"/>
              <a:t>i</a:t>
            </a:r>
            <a:r>
              <a:rPr lang="zh-CN" altLang="zh-CN" dirty="0" smtClean="0"/>
              <a:t>相对</a:t>
            </a:r>
            <a:r>
              <a:rPr lang="zh-CN" altLang="zh-CN" dirty="0"/>
              <a:t>于更高层的</a:t>
            </a:r>
            <a:r>
              <a:rPr lang="zh-CN" altLang="zh-CN" dirty="0" smtClean="0"/>
              <a:t>密钥</a:t>
            </a:r>
            <a:r>
              <a:rPr lang="en-US" altLang="zh-CN" dirty="0" smtClean="0"/>
              <a:t>K</a:t>
            </a:r>
            <a:r>
              <a:rPr lang="en-US" altLang="zh-CN" baseline="-25000" dirty="0" smtClean="0"/>
              <a:t>i-1</a:t>
            </a:r>
            <a:r>
              <a:rPr lang="zh-CN" altLang="zh-CN" dirty="0" smtClean="0"/>
              <a:t>是</a:t>
            </a:r>
            <a:r>
              <a:rPr lang="zh-CN" altLang="zh-CN" dirty="0"/>
              <a:t>工作密码，而相对于低一层的密钥</a:t>
            </a:r>
            <a:r>
              <a:rPr lang="en-US" altLang="zh-CN" dirty="0"/>
              <a:t> </a:t>
            </a:r>
            <a:r>
              <a:rPr lang="en-US" altLang="zh-CN" dirty="0" smtClean="0"/>
              <a:t>K</a:t>
            </a:r>
            <a:r>
              <a:rPr lang="en-US" altLang="zh-CN" baseline="-25000" dirty="0" smtClean="0"/>
              <a:t>i+1</a:t>
            </a:r>
            <a:r>
              <a:rPr lang="zh-CN" altLang="zh-CN" dirty="0" smtClean="0"/>
              <a:t>是</a:t>
            </a:r>
            <a:r>
              <a:rPr lang="zh-CN" altLang="zh-CN" dirty="0"/>
              <a:t>密钥加密密钥。</a:t>
            </a:r>
          </a:p>
          <a:p>
            <a:pPr indent="625475">
              <a:buNone/>
            </a:pPr>
            <a:r>
              <a:rPr lang="zh-CN" altLang="zh-CN" dirty="0"/>
              <a:t>层次化的密钥结构意味着以密钥来保护密钥。这样，</a:t>
            </a:r>
            <a:r>
              <a:rPr lang="zh-CN" altLang="zh-CN" b="1" dirty="0">
                <a:solidFill>
                  <a:srgbClr val="FF0000"/>
                </a:solidFill>
              </a:rPr>
              <a:t>大量的数据</a:t>
            </a:r>
            <a:r>
              <a:rPr lang="zh-CN" altLang="zh-CN" dirty="0"/>
              <a:t>可以通过少量动态产生的</a:t>
            </a:r>
            <a:r>
              <a:rPr lang="zh-CN" altLang="zh-CN" b="1" dirty="0">
                <a:solidFill>
                  <a:srgbClr val="FF0000"/>
                </a:solidFill>
              </a:rPr>
              <a:t>数据加密密钥</a:t>
            </a:r>
            <a:r>
              <a:rPr lang="zh-CN" altLang="zh-CN" dirty="0"/>
              <a:t>（工作密钥）进行保护，而</a:t>
            </a:r>
            <a:r>
              <a:rPr lang="zh-CN" altLang="zh-CN" b="1" dirty="0">
                <a:solidFill>
                  <a:srgbClr val="FF0000"/>
                </a:solidFill>
              </a:rPr>
              <a:t>数据加密密钥</a:t>
            </a:r>
            <a:r>
              <a:rPr lang="zh-CN" altLang="zh-CN" dirty="0"/>
              <a:t>又可以由更少量的、相对不变（使用期较长）的</a:t>
            </a:r>
            <a:r>
              <a:rPr lang="zh-CN" altLang="zh-CN" b="1" dirty="0">
                <a:solidFill>
                  <a:srgbClr val="FF0000"/>
                </a:solidFill>
              </a:rPr>
              <a:t>密钥加密密钥</a:t>
            </a:r>
            <a:r>
              <a:rPr lang="zh-CN" altLang="zh-CN" dirty="0"/>
              <a:t>来保护。同理，在最后第二层的</a:t>
            </a:r>
            <a:r>
              <a:rPr lang="zh-CN" altLang="zh-CN" b="1" dirty="0">
                <a:solidFill>
                  <a:srgbClr val="FF0000"/>
                </a:solidFill>
              </a:rPr>
              <a:t>密钥加密密钥</a:t>
            </a:r>
            <a:r>
              <a:rPr lang="zh-CN" altLang="zh-CN" dirty="0"/>
              <a:t>可以由</a:t>
            </a:r>
            <a:r>
              <a:rPr lang="zh-CN" altLang="zh-CN" b="1" dirty="0">
                <a:solidFill>
                  <a:srgbClr val="FF0000"/>
                </a:solidFill>
              </a:rPr>
              <a:t>主密钥</a:t>
            </a:r>
            <a:r>
              <a:rPr lang="zh-CN" altLang="zh-CN" dirty="0"/>
              <a:t>进行保护，从而保证了除了主密钥可以以明文的形式存储在有严密物理保护的主机密码器件中，其他密钥则以加密后的密文形式存储，这样，就改善了密钥的安全性。</a:t>
            </a:r>
            <a:endParaRPr lang="zh-CN" altLang="en-US" dirty="0"/>
          </a:p>
        </p:txBody>
      </p:sp>
    </p:spTree>
    <p:extLst>
      <p:ext uri="{BB962C8B-B14F-4D97-AF65-F5344CB8AC3E}">
        <p14:creationId xmlns:p14="http://schemas.microsoft.com/office/powerpoint/2010/main" val="369845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715963">
              <a:buNone/>
            </a:pPr>
            <a:r>
              <a:rPr lang="zh-CN" altLang="zh-CN" dirty="0"/>
              <a:t>具体来说，层次化的密钥结构具有以下优点：</a:t>
            </a:r>
          </a:p>
          <a:p>
            <a:pPr indent="715963">
              <a:buNone/>
            </a:pPr>
            <a:r>
              <a:rPr lang="zh-CN" altLang="zh-CN" dirty="0"/>
              <a:t>（1）安全性强：位于层次化密钥结构中的底层密钥更换得越快，</a:t>
            </a:r>
            <a:r>
              <a:rPr lang="zh-CN" altLang="zh-CN" b="1" dirty="0">
                <a:solidFill>
                  <a:srgbClr val="FF0000"/>
                </a:solidFill>
              </a:rPr>
              <a:t>最底层密钥可以做到每加密一份报文就更换一次</a:t>
            </a:r>
            <a:r>
              <a:rPr lang="zh-CN" altLang="zh-CN" dirty="0"/>
              <a:t>；在少量最初处于最高层的主密钥注入系统后，下层各密钥的那样可以按照某种协议不断地变化（如可以使用安全算法以及高层密钥产生低层密钥；另外，下层密钥的泄露不会影响上层密钥的安全</a:t>
            </a:r>
            <a:r>
              <a:rPr lang="zh-CN" altLang="zh-CN" dirty="0" smtClean="0"/>
              <a:t>。</a:t>
            </a:r>
            <a:endParaRPr lang="en-US" altLang="zh-CN" dirty="0" smtClean="0"/>
          </a:p>
          <a:p>
            <a:pPr indent="715963">
              <a:buNone/>
            </a:pPr>
            <a:endParaRPr lang="en-US" altLang="zh-CN" dirty="0" smtClean="0"/>
          </a:p>
          <a:p>
            <a:pPr indent="715963">
              <a:buNone/>
            </a:pPr>
            <a:r>
              <a:rPr lang="zh-CN" altLang="zh-CN" dirty="0"/>
              <a:t>（2）进一步提高了密钥管理的自动化</a:t>
            </a:r>
          </a:p>
          <a:p>
            <a:endParaRPr lang="zh-CN" altLang="en-US" dirty="0"/>
          </a:p>
        </p:txBody>
      </p:sp>
    </p:spTree>
    <p:extLst>
      <p:ext uri="{BB962C8B-B14F-4D97-AF65-F5344CB8AC3E}">
        <p14:creationId xmlns:p14="http://schemas.microsoft.com/office/powerpoint/2010/main" val="367353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b="1" dirty="0"/>
              <a:t>10.2.2 </a:t>
            </a:r>
            <a:r>
              <a:rPr lang="zh-CN" altLang="zh-CN" b="1" dirty="0"/>
              <a:t>密钥的分类</a:t>
            </a:r>
          </a:p>
          <a:p>
            <a:pPr indent="715963">
              <a:buNone/>
            </a:pPr>
            <a:r>
              <a:rPr lang="zh-CN" altLang="zh-CN" dirty="0"/>
              <a:t>从具体的功能来看，在一般的密码系统中，密钥可以分为</a:t>
            </a:r>
            <a:r>
              <a:rPr lang="zh-CN" altLang="zh-CN" b="1" dirty="0">
                <a:solidFill>
                  <a:srgbClr val="FF0000"/>
                </a:solidFill>
              </a:rPr>
              <a:t>基本密钥</a:t>
            </a:r>
            <a:r>
              <a:rPr lang="zh-CN" altLang="zh-CN" dirty="0"/>
              <a:t>、</a:t>
            </a:r>
            <a:r>
              <a:rPr lang="zh-CN" altLang="zh-CN" b="1" dirty="0">
                <a:solidFill>
                  <a:srgbClr val="FF0000"/>
                </a:solidFill>
              </a:rPr>
              <a:t>会话密钥（数据加密密钥）</a:t>
            </a:r>
            <a:r>
              <a:rPr lang="zh-CN" altLang="zh-CN" dirty="0"/>
              <a:t>、</a:t>
            </a:r>
            <a:r>
              <a:rPr lang="zh-CN" altLang="zh-CN" b="1" dirty="0">
                <a:solidFill>
                  <a:srgbClr val="FF0000"/>
                </a:solidFill>
              </a:rPr>
              <a:t>密钥加密密钥</a:t>
            </a:r>
            <a:r>
              <a:rPr lang="zh-CN" altLang="zh-CN" dirty="0"/>
              <a:t>和</a:t>
            </a:r>
            <a:r>
              <a:rPr lang="zh-CN" altLang="zh-CN" b="1" dirty="0">
                <a:solidFill>
                  <a:srgbClr val="FF0000"/>
                </a:solidFill>
              </a:rPr>
              <a:t>主密钥</a:t>
            </a:r>
            <a:r>
              <a:rPr lang="zh-CN" altLang="zh-CN" dirty="0"/>
              <a:t>。</a:t>
            </a:r>
          </a:p>
          <a:p>
            <a:pPr indent="715963">
              <a:buNone/>
            </a:pPr>
            <a:r>
              <a:rPr lang="zh-CN" altLang="zh-CN" dirty="0"/>
              <a:t>（1）</a:t>
            </a:r>
            <a:r>
              <a:rPr lang="zh-CN" altLang="zh-CN" b="1" dirty="0">
                <a:solidFill>
                  <a:srgbClr val="FF0000"/>
                </a:solidFill>
              </a:rPr>
              <a:t>基本密钥</a:t>
            </a:r>
            <a:r>
              <a:rPr lang="zh-CN" altLang="zh-CN" dirty="0"/>
              <a:t>（Base Key）：又称为初始密钥（primary key）或</a:t>
            </a:r>
            <a:r>
              <a:rPr lang="zh-CN" altLang="zh-CN" b="1" dirty="0">
                <a:solidFill>
                  <a:srgbClr val="FF0000"/>
                </a:solidFill>
              </a:rPr>
              <a:t>用户密钥</a:t>
            </a:r>
            <a:r>
              <a:rPr lang="zh-CN" altLang="zh-CN" dirty="0"/>
              <a:t>（user key）。它是由用户选定或由系统分配给用户的，可以</a:t>
            </a:r>
            <a:r>
              <a:rPr lang="zh-CN" altLang="zh-CN" b="1" dirty="0">
                <a:solidFill>
                  <a:srgbClr val="FF0000"/>
                </a:solidFill>
              </a:rPr>
              <a:t>在较长时间内</a:t>
            </a:r>
            <a:r>
              <a:rPr lang="zh-CN" altLang="zh-CN" dirty="0"/>
              <a:t>（相对于会话密钥）由一对用户（例如密钥分配中心与某一用户之间，或者两个用户之间）所专用的密钥。在某种程度上，基本密钥还起到了</a:t>
            </a:r>
            <a:r>
              <a:rPr lang="zh-CN" altLang="zh-CN" b="1" dirty="0">
                <a:solidFill>
                  <a:srgbClr val="FF0000"/>
                </a:solidFill>
              </a:rPr>
              <a:t>标识用户</a:t>
            </a:r>
            <a:r>
              <a:rPr lang="zh-CN" altLang="zh-CN" dirty="0"/>
              <a:t>的作用。</a:t>
            </a:r>
          </a:p>
          <a:p>
            <a:endParaRPr lang="zh-CN" altLang="en-US" dirty="0"/>
          </a:p>
        </p:txBody>
      </p:sp>
    </p:spTree>
    <p:extLst>
      <p:ext uri="{BB962C8B-B14F-4D97-AF65-F5344CB8AC3E}">
        <p14:creationId xmlns:p14="http://schemas.microsoft.com/office/powerpoint/2010/main" val="181545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3" y="188640"/>
            <a:ext cx="8458200" cy="5904185"/>
          </a:xfrm>
        </p:spPr>
        <p:txBody>
          <a:bodyPr/>
          <a:lstStyle/>
          <a:p>
            <a:pPr indent="625475">
              <a:buNone/>
            </a:pPr>
            <a:r>
              <a:rPr lang="zh-CN" altLang="zh-CN" dirty="0"/>
              <a:t>（2）</a:t>
            </a:r>
            <a:r>
              <a:rPr lang="zh-CN" altLang="zh-CN" b="1" dirty="0">
                <a:solidFill>
                  <a:srgbClr val="FF0000"/>
                </a:solidFill>
              </a:rPr>
              <a:t>会话密钥</a:t>
            </a:r>
            <a:r>
              <a:rPr lang="zh-CN" altLang="zh-CN" dirty="0"/>
              <a:t>（Session Key）：也称为</a:t>
            </a:r>
            <a:r>
              <a:rPr lang="zh-CN" altLang="zh-CN" b="1" dirty="0">
                <a:solidFill>
                  <a:srgbClr val="FF0000"/>
                </a:solidFill>
              </a:rPr>
              <a:t>数据加密密钥</a:t>
            </a:r>
            <a:r>
              <a:rPr lang="zh-CN" altLang="zh-CN" dirty="0"/>
              <a:t>，是在一次通信或数据交换中，用户之间所使用的密钥，它可由通信用户之间进行协商得到。它一般是动态地、仅在需要进行会话数据加密时产生，并在</a:t>
            </a:r>
            <a:r>
              <a:rPr lang="zh-CN" altLang="zh-CN" b="1" dirty="0">
                <a:solidFill>
                  <a:srgbClr val="FF0000"/>
                </a:solidFill>
              </a:rPr>
              <a:t>使用完毕后立即清除</a:t>
            </a:r>
            <a:r>
              <a:rPr lang="zh-CN" altLang="zh-CN" dirty="0"/>
              <a:t>（或由用户双方进行预先约定）</a:t>
            </a:r>
            <a:r>
              <a:rPr lang="zh-CN" altLang="zh-CN" dirty="0" smtClean="0"/>
              <a:t>。</a:t>
            </a:r>
            <a:endParaRPr lang="en-US" altLang="zh-CN" dirty="0" smtClean="0"/>
          </a:p>
          <a:p>
            <a:pPr indent="625475">
              <a:buNone/>
            </a:pPr>
            <a:endParaRPr lang="en-US" altLang="zh-CN" dirty="0"/>
          </a:p>
          <a:p>
            <a:pPr indent="625475">
              <a:buNone/>
            </a:pPr>
            <a:r>
              <a:rPr lang="zh-CN" altLang="zh-CN" dirty="0"/>
              <a:t>（3）</a:t>
            </a:r>
            <a:r>
              <a:rPr lang="zh-CN" altLang="zh-CN" b="1" dirty="0">
                <a:solidFill>
                  <a:srgbClr val="FF0000"/>
                </a:solidFill>
              </a:rPr>
              <a:t>密钥加密密钥</a:t>
            </a:r>
            <a:r>
              <a:rPr lang="zh-CN" altLang="zh-CN" dirty="0"/>
              <a:t>（Key Encrypting Key）：用来对传送的会话密钥或文件加密密钥进行加密时所采用的密钥，另外也可以称为二级密钥。密钥加密密钥所保护的对象是用来保护通信或文件数据的会话密钥或者文件加密密钥</a:t>
            </a:r>
            <a:r>
              <a:rPr lang="zh-CN" altLang="zh-CN" dirty="0" smtClean="0"/>
              <a:t>。</a:t>
            </a:r>
            <a:endParaRPr lang="en-US" altLang="zh-CN" dirty="0" smtClean="0"/>
          </a:p>
          <a:p>
            <a:pPr indent="625475">
              <a:buNone/>
            </a:pPr>
            <a:endParaRPr lang="en-US" altLang="zh-CN" dirty="0" smtClean="0"/>
          </a:p>
          <a:p>
            <a:pPr indent="625475">
              <a:buNone/>
            </a:pPr>
            <a:r>
              <a:rPr lang="zh-CN" altLang="zh-CN" dirty="0"/>
              <a:t>（4）</a:t>
            </a:r>
            <a:r>
              <a:rPr lang="zh-CN" altLang="zh-CN" b="1" dirty="0">
                <a:solidFill>
                  <a:srgbClr val="FF0000"/>
                </a:solidFill>
              </a:rPr>
              <a:t>主密钥</a:t>
            </a:r>
            <a:r>
              <a:rPr lang="zh-CN" altLang="zh-CN" dirty="0"/>
              <a:t>（Master Key）：对应于层次化密钥结构中的</a:t>
            </a:r>
            <a:r>
              <a:rPr lang="zh-CN" altLang="zh-CN" b="1" dirty="0">
                <a:solidFill>
                  <a:srgbClr val="FF0000"/>
                </a:solidFill>
              </a:rPr>
              <a:t>最上面一层</a:t>
            </a:r>
            <a:r>
              <a:rPr lang="zh-CN" altLang="zh-CN" dirty="0"/>
              <a:t>，它是对密钥加密密钥进行加密的密钥，通常主密钥都受到了严格的保护。</a:t>
            </a:r>
          </a:p>
          <a:p>
            <a:endParaRPr lang="zh-CN" altLang="en-US" dirty="0"/>
          </a:p>
        </p:txBody>
      </p:sp>
    </p:spTree>
    <p:extLst>
      <p:ext uri="{BB962C8B-B14F-4D97-AF65-F5344CB8AC3E}">
        <p14:creationId xmlns:p14="http://schemas.microsoft.com/office/powerpoint/2010/main" val="360791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10.3 </a:t>
            </a:r>
            <a:r>
              <a:rPr lang="zh-CN" altLang="zh-CN" b="1" dirty="0"/>
              <a:t>密钥管理</a:t>
            </a:r>
            <a:r>
              <a:rPr lang="zh-CN" altLang="zh-CN" b="1" dirty="0" smtClean="0"/>
              <a:t>内容</a:t>
            </a:r>
            <a:endParaRPr lang="zh-CN" altLang="en-US" dirty="0"/>
          </a:p>
        </p:txBody>
      </p:sp>
      <p:sp>
        <p:nvSpPr>
          <p:cNvPr id="3" name="内容占位符 2"/>
          <p:cNvSpPr>
            <a:spLocks noGrp="1"/>
          </p:cNvSpPr>
          <p:nvPr>
            <p:ph idx="1"/>
          </p:nvPr>
        </p:nvSpPr>
        <p:spPr/>
        <p:txBody>
          <a:bodyPr/>
          <a:lstStyle/>
          <a:p>
            <a:pPr indent="625475">
              <a:buNone/>
            </a:pPr>
            <a:r>
              <a:rPr lang="zh-CN" altLang="zh-CN" b="1" dirty="0">
                <a:solidFill>
                  <a:srgbClr val="FF0000"/>
                </a:solidFill>
              </a:rPr>
              <a:t>密钥管理涉包括管理方式、密钥的生成、使用、存储、备份与恢复、更新、销毁以及密钥的撤消等</a:t>
            </a:r>
            <a:r>
              <a:rPr lang="zh-CN" altLang="zh-CN" dirty="0"/>
              <a:t>，涵盖了密钥的整个生存周期</a:t>
            </a:r>
            <a:r>
              <a:rPr lang="zh-CN" altLang="zh-CN" dirty="0" smtClean="0"/>
              <a:t>。</a:t>
            </a:r>
            <a:endParaRPr lang="en-US" altLang="zh-CN" dirty="0" smtClean="0"/>
          </a:p>
          <a:p>
            <a:pPr indent="625475">
              <a:buNone/>
            </a:pPr>
            <a:endParaRPr lang="en-US" altLang="zh-CN" dirty="0"/>
          </a:p>
          <a:p>
            <a:pPr indent="625475">
              <a:buNone/>
            </a:pPr>
            <a:r>
              <a:rPr lang="zh-CN" altLang="zh-CN" b="1" dirty="0"/>
              <a:t>1．管理方式</a:t>
            </a:r>
            <a:endParaRPr lang="zh-CN" altLang="zh-CN" dirty="0"/>
          </a:p>
          <a:p>
            <a:pPr indent="625475">
              <a:buNone/>
            </a:pPr>
            <a:r>
              <a:rPr lang="zh-CN" altLang="zh-CN" b="1" dirty="0">
                <a:solidFill>
                  <a:srgbClr val="FF0000"/>
                </a:solidFill>
              </a:rPr>
              <a:t>层次化的密钥管理方式</a:t>
            </a:r>
            <a:r>
              <a:rPr lang="zh-CN" altLang="zh-CN" dirty="0"/>
              <a:t>，用于数据加密的工作密钥需要动态产生；工作密钥由上层的加密密钥来保护，最上层的密钥成为主密钥，是整个密钥管理系统的</a:t>
            </a:r>
            <a:r>
              <a:rPr lang="zh-CN" altLang="zh-CN" dirty="0" smtClean="0"/>
              <a:t>核心</a:t>
            </a:r>
            <a:r>
              <a:rPr lang="zh-CN" altLang="en-US" dirty="0" smtClean="0"/>
              <a:t>。</a:t>
            </a:r>
            <a:endParaRPr lang="zh-CN" altLang="en-US" dirty="0"/>
          </a:p>
        </p:txBody>
      </p:sp>
    </p:spTree>
    <p:extLst>
      <p:ext uri="{BB962C8B-B14F-4D97-AF65-F5344CB8AC3E}">
        <p14:creationId xmlns:p14="http://schemas.microsoft.com/office/powerpoint/2010/main" val="62373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zh-CN" b="1" dirty="0"/>
              <a:t>2．密钥的生成</a:t>
            </a:r>
            <a:endParaRPr lang="zh-CN" altLang="zh-CN" dirty="0"/>
          </a:p>
          <a:p>
            <a:pPr indent="715963">
              <a:buNone/>
            </a:pPr>
            <a:r>
              <a:rPr lang="zh-CN" altLang="zh-CN" dirty="0"/>
              <a:t>假如使用一个弱的密钥产生方法，那么整个系统动将是弱的</a:t>
            </a:r>
            <a:r>
              <a:rPr lang="zh-CN" altLang="zh-CN" dirty="0" smtClean="0"/>
              <a:t>。</a:t>
            </a:r>
            <a:endParaRPr lang="en-US" altLang="zh-CN" dirty="0" smtClean="0"/>
          </a:p>
          <a:p>
            <a:pPr indent="715963">
              <a:buNone/>
            </a:pPr>
            <a:r>
              <a:rPr lang="zh-CN" altLang="zh-CN" dirty="0" smtClean="0"/>
              <a:t>数据加密标准</a:t>
            </a:r>
            <a:r>
              <a:rPr lang="en-US" altLang="zh-CN" dirty="0"/>
              <a:t>DES</a:t>
            </a:r>
            <a:r>
              <a:rPr lang="zh-CN" altLang="zh-CN" dirty="0"/>
              <a:t>有</a:t>
            </a:r>
            <a:r>
              <a:rPr lang="en-US" altLang="zh-CN" dirty="0"/>
              <a:t>56</a:t>
            </a:r>
            <a:r>
              <a:rPr lang="zh-CN" altLang="zh-CN" dirty="0"/>
              <a:t>位密钥，正常情况下任何</a:t>
            </a:r>
            <a:r>
              <a:rPr lang="en-US" altLang="zh-CN" dirty="0"/>
              <a:t>56</a:t>
            </a:r>
            <a:r>
              <a:rPr lang="zh-CN" altLang="zh-CN" dirty="0"/>
              <a:t>位的数据串都可以成为密钥，所以共有</a:t>
            </a:r>
            <a:r>
              <a:rPr lang="en-US" altLang="zh-CN" dirty="0"/>
              <a:t>2</a:t>
            </a:r>
            <a:r>
              <a:rPr lang="en-US" altLang="zh-CN" baseline="30000" dirty="0"/>
              <a:t>56</a:t>
            </a:r>
            <a:r>
              <a:rPr lang="zh-CN" altLang="zh-CN" dirty="0"/>
              <a:t>种可能的密钥，在具体实现中，一般仅允许使用</a:t>
            </a:r>
            <a:r>
              <a:rPr lang="en-US" altLang="zh-CN" dirty="0"/>
              <a:t>ASCII</a:t>
            </a:r>
            <a:r>
              <a:rPr lang="zh-CN" altLang="zh-CN" dirty="0"/>
              <a:t>码的密钥，并强制每一字节的最高位为零。在一些实现中甚至只将大写字母转换成小写字母，这些密钥程序使得</a:t>
            </a:r>
            <a:r>
              <a:rPr lang="en-US" altLang="zh-CN" dirty="0"/>
              <a:t>DES</a:t>
            </a:r>
            <a:r>
              <a:rPr lang="zh-CN" altLang="zh-CN" dirty="0"/>
              <a:t>的攻击难度比正常情况下低上万倍</a:t>
            </a:r>
            <a:r>
              <a:rPr lang="zh-CN" altLang="zh-CN" dirty="0" smtClean="0"/>
              <a:t>。</a:t>
            </a:r>
            <a:endParaRPr lang="en-US" altLang="zh-CN" dirty="0" smtClean="0"/>
          </a:p>
          <a:p>
            <a:pPr indent="715963">
              <a:buNone/>
            </a:pPr>
            <a:r>
              <a:rPr lang="zh-CN" altLang="zh-CN" dirty="0" smtClean="0"/>
              <a:t>因此</a:t>
            </a:r>
            <a:r>
              <a:rPr lang="zh-CN" altLang="zh-CN" dirty="0"/>
              <a:t>，在现代加密技术中，</a:t>
            </a:r>
            <a:r>
              <a:rPr lang="zh-CN" altLang="zh-CN" b="1" dirty="0">
                <a:solidFill>
                  <a:srgbClr val="FF0000"/>
                </a:solidFill>
              </a:rPr>
              <a:t>密钥的生成方法必须高度重视</a:t>
            </a:r>
            <a:r>
              <a:rPr lang="zh-CN" altLang="zh-CN" dirty="0"/>
              <a:t>。</a:t>
            </a:r>
          </a:p>
          <a:p>
            <a:endParaRPr lang="zh-CN" altLang="en-US" dirty="0"/>
          </a:p>
        </p:txBody>
      </p:sp>
    </p:spTree>
    <p:extLst>
      <p:ext uri="{BB962C8B-B14F-4D97-AF65-F5344CB8AC3E}">
        <p14:creationId xmlns:p14="http://schemas.microsoft.com/office/powerpoint/2010/main" val="87665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88640"/>
            <a:ext cx="8458200" cy="3312368"/>
          </a:xfrm>
        </p:spPr>
        <p:txBody>
          <a:bodyPr/>
          <a:lstStyle/>
          <a:p>
            <a:pPr indent="715963">
              <a:buNone/>
            </a:pPr>
            <a:r>
              <a:rPr lang="zh-CN" altLang="zh-CN" dirty="0"/>
              <a:t>在</a:t>
            </a:r>
            <a:r>
              <a:rPr lang="en-US" altLang="zh-CN" dirty="0"/>
              <a:t>ANSI X9.17</a:t>
            </a:r>
            <a:r>
              <a:rPr lang="zh-CN" altLang="zh-CN" dirty="0"/>
              <a:t>标准中规定了一种密钥生成法，这种方法适合于在系统中产生会话密钥或伪随机数，是密码强度较高的伪随机数生成器之一，目前已经在</a:t>
            </a:r>
            <a:r>
              <a:rPr lang="en-US" altLang="zh-CN" dirty="0"/>
              <a:t>PGP</a:t>
            </a:r>
            <a:r>
              <a:rPr lang="zh-CN" altLang="zh-CN" dirty="0"/>
              <a:t>等许多应用中得到了广泛使用。其中用来生成密钥的加密算法采用的是三重</a:t>
            </a:r>
            <a:r>
              <a:rPr lang="en-US" altLang="zh-CN" dirty="0"/>
              <a:t>DES</a:t>
            </a:r>
            <a:r>
              <a:rPr lang="zh-CN" altLang="zh-CN" dirty="0"/>
              <a:t>。设</a:t>
            </a:r>
            <a:r>
              <a:rPr lang="en-US" altLang="zh-CN" dirty="0"/>
              <a:t>k</a:t>
            </a:r>
            <a:r>
              <a:rPr lang="zh-CN" altLang="zh-CN" dirty="0"/>
              <a:t>主密钥，</a:t>
            </a:r>
            <a:r>
              <a:rPr lang="en-US" altLang="zh-CN" dirty="0"/>
              <a:t>W</a:t>
            </a:r>
            <a:r>
              <a:rPr lang="en-US" altLang="zh-CN" baseline="-25000" dirty="0"/>
              <a:t>i</a:t>
            </a:r>
            <a:r>
              <a:rPr lang="zh-CN" altLang="zh-CN" dirty="0"/>
              <a:t>为一个保密的</a:t>
            </a:r>
            <a:r>
              <a:rPr lang="en-US" altLang="zh-CN" dirty="0"/>
              <a:t>64</a:t>
            </a:r>
            <a:r>
              <a:rPr lang="zh-CN" altLang="zh-CN" dirty="0"/>
              <a:t>比特的随机数种子，</a:t>
            </a:r>
            <a:r>
              <a:rPr lang="en-US" altLang="zh-CN" dirty="0" err="1"/>
              <a:t>T</a:t>
            </a:r>
            <a:r>
              <a:rPr lang="en-US" altLang="zh-CN" baseline="-25000" dirty="0" err="1"/>
              <a:t>i</a:t>
            </a:r>
            <a:r>
              <a:rPr lang="zh-CN" altLang="zh-CN" dirty="0"/>
              <a:t>为时间戳，</a:t>
            </a:r>
            <a:r>
              <a:rPr lang="en-US" altLang="zh-CN" dirty="0" err="1"/>
              <a:t>E</a:t>
            </a:r>
            <a:r>
              <a:rPr lang="en-US" altLang="zh-CN" baseline="-25000" dirty="0" err="1"/>
              <a:t>k</a:t>
            </a:r>
            <a:r>
              <a:rPr lang="zh-CN" altLang="zh-CN" dirty="0"/>
              <a:t>为加密算法，见图</a:t>
            </a:r>
            <a:r>
              <a:rPr lang="en-US" altLang="zh-CN" dirty="0"/>
              <a:t>10-2</a:t>
            </a:r>
            <a:r>
              <a:rPr lang="zh-CN" altLang="zh-CN" dirty="0"/>
              <a:t>所示。图中</a:t>
            </a:r>
            <a:r>
              <a:rPr lang="en-US" altLang="zh-CN" dirty="0" err="1"/>
              <a:t>R</a:t>
            </a:r>
            <a:r>
              <a:rPr lang="en-US" altLang="zh-CN" baseline="-25000" dirty="0" err="1"/>
              <a:t>i</a:t>
            </a:r>
            <a:r>
              <a:rPr lang="en-US" altLang="zh-CN" dirty="0"/>
              <a:t>=</a:t>
            </a:r>
            <a:r>
              <a:rPr lang="en-US" altLang="zh-CN" dirty="0" err="1"/>
              <a:t>E</a:t>
            </a:r>
            <a:r>
              <a:rPr lang="en-US" altLang="zh-CN" baseline="-25000" dirty="0" err="1"/>
              <a:t>k</a:t>
            </a:r>
            <a:r>
              <a:rPr lang="en-US" altLang="zh-CN" dirty="0"/>
              <a:t>(</a:t>
            </a:r>
            <a:r>
              <a:rPr lang="en-US" altLang="zh-CN" dirty="0" err="1"/>
              <a:t>E</a:t>
            </a:r>
            <a:r>
              <a:rPr lang="en-US" altLang="zh-CN" baseline="-25000" dirty="0" err="1"/>
              <a:t>k</a:t>
            </a:r>
            <a:r>
              <a:rPr lang="en-US" altLang="zh-CN" dirty="0"/>
              <a:t>(</a:t>
            </a:r>
            <a:r>
              <a:rPr lang="en-US" altLang="zh-CN" dirty="0" err="1"/>
              <a:t>T</a:t>
            </a:r>
            <a:r>
              <a:rPr lang="en-US" altLang="zh-CN" baseline="-25000" dirty="0" err="1"/>
              <a:t>i</a:t>
            </a:r>
            <a:r>
              <a:rPr lang="en-US" altLang="zh-CN" dirty="0"/>
              <a:t>) W</a:t>
            </a:r>
            <a:r>
              <a:rPr lang="en-US" altLang="zh-CN" baseline="-25000" dirty="0"/>
              <a:t>i</a:t>
            </a:r>
            <a:r>
              <a:rPr lang="en-US" altLang="zh-CN" dirty="0"/>
              <a:t>)</a:t>
            </a:r>
            <a:r>
              <a:rPr lang="zh-CN" altLang="zh-CN" dirty="0"/>
              <a:t>；</a:t>
            </a:r>
            <a:r>
              <a:rPr lang="en-US" altLang="zh-CN" dirty="0"/>
              <a:t>W</a:t>
            </a:r>
            <a:r>
              <a:rPr lang="en-US" altLang="zh-CN" baseline="-25000" dirty="0"/>
              <a:t>i+1</a:t>
            </a:r>
            <a:r>
              <a:rPr lang="en-US" altLang="zh-CN" dirty="0"/>
              <a:t>=</a:t>
            </a:r>
            <a:r>
              <a:rPr lang="en-US" altLang="zh-CN" dirty="0" err="1"/>
              <a:t>E</a:t>
            </a:r>
            <a:r>
              <a:rPr lang="en-US" altLang="zh-CN" baseline="-25000" dirty="0" err="1"/>
              <a:t>k</a:t>
            </a:r>
            <a:r>
              <a:rPr lang="en-US" altLang="zh-CN" dirty="0"/>
              <a:t>(</a:t>
            </a:r>
            <a:r>
              <a:rPr lang="en-US" altLang="zh-CN" dirty="0" err="1"/>
              <a:t>E</a:t>
            </a:r>
            <a:r>
              <a:rPr lang="en-US" altLang="zh-CN" baseline="-25000" dirty="0" err="1"/>
              <a:t>k</a:t>
            </a:r>
            <a:r>
              <a:rPr lang="en-US" altLang="zh-CN" dirty="0"/>
              <a:t>(</a:t>
            </a:r>
            <a:r>
              <a:rPr lang="en-US" altLang="zh-CN" dirty="0" err="1"/>
              <a:t>T</a:t>
            </a:r>
            <a:r>
              <a:rPr lang="en-US" altLang="zh-CN" baseline="-25000" dirty="0" err="1"/>
              <a:t>i</a:t>
            </a:r>
            <a:r>
              <a:rPr lang="en-US" altLang="zh-CN" dirty="0"/>
              <a:t>) </a:t>
            </a:r>
            <a:r>
              <a:rPr lang="en-US" altLang="zh-CN" dirty="0" err="1"/>
              <a:t>R</a:t>
            </a:r>
            <a:r>
              <a:rPr lang="en-US" altLang="zh-CN" baseline="-25000" dirty="0" err="1"/>
              <a:t>i</a:t>
            </a:r>
            <a:r>
              <a:rPr lang="en-US" altLang="zh-CN" dirty="0"/>
              <a:t>)</a:t>
            </a:r>
            <a:r>
              <a:rPr lang="zh-CN" altLang="zh-CN" dirty="0"/>
              <a:t>；</a:t>
            </a:r>
            <a:r>
              <a:rPr lang="en-US" altLang="zh-CN" dirty="0" err="1"/>
              <a:t>R</a:t>
            </a:r>
            <a:r>
              <a:rPr lang="en-US" altLang="zh-CN" baseline="-25000" dirty="0" err="1"/>
              <a:t>i</a:t>
            </a:r>
            <a:r>
              <a:rPr lang="zh-CN" altLang="zh-CN" dirty="0"/>
              <a:t>为每次生成的密钥</a:t>
            </a:r>
            <a:r>
              <a:rPr lang="zh-CN" altLang="zh-CN" dirty="0" smtClean="0"/>
              <a:t>。</a:t>
            </a:r>
            <a:r>
              <a:rPr lang="en-US" altLang="zh-CN" dirty="0" smtClean="0"/>
              <a:t>(</a:t>
            </a:r>
            <a:r>
              <a:rPr lang="zh-CN" altLang="en-US" dirty="0" smtClean="0"/>
              <a:t>现在是</a:t>
            </a:r>
            <a:r>
              <a:rPr lang="en-US" altLang="zh-CN" dirty="0" smtClean="0"/>
              <a:t>ANSI X9.32)</a:t>
            </a:r>
            <a:endParaRPr lang="zh-CN" altLang="zh-CN" dirty="0"/>
          </a:p>
        </p:txBody>
      </p:sp>
      <p:pic>
        <p:nvPicPr>
          <p:cNvPr id="4" name="图片 3" descr="2-15"/>
          <p:cNvPicPr/>
          <p:nvPr/>
        </p:nvPicPr>
        <p:blipFill>
          <a:blip r:embed="rId2">
            <a:extLst>
              <a:ext uri="{28A0092B-C50C-407E-A947-70E740481C1C}">
                <a14:useLocalDpi xmlns:a14="http://schemas.microsoft.com/office/drawing/2010/main" val="0"/>
              </a:ext>
            </a:extLst>
          </a:blip>
          <a:srcRect/>
          <a:stretch>
            <a:fillRect/>
          </a:stretch>
        </p:blipFill>
        <p:spPr bwMode="auto">
          <a:xfrm>
            <a:off x="971600" y="3627472"/>
            <a:ext cx="6048672" cy="2393816"/>
          </a:xfrm>
          <a:prstGeom prst="rect">
            <a:avLst/>
          </a:prstGeom>
          <a:noFill/>
          <a:ln>
            <a:noFill/>
          </a:ln>
        </p:spPr>
      </p:pic>
    </p:spTree>
    <p:extLst>
      <p:ext uri="{BB962C8B-B14F-4D97-AF65-F5344CB8AC3E}">
        <p14:creationId xmlns:p14="http://schemas.microsoft.com/office/powerpoint/2010/main" val="2750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zh-CN" b="1" dirty="0"/>
              <a:t>3．密钥的使用</a:t>
            </a:r>
            <a:endParaRPr lang="zh-CN" altLang="zh-CN" dirty="0"/>
          </a:p>
          <a:p>
            <a:pPr indent="625475">
              <a:buNone/>
            </a:pPr>
            <a:r>
              <a:rPr lang="zh-CN" altLang="zh-CN" dirty="0"/>
              <a:t>密钥的使用是指从存储介质上获得密钥进行加密和解密的技术活动。在密钥的使用过程中，要</a:t>
            </a:r>
            <a:r>
              <a:rPr lang="zh-CN" altLang="zh-CN" b="1" dirty="0">
                <a:solidFill>
                  <a:srgbClr val="FF0000"/>
                </a:solidFill>
              </a:rPr>
              <a:t>防止密钥被泄露</a:t>
            </a:r>
            <a:r>
              <a:rPr lang="zh-CN" altLang="zh-CN" dirty="0"/>
              <a:t>，同时也要在密钥过</a:t>
            </a:r>
            <a:r>
              <a:rPr lang="zh-CN" altLang="zh-CN" dirty="0" smtClean="0"/>
              <a:t>了使用</a:t>
            </a:r>
            <a:r>
              <a:rPr lang="zh-CN" altLang="zh-CN" dirty="0"/>
              <a:t>期更换新的密钥</a:t>
            </a:r>
            <a:r>
              <a:rPr lang="zh-CN" altLang="zh-CN" dirty="0" smtClean="0"/>
              <a:t>。</a:t>
            </a:r>
            <a:endParaRPr lang="en-US" altLang="zh-CN" dirty="0" smtClean="0"/>
          </a:p>
          <a:p>
            <a:pPr indent="625475">
              <a:buNone/>
            </a:pPr>
            <a:endParaRPr lang="en-US" altLang="zh-CN" dirty="0"/>
          </a:p>
          <a:p>
            <a:pPr indent="625475">
              <a:buNone/>
            </a:pPr>
            <a:r>
              <a:rPr lang="zh-CN" altLang="en-US" dirty="0" smtClean="0"/>
              <a:t>例如。。。</a:t>
            </a:r>
            <a:endParaRPr lang="zh-CN" altLang="en-US" dirty="0"/>
          </a:p>
        </p:txBody>
      </p:sp>
    </p:spTree>
    <p:extLst>
      <p:ext uri="{BB962C8B-B14F-4D97-AF65-F5344CB8AC3E}">
        <p14:creationId xmlns:p14="http://schemas.microsoft.com/office/powerpoint/2010/main" val="279126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6537" y="404664"/>
            <a:ext cx="8241927" cy="5688161"/>
          </a:xfrm>
        </p:spPr>
        <p:txBody>
          <a:bodyPr/>
          <a:lstStyle/>
          <a:p>
            <a:pPr>
              <a:buNone/>
            </a:pPr>
            <a:r>
              <a:rPr lang="zh-CN" altLang="zh-CN" b="1" dirty="0"/>
              <a:t>4．密钥的存储</a:t>
            </a:r>
            <a:endParaRPr lang="zh-CN" altLang="zh-CN" dirty="0"/>
          </a:p>
          <a:p>
            <a:pPr indent="715963">
              <a:buNone/>
            </a:pPr>
            <a:r>
              <a:rPr lang="zh-CN" altLang="zh-CN" dirty="0"/>
              <a:t>密钥的存储分为</a:t>
            </a:r>
            <a:r>
              <a:rPr lang="zh-CN" altLang="zh-CN" b="1" dirty="0">
                <a:solidFill>
                  <a:srgbClr val="FF0000"/>
                </a:solidFill>
              </a:rPr>
              <a:t>无介质</a:t>
            </a:r>
            <a:r>
              <a:rPr lang="zh-CN" altLang="zh-CN" dirty="0"/>
              <a:t>、</a:t>
            </a:r>
            <a:r>
              <a:rPr lang="zh-CN" altLang="zh-CN" b="1" dirty="0">
                <a:solidFill>
                  <a:srgbClr val="FF0000"/>
                </a:solidFill>
              </a:rPr>
              <a:t>记录介质</a:t>
            </a:r>
            <a:r>
              <a:rPr lang="zh-CN" altLang="zh-CN" dirty="0"/>
              <a:t>和</a:t>
            </a:r>
            <a:r>
              <a:rPr lang="zh-CN" altLang="zh-CN" b="1" dirty="0">
                <a:solidFill>
                  <a:srgbClr val="FF0000"/>
                </a:solidFill>
              </a:rPr>
              <a:t>物理介质</a:t>
            </a:r>
            <a:r>
              <a:rPr lang="zh-CN" altLang="zh-CN" dirty="0"/>
              <a:t>等几种。无介质就是不存储密钥，或者说靠记忆来存储密钥。这种方法也许是最安全的，也许是最不安全的。但是一旦遗忘了密钥，其结果就可想而知了。但对于只使用短时间通信的密钥而言，也许并不需要存储密钥</a:t>
            </a:r>
            <a:r>
              <a:rPr lang="zh-CN" altLang="zh-CN" dirty="0" smtClean="0"/>
              <a:t>。</a:t>
            </a:r>
            <a:endParaRPr lang="en-US" altLang="zh-CN" dirty="0" smtClean="0"/>
          </a:p>
          <a:p>
            <a:pPr indent="715963">
              <a:buNone/>
            </a:pPr>
            <a:r>
              <a:rPr lang="zh-CN" altLang="zh-CN" b="1" dirty="0">
                <a:solidFill>
                  <a:srgbClr val="FF0000"/>
                </a:solidFill>
              </a:rPr>
              <a:t>记录介质</a:t>
            </a:r>
            <a:r>
              <a:rPr lang="zh-CN" altLang="zh-CN" dirty="0"/>
              <a:t>就是把密钥存储在计算机等的磁盘上。当然这要求存储密钥的计算机只有授权人才可以使用，否则不是安全的，但如果有非授权的人要使用该计算机，对存储密钥的文件进行加密或许也是一个不错的选择</a:t>
            </a:r>
            <a:r>
              <a:rPr lang="zh-CN" altLang="zh-CN" dirty="0" smtClean="0"/>
              <a:t>。</a:t>
            </a:r>
            <a:endParaRPr lang="en-US" altLang="zh-CN" dirty="0" smtClean="0"/>
          </a:p>
          <a:p>
            <a:pPr indent="715963">
              <a:buNone/>
            </a:pPr>
            <a:r>
              <a:rPr lang="zh-CN" altLang="zh-CN" b="1" dirty="0">
                <a:solidFill>
                  <a:srgbClr val="FF0000"/>
                </a:solidFill>
              </a:rPr>
              <a:t>物理介质</a:t>
            </a:r>
            <a:r>
              <a:rPr lang="zh-CN" altLang="zh-CN" dirty="0"/>
              <a:t>是指把密钥存储在一个特殊介质上，如</a:t>
            </a:r>
            <a:r>
              <a:rPr lang="en-US" altLang="zh-CN" dirty="0"/>
              <a:t>IC</a:t>
            </a:r>
            <a:r>
              <a:rPr lang="zh-CN" altLang="zh-CN" dirty="0"/>
              <a:t>卡等，显然这种物理介质存储密钥便于携带、安全、方便。</a:t>
            </a:r>
          </a:p>
          <a:p>
            <a:endParaRPr lang="zh-CN" altLang="en-US" dirty="0"/>
          </a:p>
        </p:txBody>
      </p:sp>
    </p:spTree>
    <p:extLst>
      <p:ext uri="{BB962C8B-B14F-4D97-AF65-F5344CB8AC3E}">
        <p14:creationId xmlns:p14="http://schemas.microsoft.com/office/powerpoint/2010/main" val="89987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zh-CN" b="1" dirty="0"/>
              <a:t>5．密钥的备份与恢复</a:t>
            </a:r>
            <a:endParaRPr lang="zh-CN" altLang="zh-CN" dirty="0"/>
          </a:p>
          <a:p>
            <a:pPr indent="715963">
              <a:buNone/>
            </a:pPr>
            <a:r>
              <a:rPr lang="zh-CN" altLang="zh-CN" dirty="0"/>
              <a:t>由于密钥在保密通信中具有重要的地位，应尽全力对密钥进行</a:t>
            </a:r>
            <a:r>
              <a:rPr lang="zh-CN" altLang="zh-CN" dirty="0" smtClean="0"/>
              <a:t>保护</a:t>
            </a:r>
            <a:endParaRPr lang="en-US" altLang="zh-CN" dirty="0" smtClean="0"/>
          </a:p>
          <a:p>
            <a:pPr indent="715963">
              <a:buNone/>
            </a:pPr>
            <a:r>
              <a:rPr lang="zh-CN" altLang="zh-CN" dirty="0" smtClean="0"/>
              <a:t>密钥</a:t>
            </a:r>
            <a:r>
              <a:rPr lang="zh-CN" altLang="zh-CN" dirty="0"/>
              <a:t>备份是指在密钥使用期内，存储一个受保护的拷贝，用于恢复遭到破坏的密钥</a:t>
            </a:r>
            <a:r>
              <a:rPr lang="zh-CN" altLang="zh-CN" dirty="0" smtClean="0"/>
              <a:t>。</a:t>
            </a:r>
            <a:endParaRPr lang="en-US" altLang="zh-CN" dirty="0" smtClean="0"/>
          </a:p>
          <a:p>
            <a:pPr indent="715963">
              <a:buNone/>
            </a:pPr>
            <a:r>
              <a:rPr lang="zh-CN" altLang="zh-CN" dirty="0" smtClean="0"/>
              <a:t>密钥</a:t>
            </a:r>
            <a:r>
              <a:rPr lang="zh-CN" altLang="zh-CN" dirty="0"/>
              <a:t>的恢复是指当一个密钥由于某种原因被破坏了，在还没有被泄露出去以前，从它的一个备份重新得到密钥的过程。密钥的备份与恢复保证了即使密钥丢失，由该密钥加密保护的信息也能够恢复。密钥托管技术就能够满足这种需求的一种有效的技术。</a:t>
            </a:r>
          </a:p>
          <a:p>
            <a:endParaRPr lang="zh-CN" altLang="en-US" dirty="0"/>
          </a:p>
        </p:txBody>
      </p:sp>
    </p:spTree>
    <p:extLst>
      <p:ext uri="{BB962C8B-B14F-4D97-AF65-F5344CB8AC3E}">
        <p14:creationId xmlns:p14="http://schemas.microsoft.com/office/powerpoint/2010/main" val="97623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zh-CN" b="1" dirty="0"/>
              <a:t>本章导读：</a:t>
            </a:r>
            <a:endParaRPr lang="zh-CN" altLang="zh-CN" dirty="0"/>
          </a:p>
          <a:p>
            <a:pPr indent="625475">
              <a:buNone/>
            </a:pPr>
            <a:r>
              <a:rPr lang="zh-CN" altLang="zh-CN" dirty="0"/>
              <a:t>现代密码学中，密钥管理作为提供数据保密性、数据完整性、可用性、可靠性、可审查性和不可抵赖性等安全技术的基础，在确保保密系统的安全中起着至关重要的作用。本章首先介绍了密钥管理作为现代密码学的一个重要分支的重要性、密钥管理的概念；然后介绍了密钥的层次化结构及密钥的分类；接着再介绍了</a:t>
            </a:r>
            <a:r>
              <a:rPr lang="zh-CN" altLang="zh-CN" b="1" dirty="0">
                <a:solidFill>
                  <a:srgbClr val="FF0000"/>
                </a:solidFill>
              </a:rPr>
              <a:t>密钥管理</a:t>
            </a:r>
            <a:r>
              <a:rPr lang="zh-CN" altLang="zh-CN" dirty="0"/>
              <a:t>内容、</a:t>
            </a:r>
            <a:r>
              <a:rPr lang="zh-CN" altLang="zh-CN" dirty="0">
                <a:solidFill>
                  <a:srgbClr val="FF0000"/>
                </a:solidFill>
              </a:rPr>
              <a:t>密钥托管技术</a:t>
            </a:r>
            <a:r>
              <a:rPr lang="zh-CN" altLang="zh-CN" dirty="0"/>
              <a:t>；最后介绍了</a:t>
            </a:r>
            <a:r>
              <a:rPr lang="zh-CN" altLang="zh-CN" b="1" dirty="0">
                <a:solidFill>
                  <a:srgbClr val="FF0000"/>
                </a:solidFill>
              </a:rPr>
              <a:t>密钥协商</a:t>
            </a:r>
            <a:r>
              <a:rPr lang="zh-CN" altLang="zh-CN" dirty="0"/>
              <a:t>、</a:t>
            </a:r>
            <a:r>
              <a:rPr lang="zh-CN" altLang="zh-CN" b="1" dirty="0">
                <a:solidFill>
                  <a:srgbClr val="FF0000"/>
                </a:solidFill>
              </a:rPr>
              <a:t>秘密共享</a:t>
            </a:r>
            <a:r>
              <a:rPr lang="zh-CN" altLang="zh-CN" dirty="0"/>
              <a:t>、</a:t>
            </a:r>
            <a:r>
              <a:rPr lang="zh-CN" altLang="zh-CN" b="1" dirty="0">
                <a:solidFill>
                  <a:srgbClr val="FF0000"/>
                </a:solidFill>
              </a:rPr>
              <a:t>密钥分配</a:t>
            </a:r>
            <a:r>
              <a:rPr lang="zh-CN" altLang="zh-CN" dirty="0"/>
              <a:t>和</a:t>
            </a:r>
            <a:r>
              <a:rPr lang="en-US" altLang="zh-CN" dirty="0"/>
              <a:t>PKI</a:t>
            </a:r>
            <a:r>
              <a:rPr lang="zh-CN" altLang="zh-CN" dirty="0"/>
              <a:t>技术。</a:t>
            </a:r>
          </a:p>
          <a:p>
            <a:endParaRPr lang="zh-CN" altLang="en-US" dirty="0"/>
          </a:p>
        </p:txBody>
      </p:sp>
    </p:spTree>
    <p:extLst>
      <p:ext uri="{BB962C8B-B14F-4D97-AF65-F5344CB8AC3E}">
        <p14:creationId xmlns:p14="http://schemas.microsoft.com/office/powerpoint/2010/main" val="1646496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zh-CN" b="1" dirty="0"/>
              <a:t>6．密钥的更新</a:t>
            </a:r>
            <a:endParaRPr lang="zh-CN" altLang="zh-CN" dirty="0"/>
          </a:p>
          <a:p>
            <a:pPr indent="625475">
              <a:buNone/>
            </a:pPr>
            <a:r>
              <a:rPr lang="zh-CN" altLang="zh-CN" dirty="0"/>
              <a:t>在密钥有效期快要结束时，如果需要继续对该密钥加的内容进行保护，该密钥需要由一个新的密钥来代替，这就是密钥的更新。</a:t>
            </a:r>
            <a:r>
              <a:rPr lang="zh-CN" altLang="zh-CN" b="1" dirty="0">
                <a:solidFill>
                  <a:srgbClr val="FF0000"/>
                </a:solidFill>
              </a:rPr>
              <a:t>密钥更新可以通过再生密钥</a:t>
            </a:r>
            <a:r>
              <a:rPr lang="zh-CN" altLang="zh-CN" dirty="0"/>
              <a:t>来取代原有密钥的方式来实现。</a:t>
            </a:r>
          </a:p>
          <a:p>
            <a:endParaRPr lang="zh-CN" altLang="en-US" dirty="0"/>
          </a:p>
        </p:txBody>
      </p:sp>
    </p:spTree>
    <p:extLst>
      <p:ext uri="{BB962C8B-B14F-4D97-AF65-F5344CB8AC3E}">
        <p14:creationId xmlns:p14="http://schemas.microsoft.com/office/powerpoint/2010/main" val="51491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zh-CN" b="1" dirty="0"/>
              <a:t>7．密钥的销毁</a:t>
            </a:r>
            <a:endParaRPr lang="zh-CN" altLang="zh-CN" dirty="0"/>
          </a:p>
          <a:p>
            <a:pPr indent="715963">
              <a:buNone/>
            </a:pPr>
            <a:r>
              <a:rPr lang="zh-CN" altLang="zh-CN" b="1" dirty="0">
                <a:solidFill>
                  <a:srgbClr val="FF0000"/>
                </a:solidFill>
              </a:rPr>
              <a:t>密钥必须定期更换</a:t>
            </a:r>
            <a:r>
              <a:rPr lang="zh-CN" altLang="zh-CN" dirty="0"/>
              <a:t>，更换密钥后原来的密钥必须销毁。密钥不再使用时，该密钥的所有拷贝都必须删除，生成或构造该密钥的所有信息也应该被全部删除。</a:t>
            </a:r>
          </a:p>
          <a:p>
            <a:pPr>
              <a:buNone/>
            </a:pPr>
            <a:r>
              <a:rPr lang="zh-CN" altLang="zh-CN" b="1" dirty="0"/>
              <a:t>8．密钥的撤消</a:t>
            </a:r>
            <a:endParaRPr lang="zh-CN" altLang="zh-CN" dirty="0"/>
          </a:p>
          <a:p>
            <a:pPr indent="625475">
              <a:buNone/>
            </a:pPr>
            <a:r>
              <a:rPr lang="zh-CN" altLang="zh-CN" dirty="0"/>
              <a:t>在密钥正常的生命周期结束之前，有时需要对密钥进行撤消，比如密钥的安全受到威胁时或实体发生组织关系变动等。</a:t>
            </a:r>
            <a:r>
              <a:rPr lang="zh-CN" altLang="zh-CN" b="1" dirty="0">
                <a:solidFill>
                  <a:srgbClr val="FF0000"/>
                </a:solidFill>
              </a:rPr>
              <a:t>密钥的撤消包括撤消相应的证书</a:t>
            </a:r>
            <a:r>
              <a:rPr lang="zh-CN" altLang="zh-CN" dirty="0"/>
              <a:t>。</a:t>
            </a:r>
          </a:p>
          <a:p>
            <a:endParaRPr lang="zh-CN" altLang="en-US" dirty="0"/>
          </a:p>
        </p:txBody>
      </p:sp>
    </p:spTree>
    <p:extLst>
      <p:ext uri="{BB962C8B-B14F-4D97-AF65-F5344CB8AC3E}">
        <p14:creationId xmlns:p14="http://schemas.microsoft.com/office/powerpoint/2010/main" val="230354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10.4 </a:t>
            </a:r>
            <a:r>
              <a:rPr lang="zh-CN" altLang="zh-CN" b="1" dirty="0"/>
              <a:t>密钥托管</a:t>
            </a:r>
            <a:r>
              <a:rPr lang="zh-CN" altLang="zh-CN" b="1" dirty="0" smtClean="0"/>
              <a:t>技术</a:t>
            </a:r>
            <a:endParaRPr lang="zh-CN" altLang="en-US" dirty="0"/>
          </a:p>
        </p:txBody>
      </p:sp>
      <p:sp>
        <p:nvSpPr>
          <p:cNvPr id="3" name="内容占位符 2"/>
          <p:cNvSpPr>
            <a:spLocks noGrp="1"/>
          </p:cNvSpPr>
          <p:nvPr>
            <p:ph idx="1"/>
          </p:nvPr>
        </p:nvSpPr>
        <p:spPr/>
        <p:txBody>
          <a:bodyPr/>
          <a:lstStyle/>
          <a:p>
            <a:pPr>
              <a:buNone/>
            </a:pPr>
            <a:r>
              <a:rPr lang="en-US" altLang="zh-CN" b="1" dirty="0" smtClean="0"/>
              <a:t>10.4.1 </a:t>
            </a:r>
            <a:r>
              <a:rPr lang="zh-CN" altLang="zh-CN" b="1" dirty="0"/>
              <a:t>密钥托管技术简介</a:t>
            </a:r>
          </a:p>
          <a:p>
            <a:pPr indent="715963">
              <a:buNone/>
            </a:pPr>
            <a:r>
              <a:rPr lang="zh-CN" altLang="zh-CN" b="1" dirty="0">
                <a:solidFill>
                  <a:srgbClr val="FF0000"/>
                </a:solidFill>
              </a:rPr>
              <a:t>密钥托管</a:t>
            </a:r>
            <a:r>
              <a:rPr lang="zh-CN" altLang="zh-CN" dirty="0"/>
              <a:t>提供了一种密钥备份与恢复的途径，也称为</a:t>
            </a:r>
            <a:r>
              <a:rPr lang="zh-CN" altLang="zh-CN" b="1" dirty="0">
                <a:solidFill>
                  <a:srgbClr val="FF0000"/>
                </a:solidFill>
              </a:rPr>
              <a:t>托管加密</a:t>
            </a:r>
            <a:r>
              <a:rPr lang="zh-CN" altLang="zh-CN" dirty="0"/>
              <a:t>。其目的是政府机关希望在需要时可通过密钥托管提供（解密）一些特定信息，在用户的密钥丢失或损坏的情况下可通过密钥托管技术恢复出自己的密钥。密钥托管技术的实现手段通常是</a:t>
            </a:r>
            <a:r>
              <a:rPr lang="zh-CN" altLang="zh-CN" b="1" dirty="0">
                <a:solidFill>
                  <a:srgbClr val="FF0000"/>
                </a:solidFill>
              </a:rPr>
              <a:t>把加密的数据和数据恢复密钥联系起来</a:t>
            </a:r>
            <a:r>
              <a:rPr lang="zh-CN" altLang="zh-CN" dirty="0"/>
              <a:t>，数据恢复密钥不一定是直接解密的密钥，但由它可以得到解密密钥</a:t>
            </a:r>
            <a:r>
              <a:rPr lang="zh-CN" altLang="zh-CN" dirty="0" smtClean="0"/>
              <a:t>。</a:t>
            </a:r>
            <a:endParaRPr lang="en-US" altLang="zh-CN" dirty="0" smtClean="0"/>
          </a:p>
          <a:p>
            <a:pPr indent="715963">
              <a:buNone/>
            </a:pPr>
            <a:r>
              <a:rPr lang="zh-CN" altLang="zh-CN" dirty="0" smtClean="0"/>
              <a:t>理论上</a:t>
            </a:r>
            <a:r>
              <a:rPr lang="zh-CN" altLang="zh-CN" dirty="0"/>
              <a:t>数据恢复密钥由所信赖的委托人持有（委托人可以是政府机构、法院或有合同的私人组织）。一个密钥也有可能被折分成多个分量，分别由多个委托人持有。</a:t>
            </a:r>
          </a:p>
          <a:p>
            <a:endParaRPr lang="zh-CN" altLang="en-US" dirty="0"/>
          </a:p>
        </p:txBody>
      </p:sp>
    </p:spTree>
    <p:extLst>
      <p:ext uri="{BB962C8B-B14F-4D97-AF65-F5344CB8AC3E}">
        <p14:creationId xmlns:p14="http://schemas.microsoft.com/office/powerpoint/2010/main" val="11421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625475">
              <a:buNone/>
            </a:pPr>
            <a:r>
              <a:rPr lang="zh-CN" altLang="zh-CN" dirty="0"/>
              <a:t>美国政府</a:t>
            </a:r>
            <a:r>
              <a:rPr lang="en-US" altLang="zh-CN" dirty="0"/>
              <a:t>1993</a:t>
            </a:r>
            <a:r>
              <a:rPr lang="zh-CN" altLang="zh-CN" dirty="0"/>
              <a:t>年</a:t>
            </a:r>
            <a:r>
              <a:rPr lang="en-US" altLang="zh-CN" dirty="0"/>
              <a:t>4</a:t>
            </a:r>
            <a:r>
              <a:rPr lang="zh-CN" altLang="zh-CN" dirty="0"/>
              <a:t>月颁布了</a:t>
            </a:r>
            <a:r>
              <a:rPr lang="en-US" altLang="zh-CN" dirty="0"/>
              <a:t>EES</a:t>
            </a:r>
            <a:r>
              <a:rPr lang="zh-CN" altLang="zh-CN" dirty="0"/>
              <a:t>标准（</a:t>
            </a:r>
            <a:r>
              <a:rPr lang="en-US" altLang="zh-CN" dirty="0"/>
              <a:t>Escrow Encryption Standard,</a:t>
            </a:r>
            <a:r>
              <a:rPr lang="zh-CN" altLang="zh-CN" dirty="0"/>
              <a:t>托管加密标准</a:t>
            </a:r>
            <a:r>
              <a:rPr lang="zh-CN" altLang="zh-CN" dirty="0" smtClean="0"/>
              <a:t>），</a:t>
            </a:r>
            <a:r>
              <a:rPr lang="zh-CN" altLang="zh-CN" dirty="0"/>
              <a:t>该标准的加密算法使用的是</a:t>
            </a:r>
            <a:r>
              <a:rPr lang="en-US" altLang="zh-CN" dirty="0" smtClean="0"/>
              <a:t>Skipjack</a:t>
            </a:r>
            <a:r>
              <a:rPr lang="zh-CN" altLang="en-US" dirty="0" smtClean="0"/>
              <a:t>。</a:t>
            </a:r>
            <a:endParaRPr lang="zh-CN" altLang="en-US" dirty="0"/>
          </a:p>
        </p:txBody>
      </p:sp>
    </p:spTree>
    <p:extLst>
      <p:ext uri="{BB962C8B-B14F-4D97-AF65-F5344CB8AC3E}">
        <p14:creationId xmlns:p14="http://schemas.microsoft.com/office/powerpoint/2010/main" val="2130570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10.5 </a:t>
            </a:r>
            <a:r>
              <a:rPr lang="zh-CN" altLang="zh-CN" b="1" dirty="0"/>
              <a:t>密钥协商与密钥</a:t>
            </a:r>
            <a:r>
              <a:rPr lang="zh-CN" altLang="zh-CN" b="1" dirty="0" smtClean="0"/>
              <a:t>分配</a:t>
            </a:r>
            <a:endParaRPr lang="zh-CN" altLang="en-US" dirty="0"/>
          </a:p>
        </p:txBody>
      </p:sp>
      <p:sp>
        <p:nvSpPr>
          <p:cNvPr id="3" name="内容占位符 2"/>
          <p:cNvSpPr>
            <a:spLocks noGrp="1"/>
          </p:cNvSpPr>
          <p:nvPr>
            <p:ph idx="1"/>
          </p:nvPr>
        </p:nvSpPr>
        <p:spPr/>
        <p:txBody>
          <a:bodyPr/>
          <a:lstStyle/>
          <a:p>
            <a:pPr>
              <a:buNone/>
            </a:pPr>
            <a:r>
              <a:rPr lang="en-US" altLang="zh-CN" b="1" dirty="0"/>
              <a:t>10.5.1 </a:t>
            </a:r>
            <a:r>
              <a:rPr lang="zh-CN" altLang="zh-CN" b="1" dirty="0"/>
              <a:t>密钥协商</a:t>
            </a:r>
          </a:p>
          <a:p>
            <a:pPr indent="715963">
              <a:buNone/>
            </a:pPr>
            <a:r>
              <a:rPr lang="zh-CN" altLang="zh-CN" dirty="0"/>
              <a:t>密钥协商实际上是一个协议，它通过两个或多个成员在一个公开的信道上通信联合地建立一个秘密密钥。一般情况下。一个密钥协商方案的密钥是某个函数的值，其输入量由通信双方提供，协商过程是由一系列顺序步骤完成的</a:t>
            </a:r>
            <a:r>
              <a:rPr lang="zh-CN" altLang="zh-CN" dirty="0" smtClean="0"/>
              <a:t>。</a:t>
            </a:r>
            <a:endParaRPr lang="zh-CN" altLang="en-US" dirty="0"/>
          </a:p>
        </p:txBody>
      </p:sp>
    </p:spTree>
    <p:extLst>
      <p:ext uri="{BB962C8B-B14F-4D97-AF65-F5344CB8AC3E}">
        <p14:creationId xmlns:p14="http://schemas.microsoft.com/office/powerpoint/2010/main" val="277903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zh-CN" b="1" dirty="0"/>
              <a:t>1．Diffie-Hellman密钥交换协议</a:t>
            </a:r>
            <a:endParaRPr lang="zh-CN" altLang="zh-CN" dirty="0"/>
          </a:p>
          <a:p>
            <a:pPr indent="715963">
              <a:buNone/>
            </a:pPr>
            <a:r>
              <a:rPr lang="en-US" altLang="zh-CN" dirty="0" err="1"/>
              <a:t>Diffie</a:t>
            </a:r>
            <a:r>
              <a:rPr lang="en-US" altLang="zh-CN" dirty="0"/>
              <a:t>-Hellman</a:t>
            </a:r>
            <a:r>
              <a:rPr lang="zh-CN" altLang="zh-CN" dirty="0"/>
              <a:t>密钥交换协议是第一个被提出的密钥协商方案，是美国斯坦福大学的</a:t>
            </a:r>
            <a:r>
              <a:rPr lang="en-US" altLang="zh-CN" dirty="0"/>
              <a:t>W. </a:t>
            </a:r>
            <a:r>
              <a:rPr lang="en-US" altLang="zh-CN" dirty="0" err="1"/>
              <a:t>Diffie</a:t>
            </a:r>
            <a:r>
              <a:rPr lang="zh-CN" altLang="zh-CN" dirty="0"/>
              <a:t>和</a:t>
            </a:r>
            <a:r>
              <a:rPr lang="en-US" altLang="zh-CN" dirty="0"/>
              <a:t>M. E. Hellman于1976年提出的，它是第一个发表的公钥密码体制。Diffie-Hellman</a:t>
            </a:r>
            <a:r>
              <a:rPr lang="zh-CN" altLang="zh-CN" dirty="0"/>
              <a:t>算法的</a:t>
            </a:r>
            <a:r>
              <a:rPr lang="zh-CN" altLang="zh-CN" b="1" dirty="0">
                <a:solidFill>
                  <a:srgbClr val="FF0000"/>
                </a:solidFill>
              </a:rPr>
              <a:t>惟一目的</a:t>
            </a:r>
            <a:r>
              <a:rPr lang="zh-CN" altLang="zh-CN" dirty="0"/>
              <a:t>就是使两个用户能安全地交换密钥，从而得到一个共享的会话密钥（秘密密钥）。需要注意的是该算法本身</a:t>
            </a:r>
            <a:r>
              <a:rPr lang="zh-CN" altLang="zh-CN" b="1" dirty="0">
                <a:solidFill>
                  <a:srgbClr val="FF0000"/>
                </a:solidFill>
              </a:rPr>
              <a:t>不能用于加、解密</a:t>
            </a:r>
            <a:r>
              <a:rPr lang="zh-CN" altLang="zh-CN" dirty="0"/>
              <a:t>。</a:t>
            </a:r>
          </a:p>
          <a:p>
            <a:endParaRPr lang="zh-CN" altLang="en-US" dirty="0"/>
          </a:p>
        </p:txBody>
      </p:sp>
    </p:spTree>
    <p:extLst>
      <p:ext uri="{BB962C8B-B14F-4D97-AF65-F5344CB8AC3E}">
        <p14:creationId xmlns:p14="http://schemas.microsoft.com/office/powerpoint/2010/main" val="357712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548680"/>
                <a:ext cx="8229600" cy="5577483"/>
              </a:xfrm>
            </p:spPr>
            <p:txBody>
              <a:bodyPr/>
              <a:lstStyle/>
              <a:p>
                <a:pPr marL="0" indent="715963">
                  <a:buNone/>
                </a:pPr>
                <a:r>
                  <a:rPr lang="en-US" altLang="zh-CN" dirty="0" smtClean="0"/>
                  <a:t>Diffie</a:t>
                </a:r>
                <a:r>
                  <a:rPr lang="en-US" altLang="zh-CN" dirty="0"/>
                  <a:t>-Hellman</a:t>
                </a:r>
                <a:r>
                  <a:rPr lang="zh-CN" altLang="zh-CN" dirty="0"/>
                  <a:t>密钥交换算法的安全性是</a:t>
                </a:r>
                <a:r>
                  <a:rPr lang="zh-CN" altLang="zh-CN" dirty="0" smtClean="0"/>
                  <a:t>基于</a:t>
                </a:r>
                <a:r>
                  <a:rPr lang="en-US" altLang="zh-CN" dirty="0" err="1" smtClean="0"/>
                  <a:t>Z</a:t>
                </a:r>
                <a:r>
                  <a:rPr lang="en-US" altLang="zh-CN" baseline="-25000" dirty="0" err="1" smtClean="0"/>
                  <a:t>p</a:t>
                </a:r>
                <a:r>
                  <a:rPr lang="zh-CN" altLang="zh-CN" dirty="0" smtClean="0"/>
                  <a:t>上</a:t>
                </a:r>
                <a:r>
                  <a:rPr lang="zh-CN" altLang="zh-CN" dirty="0"/>
                  <a:t>的离散对数问题。</a:t>
                </a:r>
                <a:r>
                  <a:rPr lang="zh-CN" altLang="zh-CN" dirty="0" smtClean="0"/>
                  <a:t>设</a:t>
                </a:r>
                <a:r>
                  <a:rPr lang="en-US" altLang="zh-CN" dirty="0"/>
                  <a:t>P</a:t>
                </a:r>
                <a:r>
                  <a:rPr lang="zh-CN" altLang="zh-CN" dirty="0" smtClean="0"/>
                  <a:t>是</a:t>
                </a:r>
                <a:r>
                  <a:rPr lang="zh-CN" altLang="zh-CN" dirty="0"/>
                  <a:t>一个满足要求的大素数，并且</a:t>
                </a:r>
                <a:r>
                  <a:rPr lang="en-US" altLang="zh-CN" dirty="0"/>
                  <a:t> </a:t>
                </a:r>
                <a:r>
                  <a:rPr lang="en-US" altLang="zh-CN" dirty="0" smtClean="0"/>
                  <a:t>a(0&lt;a&lt;p)</a:t>
                </a:r>
                <a:r>
                  <a:rPr lang="zh-CN" altLang="zh-CN" dirty="0" smtClean="0"/>
                  <a:t>是循环群</a:t>
                </a:r>
                <a:r>
                  <a:rPr lang="en-US" altLang="zh-CN" dirty="0" err="1"/>
                  <a:t>Z</a:t>
                </a:r>
                <a:r>
                  <a:rPr lang="en-US" altLang="zh-CN" baseline="-25000" dirty="0" err="1"/>
                  <a:t>p</a:t>
                </a:r>
                <a:r>
                  <a:rPr lang="en-US" altLang="zh-CN" dirty="0" smtClean="0"/>
                  <a:t> </a:t>
                </a:r>
                <a:r>
                  <a:rPr lang="zh-CN" altLang="zh-CN" dirty="0"/>
                  <a:t>的生成元，</a:t>
                </a:r>
                <a:r>
                  <a:rPr lang="en-US" altLang="zh-CN" dirty="0"/>
                  <a:t> </a:t>
                </a:r>
                <a:r>
                  <a:rPr lang="en-US" altLang="zh-CN" dirty="0" smtClean="0"/>
                  <a:t>a</a:t>
                </a:r>
                <a:r>
                  <a:rPr lang="zh-CN" altLang="zh-CN" dirty="0" smtClean="0"/>
                  <a:t>和</a:t>
                </a:r>
                <a:r>
                  <a:rPr lang="en-US" altLang="zh-CN" dirty="0" smtClean="0"/>
                  <a:t>p</a:t>
                </a:r>
                <a:r>
                  <a:rPr lang="zh-CN" altLang="zh-CN" dirty="0" smtClean="0"/>
                  <a:t>公开</a:t>
                </a:r>
                <a:r>
                  <a:rPr lang="en-US" altLang="zh-CN" dirty="0" smtClean="0"/>
                  <a:t> </a:t>
                </a:r>
                <a:r>
                  <a:rPr lang="zh-CN" altLang="zh-CN" dirty="0"/>
                  <a:t>。在两个用户</a:t>
                </a:r>
                <a:r>
                  <a:rPr lang="en-US" altLang="zh-CN" dirty="0"/>
                  <a:t>A</a:t>
                </a:r>
                <a:r>
                  <a:rPr lang="zh-CN" altLang="zh-CN" dirty="0"/>
                  <a:t>与</a:t>
                </a:r>
                <a:r>
                  <a:rPr lang="en-US" altLang="zh-CN" dirty="0"/>
                  <a:t>B</a:t>
                </a:r>
                <a:r>
                  <a:rPr lang="zh-CN" altLang="zh-CN" dirty="0"/>
                  <a:t>通信时，它们可以通过如下步骤协商通信所使用的密钥：</a:t>
                </a:r>
              </a:p>
              <a:p>
                <a:pPr marL="0" indent="715963">
                  <a:buNone/>
                </a:pPr>
                <a:r>
                  <a:rPr lang="zh-CN" altLang="zh-CN" dirty="0"/>
                  <a:t>（</a:t>
                </a:r>
                <a:r>
                  <a:rPr lang="en-US" altLang="zh-CN" dirty="0"/>
                  <a:t>1</a:t>
                </a:r>
                <a:r>
                  <a:rPr lang="zh-CN" altLang="zh-CN" dirty="0"/>
                  <a:t>）用户</a:t>
                </a:r>
                <a:r>
                  <a:rPr lang="en-US" altLang="zh-CN" dirty="0"/>
                  <a:t>A</a:t>
                </a:r>
                <a:r>
                  <a:rPr lang="zh-CN" altLang="zh-CN" dirty="0"/>
                  <a:t>选取一个大的</a:t>
                </a:r>
                <a:r>
                  <a:rPr lang="zh-CN" altLang="zh-CN" dirty="0" smtClean="0"/>
                  <a:t>随机数</a:t>
                </a:r>
                <a:r>
                  <a:rPr lang="en-US" altLang="zh-CN" dirty="0" err="1" smtClean="0"/>
                  <a:t>r</a:t>
                </a:r>
                <a:r>
                  <a:rPr lang="en-US" altLang="zh-CN" baseline="-25000" dirty="0" err="1" smtClean="0"/>
                  <a:t>A</a:t>
                </a:r>
                <a:r>
                  <a:rPr lang="en-US" altLang="zh-CN" dirty="0" smtClean="0"/>
                  <a:t>(0&lt;</a:t>
                </a:r>
                <a:r>
                  <a:rPr lang="en-US" altLang="zh-CN" dirty="0"/>
                  <a:t> </a:t>
                </a:r>
                <a:r>
                  <a:rPr lang="en-US" altLang="zh-CN" dirty="0" err="1"/>
                  <a:t>r</a:t>
                </a:r>
                <a:r>
                  <a:rPr lang="en-US" altLang="zh-CN" baseline="-25000" dirty="0" err="1"/>
                  <a:t>A</a:t>
                </a:r>
                <a:r>
                  <a:rPr lang="en-US" altLang="zh-CN" baseline="-25000" dirty="0"/>
                  <a:t> </a:t>
                </a:r>
                <a:r>
                  <a:rPr lang="en-US" altLang="zh-CN" dirty="0" smtClean="0"/>
                  <a:t>&lt;p-2 </a:t>
                </a:r>
                <a:r>
                  <a:rPr lang="en-US" altLang="zh-CN" dirty="0"/>
                  <a:t>)</a:t>
                </a:r>
                <a:r>
                  <a:rPr lang="zh-CN" altLang="zh-CN" dirty="0"/>
                  <a:t>，</a:t>
                </a:r>
                <a:r>
                  <a:rPr lang="zh-CN" altLang="zh-CN" dirty="0" smtClean="0"/>
                  <a:t>计算</a:t>
                </a:r>
                <a14:m>
                  <m:oMath xmlns:m="http://schemas.openxmlformats.org/officeDocument/2006/math">
                    <m:sSub>
                      <m:sSubPr>
                        <m:ctrlPr>
                          <a:rPr lang="en-US" altLang="zh-CN" i="1" smtClean="0">
                            <a:latin typeface="Cambria Math"/>
                          </a:rPr>
                        </m:ctrlPr>
                      </m:sSubPr>
                      <m:e>
                        <m:r>
                          <a:rPr lang="en-US" altLang="zh-CN" b="0" i="1" smtClean="0">
                            <a:latin typeface="Cambria Math"/>
                          </a:rPr>
                          <m:t>𝑆</m:t>
                        </m:r>
                      </m:e>
                      <m:sub>
                        <m:r>
                          <a:rPr lang="en-US" altLang="zh-CN" b="0" i="1" smtClean="0">
                            <a:latin typeface="Cambria Math"/>
                          </a:rPr>
                          <m:t>𝐴</m:t>
                        </m:r>
                      </m:sub>
                    </m:sSub>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𝑎</m:t>
                        </m:r>
                      </m:e>
                      <m:sup>
                        <m:sSub>
                          <m:sSubPr>
                            <m:ctrlPr>
                              <a:rPr lang="en-US" altLang="zh-CN" b="0" i="1" smtClean="0">
                                <a:latin typeface="Cambria Math"/>
                              </a:rPr>
                            </m:ctrlPr>
                          </m:sSubPr>
                          <m:e>
                            <m:r>
                              <a:rPr lang="en-US" altLang="zh-CN" b="0" i="1" smtClean="0">
                                <a:latin typeface="Cambria Math"/>
                              </a:rPr>
                              <m:t>𝑟</m:t>
                            </m:r>
                          </m:e>
                          <m:sub>
                            <m:r>
                              <a:rPr lang="en-US" altLang="zh-CN" b="0" i="1" smtClean="0">
                                <a:latin typeface="Cambria Math"/>
                              </a:rPr>
                              <m:t>𝐴</m:t>
                            </m:r>
                          </m:sub>
                        </m:sSub>
                      </m:sup>
                    </m:sSup>
                    <m:r>
                      <a:rPr lang="en-US" altLang="zh-CN" b="0" i="1" smtClean="0">
                        <a:latin typeface="Cambria Math"/>
                      </a:rPr>
                      <m:t>(</m:t>
                    </m:r>
                    <m:r>
                      <a:rPr lang="en-US" altLang="zh-CN" b="0" i="1" smtClean="0">
                        <a:latin typeface="Cambria Math"/>
                      </a:rPr>
                      <m:t>𝑚𝑜𝑑𝑝</m:t>
                    </m:r>
                    <m:r>
                      <a:rPr lang="en-US" altLang="zh-CN" b="0" i="1" smtClean="0">
                        <a:latin typeface="Cambria Math"/>
                      </a:rPr>
                      <m:t>)</m:t>
                    </m:r>
                  </m:oMath>
                </a14:m>
                <a:r>
                  <a:rPr lang="en-US" altLang="zh-CN" dirty="0" smtClean="0"/>
                  <a:t> </a:t>
                </a:r>
                <a:r>
                  <a:rPr lang="zh-CN" altLang="zh-CN" dirty="0"/>
                  <a:t>，并且把</a:t>
                </a:r>
                <a:r>
                  <a:rPr lang="en-US" altLang="zh-CN" dirty="0"/>
                  <a:t> </a:t>
                </a:r>
                <a14:m>
                  <m:oMath xmlns:m="http://schemas.openxmlformats.org/officeDocument/2006/math">
                    <m:sSub>
                      <m:sSubPr>
                        <m:ctrlPr>
                          <a:rPr lang="en-US" altLang="zh-CN" i="1">
                            <a:latin typeface="Cambria Math"/>
                          </a:rPr>
                        </m:ctrlPr>
                      </m:sSubPr>
                      <m:e>
                        <m:r>
                          <a:rPr lang="en-US" altLang="zh-CN" i="1">
                            <a:latin typeface="Cambria Math"/>
                          </a:rPr>
                          <m:t>𝑆</m:t>
                        </m:r>
                      </m:e>
                      <m:sub>
                        <m:r>
                          <a:rPr lang="en-US" altLang="zh-CN" i="1">
                            <a:latin typeface="Cambria Math"/>
                          </a:rPr>
                          <m:t>𝐴</m:t>
                        </m:r>
                      </m:sub>
                    </m:sSub>
                  </m:oMath>
                </a14:m>
                <a:r>
                  <a:rPr lang="zh-CN" altLang="zh-CN" dirty="0"/>
                  <a:t>发送给用户</a:t>
                </a:r>
                <a:r>
                  <a:rPr lang="en-US" altLang="zh-CN" dirty="0"/>
                  <a:t>B</a:t>
                </a:r>
                <a:r>
                  <a:rPr lang="zh-CN" altLang="zh-CN" dirty="0"/>
                  <a:t>。</a:t>
                </a:r>
              </a:p>
              <a:p>
                <a:pPr marL="0" indent="715963">
                  <a:buNone/>
                </a:pPr>
                <a:r>
                  <a:rPr lang="zh-CN" altLang="zh-CN" dirty="0"/>
                  <a:t>（</a:t>
                </a:r>
                <a:r>
                  <a:rPr lang="en-US" altLang="zh-CN" dirty="0"/>
                  <a:t>2</a:t>
                </a:r>
                <a:r>
                  <a:rPr lang="zh-CN" altLang="zh-CN" dirty="0"/>
                  <a:t>）用户</a:t>
                </a:r>
                <a:r>
                  <a:rPr lang="en-US" altLang="zh-CN" dirty="0"/>
                  <a:t>B</a:t>
                </a:r>
                <a:r>
                  <a:rPr lang="zh-CN" altLang="zh-CN" dirty="0"/>
                  <a:t>选取一个随机数</a:t>
                </a:r>
                <a:r>
                  <a:rPr lang="en-US" altLang="zh-CN" dirty="0"/>
                  <a:t> </a:t>
                </a:r>
                <a:r>
                  <a:rPr lang="en-US" altLang="zh-CN" dirty="0" err="1" smtClean="0"/>
                  <a:t>r</a:t>
                </a:r>
                <a:r>
                  <a:rPr lang="en-US" altLang="zh-CN" baseline="-25000" dirty="0" err="1" smtClean="0"/>
                  <a:t>B</a:t>
                </a:r>
                <a:r>
                  <a:rPr lang="en-US" altLang="zh-CN" dirty="0" smtClean="0"/>
                  <a:t>(0</a:t>
                </a:r>
                <a:r>
                  <a:rPr lang="en-US" altLang="zh-CN" dirty="0"/>
                  <a:t>&lt; </a:t>
                </a:r>
                <a:r>
                  <a:rPr lang="en-US" altLang="zh-CN" dirty="0" err="1" smtClean="0"/>
                  <a:t>r</a:t>
                </a:r>
                <a:r>
                  <a:rPr lang="en-US" altLang="zh-CN" baseline="-25000" dirty="0" err="1" smtClean="0"/>
                  <a:t>B</a:t>
                </a:r>
                <a:r>
                  <a:rPr lang="en-US" altLang="zh-CN" baseline="-25000" dirty="0" smtClean="0"/>
                  <a:t> </a:t>
                </a:r>
                <a:r>
                  <a:rPr lang="en-US" altLang="zh-CN" dirty="0"/>
                  <a:t>&lt;p-2 ) </a:t>
                </a:r>
                <a:r>
                  <a:rPr lang="zh-CN" altLang="zh-CN" dirty="0" smtClean="0"/>
                  <a:t>，</a:t>
                </a:r>
                <a:r>
                  <a:rPr lang="zh-CN" altLang="zh-CN" dirty="0"/>
                  <a:t>计算</a:t>
                </a:r>
                <a14:m>
                  <m:oMath xmlns:m="http://schemas.openxmlformats.org/officeDocument/2006/math">
                    <m:sSub>
                      <m:sSubPr>
                        <m:ctrlPr>
                          <a:rPr lang="en-US" altLang="zh-CN" i="1">
                            <a:latin typeface="Cambria Math"/>
                          </a:rPr>
                        </m:ctrlPr>
                      </m:sSubPr>
                      <m:e>
                        <m:r>
                          <a:rPr lang="en-US" altLang="zh-CN" i="1">
                            <a:latin typeface="Cambria Math"/>
                          </a:rPr>
                          <m:t>𝑆</m:t>
                        </m:r>
                      </m:e>
                      <m:sub>
                        <m:r>
                          <a:rPr lang="en-US" altLang="zh-CN" b="0" i="1" smtClean="0">
                            <a:latin typeface="Cambria Math"/>
                          </a:rPr>
                          <m:t>𝐵</m:t>
                        </m:r>
                      </m:sub>
                    </m:sSub>
                    <m:r>
                      <a:rPr lang="en-US" altLang="zh-CN" i="1">
                        <a:latin typeface="Cambria Math"/>
                      </a:rPr>
                      <m:t>=</m:t>
                    </m:r>
                    <m:sSup>
                      <m:sSupPr>
                        <m:ctrlPr>
                          <a:rPr lang="en-US" altLang="zh-CN" i="1">
                            <a:latin typeface="Cambria Math"/>
                          </a:rPr>
                        </m:ctrlPr>
                      </m:sSupPr>
                      <m:e>
                        <m:r>
                          <a:rPr lang="en-US" altLang="zh-CN" i="1">
                            <a:latin typeface="Cambria Math"/>
                          </a:rPr>
                          <m:t>𝑎</m:t>
                        </m:r>
                      </m:e>
                      <m:sup>
                        <m:sSub>
                          <m:sSubPr>
                            <m:ctrlPr>
                              <a:rPr lang="en-US" altLang="zh-CN" i="1">
                                <a:latin typeface="Cambria Math"/>
                              </a:rPr>
                            </m:ctrlPr>
                          </m:sSubPr>
                          <m:e>
                            <m:r>
                              <a:rPr lang="en-US" altLang="zh-CN" i="1">
                                <a:latin typeface="Cambria Math"/>
                              </a:rPr>
                              <m:t>𝑟</m:t>
                            </m:r>
                          </m:e>
                          <m:sub>
                            <m:r>
                              <a:rPr lang="en-US" altLang="zh-CN" b="0" i="1" smtClean="0">
                                <a:latin typeface="Cambria Math"/>
                              </a:rPr>
                              <m:t>𝐵</m:t>
                            </m:r>
                          </m:sub>
                        </m:sSub>
                      </m:sup>
                    </m:sSup>
                    <m:r>
                      <a:rPr lang="en-US" altLang="zh-CN" i="1">
                        <a:latin typeface="Cambria Math"/>
                      </a:rPr>
                      <m:t>(</m:t>
                    </m:r>
                    <m:r>
                      <a:rPr lang="en-US" altLang="zh-CN" i="1">
                        <a:latin typeface="Cambria Math"/>
                      </a:rPr>
                      <m:t>𝑚𝑜𝑑𝑝</m:t>
                    </m:r>
                    <m:r>
                      <a:rPr lang="en-US" altLang="zh-CN" i="1">
                        <a:latin typeface="Cambria Math"/>
                      </a:rPr>
                      <m:t>)</m:t>
                    </m:r>
                  </m:oMath>
                </a14:m>
                <a:r>
                  <a:rPr lang="en-US" altLang="zh-CN" dirty="0"/>
                  <a:t> </a:t>
                </a:r>
                <a:r>
                  <a:rPr lang="zh-CN" altLang="zh-CN" dirty="0"/>
                  <a:t>。并且把</a:t>
                </a:r>
                <a:r>
                  <a:rPr lang="en-US" altLang="zh-CN" dirty="0"/>
                  <a:t> </a:t>
                </a:r>
                <a14:m>
                  <m:oMath xmlns:m="http://schemas.openxmlformats.org/officeDocument/2006/math">
                    <m:sSub>
                      <m:sSubPr>
                        <m:ctrlPr>
                          <a:rPr lang="en-US" altLang="zh-CN" i="1">
                            <a:latin typeface="Cambria Math"/>
                          </a:rPr>
                        </m:ctrlPr>
                      </m:sSubPr>
                      <m:e>
                        <m:r>
                          <a:rPr lang="en-US" altLang="zh-CN" i="1">
                            <a:latin typeface="Cambria Math"/>
                          </a:rPr>
                          <m:t>𝑆</m:t>
                        </m:r>
                      </m:e>
                      <m:sub>
                        <m:r>
                          <a:rPr lang="en-US" altLang="zh-CN" b="0" i="1" smtClean="0">
                            <a:latin typeface="Cambria Math"/>
                          </a:rPr>
                          <m:t>𝐵</m:t>
                        </m:r>
                      </m:sub>
                    </m:sSub>
                  </m:oMath>
                </a14:m>
                <a:r>
                  <a:rPr lang="zh-CN" altLang="zh-CN" dirty="0"/>
                  <a:t>发送给用户</a:t>
                </a:r>
                <a:r>
                  <a:rPr lang="en-US" altLang="zh-CN" dirty="0"/>
                  <a:t>A</a:t>
                </a:r>
                <a:r>
                  <a:rPr lang="zh-CN" altLang="zh-CN" dirty="0"/>
                  <a:t>。</a:t>
                </a:r>
              </a:p>
              <a:p>
                <a:pPr marL="0" indent="715963">
                  <a:buNone/>
                </a:pPr>
                <a:r>
                  <a:rPr lang="zh-CN" altLang="zh-CN" dirty="0"/>
                  <a:t>（</a:t>
                </a:r>
                <a:r>
                  <a:rPr lang="en-US" altLang="zh-CN" dirty="0"/>
                  <a:t>3</a:t>
                </a:r>
                <a:r>
                  <a:rPr lang="zh-CN" altLang="zh-CN" dirty="0"/>
                  <a:t>）用户</a:t>
                </a:r>
                <a:r>
                  <a:rPr lang="en-US" altLang="zh-CN" dirty="0"/>
                  <a:t>A</a:t>
                </a:r>
                <a:r>
                  <a:rPr lang="zh-CN" altLang="zh-CN" dirty="0"/>
                  <a:t>计算</a:t>
                </a:r>
                <a:r>
                  <a:rPr lang="en-US" altLang="zh-CN" dirty="0"/>
                  <a:t> </a:t>
                </a:r>
                <a:r>
                  <a:rPr lang="en-US" altLang="zh-CN" dirty="0" smtClean="0"/>
                  <a:t>K=</a:t>
                </a:r>
                <a14:m>
                  <m:oMath xmlns:m="http://schemas.openxmlformats.org/officeDocument/2006/math">
                    <m:sSup>
                      <m:sSupPr>
                        <m:ctrlPr>
                          <a:rPr lang="en-US" altLang="zh-CN" i="1" smtClean="0">
                            <a:latin typeface="Cambria Math"/>
                          </a:rPr>
                        </m:ctrlPr>
                      </m:sSupPr>
                      <m:e>
                        <m:sSub>
                          <m:sSubPr>
                            <m:ctrlPr>
                              <a:rPr lang="en-US" altLang="zh-CN" i="1" smtClean="0">
                                <a:latin typeface="Cambria Math"/>
                              </a:rPr>
                            </m:ctrlPr>
                          </m:sSubPr>
                          <m:e>
                            <m:r>
                              <a:rPr lang="en-US" altLang="zh-CN" b="0" i="1" smtClean="0">
                                <a:latin typeface="Cambria Math"/>
                              </a:rPr>
                              <m:t>𝑆</m:t>
                            </m:r>
                          </m:e>
                          <m:sub>
                            <m:r>
                              <a:rPr lang="en-US" altLang="zh-CN" b="0" i="1" smtClean="0">
                                <a:latin typeface="Cambria Math"/>
                              </a:rPr>
                              <m:t>𝐵</m:t>
                            </m:r>
                          </m:sub>
                        </m:sSub>
                      </m:e>
                      <m:sup>
                        <m:sSub>
                          <m:sSubPr>
                            <m:ctrlPr>
                              <a:rPr lang="en-US" altLang="zh-CN" i="1" smtClean="0">
                                <a:latin typeface="Cambria Math"/>
                              </a:rPr>
                            </m:ctrlPr>
                          </m:sSubPr>
                          <m:e>
                            <m:r>
                              <a:rPr lang="en-US" altLang="zh-CN" b="0" i="1" smtClean="0">
                                <a:latin typeface="Cambria Math"/>
                              </a:rPr>
                              <m:t>𝑟</m:t>
                            </m:r>
                          </m:e>
                          <m:sub>
                            <m:r>
                              <a:rPr lang="en-US" altLang="zh-CN" b="0" i="1" smtClean="0">
                                <a:latin typeface="Cambria Math"/>
                              </a:rPr>
                              <m:t>𝐴</m:t>
                            </m:r>
                          </m:sub>
                        </m:sSub>
                      </m:sup>
                    </m:sSup>
                    <m:r>
                      <a:rPr lang="en-US" altLang="zh-CN" b="0" i="1" smtClean="0">
                        <a:latin typeface="Cambria Math"/>
                      </a:rPr>
                      <m:t>(</m:t>
                    </m:r>
                    <m:r>
                      <a:rPr lang="en-US" altLang="zh-CN" b="0" i="1" smtClean="0">
                        <a:latin typeface="Cambria Math"/>
                      </a:rPr>
                      <m:t>𝑚𝑜𝑑𝑝</m:t>
                    </m:r>
                    <m:r>
                      <a:rPr lang="en-US" altLang="zh-CN" b="0" i="1" smtClean="0">
                        <a:latin typeface="Cambria Math"/>
                      </a:rPr>
                      <m:t>)</m:t>
                    </m:r>
                  </m:oMath>
                </a14:m>
                <a:r>
                  <a:rPr lang="zh-CN" altLang="zh-CN" dirty="0" smtClean="0"/>
                  <a:t>，</a:t>
                </a:r>
                <a:r>
                  <a:rPr lang="zh-CN" altLang="zh-CN" dirty="0"/>
                  <a:t>用户</a:t>
                </a:r>
                <a:r>
                  <a:rPr lang="en-US" altLang="zh-CN" dirty="0"/>
                  <a:t>B</a:t>
                </a:r>
                <a:r>
                  <a:rPr lang="zh-CN" altLang="zh-CN" dirty="0"/>
                  <a:t>计算</a:t>
                </a:r>
                <a:r>
                  <a:rPr lang="en-US" altLang="zh-CN" dirty="0"/>
                  <a:t>K</a:t>
                </a:r>
                <a:r>
                  <a:rPr lang="en-US" altLang="zh-CN" dirty="0" smtClean="0"/>
                  <a:t>’</a:t>
                </a:r>
                <a:r>
                  <a:rPr lang="en-US" altLang="zh-CN" dirty="0"/>
                  <a:t>=</a:t>
                </a:r>
                <a14:m>
                  <m:oMath xmlns:m="http://schemas.openxmlformats.org/officeDocument/2006/math">
                    <m:sSup>
                      <m:sSupPr>
                        <m:ctrlPr>
                          <a:rPr lang="en-US" altLang="zh-CN" i="1">
                            <a:latin typeface="Cambria Math"/>
                          </a:rPr>
                        </m:ctrlPr>
                      </m:sSupPr>
                      <m:e>
                        <m:sSub>
                          <m:sSubPr>
                            <m:ctrlPr>
                              <a:rPr lang="en-US" altLang="zh-CN" i="1">
                                <a:latin typeface="Cambria Math"/>
                              </a:rPr>
                            </m:ctrlPr>
                          </m:sSubPr>
                          <m:e>
                            <m:r>
                              <a:rPr lang="en-US" altLang="zh-CN" i="1">
                                <a:latin typeface="Cambria Math"/>
                              </a:rPr>
                              <m:t>𝑆</m:t>
                            </m:r>
                          </m:e>
                          <m:sub>
                            <m:r>
                              <a:rPr lang="en-US" altLang="zh-CN" b="0" i="1" smtClean="0">
                                <a:latin typeface="Cambria Math"/>
                              </a:rPr>
                              <m:t>𝐴</m:t>
                            </m:r>
                          </m:sub>
                        </m:sSub>
                      </m:e>
                      <m:sup>
                        <m:sSub>
                          <m:sSubPr>
                            <m:ctrlPr>
                              <a:rPr lang="en-US" altLang="zh-CN" i="1">
                                <a:latin typeface="Cambria Math"/>
                              </a:rPr>
                            </m:ctrlPr>
                          </m:sSubPr>
                          <m:e>
                            <m:r>
                              <a:rPr lang="en-US" altLang="zh-CN" i="1">
                                <a:latin typeface="Cambria Math"/>
                              </a:rPr>
                              <m:t>𝑟</m:t>
                            </m:r>
                          </m:e>
                          <m:sub>
                            <m:r>
                              <a:rPr lang="en-US" altLang="zh-CN" b="0" i="1" smtClean="0">
                                <a:latin typeface="Cambria Math"/>
                              </a:rPr>
                              <m:t>𝐵</m:t>
                            </m:r>
                          </m:sub>
                        </m:sSub>
                      </m:sup>
                    </m:sSup>
                    <m:r>
                      <a:rPr lang="en-US" altLang="zh-CN" i="1">
                        <a:latin typeface="Cambria Math"/>
                      </a:rPr>
                      <m:t>(</m:t>
                    </m:r>
                    <m:r>
                      <a:rPr lang="en-US" altLang="zh-CN" i="1">
                        <a:latin typeface="Cambria Math"/>
                      </a:rPr>
                      <m:t>𝑚𝑜𝑑𝑝</m:t>
                    </m:r>
                    <m:r>
                      <a:rPr lang="en-US" altLang="zh-CN" i="1">
                        <a:latin typeface="Cambria Math"/>
                      </a:rPr>
                      <m:t>)</m:t>
                    </m:r>
                  </m:oMath>
                </a14:m>
                <a:r>
                  <a:rPr lang="en-US" altLang="zh-CN" dirty="0"/>
                  <a:t> </a:t>
                </a:r>
                <a:r>
                  <a:rPr lang="zh-CN" altLang="zh-CN" dirty="0"/>
                  <a:t>。</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548680"/>
                <a:ext cx="8229600" cy="5577483"/>
              </a:xfrm>
              <a:blipFill rotWithShape="1">
                <a:blip r:embed="rId2"/>
                <a:stretch>
                  <a:fillRect l="-1259" t="-984" r="-12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545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6876" y="3645024"/>
            <a:ext cx="8458200" cy="1512044"/>
          </a:xfrm>
        </p:spPr>
        <p:txBody>
          <a:bodyPr/>
          <a:lstStyle/>
          <a:p>
            <a:pPr>
              <a:buNone/>
            </a:pPr>
            <a:r>
              <a:rPr lang="zh-CN" altLang="zh-CN" dirty="0" smtClean="0"/>
              <a:t>这样</a:t>
            </a:r>
            <a:r>
              <a:rPr lang="zh-CN" altLang="zh-CN" dirty="0"/>
              <a:t>通信双方得到共同的密钥</a:t>
            </a:r>
            <a:r>
              <a:rPr lang="en-US" altLang="zh-CN" dirty="0"/>
              <a:t>k</a:t>
            </a:r>
            <a:r>
              <a:rPr lang="zh-CN" altLang="zh-CN" dirty="0"/>
              <a:t>，这样就可以实现交换密钥了。</a:t>
            </a:r>
          </a:p>
          <a:p>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2195736" y="2492896"/>
                <a:ext cx="5366084" cy="536878"/>
              </a:xfrm>
              <a:prstGeom prst="rect">
                <a:avLst/>
              </a:prstGeom>
            </p:spPr>
            <p:txBody>
              <a:bodyPr wrap="none">
                <a:spAutoFit/>
              </a:bodyPr>
              <a:lstStyle/>
              <a:p>
                <a:r>
                  <a:rPr lang="en-US" altLang="zh-CN" sz="2800" dirty="0" smtClean="0">
                    <a:solidFill>
                      <a:prstClr val="black"/>
                    </a:solidFill>
                    <a:latin typeface="微软雅黑" panose="020B0503020204020204" pitchFamily="34" charset="-122"/>
                    <a:ea typeface="微软雅黑" panose="020B0503020204020204" pitchFamily="34" charset="-122"/>
                  </a:rPr>
                  <a:t>K=</a:t>
                </a:r>
                <a14:m>
                  <m:oMath xmlns:m="http://schemas.openxmlformats.org/officeDocument/2006/math">
                    <m:sSup>
                      <m:sSupPr>
                        <m:ctrlPr>
                          <a:rPr lang="en-US" altLang="zh-CN" sz="2800" i="1">
                            <a:solidFill>
                              <a:prstClr val="black"/>
                            </a:solidFill>
                            <a:latin typeface="Cambria Math"/>
                          </a:rPr>
                        </m:ctrlPr>
                      </m:sSupPr>
                      <m:e>
                        <m:sSub>
                          <m:sSubPr>
                            <m:ctrlPr>
                              <a:rPr lang="en-US" altLang="zh-CN" sz="2800" i="1">
                                <a:solidFill>
                                  <a:prstClr val="black"/>
                                </a:solidFill>
                                <a:latin typeface="Cambria Math"/>
                              </a:rPr>
                            </m:ctrlPr>
                          </m:sSubPr>
                          <m:e>
                            <m:r>
                              <a:rPr lang="en-US" altLang="zh-CN" sz="2800" i="1">
                                <a:solidFill>
                                  <a:prstClr val="black"/>
                                </a:solidFill>
                                <a:latin typeface="Cambria Math"/>
                              </a:rPr>
                              <m:t>𝑆</m:t>
                            </m:r>
                          </m:e>
                          <m:sub>
                            <m:r>
                              <a:rPr lang="en-US" altLang="zh-CN" sz="2800" i="1">
                                <a:solidFill>
                                  <a:prstClr val="black"/>
                                </a:solidFill>
                                <a:latin typeface="Cambria Math"/>
                              </a:rPr>
                              <m:t>𝐵</m:t>
                            </m:r>
                          </m:sub>
                        </m:sSub>
                      </m:e>
                      <m:sup>
                        <m:sSub>
                          <m:sSubPr>
                            <m:ctrlPr>
                              <a:rPr lang="en-US" altLang="zh-CN" sz="2800" i="1">
                                <a:solidFill>
                                  <a:prstClr val="black"/>
                                </a:solidFill>
                                <a:latin typeface="Cambria Math"/>
                              </a:rPr>
                            </m:ctrlPr>
                          </m:sSubPr>
                          <m:e>
                            <m:r>
                              <a:rPr lang="en-US" altLang="zh-CN" sz="2800" i="1">
                                <a:solidFill>
                                  <a:prstClr val="black"/>
                                </a:solidFill>
                                <a:latin typeface="Cambria Math"/>
                              </a:rPr>
                              <m:t>𝑟</m:t>
                            </m:r>
                          </m:e>
                          <m:sub>
                            <m:r>
                              <a:rPr lang="en-US" altLang="zh-CN" sz="2800" i="1">
                                <a:solidFill>
                                  <a:prstClr val="black"/>
                                </a:solidFill>
                                <a:latin typeface="Cambria Math"/>
                              </a:rPr>
                              <m:t>𝐴</m:t>
                            </m:r>
                          </m:sub>
                        </m:sSub>
                      </m:sup>
                    </m:sSup>
                    <m:r>
                      <a:rPr lang="en-US" altLang="zh-CN" sz="2800" b="0" i="1" smtClean="0">
                        <a:solidFill>
                          <a:prstClr val="black"/>
                        </a:solidFill>
                        <a:latin typeface="Cambria Math"/>
                      </a:rPr>
                      <m:t>=</m:t>
                    </m:r>
                    <m:sSup>
                      <m:sSupPr>
                        <m:ctrlPr>
                          <a:rPr lang="en-US" altLang="zh-CN" sz="2800" b="0" i="1" smtClean="0">
                            <a:solidFill>
                              <a:prstClr val="black"/>
                            </a:solidFill>
                            <a:latin typeface="Cambria Math"/>
                          </a:rPr>
                        </m:ctrlPr>
                      </m:sSupPr>
                      <m:e>
                        <m:sSup>
                          <m:sSupPr>
                            <m:ctrlPr>
                              <a:rPr lang="en-US" altLang="zh-CN" sz="2800" i="1">
                                <a:latin typeface="Cambria Math"/>
                              </a:rPr>
                            </m:ctrlPr>
                          </m:sSupPr>
                          <m:e>
                            <m:r>
                              <a:rPr lang="en-US" altLang="zh-CN" sz="2800" i="1">
                                <a:latin typeface="Cambria Math"/>
                              </a:rPr>
                              <m:t>𝑎</m:t>
                            </m:r>
                          </m:e>
                          <m:sup>
                            <m:sSub>
                              <m:sSubPr>
                                <m:ctrlPr>
                                  <a:rPr lang="en-US" altLang="zh-CN" sz="2800" i="1">
                                    <a:latin typeface="Cambria Math"/>
                                  </a:rPr>
                                </m:ctrlPr>
                              </m:sSubPr>
                              <m:e>
                                <m:r>
                                  <a:rPr lang="en-US" altLang="zh-CN" sz="2800" i="1">
                                    <a:latin typeface="Cambria Math"/>
                                  </a:rPr>
                                  <m:t>𝑟</m:t>
                                </m:r>
                              </m:e>
                              <m:sub>
                                <m:r>
                                  <a:rPr lang="en-US" altLang="zh-CN" sz="2800" i="1">
                                    <a:latin typeface="Cambria Math"/>
                                  </a:rPr>
                                  <m:t>𝐵</m:t>
                                </m:r>
                              </m:sub>
                            </m:sSub>
                          </m:sup>
                        </m:sSup>
                      </m:e>
                      <m:sup>
                        <m:sSub>
                          <m:sSubPr>
                            <m:ctrlPr>
                              <a:rPr lang="en-US" altLang="zh-CN" sz="2800" i="1">
                                <a:solidFill>
                                  <a:prstClr val="black"/>
                                </a:solidFill>
                                <a:latin typeface="Cambria Math"/>
                              </a:rPr>
                            </m:ctrlPr>
                          </m:sSubPr>
                          <m:e>
                            <m:r>
                              <a:rPr lang="en-US" altLang="zh-CN" sz="2800" i="1">
                                <a:solidFill>
                                  <a:prstClr val="black"/>
                                </a:solidFill>
                                <a:latin typeface="Cambria Math"/>
                              </a:rPr>
                              <m:t>𝑟</m:t>
                            </m:r>
                          </m:e>
                          <m:sub>
                            <m:r>
                              <a:rPr lang="en-US" altLang="zh-CN" sz="2800" i="1">
                                <a:solidFill>
                                  <a:prstClr val="black"/>
                                </a:solidFill>
                                <a:latin typeface="Cambria Math"/>
                              </a:rPr>
                              <m:t>𝐴</m:t>
                            </m:r>
                          </m:sub>
                        </m:sSub>
                      </m:sup>
                    </m:sSup>
                    <m:r>
                      <a:rPr lang="en-US" altLang="zh-CN" sz="2800" b="0" i="1" smtClean="0">
                        <a:solidFill>
                          <a:prstClr val="black"/>
                        </a:solidFill>
                        <a:latin typeface="Cambria Math"/>
                      </a:rPr>
                      <m:t>=</m:t>
                    </m:r>
                    <m:sSup>
                      <m:sSupPr>
                        <m:ctrlPr>
                          <a:rPr lang="en-US" altLang="zh-CN" sz="2800" i="1">
                            <a:latin typeface="Cambria Math"/>
                          </a:rPr>
                        </m:ctrlPr>
                      </m:sSupPr>
                      <m:e>
                        <m:sSub>
                          <m:sSubPr>
                            <m:ctrlPr>
                              <a:rPr lang="en-US" altLang="zh-CN" sz="2800" i="1">
                                <a:latin typeface="Cambria Math"/>
                              </a:rPr>
                            </m:ctrlPr>
                          </m:sSubPr>
                          <m:e>
                            <m:r>
                              <a:rPr lang="en-US" altLang="zh-CN" sz="2800" i="1">
                                <a:latin typeface="Cambria Math"/>
                              </a:rPr>
                              <m:t>𝑆</m:t>
                            </m:r>
                          </m:e>
                          <m:sub>
                            <m:r>
                              <a:rPr lang="en-US" altLang="zh-CN" sz="2800" i="1">
                                <a:latin typeface="Cambria Math"/>
                              </a:rPr>
                              <m:t>𝐴</m:t>
                            </m:r>
                          </m:sub>
                        </m:sSub>
                      </m:e>
                      <m:sup>
                        <m:sSub>
                          <m:sSubPr>
                            <m:ctrlPr>
                              <a:rPr lang="en-US" altLang="zh-CN" sz="2800" i="1">
                                <a:latin typeface="Cambria Math"/>
                              </a:rPr>
                            </m:ctrlPr>
                          </m:sSubPr>
                          <m:e>
                            <m:r>
                              <a:rPr lang="en-US" altLang="zh-CN" sz="2800" i="1">
                                <a:latin typeface="Cambria Math"/>
                              </a:rPr>
                              <m:t>𝑟</m:t>
                            </m:r>
                          </m:e>
                          <m:sub>
                            <m:r>
                              <a:rPr lang="en-US" altLang="zh-CN" sz="2800" i="1">
                                <a:latin typeface="Cambria Math"/>
                              </a:rPr>
                              <m:t>𝐵</m:t>
                            </m:r>
                          </m:sub>
                        </m:sSub>
                      </m:sup>
                    </m:sSup>
                  </m:oMath>
                </a14:m>
                <a:r>
                  <a:rPr lang="en-US" altLang="zh-CN" sz="2800" dirty="0" smtClean="0"/>
                  <a:t>(</a:t>
                </a:r>
                <a:r>
                  <a:rPr lang="en-US" altLang="zh-CN" sz="2800" dirty="0" err="1" smtClean="0"/>
                  <a:t>modp</a:t>
                </a:r>
                <a:r>
                  <a:rPr lang="en-US" altLang="zh-CN" sz="2800" dirty="0" smtClean="0"/>
                  <a:t>)=K’</a:t>
                </a:r>
                <a:endParaRPr lang="zh-CN" altLang="en-US" sz="2800" dirty="0"/>
              </a:p>
            </p:txBody>
          </p:sp>
        </mc:Choice>
        <mc:Fallback xmlns="">
          <p:sp>
            <p:nvSpPr>
              <p:cNvPr id="5" name="矩形 4"/>
              <p:cNvSpPr>
                <a:spLocks noRot="1" noChangeAspect="1" noMove="1" noResize="1" noEditPoints="1" noAdjustHandles="1" noChangeArrowheads="1" noChangeShapeType="1" noTextEdit="1"/>
              </p:cNvSpPr>
              <p:nvPr/>
            </p:nvSpPr>
            <p:spPr>
              <a:xfrm>
                <a:off x="2195736" y="2492896"/>
                <a:ext cx="5366084" cy="536878"/>
              </a:xfrm>
              <a:prstGeom prst="rect">
                <a:avLst/>
              </a:prstGeom>
              <a:blipFill rotWithShape="1">
                <a:blip r:embed="rId2"/>
                <a:stretch>
                  <a:fillRect l="-2273" t="-10227" r="-1364" b="-31818"/>
                </a:stretch>
              </a:blipFill>
            </p:spPr>
            <p:txBody>
              <a:bodyPr/>
              <a:lstStyle/>
              <a:p>
                <a:r>
                  <a:rPr lang="zh-CN" altLang="en-US">
                    <a:noFill/>
                  </a:rPr>
                  <a:t> </a:t>
                </a:r>
              </a:p>
            </p:txBody>
          </p:sp>
        </mc:Fallback>
      </mc:AlternateContent>
      <p:sp>
        <p:nvSpPr>
          <p:cNvPr id="6" name="TextBox 5"/>
          <p:cNvSpPr txBox="1"/>
          <p:nvPr/>
        </p:nvSpPr>
        <p:spPr>
          <a:xfrm>
            <a:off x="683568" y="1268760"/>
            <a:ext cx="3672408" cy="492443"/>
          </a:xfrm>
          <a:prstGeom prst="rect">
            <a:avLst/>
          </a:prstGeom>
          <a:noFill/>
        </p:spPr>
        <p:txBody>
          <a:bodyPr wrap="square" rtlCol="0">
            <a:spAutoFit/>
          </a:bodyPr>
          <a:lstStyle/>
          <a:p>
            <a:r>
              <a:rPr lang="zh-CN" altLang="zh-CN" sz="2600" dirty="0">
                <a:latin typeface="微软雅黑" panose="020B0503020204020204" pitchFamily="34" charset="-122"/>
                <a:ea typeface="微软雅黑" panose="020B0503020204020204" pitchFamily="34" charset="-122"/>
              </a:rPr>
              <a:t>由于有：</a:t>
            </a:r>
            <a:r>
              <a:rPr lang="en-US" altLang="zh-CN" sz="26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482556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0513" y="1268413"/>
                <a:ext cx="8169919" cy="4824412"/>
              </a:xfrm>
            </p:spPr>
            <p:txBody>
              <a:bodyPr/>
              <a:lstStyle/>
              <a:p>
                <a:pPr indent="625475">
                  <a:buNone/>
                </a:pPr>
                <a:r>
                  <a:rPr lang="en-US" altLang="zh-CN" b="1" dirty="0" smtClean="0"/>
                  <a:t>[</a:t>
                </a:r>
                <a:r>
                  <a:rPr lang="zh-CN" altLang="zh-CN" b="1" dirty="0"/>
                  <a:t>例</a:t>
                </a:r>
                <a:r>
                  <a:rPr lang="en-US" altLang="zh-CN" b="1" dirty="0"/>
                  <a:t>10-1]</a:t>
                </a:r>
                <a:r>
                  <a:rPr lang="zh-CN" altLang="zh-CN" b="1" dirty="0"/>
                  <a:t>：</a:t>
                </a:r>
                <a:r>
                  <a:rPr lang="en-US" altLang="zh-CN" dirty="0"/>
                  <a:t> </a:t>
                </a:r>
                <a:r>
                  <a:rPr lang="en-US" altLang="zh-CN" dirty="0" smtClean="0"/>
                  <a:t>p=23</a:t>
                </a:r>
                <a:r>
                  <a:rPr lang="en-US" altLang="zh-CN" dirty="0"/>
                  <a:t>, </a:t>
                </a:r>
                <a:r>
                  <a:rPr lang="en-US" altLang="zh-CN" dirty="0" smtClean="0"/>
                  <a:t>a=5</a:t>
                </a:r>
                <a:r>
                  <a:rPr lang="zh-CN" altLang="zh-CN" dirty="0"/>
                  <a:t>，</a:t>
                </a:r>
                <a:r>
                  <a:rPr lang="en-US" altLang="zh-CN" dirty="0"/>
                  <a:t>A</a:t>
                </a:r>
                <a:r>
                  <a:rPr lang="zh-CN" altLang="zh-CN" dirty="0"/>
                  <a:t>和</a:t>
                </a:r>
                <a:r>
                  <a:rPr lang="en-US" altLang="zh-CN" dirty="0"/>
                  <a:t>B</a:t>
                </a:r>
                <a:r>
                  <a:rPr lang="zh-CN" altLang="zh-CN" dirty="0"/>
                  <a:t>分别选</a:t>
                </a:r>
                <a:r>
                  <a:rPr lang="en-US" altLang="zh-CN" dirty="0"/>
                  <a:t> </a:t>
                </a:r>
                <a:r>
                  <a:rPr lang="en-US" altLang="zh-CN" dirty="0" err="1" smtClean="0"/>
                  <a:t>r</a:t>
                </a:r>
                <a:r>
                  <a:rPr lang="en-US" altLang="zh-CN" baseline="-25000" dirty="0" err="1" smtClean="0"/>
                  <a:t>A</a:t>
                </a:r>
                <a:r>
                  <a:rPr lang="en-US" altLang="zh-CN" dirty="0" smtClean="0"/>
                  <a:t>=7</a:t>
                </a:r>
                <a:r>
                  <a:rPr lang="zh-CN" altLang="zh-CN" dirty="0" smtClean="0"/>
                  <a:t>，</a:t>
                </a:r>
                <a:r>
                  <a:rPr lang="en-US" altLang="zh-CN" dirty="0" err="1" smtClean="0"/>
                  <a:t>r</a:t>
                </a:r>
                <a:r>
                  <a:rPr lang="en-US" altLang="zh-CN" baseline="-25000" dirty="0" err="1" smtClean="0"/>
                  <a:t>B</a:t>
                </a:r>
                <a:r>
                  <a:rPr lang="en-US" altLang="zh-CN" dirty="0" smtClean="0"/>
                  <a:t>=15</a:t>
                </a:r>
                <a:r>
                  <a:rPr lang="zh-CN" altLang="zh-CN" dirty="0"/>
                  <a:t>，并分别计算</a:t>
                </a:r>
                <a:r>
                  <a:rPr lang="zh-CN" altLang="zh-CN" dirty="0" smtClean="0"/>
                  <a:t>：</a:t>
                </a:r>
                <a:endParaRPr lang="en-US" altLang="zh-CN" dirty="0" smtClean="0"/>
              </a:p>
              <a:p>
                <a:pPr indent="625475">
                  <a:buNone/>
                </a:pPr>
                <a:r>
                  <a:rPr lang="en-US" altLang="zh-CN" dirty="0" smtClean="0"/>
                  <a:t>S</a:t>
                </a:r>
                <a:r>
                  <a:rPr lang="en-US" altLang="zh-CN" baseline="-25000" dirty="0" smtClean="0"/>
                  <a:t>A</a:t>
                </a:r>
                <a:r>
                  <a:rPr lang="en-US" altLang="zh-CN" dirty="0" smtClean="0"/>
                  <a:t>=5</a:t>
                </a:r>
                <a:r>
                  <a:rPr lang="en-US" altLang="zh-CN" baseline="30000" dirty="0" smtClean="0"/>
                  <a:t>7</a:t>
                </a:r>
                <a:r>
                  <a:rPr lang="en-US" altLang="zh-CN" dirty="0" smtClean="0"/>
                  <a:t>mod23=17 </a:t>
                </a:r>
                <a:r>
                  <a:rPr lang="zh-CN" altLang="zh-CN" dirty="0" smtClean="0"/>
                  <a:t>，</a:t>
                </a:r>
                <a:endParaRPr lang="en-US" altLang="zh-CN" dirty="0" smtClean="0"/>
              </a:p>
              <a:p>
                <a:pPr indent="625475">
                  <a:buNone/>
                </a:pPr>
                <a:r>
                  <a:rPr lang="en-US" altLang="zh-CN" dirty="0" smtClean="0"/>
                  <a:t> S</a:t>
                </a:r>
                <a:r>
                  <a:rPr lang="en-US" altLang="zh-CN" baseline="-25000" dirty="0" smtClean="0"/>
                  <a:t>B</a:t>
                </a:r>
                <a:r>
                  <a:rPr lang="en-US" altLang="zh-CN" dirty="0" smtClean="0"/>
                  <a:t>=5</a:t>
                </a:r>
                <a:r>
                  <a:rPr lang="en-US" altLang="zh-CN" baseline="30000" dirty="0" smtClean="0"/>
                  <a:t>15</a:t>
                </a:r>
                <a:r>
                  <a:rPr lang="en-US" altLang="zh-CN" dirty="0" smtClean="0"/>
                  <a:t>mod23=197 </a:t>
                </a:r>
                <a:r>
                  <a:rPr lang="zh-CN" altLang="zh-CN" dirty="0" smtClean="0"/>
                  <a:t>；</a:t>
                </a:r>
                <a:endParaRPr lang="en-US" altLang="zh-CN" dirty="0" smtClean="0"/>
              </a:p>
              <a:p>
                <a:pPr indent="625475">
                  <a:buNone/>
                </a:pPr>
                <a:r>
                  <a:rPr lang="zh-CN" altLang="zh-CN" dirty="0" smtClean="0"/>
                  <a:t>在</a:t>
                </a:r>
                <a:r>
                  <a:rPr lang="zh-CN" altLang="zh-CN" dirty="0"/>
                  <a:t>交换</a:t>
                </a:r>
                <a:r>
                  <a:rPr lang="en-US" altLang="zh-CN" dirty="0"/>
                  <a:t> S</a:t>
                </a:r>
                <a:r>
                  <a:rPr lang="en-US" altLang="zh-CN" baseline="-25000" dirty="0"/>
                  <a:t>A</a:t>
                </a:r>
                <a:r>
                  <a:rPr lang="zh-CN" altLang="zh-CN" dirty="0" smtClean="0"/>
                  <a:t>，</a:t>
                </a:r>
                <a:r>
                  <a:rPr lang="en-US" altLang="zh-CN" dirty="0"/>
                  <a:t>S</a:t>
                </a:r>
                <a:r>
                  <a:rPr lang="en-US" altLang="zh-CN" baseline="-25000" dirty="0"/>
                  <a:t>B</a:t>
                </a:r>
                <a:r>
                  <a:rPr lang="en-US" altLang="zh-CN" dirty="0" smtClean="0"/>
                  <a:t> </a:t>
                </a:r>
                <a:r>
                  <a:rPr lang="zh-CN" altLang="zh-CN" dirty="0"/>
                  <a:t>后，分别计算</a:t>
                </a:r>
                <a:r>
                  <a:rPr lang="zh-CN" altLang="zh-CN" dirty="0" smtClean="0"/>
                  <a:t>：</a:t>
                </a:r>
                <a:endParaRPr lang="en-US" altLang="zh-CN" dirty="0" smtClean="0"/>
              </a:p>
              <a:p>
                <a:pPr indent="625475">
                  <a:buNone/>
                </a:pPr>
                <a:r>
                  <a:rPr lang="en-US" altLang="zh-CN" sz="2400" dirty="0" smtClean="0">
                    <a:solidFill>
                      <a:prstClr val="black"/>
                    </a:solidFill>
                  </a:rPr>
                  <a:t>K</a:t>
                </a:r>
                <a:r>
                  <a:rPr lang="en-US" altLang="zh-CN" sz="2400" dirty="0">
                    <a:solidFill>
                      <a:prstClr val="black"/>
                    </a:solidFill>
                  </a:rPr>
                  <a:t>=</a:t>
                </a:r>
                <a14:m>
                  <m:oMath xmlns:m="http://schemas.openxmlformats.org/officeDocument/2006/math">
                    <m:sSup>
                      <m:sSupPr>
                        <m:ctrlPr>
                          <a:rPr lang="en-US" altLang="zh-CN" sz="2400" i="1">
                            <a:solidFill>
                              <a:prstClr val="black"/>
                            </a:solidFill>
                            <a:latin typeface="Cambria Math"/>
                          </a:rPr>
                        </m:ctrlPr>
                      </m:sSupPr>
                      <m:e>
                        <m:sSub>
                          <m:sSubPr>
                            <m:ctrlPr>
                              <a:rPr lang="en-US" altLang="zh-CN" sz="2400" i="1">
                                <a:solidFill>
                                  <a:prstClr val="black"/>
                                </a:solidFill>
                                <a:latin typeface="Cambria Math"/>
                              </a:rPr>
                            </m:ctrlPr>
                          </m:sSubPr>
                          <m:e>
                            <m:r>
                              <a:rPr lang="en-US" altLang="zh-CN" sz="2400" i="1">
                                <a:solidFill>
                                  <a:prstClr val="black"/>
                                </a:solidFill>
                                <a:latin typeface="Cambria Math"/>
                              </a:rPr>
                              <m:t>𝑆</m:t>
                            </m:r>
                          </m:e>
                          <m:sub>
                            <m:r>
                              <a:rPr lang="en-US" altLang="zh-CN" sz="2400" i="1">
                                <a:solidFill>
                                  <a:prstClr val="black"/>
                                </a:solidFill>
                                <a:latin typeface="Cambria Math"/>
                              </a:rPr>
                              <m:t>𝐵</m:t>
                            </m:r>
                          </m:sub>
                        </m:sSub>
                      </m:e>
                      <m:sup>
                        <m:sSub>
                          <m:sSubPr>
                            <m:ctrlPr>
                              <a:rPr lang="en-US" altLang="zh-CN" sz="2400" i="1">
                                <a:solidFill>
                                  <a:prstClr val="black"/>
                                </a:solidFill>
                                <a:latin typeface="Cambria Math"/>
                              </a:rPr>
                            </m:ctrlPr>
                          </m:sSubPr>
                          <m:e>
                            <m:r>
                              <a:rPr lang="en-US" altLang="zh-CN" sz="2400" i="1">
                                <a:solidFill>
                                  <a:prstClr val="black"/>
                                </a:solidFill>
                                <a:latin typeface="Cambria Math"/>
                              </a:rPr>
                              <m:t>𝑟</m:t>
                            </m:r>
                          </m:e>
                          <m:sub>
                            <m:r>
                              <a:rPr lang="en-US" altLang="zh-CN" sz="2400" i="1">
                                <a:solidFill>
                                  <a:prstClr val="black"/>
                                </a:solidFill>
                                <a:latin typeface="Cambria Math"/>
                              </a:rPr>
                              <m:t>𝐴</m:t>
                            </m:r>
                          </m:sub>
                        </m:sSub>
                      </m:sup>
                    </m:sSup>
                  </m:oMath>
                </a14:m>
                <a:r>
                  <a:rPr lang="en-US" altLang="zh-CN" dirty="0" smtClean="0"/>
                  <a:t>=19</a:t>
                </a:r>
                <a:r>
                  <a:rPr lang="en-US" altLang="zh-CN" baseline="30000" dirty="0" smtClean="0"/>
                  <a:t>7</a:t>
                </a:r>
                <a:r>
                  <a:rPr lang="en-US" altLang="zh-CN" dirty="0" smtClean="0"/>
                  <a:t>(mod 23)=15 </a:t>
                </a:r>
                <a:r>
                  <a:rPr lang="zh-CN" altLang="zh-CN" dirty="0" smtClean="0"/>
                  <a:t>和</a:t>
                </a:r>
                <a:endParaRPr lang="en-US" altLang="zh-CN" dirty="0" smtClean="0"/>
              </a:p>
              <a:p>
                <a:pPr indent="625475">
                  <a:buNone/>
                </a:pPr>
                <a:r>
                  <a:rPr lang="en-US" altLang="zh-CN" sz="2800" dirty="0" smtClean="0">
                    <a:solidFill>
                      <a:prstClr val="black"/>
                    </a:solidFill>
                  </a:rPr>
                  <a:t>K’</a:t>
                </a:r>
                <a:r>
                  <a:rPr lang="en-US" altLang="zh-CN" sz="2800" dirty="0">
                    <a:solidFill>
                      <a:prstClr val="black"/>
                    </a:solidFill>
                  </a:rPr>
                  <a:t>=</a:t>
                </a:r>
                <a14:m>
                  <m:oMath xmlns:m="http://schemas.openxmlformats.org/officeDocument/2006/math">
                    <m:sSup>
                      <m:sSupPr>
                        <m:ctrlPr>
                          <a:rPr lang="en-US" altLang="zh-CN" sz="2800" i="1">
                            <a:solidFill>
                              <a:prstClr val="black"/>
                            </a:solidFill>
                            <a:latin typeface="Cambria Math"/>
                          </a:rPr>
                        </m:ctrlPr>
                      </m:sSupPr>
                      <m:e>
                        <m:sSub>
                          <m:sSubPr>
                            <m:ctrlPr>
                              <a:rPr lang="en-US" altLang="zh-CN" sz="2800" i="1">
                                <a:solidFill>
                                  <a:prstClr val="black"/>
                                </a:solidFill>
                                <a:latin typeface="Cambria Math"/>
                              </a:rPr>
                            </m:ctrlPr>
                          </m:sSubPr>
                          <m:e>
                            <m:r>
                              <a:rPr lang="en-US" altLang="zh-CN" sz="2800" i="1">
                                <a:solidFill>
                                  <a:prstClr val="black"/>
                                </a:solidFill>
                                <a:latin typeface="Cambria Math"/>
                              </a:rPr>
                              <m:t>𝑆</m:t>
                            </m:r>
                          </m:e>
                          <m:sub>
                            <m:r>
                              <a:rPr lang="en-US" altLang="zh-CN" sz="2800" b="0" i="1" smtClean="0">
                                <a:solidFill>
                                  <a:prstClr val="black"/>
                                </a:solidFill>
                                <a:latin typeface="Cambria Math"/>
                              </a:rPr>
                              <m:t>𝐴</m:t>
                            </m:r>
                          </m:sub>
                        </m:sSub>
                      </m:e>
                      <m:sup>
                        <m:sSub>
                          <m:sSubPr>
                            <m:ctrlPr>
                              <a:rPr lang="en-US" altLang="zh-CN" sz="2800" i="1">
                                <a:solidFill>
                                  <a:prstClr val="black"/>
                                </a:solidFill>
                                <a:latin typeface="Cambria Math"/>
                              </a:rPr>
                            </m:ctrlPr>
                          </m:sSubPr>
                          <m:e>
                            <m:r>
                              <a:rPr lang="en-US" altLang="zh-CN" sz="2800" i="1">
                                <a:solidFill>
                                  <a:prstClr val="black"/>
                                </a:solidFill>
                                <a:latin typeface="Cambria Math"/>
                              </a:rPr>
                              <m:t>𝑟</m:t>
                            </m:r>
                          </m:e>
                          <m:sub>
                            <m:r>
                              <a:rPr lang="en-US" altLang="zh-CN" sz="2800" b="0" i="1" smtClean="0">
                                <a:solidFill>
                                  <a:prstClr val="black"/>
                                </a:solidFill>
                                <a:latin typeface="Cambria Math"/>
                              </a:rPr>
                              <m:t>𝐵</m:t>
                            </m:r>
                          </m:sub>
                        </m:sSub>
                      </m:sup>
                    </m:sSup>
                  </m:oMath>
                </a14:m>
                <a:r>
                  <a:rPr lang="en-US" altLang="zh-CN" dirty="0"/>
                  <a:t>=</a:t>
                </a:r>
                <a:r>
                  <a:rPr lang="en-US" altLang="zh-CN" dirty="0" smtClean="0"/>
                  <a:t>17</a:t>
                </a:r>
                <a:r>
                  <a:rPr lang="en-US" altLang="zh-CN" baseline="30000" dirty="0" smtClean="0"/>
                  <a:t>15</a:t>
                </a:r>
                <a:r>
                  <a:rPr lang="en-US" altLang="zh-CN" dirty="0" smtClean="0"/>
                  <a:t>(mod </a:t>
                </a:r>
                <a:r>
                  <a:rPr lang="en-US" altLang="zh-CN" dirty="0"/>
                  <a:t>23)=15 </a:t>
                </a:r>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90513" y="1268413"/>
                <a:ext cx="8169919" cy="4824412"/>
              </a:xfrm>
              <a:blipFill rotWithShape="1">
                <a:blip r:embed="rId2"/>
                <a:stretch>
                  <a:fillRect l="-1343" t="-11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70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0513" y="44624"/>
                <a:ext cx="8458200" cy="3312368"/>
              </a:xfrm>
            </p:spPr>
            <p:txBody>
              <a:bodyPr/>
              <a:lstStyle/>
              <a:p>
                <a:pPr indent="715963">
                  <a:buNone/>
                </a:pPr>
                <a:r>
                  <a:rPr lang="zh-CN" altLang="zh-CN" dirty="0" smtClean="0"/>
                  <a:t>在</a:t>
                </a:r>
                <a:r>
                  <a:rPr lang="en-US" altLang="zh-CN" dirty="0" err="1"/>
                  <a:t>Diffie</a:t>
                </a:r>
                <a:r>
                  <a:rPr lang="en-US" altLang="zh-CN" dirty="0"/>
                  <a:t>-Hellman</a:t>
                </a:r>
                <a:r>
                  <a:rPr lang="zh-CN" altLang="zh-CN" dirty="0"/>
                  <a:t>这种体制（基本模式）下（如</a:t>
                </a:r>
                <a:r>
                  <a:rPr lang="zh-CN" altLang="zh-CN" dirty="0" smtClean="0"/>
                  <a:t>图</a:t>
                </a:r>
                <a:r>
                  <a:rPr lang="en-US" altLang="zh-CN" dirty="0" smtClean="0"/>
                  <a:t>10-4</a:t>
                </a:r>
                <a:r>
                  <a:rPr lang="zh-CN" altLang="zh-CN" dirty="0" smtClean="0"/>
                  <a:t>所</a:t>
                </a:r>
                <a:r>
                  <a:rPr lang="zh-CN" altLang="zh-CN" dirty="0"/>
                  <a:t>示），如果主动攻击者</a:t>
                </a:r>
                <a:r>
                  <a:rPr lang="en-US" altLang="zh-CN" dirty="0"/>
                  <a:t>C</a:t>
                </a:r>
                <a:r>
                  <a:rPr lang="zh-CN" altLang="zh-CN" dirty="0"/>
                  <a:t>截获一对通信用户</a:t>
                </a:r>
                <a:r>
                  <a:rPr lang="en-US" altLang="zh-CN" dirty="0"/>
                  <a:t>A</a:t>
                </a:r>
                <a:r>
                  <a:rPr lang="zh-CN" altLang="zh-CN" dirty="0"/>
                  <a:t>和</a:t>
                </a:r>
                <a:r>
                  <a:rPr lang="en-US" altLang="zh-CN" dirty="0"/>
                  <a:t>B</a:t>
                </a:r>
                <a:r>
                  <a:rPr lang="zh-CN" altLang="zh-CN" dirty="0"/>
                  <a:t>之间的消息，然后用自己的消息代替它们（如图</a:t>
                </a:r>
                <a:r>
                  <a:rPr lang="en-US" altLang="zh-CN" dirty="0"/>
                  <a:t>10-5</a:t>
                </a:r>
                <a:r>
                  <a:rPr lang="zh-CN" altLang="zh-CN" dirty="0"/>
                  <a:t>所示）。在协议结束时，用户</a:t>
                </a:r>
                <a:r>
                  <a:rPr lang="en-US" altLang="zh-CN" dirty="0"/>
                  <a:t>A</a:t>
                </a:r>
                <a:r>
                  <a:rPr lang="zh-CN" altLang="zh-CN" dirty="0"/>
                  <a:t>、</a:t>
                </a:r>
                <a:r>
                  <a:rPr lang="en-US" altLang="zh-CN" dirty="0"/>
                  <a:t>B</a:t>
                </a:r>
                <a:r>
                  <a:rPr lang="zh-CN" altLang="zh-CN" dirty="0"/>
                  <a:t>与攻击者</a:t>
                </a:r>
                <a:r>
                  <a:rPr lang="en-US" altLang="zh-CN" dirty="0"/>
                  <a:t>C</a:t>
                </a:r>
                <a:r>
                  <a:rPr lang="zh-CN" altLang="zh-CN" dirty="0"/>
                  <a:t>之间将分别形成各自的新密钥</a:t>
                </a:r>
                <a:r>
                  <a:rPr lang="en-US" altLang="zh-CN" dirty="0"/>
                  <a:t> </a:t>
                </a:r>
                <a14:m>
                  <m:oMath xmlns:m="http://schemas.openxmlformats.org/officeDocument/2006/math">
                    <m:sSup>
                      <m:sSupPr>
                        <m:ctrlPr>
                          <a:rPr lang="en-US" altLang="zh-CN" sz="2400" i="1">
                            <a:solidFill>
                              <a:prstClr val="black"/>
                            </a:solidFill>
                            <a:latin typeface="Cambria Math"/>
                          </a:rPr>
                        </m:ctrlPr>
                      </m:sSupPr>
                      <m:e>
                        <m:sSup>
                          <m:sSupPr>
                            <m:ctrlPr>
                              <a:rPr lang="en-US" altLang="zh-CN" sz="2400" i="1">
                                <a:latin typeface="Cambria Math"/>
                              </a:rPr>
                            </m:ctrlPr>
                          </m:sSupPr>
                          <m:e>
                            <m:r>
                              <a:rPr lang="en-US" altLang="zh-CN" sz="2400" i="1">
                                <a:latin typeface="Cambria Math"/>
                              </a:rPr>
                              <m:t>𝑎</m:t>
                            </m:r>
                          </m:e>
                          <m:sup>
                            <m:sSub>
                              <m:sSubPr>
                                <m:ctrlPr>
                                  <a:rPr lang="en-US" altLang="zh-CN" sz="2400" i="1">
                                    <a:latin typeface="Cambria Math"/>
                                  </a:rPr>
                                </m:ctrlPr>
                              </m:sSubPr>
                              <m:e>
                                <m:r>
                                  <a:rPr lang="en-US" altLang="zh-CN" sz="2400" i="1">
                                    <a:latin typeface="Cambria Math"/>
                                  </a:rPr>
                                  <m:t>𝑟</m:t>
                                </m:r>
                              </m:e>
                              <m:sub>
                                <m:r>
                                  <a:rPr lang="en-US" altLang="zh-CN" sz="2400" i="1">
                                    <a:latin typeface="Cambria Math"/>
                                  </a:rPr>
                                  <m:t>𝐵</m:t>
                                </m:r>
                                <m:r>
                                  <a:rPr lang="en-US" altLang="zh-CN" sz="2400" b="0" i="1" baseline="30000" smtClean="0">
                                    <a:latin typeface="Cambria Math"/>
                                  </a:rPr>
                                  <m:t>′</m:t>
                                </m:r>
                              </m:sub>
                            </m:sSub>
                          </m:sup>
                        </m:sSup>
                      </m:e>
                      <m:sup>
                        <m:sSub>
                          <m:sSubPr>
                            <m:ctrlPr>
                              <a:rPr lang="en-US" altLang="zh-CN" sz="2400" i="1">
                                <a:solidFill>
                                  <a:prstClr val="black"/>
                                </a:solidFill>
                                <a:latin typeface="Cambria Math"/>
                              </a:rPr>
                            </m:ctrlPr>
                          </m:sSubPr>
                          <m:e>
                            <m:r>
                              <a:rPr lang="en-US" altLang="zh-CN" sz="2400" i="1">
                                <a:solidFill>
                                  <a:prstClr val="black"/>
                                </a:solidFill>
                                <a:latin typeface="Cambria Math"/>
                              </a:rPr>
                              <m:t>𝑟</m:t>
                            </m:r>
                          </m:e>
                          <m:sub>
                            <m:r>
                              <a:rPr lang="en-US" altLang="zh-CN" sz="2400" i="1">
                                <a:solidFill>
                                  <a:prstClr val="black"/>
                                </a:solidFill>
                                <a:latin typeface="Cambria Math"/>
                              </a:rPr>
                              <m:t>𝐴</m:t>
                            </m:r>
                          </m:sub>
                        </m:sSub>
                      </m:sup>
                    </m:sSup>
                  </m:oMath>
                </a14:m>
                <a:r>
                  <a:rPr lang="zh-CN" altLang="zh-CN" dirty="0"/>
                  <a:t>和</a:t>
                </a:r>
                <a:r>
                  <a:rPr lang="en-US" altLang="zh-CN" dirty="0"/>
                  <a:t> </a:t>
                </a:r>
                <a14:m>
                  <m:oMath xmlns:m="http://schemas.openxmlformats.org/officeDocument/2006/math">
                    <m:sSup>
                      <m:sSupPr>
                        <m:ctrlPr>
                          <a:rPr lang="en-US" altLang="zh-CN" sz="2400" i="1">
                            <a:solidFill>
                              <a:prstClr val="black"/>
                            </a:solidFill>
                            <a:latin typeface="Cambria Math"/>
                          </a:rPr>
                        </m:ctrlPr>
                      </m:sSupPr>
                      <m:e>
                        <m:sSup>
                          <m:sSupPr>
                            <m:ctrlPr>
                              <a:rPr lang="en-US" altLang="zh-CN" sz="2400" i="1">
                                <a:latin typeface="Cambria Math"/>
                              </a:rPr>
                            </m:ctrlPr>
                          </m:sSupPr>
                          <m:e>
                            <m:r>
                              <a:rPr lang="en-US" altLang="zh-CN" sz="2400" i="1">
                                <a:latin typeface="Cambria Math"/>
                              </a:rPr>
                              <m:t>𝑎</m:t>
                            </m:r>
                          </m:e>
                          <m:sup>
                            <m:sSub>
                              <m:sSubPr>
                                <m:ctrlPr>
                                  <a:rPr lang="en-US" altLang="zh-CN" sz="2400" i="1">
                                    <a:latin typeface="Cambria Math"/>
                                  </a:rPr>
                                </m:ctrlPr>
                              </m:sSubPr>
                              <m:e>
                                <m:r>
                                  <a:rPr lang="en-US" altLang="zh-CN" sz="2400" i="1">
                                    <a:latin typeface="Cambria Math"/>
                                  </a:rPr>
                                  <m:t>𝑟</m:t>
                                </m:r>
                              </m:e>
                              <m:sub>
                                <m:r>
                                  <a:rPr lang="en-US" altLang="zh-CN" sz="2400" i="1">
                                    <a:latin typeface="Cambria Math"/>
                                  </a:rPr>
                                  <m:t>𝐵</m:t>
                                </m:r>
                              </m:sub>
                            </m:sSub>
                          </m:sup>
                        </m:sSup>
                      </m:e>
                      <m:sup>
                        <m:sSub>
                          <m:sSubPr>
                            <m:ctrlPr>
                              <a:rPr lang="en-US" altLang="zh-CN" sz="2400" i="1">
                                <a:solidFill>
                                  <a:prstClr val="black"/>
                                </a:solidFill>
                                <a:latin typeface="Cambria Math"/>
                              </a:rPr>
                            </m:ctrlPr>
                          </m:sSubPr>
                          <m:e>
                            <m:r>
                              <a:rPr lang="en-US" altLang="zh-CN" sz="2400" i="1">
                                <a:solidFill>
                                  <a:prstClr val="black"/>
                                </a:solidFill>
                                <a:latin typeface="Cambria Math"/>
                              </a:rPr>
                              <m:t>𝑟</m:t>
                            </m:r>
                          </m:e>
                          <m:sub>
                            <m:r>
                              <a:rPr lang="en-US" altLang="zh-CN" sz="2400" i="1">
                                <a:solidFill>
                                  <a:prstClr val="black"/>
                                </a:solidFill>
                                <a:latin typeface="Cambria Math"/>
                              </a:rPr>
                              <m:t>𝐴</m:t>
                            </m:r>
                            <m:r>
                              <a:rPr lang="en-US" altLang="zh-CN" sz="2400" b="0" i="1" baseline="30000" smtClean="0">
                                <a:solidFill>
                                  <a:prstClr val="black"/>
                                </a:solidFill>
                                <a:latin typeface="Cambria Math"/>
                              </a:rPr>
                              <m:t>′</m:t>
                            </m:r>
                          </m:sub>
                        </m:sSub>
                      </m:sup>
                    </m:sSup>
                  </m:oMath>
                </a14:m>
                <a:r>
                  <a:rPr lang="zh-CN" altLang="zh-CN" dirty="0"/>
                  <a:t>。当用户</a:t>
                </a:r>
                <a:r>
                  <a:rPr lang="en-US" altLang="zh-CN" dirty="0"/>
                  <a:t>A</a:t>
                </a:r>
                <a:r>
                  <a:rPr lang="zh-CN" altLang="zh-CN" dirty="0"/>
                  <a:t>加密一个消息打算发给</a:t>
                </a:r>
                <a:r>
                  <a:rPr lang="en-US" altLang="zh-CN" dirty="0"/>
                  <a:t>B</a:t>
                </a:r>
                <a:r>
                  <a:rPr lang="zh-CN" altLang="zh-CN" dirty="0"/>
                  <a:t>时，攻击者</a:t>
                </a:r>
                <a:r>
                  <a:rPr lang="en-US" altLang="zh-CN" dirty="0"/>
                  <a:t>C</a:t>
                </a:r>
                <a:r>
                  <a:rPr lang="zh-CN" altLang="zh-CN" dirty="0"/>
                  <a:t>就能够进行解密（而用户</a:t>
                </a:r>
                <a:r>
                  <a:rPr lang="en-US" altLang="zh-CN" dirty="0"/>
                  <a:t>B</a:t>
                </a:r>
                <a:r>
                  <a:rPr lang="zh-CN" altLang="zh-CN" dirty="0"/>
                  <a:t>却无法解密；同理，当用户</a:t>
                </a:r>
                <a:r>
                  <a:rPr lang="en-US" altLang="zh-CN" dirty="0"/>
                  <a:t>B</a:t>
                </a:r>
                <a:r>
                  <a:rPr lang="zh-CN" altLang="zh-CN" dirty="0"/>
                  <a:t>发送一个加密消息给用户</a:t>
                </a:r>
                <a:r>
                  <a:rPr lang="en-US" altLang="zh-CN" dirty="0"/>
                  <a:t>A</a:t>
                </a:r>
                <a:r>
                  <a:rPr lang="zh-CN" altLang="zh-CN" dirty="0"/>
                  <a:t>时，将发生类似的情况）</a:t>
                </a:r>
                <a:r>
                  <a:rPr lang="zh-CN" altLang="zh-CN" dirty="0" smtClean="0"/>
                  <a:t>。</a:t>
                </a: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90513" y="44624"/>
                <a:ext cx="8458200" cy="3312368"/>
              </a:xfrm>
              <a:blipFill rotWithShape="1">
                <a:blip r:embed="rId2"/>
                <a:stretch>
                  <a:fillRect l="-1298" t="-1654" r="-1081" b="-2941"/>
                </a:stretch>
              </a:blipFill>
            </p:spPr>
            <p:txBody>
              <a:bodyPr/>
              <a:lstStyle/>
              <a:p>
                <a:r>
                  <a:rPr lang="zh-CN" altLang="en-US">
                    <a:noFill/>
                  </a:rPr>
                  <a:t> </a:t>
                </a:r>
              </a:p>
            </p:txBody>
          </p:sp>
        </mc:Fallback>
      </mc:AlternateContent>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95536" y="3429000"/>
            <a:ext cx="4320480" cy="1224136"/>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2411760" y="5013176"/>
            <a:ext cx="5616624" cy="1368152"/>
          </a:xfrm>
          <a:prstGeom prst="rect">
            <a:avLst/>
          </a:prstGeom>
          <a:noFill/>
          <a:ln>
            <a:noFill/>
          </a:ln>
        </p:spPr>
      </p:pic>
    </p:spTree>
    <p:extLst>
      <p:ext uri="{BB962C8B-B14F-4D97-AF65-F5344CB8AC3E}">
        <p14:creationId xmlns:p14="http://schemas.microsoft.com/office/powerpoint/2010/main" val="392174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10.1 </a:t>
            </a:r>
            <a:r>
              <a:rPr lang="zh-CN" altLang="zh-CN" b="1" dirty="0"/>
              <a:t>密钥管理</a:t>
            </a:r>
            <a:r>
              <a:rPr lang="zh-CN" altLang="zh-CN" b="1" dirty="0" smtClean="0"/>
              <a:t>概述</a:t>
            </a:r>
            <a:endParaRPr lang="zh-CN" altLang="en-US" dirty="0"/>
          </a:p>
        </p:txBody>
      </p:sp>
      <p:sp>
        <p:nvSpPr>
          <p:cNvPr id="3" name="内容占位符 2"/>
          <p:cNvSpPr>
            <a:spLocks noGrp="1"/>
          </p:cNvSpPr>
          <p:nvPr>
            <p:ph idx="1"/>
          </p:nvPr>
        </p:nvSpPr>
        <p:spPr>
          <a:xfrm>
            <a:off x="290512" y="1268413"/>
            <a:ext cx="8853487" cy="4824412"/>
          </a:xfrm>
        </p:spPr>
        <p:txBody>
          <a:bodyPr/>
          <a:lstStyle/>
          <a:p>
            <a:pPr indent="715963">
              <a:buNone/>
            </a:pPr>
            <a:r>
              <a:rPr lang="zh-CN" altLang="zh-CN" dirty="0" smtClean="0"/>
              <a:t>现代</a:t>
            </a:r>
            <a:r>
              <a:rPr lang="zh-CN" altLang="zh-CN" dirty="0"/>
              <a:t>密码学除了包括密码编码学和密码分析学两个学科之外，还包括近几年才形成的</a:t>
            </a:r>
            <a:r>
              <a:rPr lang="zh-CN" altLang="zh-CN" b="1" dirty="0">
                <a:solidFill>
                  <a:srgbClr val="FF0000"/>
                </a:solidFill>
              </a:rPr>
              <a:t>新分支</a:t>
            </a:r>
            <a:r>
              <a:rPr lang="en-US" altLang="zh-CN" b="1" dirty="0">
                <a:solidFill>
                  <a:srgbClr val="FF0000"/>
                </a:solidFill>
              </a:rPr>
              <a:t>——</a:t>
            </a:r>
            <a:r>
              <a:rPr lang="zh-CN" altLang="zh-CN" b="1" dirty="0">
                <a:solidFill>
                  <a:srgbClr val="FF0000"/>
                </a:solidFill>
              </a:rPr>
              <a:t>密钥密码学</a:t>
            </a:r>
            <a:r>
              <a:rPr lang="zh-CN" altLang="zh-CN" dirty="0"/>
              <a:t>，它是以密钥（现代密码学的核心）及密钥管理作为研究对象的学科。密钥管理作为现代密码学的一个重要分支，就是在授权各方之间实现密钥关系的建立和维护的一整套技术和程序，也是</a:t>
            </a:r>
            <a:r>
              <a:rPr lang="zh-CN" altLang="zh-CN" b="1" dirty="0">
                <a:solidFill>
                  <a:srgbClr val="FF0000"/>
                </a:solidFill>
              </a:rPr>
              <a:t>现代密码学中最重要、最困难</a:t>
            </a:r>
            <a:r>
              <a:rPr lang="zh-CN" altLang="zh-CN" dirty="0"/>
              <a:t>的部分</a:t>
            </a:r>
            <a:r>
              <a:rPr lang="zh-CN" altLang="zh-CN" dirty="0" smtClean="0"/>
              <a:t>。</a:t>
            </a:r>
            <a:endParaRPr lang="en-US" altLang="zh-CN" dirty="0" smtClean="0"/>
          </a:p>
          <a:p>
            <a:pPr indent="715963">
              <a:buNone/>
            </a:pPr>
            <a:r>
              <a:rPr lang="zh-CN" altLang="zh-CN" dirty="0" smtClean="0"/>
              <a:t>密钥</a:t>
            </a:r>
            <a:r>
              <a:rPr lang="zh-CN" altLang="en-US" dirty="0"/>
              <a:t>涉及</a:t>
            </a:r>
            <a:r>
              <a:rPr lang="zh-CN" altLang="zh-CN" dirty="0" smtClean="0"/>
              <a:t>一系列</a:t>
            </a:r>
            <a:r>
              <a:rPr lang="zh-CN" altLang="zh-CN" dirty="0"/>
              <a:t>的规程，</a:t>
            </a:r>
            <a:r>
              <a:rPr lang="zh-CN" altLang="zh-CN" b="1" dirty="0">
                <a:solidFill>
                  <a:srgbClr val="FF0000"/>
                </a:solidFill>
              </a:rPr>
              <a:t>包括密钥的产生、分配、存储、使用、备份</a:t>
            </a:r>
            <a:r>
              <a:rPr lang="en-US" altLang="zh-CN" b="1" dirty="0">
                <a:solidFill>
                  <a:srgbClr val="FF0000"/>
                </a:solidFill>
              </a:rPr>
              <a:t>/</a:t>
            </a:r>
            <a:r>
              <a:rPr lang="zh-CN" altLang="zh-CN" b="1" dirty="0">
                <a:solidFill>
                  <a:srgbClr val="FF0000"/>
                </a:solidFill>
              </a:rPr>
              <a:t>恢复、更新、撤消和销毁等环节</a:t>
            </a:r>
            <a:r>
              <a:rPr lang="zh-CN" altLang="zh-CN" dirty="0"/>
              <a:t>。在现代密码学中，密钥管理作为作为提供数据保密性、数据完整性、可用性、可靠性、可审查性和不可抵赖性等安全技术的基础，在保密系统中是至关重要的。</a:t>
            </a:r>
            <a:endParaRPr lang="zh-CN" altLang="en-US" dirty="0"/>
          </a:p>
          <a:p>
            <a:endParaRPr lang="zh-CN" altLang="en-US" dirty="0"/>
          </a:p>
        </p:txBody>
      </p:sp>
    </p:spTree>
    <p:extLst>
      <p:ext uri="{BB962C8B-B14F-4D97-AF65-F5344CB8AC3E}">
        <p14:creationId xmlns:p14="http://schemas.microsoft.com/office/powerpoint/2010/main" val="395784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b="1" dirty="0"/>
              <a:t>2</a:t>
            </a:r>
            <a:r>
              <a:rPr lang="zh-CN" altLang="zh-CN" b="1" dirty="0"/>
              <a:t>．</a:t>
            </a:r>
            <a:r>
              <a:rPr lang="en-US" altLang="zh-CN" b="1" dirty="0"/>
              <a:t>STS</a:t>
            </a:r>
            <a:r>
              <a:rPr lang="zh-CN" altLang="zh-CN" b="1" dirty="0"/>
              <a:t>（</a:t>
            </a:r>
            <a:r>
              <a:rPr lang="en-US" altLang="zh-CN" b="1" dirty="0"/>
              <a:t>Station-To-Station</a:t>
            </a:r>
            <a:r>
              <a:rPr lang="zh-CN" altLang="zh-CN" b="1" dirty="0"/>
              <a:t>）协议</a:t>
            </a:r>
            <a:endParaRPr lang="zh-CN" altLang="zh-CN" dirty="0"/>
          </a:p>
          <a:p>
            <a:pPr indent="625475">
              <a:buNone/>
            </a:pPr>
            <a:r>
              <a:rPr lang="zh-CN" altLang="zh-CN" dirty="0"/>
              <a:t>下面介绍的认证密钥协商协议是对</a:t>
            </a:r>
            <a:r>
              <a:rPr lang="en-US" altLang="zh-CN" dirty="0" err="1"/>
              <a:t>Diffie</a:t>
            </a:r>
            <a:r>
              <a:rPr lang="en-US" altLang="zh-CN" dirty="0"/>
              <a:t>-Hellman</a:t>
            </a:r>
            <a:r>
              <a:rPr lang="zh-CN" altLang="zh-CN" dirty="0"/>
              <a:t>密钥交换协议进行修改后得到的，也称为端</a:t>
            </a:r>
            <a:r>
              <a:rPr lang="en-US" altLang="zh-CN" dirty="0"/>
              <a:t>-</a:t>
            </a:r>
            <a:r>
              <a:rPr lang="zh-CN" altLang="zh-CN" dirty="0"/>
              <a:t>端协议（</a:t>
            </a:r>
            <a:r>
              <a:rPr lang="en-US" altLang="zh-CN" dirty="0"/>
              <a:t>STS</a:t>
            </a:r>
            <a:r>
              <a:rPr lang="zh-CN" altLang="zh-CN" dirty="0"/>
              <a:t>，</a:t>
            </a:r>
            <a:r>
              <a:rPr lang="en-US" altLang="zh-CN" dirty="0"/>
              <a:t>Station-To-Station</a:t>
            </a:r>
            <a:r>
              <a:rPr lang="zh-CN" altLang="zh-CN" dirty="0"/>
              <a:t>）。</a:t>
            </a:r>
          </a:p>
          <a:p>
            <a:endParaRPr lang="zh-CN" altLang="en-US" dirty="0"/>
          </a:p>
        </p:txBody>
      </p:sp>
    </p:spTree>
    <p:extLst>
      <p:ext uri="{BB962C8B-B14F-4D97-AF65-F5344CB8AC3E}">
        <p14:creationId xmlns:p14="http://schemas.microsoft.com/office/powerpoint/2010/main" val="396944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b="1" dirty="0"/>
              <a:t>10.5.2 </a:t>
            </a:r>
            <a:r>
              <a:rPr lang="zh-CN" altLang="zh-CN" b="1" dirty="0"/>
              <a:t>秘密共享</a:t>
            </a:r>
          </a:p>
          <a:p>
            <a:pPr indent="625475">
              <a:buNone/>
            </a:pPr>
            <a:r>
              <a:rPr lang="zh-CN" altLang="zh-CN" dirty="0"/>
              <a:t>在实际工作和生活中，我们可能会遇到：（1）一个绝密情报锁在保险柜里，为了确保安全，规定情报管理部门的8个人至少有4个人在场才能打开保险柜，同时也避免了某一管理员丢失了钥匙而造成严重事故。要达到这样的功效，保险柜的钥匙如何分配呢？（2）在某些主要场所进行一项重要的检验时，通常需要2人或以上检验人员同时参与才能生效，这时需要将秘密分给多人掌管，并且必须有一定人数的掌管的人员到场才能恢复这一秘密。那么掌管秘密的人数应该多少才合适呢？</a:t>
            </a:r>
          </a:p>
          <a:p>
            <a:endParaRPr lang="zh-CN" altLang="en-US" dirty="0"/>
          </a:p>
        </p:txBody>
      </p:sp>
    </p:spTree>
    <p:extLst>
      <p:ext uri="{BB962C8B-B14F-4D97-AF65-F5344CB8AC3E}">
        <p14:creationId xmlns:p14="http://schemas.microsoft.com/office/powerpoint/2010/main" val="268693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05135"/>
            <a:ext cx="9105007" cy="5904185"/>
          </a:xfrm>
        </p:spPr>
        <p:txBody>
          <a:bodyPr/>
          <a:lstStyle/>
          <a:p>
            <a:pPr indent="715963">
              <a:buNone/>
            </a:pPr>
            <a:r>
              <a:rPr lang="zh-CN" altLang="zh-CN" dirty="0"/>
              <a:t>为了解决这样一些问题，人们引入了(</a:t>
            </a:r>
            <a:r>
              <a:rPr lang="zh-CN" altLang="zh-CN" i="1" dirty="0"/>
              <a:t>t, n</a:t>
            </a:r>
            <a:r>
              <a:rPr lang="zh-CN" altLang="zh-CN" dirty="0"/>
              <a:t>)门限方案（Threshold Scheme），其基本思想：预先由需要保护的共享秘密产生</a:t>
            </a:r>
            <a:r>
              <a:rPr lang="zh-CN" altLang="zh-CN" i="1" dirty="0"/>
              <a:t>n</a:t>
            </a:r>
            <a:r>
              <a:rPr lang="zh-CN" altLang="zh-CN" dirty="0"/>
              <a:t>份或称为秘密影子(Shadow)，并且这n份中的任意</a:t>
            </a:r>
            <a:r>
              <a:rPr lang="zh-CN" altLang="zh-CN" i="1" dirty="0"/>
              <a:t>t</a:t>
            </a:r>
            <a:r>
              <a:rPr lang="zh-CN" altLang="zh-CN" dirty="0"/>
              <a:t>个就可以重构共享秘密。</a:t>
            </a:r>
          </a:p>
          <a:p>
            <a:pPr indent="715963">
              <a:buNone/>
            </a:pPr>
            <a:r>
              <a:rPr lang="zh-CN" altLang="zh-CN" dirty="0"/>
              <a:t>假设一个共享秘密</a:t>
            </a:r>
            <a:r>
              <a:rPr lang="zh-CN" altLang="zh-CN" i="1" dirty="0"/>
              <a:t>M</a:t>
            </a:r>
            <a:r>
              <a:rPr lang="zh-CN" altLang="zh-CN" dirty="0"/>
              <a:t>分成</a:t>
            </a:r>
            <a:r>
              <a:rPr lang="zh-CN" altLang="zh-CN" i="1" dirty="0"/>
              <a:t>n</a:t>
            </a:r>
            <a:r>
              <a:rPr lang="zh-CN" altLang="zh-CN" dirty="0"/>
              <a:t>份秘密</a:t>
            </a:r>
            <a:r>
              <a:rPr lang="zh-CN" altLang="zh-CN" i="1" dirty="0"/>
              <a:t>m</a:t>
            </a:r>
            <a:r>
              <a:rPr lang="zh-CN" altLang="zh-CN" i="1" baseline="-25000" dirty="0"/>
              <a:t>1</a:t>
            </a:r>
            <a:r>
              <a:rPr lang="zh-CN" altLang="zh-CN" dirty="0"/>
              <a:t>, </a:t>
            </a:r>
            <a:r>
              <a:rPr lang="zh-CN" altLang="zh-CN" i="1" dirty="0"/>
              <a:t>m</a:t>
            </a:r>
            <a:r>
              <a:rPr lang="zh-CN" altLang="zh-CN" i="1" baseline="-25000" dirty="0"/>
              <a:t>2</a:t>
            </a:r>
            <a:r>
              <a:rPr lang="zh-CN" altLang="zh-CN" dirty="0"/>
              <a:t>, …, </a:t>
            </a:r>
            <a:r>
              <a:rPr lang="zh-CN" altLang="zh-CN" i="1" dirty="0"/>
              <a:t>m</a:t>
            </a:r>
            <a:r>
              <a:rPr lang="zh-CN" altLang="zh-CN" i="1" baseline="-25000" dirty="0"/>
              <a:t>n</a:t>
            </a:r>
            <a:r>
              <a:rPr lang="zh-CN" altLang="zh-CN" dirty="0"/>
              <a:t>，并将这</a:t>
            </a:r>
            <a:r>
              <a:rPr lang="zh-CN" altLang="zh-CN" i="1" dirty="0"/>
              <a:t>n</a:t>
            </a:r>
            <a:r>
              <a:rPr lang="zh-CN" altLang="zh-CN" dirty="0"/>
              <a:t>份秘密分别授予</a:t>
            </a:r>
            <a:r>
              <a:rPr lang="zh-CN" altLang="zh-CN" i="1" dirty="0"/>
              <a:t>n</a:t>
            </a:r>
            <a:r>
              <a:rPr lang="zh-CN" altLang="zh-CN" dirty="0"/>
              <a:t>个不同的持有人保管，使得：</a:t>
            </a:r>
          </a:p>
          <a:p>
            <a:pPr indent="715963">
              <a:buNone/>
            </a:pPr>
            <a:r>
              <a:rPr lang="zh-CN" altLang="zh-CN" dirty="0"/>
              <a:t>（1）由任意</a:t>
            </a:r>
            <a:r>
              <a:rPr lang="zh-CN" altLang="zh-CN" i="1" dirty="0"/>
              <a:t>t</a:t>
            </a:r>
            <a:r>
              <a:rPr lang="zh-CN" altLang="zh-CN" dirty="0"/>
              <a:t>个或多于</a:t>
            </a:r>
            <a:r>
              <a:rPr lang="zh-CN" altLang="zh-CN" i="1" dirty="0"/>
              <a:t>t</a:t>
            </a:r>
            <a:r>
              <a:rPr lang="zh-CN" altLang="zh-CN" dirty="0"/>
              <a:t>个已知的秘密份额</a:t>
            </a:r>
            <a:r>
              <a:rPr lang="zh-CN" altLang="zh-CN" i="1" dirty="0"/>
              <a:t>m</a:t>
            </a:r>
            <a:r>
              <a:rPr lang="zh-CN" altLang="zh-CN" i="1" baseline="-25000" dirty="0"/>
              <a:t>i</a:t>
            </a:r>
            <a:r>
              <a:rPr lang="zh-CN" altLang="zh-CN" dirty="0"/>
              <a:t>，可以方便地计算出共享秘密</a:t>
            </a:r>
            <a:r>
              <a:rPr lang="zh-CN" altLang="zh-CN" i="1" dirty="0"/>
              <a:t>M</a:t>
            </a:r>
            <a:r>
              <a:rPr lang="zh-CN" altLang="zh-CN" dirty="0"/>
              <a:t>；</a:t>
            </a:r>
          </a:p>
          <a:p>
            <a:pPr indent="715963">
              <a:buNone/>
            </a:pPr>
            <a:r>
              <a:rPr lang="zh-CN" altLang="zh-CN" dirty="0"/>
              <a:t>（2）若仅知道</a:t>
            </a:r>
            <a:r>
              <a:rPr lang="zh-CN" altLang="zh-CN" i="1" dirty="0"/>
              <a:t>t-1</a:t>
            </a:r>
            <a:r>
              <a:rPr lang="zh-CN" altLang="zh-CN" dirty="0"/>
              <a:t>个或者少于</a:t>
            </a:r>
            <a:r>
              <a:rPr lang="zh-CN" altLang="zh-CN" i="1" dirty="0"/>
              <a:t>t-1</a:t>
            </a:r>
            <a:r>
              <a:rPr lang="zh-CN" altLang="zh-CN" dirty="0"/>
              <a:t>个秘密份额</a:t>
            </a:r>
            <a:r>
              <a:rPr lang="zh-CN" altLang="zh-CN" i="1" dirty="0"/>
              <a:t>m</a:t>
            </a:r>
            <a:r>
              <a:rPr lang="zh-CN" altLang="zh-CN" i="1" baseline="-25000" dirty="0"/>
              <a:t>i</a:t>
            </a:r>
            <a:r>
              <a:rPr lang="zh-CN" altLang="zh-CN" dirty="0"/>
              <a:t>，则不可能确定共享秘密M（这里的不可能是指计算上的不可能）。</a:t>
            </a:r>
          </a:p>
          <a:p>
            <a:pPr indent="715963">
              <a:buNone/>
            </a:pPr>
            <a:r>
              <a:rPr lang="zh-CN" altLang="zh-CN" dirty="0"/>
              <a:t>通常t称位门限值（Threshold Value），这样的方案称为(</a:t>
            </a:r>
            <a:r>
              <a:rPr lang="zh-CN" altLang="zh-CN" i="1" dirty="0"/>
              <a:t>t, n</a:t>
            </a:r>
            <a:r>
              <a:rPr lang="zh-CN" altLang="zh-CN" dirty="0"/>
              <a:t>)门限方案，为多人共同掌管一个秘密信息提供了可能。</a:t>
            </a:r>
          </a:p>
          <a:p>
            <a:pPr indent="715963">
              <a:buNone/>
            </a:pPr>
            <a:endParaRPr lang="zh-CN" altLang="en-US" dirty="0"/>
          </a:p>
        </p:txBody>
      </p:sp>
    </p:spTree>
    <p:extLst>
      <p:ext uri="{BB962C8B-B14F-4D97-AF65-F5344CB8AC3E}">
        <p14:creationId xmlns:p14="http://schemas.microsoft.com/office/powerpoint/2010/main" val="99895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625475">
              <a:buNone/>
            </a:pPr>
            <a:r>
              <a:rPr lang="zh-CN" altLang="zh-CN" dirty="0"/>
              <a:t>(</a:t>
            </a:r>
            <a:r>
              <a:rPr lang="zh-CN" altLang="zh-CN" i="1" dirty="0"/>
              <a:t>t, n</a:t>
            </a:r>
            <a:r>
              <a:rPr lang="zh-CN" altLang="zh-CN" dirty="0"/>
              <a:t>)门限方案是一种比较灵活的秘密共享方案，门限值t决定了下体在安全性、操作效率及易用性上的均衡，增大门限值t就意味着需要更多的秘密份额才能重构共享秘密，因此可以提高系统的安全性，但易用性会降低，不便于操作；而减少门限值</a:t>
            </a:r>
            <a:r>
              <a:rPr lang="zh-CN" altLang="zh-CN" i="1" dirty="0"/>
              <a:t>t</a:t>
            </a:r>
            <a:r>
              <a:rPr lang="zh-CN" altLang="zh-CN" dirty="0"/>
              <a:t>，易用性和操作方面都会提高，但安全性会降低。</a:t>
            </a:r>
          </a:p>
          <a:p>
            <a:endParaRPr lang="zh-CN" altLang="en-US" dirty="0"/>
          </a:p>
        </p:txBody>
      </p:sp>
    </p:spTree>
    <p:extLst>
      <p:ext uri="{BB962C8B-B14F-4D97-AF65-F5344CB8AC3E}">
        <p14:creationId xmlns:p14="http://schemas.microsoft.com/office/powerpoint/2010/main" val="248551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3" y="404664"/>
            <a:ext cx="8458200" cy="5688161"/>
          </a:xfrm>
        </p:spPr>
        <p:txBody>
          <a:bodyPr/>
          <a:lstStyle/>
          <a:p>
            <a:pPr indent="715963">
              <a:buNone/>
            </a:pPr>
            <a:r>
              <a:rPr lang="zh-CN" altLang="zh-CN" dirty="0"/>
              <a:t>此外，密钥作为密码系统中的可变部分，在考虑密码系统的设计时（特别是在商用系统的设计时），</a:t>
            </a:r>
            <a:r>
              <a:rPr lang="zh-CN" altLang="zh-CN" b="1" dirty="0">
                <a:solidFill>
                  <a:srgbClr val="FF0000"/>
                </a:solidFill>
              </a:rPr>
              <a:t>需要解决的核心问题是密钥管理问题</a:t>
            </a:r>
            <a:r>
              <a:rPr lang="zh-CN" altLang="zh-CN" dirty="0"/>
              <a:t>，而不是密码算法问题（例如商用系统可以使用公开了的、经过大量评估分析认为抗攻击能力比较强的算法）。由此，可以看出密钥管理在整个密码系统中是极其重要的</a:t>
            </a:r>
            <a:r>
              <a:rPr lang="zh-CN" altLang="zh-CN" dirty="0" smtClean="0"/>
              <a:t>。</a:t>
            </a:r>
            <a:endParaRPr lang="en-US" altLang="zh-CN" dirty="0" smtClean="0"/>
          </a:p>
          <a:p>
            <a:pPr indent="715963">
              <a:buNone/>
            </a:pPr>
            <a:r>
              <a:rPr lang="zh-CN" altLang="zh-CN" b="1" dirty="0">
                <a:solidFill>
                  <a:srgbClr val="FF0000"/>
                </a:solidFill>
              </a:rPr>
              <a:t>密码系统的安全</a:t>
            </a:r>
            <a:r>
              <a:rPr lang="zh-CN" altLang="zh-CN" b="1" dirty="0" smtClean="0">
                <a:solidFill>
                  <a:srgbClr val="FF0000"/>
                </a:solidFill>
              </a:rPr>
              <a:t>强度</a:t>
            </a:r>
            <a:r>
              <a:rPr lang="zh-CN" altLang="en-US" b="1" dirty="0" smtClean="0">
                <a:solidFill>
                  <a:srgbClr val="FF0000"/>
                </a:solidFill>
              </a:rPr>
              <a:t>由</a:t>
            </a:r>
            <a:r>
              <a:rPr lang="zh-CN" altLang="zh-CN" b="1" dirty="0" smtClean="0">
                <a:solidFill>
                  <a:srgbClr val="FF0000"/>
                </a:solidFill>
              </a:rPr>
              <a:t>系统</a:t>
            </a:r>
            <a:r>
              <a:rPr lang="zh-CN" altLang="zh-CN" b="1" dirty="0">
                <a:solidFill>
                  <a:srgbClr val="FF0000"/>
                </a:solidFill>
              </a:rPr>
              <a:t>中最薄弱的环节决定的</a:t>
            </a:r>
            <a:r>
              <a:rPr lang="zh-CN" altLang="zh-CN" dirty="0"/>
              <a:t>。但作为一个好的密钥管理系统应当尽量不依赖于人的因素，这不仅是为了提高密钥管理的自动化水平，最终目的还是为了提高系统的安全程度。为此，对密钥管理系统一般应满足：</a:t>
            </a:r>
            <a:r>
              <a:rPr lang="en-US" altLang="zh-CN" dirty="0"/>
              <a:t>① </a:t>
            </a:r>
            <a:r>
              <a:rPr lang="zh-CN" altLang="zh-CN" dirty="0"/>
              <a:t>密钥难以被非法窃取；</a:t>
            </a:r>
            <a:r>
              <a:rPr lang="en-US" altLang="zh-CN" dirty="0"/>
              <a:t>② </a:t>
            </a:r>
            <a:r>
              <a:rPr lang="zh-CN" altLang="zh-CN" dirty="0"/>
              <a:t>在一定条件下窃取了密钥也没有用；</a:t>
            </a:r>
            <a:r>
              <a:rPr lang="en-US" altLang="zh-CN" dirty="0"/>
              <a:t>③ </a:t>
            </a:r>
            <a:r>
              <a:rPr lang="zh-CN" altLang="zh-CN" dirty="0"/>
              <a:t>密钥的分配和更换过程在用户看来是透明的，用户不一定要亲自掌握密钥</a:t>
            </a:r>
            <a:r>
              <a:rPr lang="zh-CN" altLang="zh-CN" dirty="0" smtClean="0"/>
              <a:t>。</a:t>
            </a:r>
            <a:endParaRPr lang="zh-CN" altLang="en-US" dirty="0"/>
          </a:p>
        </p:txBody>
      </p:sp>
    </p:spTree>
    <p:extLst>
      <p:ext uri="{BB962C8B-B14F-4D97-AF65-F5344CB8AC3E}">
        <p14:creationId xmlns:p14="http://schemas.microsoft.com/office/powerpoint/2010/main" val="140281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10.2</a:t>
            </a:r>
            <a:r>
              <a:rPr lang="zh-CN" altLang="zh-CN" b="1" dirty="0"/>
              <a:t>密钥的组织结构及</a:t>
            </a:r>
            <a:r>
              <a:rPr lang="zh-CN" altLang="zh-CN" b="1" dirty="0" smtClean="0"/>
              <a:t>分类</a:t>
            </a:r>
            <a:endParaRPr lang="zh-CN" altLang="en-US" dirty="0"/>
          </a:p>
        </p:txBody>
      </p:sp>
      <p:sp>
        <p:nvSpPr>
          <p:cNvPr id="3" name="内容占位符 2"/>
          <p:cNvSpPr>
            <a:spLocks noGrp="1"/>
          </p:cNvSpPr>
          <p:nvPr>
            <p:ph idx="1"/>
          </p:nvPr>
        </p:nvSpPr>
        <p:spPr/>
        <p:txBody>
          <a:bodyPr/>
          <a:lstStyle/>
          <a:p>
            <a:endParaRPr lang="zh-CN" altLang="zh-CN" dirty="0"/>
          </a:p>
          <a:p>
            <a:pPr>
              <a:buNone/>
            </a:pPr>
            <a:r>
              <a:rPr lang="en-US" altLang="zh-CN" b="1" dirty="0"/>
              <a:t>10.2.1 </a:t>
            </a:r>
            <a:r>
              <a:rPr lang="zh-CN" altLang="zh-CN" b="1" dirty="0"/>
              <a:t>密钥的组织结构</a:t>
            </a:r>
          </a:p>
          <a:p>
            <a:pPr>
              <a:buNone/>
            </a:pPr>
            <a:endParaRPr lang="zh-CN" altLang="zh-CN" dirty="0"/>
          </a:p>
          <a:p>
            <a:pPr indent="715963">
              <a:buNone/>
            </a:pPr>
            <a:r>
              <a:rPr lang="zh-CN" altLang="zh-CN" dirty="0"/>
              <a:t>为了适应密钥管理系统的要求，目前在现有的计算机网络系统和数据库系统的密钥管理系统的设计中，大都采用了</a:t>
            </a:r>
            <a:r>
              <a:rPr lang="zh-CN" altLang="zh-CN" b="1" dirty="0">
                <a:solidFill>
                  <a:srgbClr val="FF0000"/>
                </a:solidFill>
              </a:rPr>
              <a:t>层次化的密钥结构</a:t>
            </a:r>
            <a:r>
              <a:rPr lang="zh-CN" altLang="zh-CN" dirty="0"/>
              <a:t>。这种层次化的密钥结构与整个系统的密钥控制关系是对应的。按照密钥的作用与类型及它们之间的相互控制关系，可以将不同类型的密钥划分为</a:t>
            </a:r>
            <a:r>
              <a:rPr lang="en-US" altLang="zh-CN" dirty="0"/>
              <a:t>1</a:t>
            </a:r>
            <a:r>
              <a:rPr lang="zh-CN" altLang="zh-CN" dirty="0"/>
              <a:t>级密钥、</a:t>
            </a:r>
            <a:r>
              <a:rPr lang="en-US" altLang="zh-CN" dirty="0"/>
              <a:t>2</a:t>
            </a:r>
            <a:r>
              <a:rPr lang="zh-CN" altLang="zh-CN" dirty="0"/>
              <a:t>级密钥、</a:t>
            </a:r>
            <a:r>
              <a:rPr lang="en-US" altLang="zh-CN" dirty="0"/>
              <a:t>…</a:t>
            </a:r>
            <a:r>
              <a:rPr lang="en-US" altLang="zh-CN" i="1" dirty="0"/>
              <a:t>n</a:t>
            </a:r>
            <a:r>
              <a:rPr lang="zh-CN" altLang="zh-CN" dirty="0"/>
              <a:t>级密钥，从而组成一个</a:t>
            </a:r>
            <a:r>
              <a:rPr lang="en-US" altLang="zh-CN" i="1" dirty="0"/>
              <a:t>n</a:t>
            </a:r>
            <a:r>
              <a:rPr lang="zh-CN" altLang="zh-CN" b="1" dirty="0">
                <a:solidFill>
                  <a:srgbClr val="FF0000"/>
                </a:solidFill>
              </a:rPr>
              <a:t>层密钥系统</a:t>
            </a:r>
            <a:r>
              <a:rPr lang="zh-CN" altLang="zh-CN" dirty="0"/>
              <a:t>，如</a:t>
            </a:r>
            <a:r>
              <a:rPr lang="zh-CN" altLang="zh-CN" dirty="0" smtClean="0"/>
              <a:t>图所</a:t>
            </a:r>
            <a:r>
              <a:rPr lang="zh-CN" altLang="zh-CN" dirty="0"/>
              <a:t>示。 </a:t>
            </a:r>
            <a:endParaRPr lang="zh-CN" altLang="en-US" dirty="0"/>
          </a:p>
        </p:txBody>
      </p:sp>
    </p:spTree>
    <p:extLst>
      <p:ext uri="{BB962C8B-B14F-4D97-AF65-F5344CB8AC3E}">
        <p14:creationId xmlns:p14="http://schemas.microsoft.com/office/powerpoint/2010/main" val="215374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32656"/>
            <a:ext cx="6408712" cy="5184576"/>
          </a:xfrm>
          <a:prstGeom prst="rect">
            <a:avLst/>
          </a:prstGeom>
          <a:noFill/>
          <a:ln>
            <a:noFill/>
          </a:ln>
        </p:spPr>
      </p:pic>
      <p:sp>
        <p:nvSpPr>
          <p:cNvPr id="5" name="TextBox 4"/>
          <p:cNvSpPr txBox="1"/>
          <p:nvPr/>
        </p:nvSpPr>
        <p:spPr>
          <a:xfrm>
            <a:off x="1619672" y="5661248"/>
            <a:ext cx="4752528" cy="954107"/>
          </a:xfrm>
          <a:prstGeom prst="rect">
            <a:avLst/>
          </a:prstGeom>
          <a:noFill/>
        </p:spPr>
        <p:txBody>
          <a:bodyPr wrap="square" rtlCol="0">
            <a:spAutoFit/>
          </a:bodyPr>
          <a:lstStyle/>
          <a:p>
            <a:pPr algn="ctr"/>
            <a:r>
              <a:rPr lang="zh-CN" altLang="zh-CN" sz="2800" b="1" dirty="0" smtClean="0"/>
              <a:t>层次化</a:t>
            </a:r>
            <a:r>
              <a:rPr lang="zh-CN" altLang="zh-CN" sz="2800" b="1" dirty="0"/>
              <a:t>的密钥结构</a:t>
            </a:r>
            <a:endParaRPr lang="zh-CN" altLang="zh-CN" sz="2800" dirty="0"/>
          </a:p>
          <a:p>
            <a:endParaRPr lang="zh-CN" altLang="en-US" sz="2800" dirty="0"/>
          </a:p>
        </p:txBody>
      </p:sp>
    </p:spTree>
    <p:extLst>
      <p:ext uri="{BB962C8B-B14F-4D97-AF65-F5344CB8AC3E}">
        <p14:creationId xmlns:p14="http://schemas.microsoft.com/office/powerpoint/2010/main" val="728570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715963">
              <a:buNone/>
            </a:pPr>
            <a:r>
              <a:rPr lang="zh-CN" altLang="zh-CN" dirty="0"/>
              <a:t>在</a:t>
            </a:r>
            <a:r>
              <a:rPr lang="zh-CN" altLang="zh-CN" dirty="0" smtClean="0"/>
              <a:t>图中</a:t>
            </a:r>
            <a:r>
              <a:rPr lang="zh-CN" altLang="zh-CN" dirty="0"/>
              <a:t>，系统使用一级</a:t>
            </a:r>
            <a:r>
              <a:rPr lang="zh-CN" altLang="zh-CN" dirty="0" smtClean="0"/>
              <a:t>密钥</a:t>
            </a:r>
            <a:r>
              <a:rPr lang="en-US" altLang="zh-CN" dirty="0" smtClean="0"/>
              <a:t>K</a:t>
            </a:r>
            <a:r>
              <a:rPr lang="en-US" altLang="zh-CN" baseline="-25000" dirty="0" smtClean="0"/>
              <a:t>1</a:t>
            </a:r>
            <a:r>
              <a:rPr lang="zh-CN" altLang="zh-CN" dirty="0" smtClean="0"/>
              <a:t>通过</a:t>
            </a:r>
            <a:r>
              <a:rPr lang="zh-CN" altLang="zh-CN" dirty="0"/>
              <a:t>算法</a:t>
            </a:r>
            <a:r>
              <a:rPr lang="en-US" altLang="zh-CN" dirty="0"/>
              <a:t> </a:t>
            </a:r>
            <a:r>
              <a:rPr lang="en-US" altLang="zh-CN" dirty="0" smtClean="0"/>
              <a:t>f</a:t>
            </a:r>
            <a:r>
              <a:rPr lang="en-US" altLang="zh-CN" baseline="-25000" dirty="0" smtClean="0"/>
              <a:t>1</a:t>
            </a:r>
            <a:r>
              <a:rPr lang="zh-CN" altLang="zh-CN" dirty="0" smtClean="0"/>
              <a:t>保护</a:t>
            </a:r>
            <a:r>
              <a:rPr lang="zh-CN" altLang="zh-CN" dirty="0"/>
              <a:t>二级密钥（一级密钥使用物理方法或其他的方法进行保护），使用</a:t>
            </a:r>
            <a:r>
              <a:rPr lang="zh-CN" altLang="zh-CN" dirty="0" smtClean="0"/>
              <a:t>二级密钥</a:t>
            </a:r>
            <a:r>
              <a:rPr lang="en-US" altLang="zh-CN" dirty="0" smtClean="0"/>
              <a:t>K</a:t>
            </a:r>
            <a:r>
              <a:rPr lang="en-US" altLang="zh-CN" baseline="-25000" dirty="0" smtClean="0"/>
              <a:t>2</a:t>
            </a:r>
            <a:r>
              <a:rPr lang="zh-CN" altLang="zh-CN" dirty="0" smtClean="0"/>
              <a:t>通过算法</a:t>
            </a:r>
            <a:r>
              <a:rPr lang="en-US" altLang="zh-CN" dirty="0" smtClean="0"/>
              <a:t>f</a:t>
            </a:r>
            <a:r>
              <a:rPr lang="en-US" altLang="zh-CN" baseline="-25000" dirty="0" smtClean="0"/>
              <a:t>2</a:t>
            </a:r>
            <a:r>
              <a:rPr lang="zh-CN" altLang="zh-CN" dirty="0" smtClean="0"/>
              <a:t>保护</a:t>
            </a:r>
            <a:r>
              <a:rPr lang="zh-CN" altLang="zh-CN" dirty="0"/>
              <a:t>三级密钥，以此类推，直到</a:t>
            </a:r>
            <a:r>
              <a:rPr lang="zh-CN" altLang="zh-CN" b="1" dirty="0">
                <a:solidFill>
                  <a:srgbClr val="FF0000"/>
                </a:solidFill>
              </a:rPr>
              <a:t>最后</a:t>
            </a:r>
            <a:r>
              <a:rPr lang="zh-CN" altLang="zh-CN" b="1" dirty="0" smtClean="0">
                <a:solidFill>
                  <a:srgbClr val="FF0000"/>
                </a:solidFill>
              </a:rPr>
              <a:t>使用</a:t>
            </a:r>
            <a:r>
              <a:rPr lang="en-US" altLang="zh-CN" b="1" dirty="0" smtClean="0">
                <a:solidFill>
                  <a:srgbClr val="FF0000"/>
                </a:solidFill>
              </a:rPr>
              <a:t>n</a:t>
            </a:r>
            <a:r>
              <a:rPr lang="zh-CN" altLang="zh-CN" b="1" dirty="0" smtClean="0">
                <a:solidFill>
                  <a:srgbClr val="FF0000"/>
                </a:solidFill>
              </a:rPr>
              <a:t>级密钥</a:t>
            </a:r>
            <a:r>
              <a:rPr lang="en-US" altLang="zh-CN" b="1" dirty="0" err="1">
                <a:solidFill>
                  <a:srgbClr val="FF0000"/>
                </a:solidFill>
              </a:rPr>
              <a:t>K</a:t>
            </a:r>
            <a:r>
              <a:rPr lang="en-US" altLang="zh-CN" b="1" baseline="-25000" dirty="0" err="1">
                <a:solidFill>
                  <a:srgbClr val="FF0000"/>
                </a:solidFill>
              </a:rPr>
              <a:t>n</a:t>
            </a:r>
            <a:r>
              <a:rPr lang="zh-CN" altLang="zh-CN" b="1" dirty="0" smtClean="0">
                <a:solidFill>
                  <a:srgbClr val="FF0000"/>
                </a:solidFill>
              </a:rPr>
              <a:t>通过</a:t>
            </a:r>
            <a:r>
              <a:rPr lang="zh-CN" altLang="zh-CN" b="1" dirty="0">
                <a:solidFill>
                  <a:srgbClr val="FF0000"/>
                </a:solidFill>
              </a:rPr>
              <a:t>算法</a:t>
            </a:r>
            <a:r>
              <a:rPr lang="en-US" altLang="zh-CN" b="1" dirty="0">
                <a:solidFill>
                  <a:srgbClr val="FF0000"/>
                </a:solidFill>
              </a:rPr>
              <a:t> </a:t>
            </a:r>
            <a:r>
              <a:rPr lang="en-US" altLang="zh-CN" b="1" dirty="0" err="1" smtClean="0">
                <a:solidFill>
                  <a:srgbClr val="FF0000"/>
                </a:solidFill>
              </a:rPr>
              <a:t>f</a:t>
            </a:r>
            <a:r>
              <a:rPr lang="en-US" altLang="zh-CN" b="1" baseline="-25000" dirty="0" err="1" smtClean="0">
                <a:solidFill>
                  <a:srgbClr val="FF0000"/>
                </a:solidFill>
              </a:rPr>
              <a:t>n</a:t>
            </a:r>
            <a:r>
              <a:rPr lang="zh-CN" altLang="zh-CN" b="1" dirty="0" smtClean="0">
                <a:solidFill>
                  <a:srgbClr val="FF0000"/>
                </a:solidFill>
              </a:rPr>
              <a:t>保护</a:t>
            </a:r>
            <a:r>
              <a:rPr lang="zh-CN" altLang="zh-CN" b="1" dirty="0">
                <a:solidFill>
                  <a:srgbClr val="FF0000"/>
                </a:solidFill>
              </a:rPr>
              <a:t>明文数据</a:t>
            </a:r>
            <a:r>
              <a:rPr lang="zh-CN" altLang="zh-CN" dirty="0"/>
              <a:t>。随着加密过程的进行，各层密钥的内容动态变化，而这种变化的规则由相应层次的密钥协议控制。</a:t>
            </a:r>
          </a:p>
          <a:p>
            <a:endParaRPr lang="zh-CN" altLang="en-US" dirty="0"/>
          </a:p>
        </p:txBody>
      </p:sp>
    </p:spTree>
    <p:extLst>
      <p:ext uri="{BB962C8B-B14F-4D97-AF65-F5344CB8AC3E}">
        <p14:creationId xmlns:p14="http://schemas.microsoft.com/office/powerpoint/2010/main" val="1011090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715963">
              <a:buNone/>
            </a:pPr>
            <a:r>
              <a:rPr lang="zh-CN" altLang="zh-CN" dirty="0"/>
              <a:t>最下层的</a:t>
            </a:r>
            <a:r>
              <a:rPr lang="zh-CN" altLang="zh-CN" dirty="0" smtClean="0"/>
              <a:t>密钥</a:t>
            </a:r>
            <a:r>
              <a:rPr lang="en-US" altLang="zh-CN" dirty="0" err="1"/>
              <a:t>K</a:t>
            </a:r>
            <a:r>
              <a:rPr lang="en-US" altLang="zh-CN" baseline="-25000" dirty="0" err="1"/>
              <a:t>n</a:t>
            </a:r>
            <a:r>
              <a:rPr lang="zh-CN" altLang="zh-CN" dirty="0" smtClean="0"/>
              <a:t>也</a:t>
            </a:r>
            <a:r>
              <a:rPr lang="zh-CN" altLang="zh-CN" dirty="0"/>
              <a:t>叫</a:t>
            </a:r>
            <a:r>
              <a:rPr lang="zh-CN" altLang="zh-CN" b="1" dirty="0">
                <a:solidFill>
                  <a:srgbClr val="FF0000"/>
                </a:solidFill>
              </a:rPr>
              <a:t>工作密钥</a:t>
            </a:r>
            <a:r>
              <a:rPr lang="zh-CN" altLang="zh-CN" dirty="0"/>
              <a:t>，或</a:t>
            </a:r>
            <a:r>
              <a:rPr lang="zh-CN" altLang="zh-CN" b="1" dirty="0">
                <a:solidFill>
                  <a:srgbClr val="FF0000"/>
                </a:solidFill>
              </a:rPr>
              <a:t>数据加密密钥</a:t>
            </a:r>
            <a:r>
              <a:rPr lang="zh-CN" altLang="zh-CN" dirty="0"/>
              <a:t>，它直接作用于对明文数据的加解密。所有上层密钥可称为</a:t>
            </a:r>
            <a:r>
              <a:rPr lang="zh-CN" altLang="zh-CN" b="1" dirty="0">
                <a:solidFill>
                  <a:srgbClr val="FF0000"/>
                </a:solidFill>
              </a:rPr>
              <a:t>密钥加密密钥</a:t>
            </a:r>
            <a:r>
              <a:rPr lang="zh-CN" altLang="zh-CN" dirty="0"/>
              <a:t>，它们的作用是保护数据加密密钥或作为其他更低层次密钥的加密密钥。最上面一层的</a:t>
            </a:r>
            <a:r>
              <a:rPr lang="zh-CN" altLang="zh-CN" dirty="0" smtClean="0"/>
              <a:t>密钥</a:t>
            </a:r>
            <a:r>
              <a:rPr lang="en-US" altLang="zh-CN" dirty="0" smtClean="0"/>
              <a:t>K</a:t>
            </a:r>
            <a:r>
              <a:rPr lang="en-US" altLang="zh-CN" baseline="-25000" dirty="0" smtClean="0"/>
              <a:t>1</a:t>
            </a:r>
            <a:r>
              <a:rPr lang="en-US" altLang="zh-CN" dirty="0" smtClean="0"/>
              <a:t> </a:t>
            </a:r>
            <a:r>
              <a:rPr lang="zh-CN" altLang="zh-CN" dirty="0"/>
              <a:t>也叫主</a:t>
            </a:r>
            <a:r>
              <a:rPr lang="zh-CN" altLang="zh-CN" b="1" dirty="0">
                <a:solidFill>
                  <a:srgbClr val="FF0000"/>
                </a:solidFill>
              </a:rPr>
              <a:t>密钥</a:t>
            </a:r>
            <a:r>
              <a:rPr lang="zh-CN" altLang="zh-CN" dirty="0"/>
              <a:t>，通常</a:t>
            </a:r>
            <a:r>
              <a:rPr lang="zh-CN" altLang="zh-CN" b="1" dirty="0">
                <a:solidFill>
                  <a:srgbClr val="FF0000"/>
                </a:solidFill>
              </a:rPr>
              <a:t>主密钥是整个密钥管理系统的核心</a:t>
            </a:r>
            <a:r>
              <a:rPr lang="zh-CN" altLang="zh-CN" dirty="0"/>
              <a:t>，应该采用最安全的方式</a:t>
            </a:r>
            <a:r>
              <a:rPr lang="zh-CN" altLang="zh-CN" dirty="0" smtClean="0"/>
              <a:t>来进行</a:t>
            </a:r>
            <a:r>
              <a:rPr lang="zh-CN" altLang="zh-CN" dirty="0"/>
              <a:t>保护</a:t>
            </a:r>
            <a:r>
              <a:rPr lang="zh-CN" altLang="zh-CN" dirty="0" smtClean="0"/>
              <a:t>。</a:t>
            </a:r>
            <a:endParaRPr lang="en-US" altLang="zh-CN" dirty="0" smtClean="0"/>
          </a:p>
          <a:p>
            <a:endParaRPr lang="zh-CN" altLang="en-US" dirty="0"/>
          </a:p>
        </p:txBody>
      </p:sp>
    </p:spTree>
    <p:extLst>
      <p:ext uri="{BB962C8B-B14F-4D97-AF65-F5344CB8AC3E}">
        <p14:creationId xmlns:p14="http://schemas.microsoft.com/office/powerpoint/2010/main" val="1426483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715963">
              <a:buNone/>
            </a:pPr>
            <a:r>
              <a:rPr lang="zh-CN" altLang="zh-CN" b="1" dirty="0">
                <a:solidFill>
                  <a:srgbClr val="FF0000"/>
                </a:solidFill>
              </a:rPr>
              <a:t>数据加密密钥（即工作密钥）</a:t>
            </a:r>
            <a:r>
              <a:rPr lang="zh-CN" altLang="zh-CN" dirty="0"/>
              <a:t>在平时并不存在，在进行数据的加解密时，工作密钥将在上层密钥的保护下动态地产生（如，在上层密钥的保护下，通过密钥协商产生本次数据通信所使用的数据加密密钥；或在文件加密时，产生一个新的数据加密密钥，在使用完毕后，立即使用上层密钥进行加密后存储。数据加密密钥在使用完毕后，将立即清除，不再以明的形式出现在密码系统中。</a:t>
            </a:r>
          </a:p>
          <a:p>
            <a:endParaRPr lang="zh-CN" altLang="en-US" dirty="0"/>
          </a:p>
        </p:txBody>
      </p:sp>
    </p:spTree>
    <p:extLst>
      <p:ext uri="{BB962C8B-B14F-4D97-AF65-F5344CB8AC3E}">
        <p14:creationId xmlns:p14="http://schemas.microsoft.com/office/powerpoint/2010/main" val="2245686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1350</TotalTime>
  <Words>3406</Words>
  <Application>Microsoft Office PowerPoint</Application>
  <PresentationFormat>全屏显示(4:3)</PresentationFormat>
  <Paragraphs>101</Paragraphs>
  <Slides>33</Slides>
  <Notes>1</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1_Office 主题​​</vt:lpstr>
      <vt:lpstr>第10章 密钥管理技术</vt:lpstr>
      <vt:lpstr>PowerPoint 演示文稿</vt:lpstr>
      <vt:lpstr>10.1 密钥管理概述</vt:lpstr>
      <vt:lpstr>PowerPoint 演示文稿</vt:lpstr>
      <vt:lpstr>10.2密钥的组织结构及分类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10.3 密钥管理内容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10.4 密钥托管技术</vt:lpstr>
      <vt:lpstr>PowerPoint 演示文稿</vt:lpstr>
      <vt:lpstr>10.5 密钥协商与密钥分配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sleuth</dc:creator>
  <cp:lastModifiedBy>sleuth</cp:lastModifiedBy>
  <cp:revision>96</cp:revision>
  <dcterms:created xsi:type="dcterms:W3CDTF">2016-03-08T02:03:24Z</dcterms:created>
  <dcterms:modified xsi:type="dcterms:W3CDTF">2018-04-23T11:27:47Z</dcterms:modified>
</cp:coreProperties>
</file>