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
  </p:notesMasterIdLst>
  <p:sldIdLst>
    <p:sldId id="296" r:id="rId2"/>
    <p:sldId id="298" r:id="rId3"/>
    <p:sldId id="297" r:id="rId4"/>
    <p:sldId id="299" r:id="rId5"/>
    <p:sldId id="300" r:id="rId6"/>
    <p:sldId id="301" r:id="rId7"/>
    <p:sldId id="303" r:id="rId8"/>
    <p:sldId id="304" r:id="rId9"/>
    <p:sldId id="305" r:id="rId10"/>
    <p:sldId id="306" r:id="rId11"/>
    <p:sldId id="307" r:id="rId12"/>
    <p:sldId id="308" r:id="rId13"/>
    <p:sldId id="309" r:id="rId14"/>
    <p:sldId id="310" r:id="rId15"/>
    <p:sldId id="311" r:id="rId16"/>
    <p:sldId id="313" r:id="rId17"/>
    <p:sldId id="31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CD611-6AE6-4956-9C50-E56BE75D6665}" type="datetimeFigureOut">
              <a:rPr lang="zh-CN" altLang="en-US" smtClean="0"/>
              <a:t>2018/5/2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E24C3-33A0-4292-9A21-AF8827363F71}" type="slidenum">
              <a:rPr lang="zh-CN" altLang="en-US" smtClean="0"/>
              <a:t>‹#›</a:t>
            </a:fld>
            <a:endParaRPr lang="zh-CN" altLang="en-US"/>
          </a:p>
        </p:txBody>
      </p:sp>
    </p:spTree>
    <p:extLst>
      <p:ext uri="{BB962C8B-B14F-4D97-AF65-F5344CB8AC3E}">
        <p14:creationId xmlns:p14="http://schemas.microsoft.com/office/powerpoint/2010/main" val="185191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E24C3-33A0-4292-9A21-AF8827363F71}" type="slidenum">
              <a:rPr lang="zh-CN" altLang="en-US" smtClean="0"/>
              <a:t>1</a:t>
            </a:fld>
            <a:endParaRPr lang="zh-CN" altLang="en-US"/>
          </a:p>
        </p:txBody>
      </p:sp>
    </p:spTree>
    <p:extLst>
      <p:ext uri="{BB962C8B-B14F-4D97-AF65-F5344CB8AC3E}">
        <p14:creationId xmlns:p14="http://schemas.microsoft.com/office/powerpoint/2010/main" val="196779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2018/5/2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2018/5/2</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2018/5/2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2651"/>
            <a:ext cx="7772400" cy="1000125"/>
          </a:xfrm>
        </p:spPr>
        <p:txBody>
          <a:bodyPr/>
          <a:lstStyle/>
          <a:p>
            <a:r>
              <a:rPr lang="zh-CN" altLang="zh-CN" sz="3600" b="1" dirty="0"/>
              <a:t>第</a:t>
            </a:r>
            <a:r>
              <a:rPr lang="en-US" altLang="zh-CN" sz="3600" b="1" dirty="0"/>
              <a:t>10</a:t>
            </a:r>
            <a:r>
              <a:rPr lang="zh-CN" altLang="zh-CN" sz="3600" b="1" dirty="0"/>
              <a:t>章 密钥管理技术</a:t>
            </a:r>
          </a:p>
        </p:txBody>
      </p:sp>
      <p:sp>
        <p:nvSpPr>
          <p:cNvPr id="3" name="内容占位符 2"/>
          <p:cNvSpPr>
            <a:spLocks noGrp="1"/>
          </p:cNvSpPr>
          <p:nvPr>
            <p:ph idx="1"/>
          </p:nvPr>
        </p:nvSpPr>
        <p:spPr>
          <a:xfrm>
            <a:off x="899592" y="1556792"/>
            <a:ext cx="7056784" cy="4680520"/>
          </a:xfrm>
        </p:spPr>
        <p:txBody>
          <a:bodyPr/>
          <a:lstStyle/>
          <a:p>
            <a:r>
              <a:rPr lang="zh-CN" altLang="zh-CN" sz="2800" b="1" dirty="0"/>
              <a:t>知识点：</a:t>
            </a:r>
            <a:endParaRPr lang="zh-CN" altLang="zh-CN" sz="2800" dirty="0"/>
          </a:p>
          <a:p>
            <a:pPr lvl="0"/>
            <a:r>
              <a:rPr lang="zh-CN" altLang="zh-CN" sz="2800" dirty="0"/>
              <a:t>密钥管理的概念</a:t>
            </a:r>
          </a:p>
          <a:p>
            <a:pPr lvl="0"/>
            <a:r>
              <a:rPr lang="zh-CN" altLang="zh-CN" sz="2800" dirty="0"/>
              <a:t>密钥的组织结构及分类</a:t>
            </a:r>
          </a:p>
          <a:p>
            <a:pPr lvl="0"/>
            <a:r>
              <a:rPr lang="zh-CN" altLang="zh-CN" sz="2800" dirty="0"/>
              <a:t>密钥管理内容</a:t>
            </a:r>
          </a:p>
          <a:p>
            <a:pPr lvl="0"/>
            <a:r>
              <a:rPr lang="zh-CN" altLang="zh-CN" sz="2800" dirty="0"/>
              <a:t>密钥托管技术</a:t>
            </a:r>
          </a:p>
          <a:p>
            <a:pPr lvl="0"/>
            <a:r>
              <a:rPr lang="zh-CN" altLang="zh-CN" sz="2800" dirty="0"/>
              <a:t>密钥协商与密钥分配</a:t>
            </a:r>
          </a:p>
          <a:p>
            <a:pPr lvl="0"/>
            <a:r>
              <a:rPr lang="en-US" altLang="zh-CN" sz="2800" dirty="0"/>
              <a:t>PKI</a:t>
            </a:r>
            <a:r>
              <a:rPr lang="zh-CN" altLang="zh-CN" sz="2800" dirty="0"/>
              <a:t>技术</a:t>
            </a:r>
          </a:p>
        </p:txBody>
      </p:sp>
    </p:spTree>
    <p:extLst>
      <p:ext uri="{BB962C8B-B14F-4D97-AF65-F5344CB8AC3E}">
        <p14:creationId xmlns:p14="http://schemas.microsoft.com/office/powerpoint/2010/main" val="373432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188640"/>
            <a:ext cx="8458200" cy="5904185"/>
          </a:xfrm>
        </p:spPr>
        <p:txBody>
          <a:bodyPr/>
          <a:lstStyle/>
          <a:p>
            <a:pPr>
              <a:buNone/>
            </a:pPr>
            <a:r>
              <a:rPr lang="zh-CN" altLang="zh-CN" dirty="0"/>
              <a:t>（</a:t>
            </a:r>
            <a:r>
              <a:rPr lang="en-US" altLang="zh-CN" dirty="0"/>
              <a:t>1</a:t>
            </a:r>
            <a:r>
              <a:rPr lang="zh-CN" altLang="zh-CN" dirty="0"/>
              <a:t>）公钥的分配</a:t>
            </a:r>
          </a:p>
          <a:p>
            <a:pPr indent="625475">
              <a:buNone/>
            </a:pPr>
            <a:r>
              <a:rPr lang="zh-CN" altLang="zh-CN" dirty="0"/>
              <a:t>非对称密码技术使得密钥</a:t>
            </a:r>
            <a:r>
              <a:rPr lang="zh-CN" altLang="zh-CN" dirty="0" smtClean="0"/>
              <a:t>分配</a:t>
            </a:r>
            <a:r>
              <a:rPr lang="zh-CN" altLang="en-US" dirty="0"/>
              <a:t>变</a:t>
            </a:r>
            <a:r>
              <a:rPr lang="zh-CN" altLang="zh-CN" dirty="0" smtClean="0"/>
              <a:t>得</a:t>
            </a:r>
            <a:r>
              <a:rPr lang="zh-CN" altLang="zh-CN" dirty="0"/>
              <a:t>较容易，但也存在一些问题。在网络系统中无论有多少人，每个人只有一个公钥。获取公钥的途径有多种，包括</a:t>
            </a:r>
            <a:r>
              <a:rPr lang="zh-CN" altLang="zh-CN" b="1" dirty="0">
                <a:solidFill>
                  <a:srgbClr val="FF0000"/>
                </a:solidFill>
              </a:rPr>
              <a:t>公开发布、公用目录、公钥机构和公钥证书。</a:t>
            </a:r>
          </a:p>
          <a:p>
            <a:pPr>
              <a:buNone/>
            </a:pPr>
            <a:r>
              <a:rPr lang="en-US" altLang="zh-CN" dirty="0"/>
              <a:t>① </a:t>
            </a:r>
            <a:r>
              <a:rPr lang="zh-CN" altLang="zh-CN" dirty="0"/>
              <a:t>公开发布</a:t>
            </a:r>
          </a:p>
          <a:p>
            <a:pPr indent="625475">
              <a:buNone/>
            </a:pPr>
            <a:r>
              <a:rPr lang="zh-CN" altLang="zh-CN" dirty="0"/>
              <a:t>公开发布是指用户将自己的公钥发送给另外一个参与者，或者把公钥广播给相关人群。如</a:t>
            </a:r>
            <a:r>
              <a:rPr lang="en-US" altLang="zh-CN" dirty="0"/>
              <a:t>PGP</a:t>
            </a:r>
            <a:r>
              <a:rPr lang="zh-CN" altLang="zh-CN" dirty="0"/>
              <a:t>中采用了</a:t>
            </a:r>
            <a:r>
              <a:rPr lang="en-US" altLang="zh-CN" dirty="0"/>
              <a:t>RSA</a:t>
            </a:r>
            <a:r>
              <a:rPr lang="zh-CN" altLang="zh-CN" dirty="0"/>
              <a:t>算法，用户将自己的公钥附加到消息上，然后发送到公共区域（比如邮件列表中）</a:t>
            </a:r>
            <a:r>
              <a:rPr lang="zh-CN" altLang="zh-CN" dirty="0" smtClean="0"/>
              <a:t>。</a:t>
            </a:r>
            <a:endParaRPr lang="en-US" altLang="zh-CN" dirty="0" smtClean="0"/>
          </a:p>
          <a:p>
            <a:pPr indent="625475">
              <a:buNone/>
            </a:pPr>
            <a:r>
              <a:rPr lang="zh-CN" altLang="zh-CN" dirty="0" smtClean="0"/>
              <a:t>但</a:t>
            </a:r>
            <a:r>
              <a:rPr lang="zh-CN" altLang="zh-CN" dirty="0"/>
              <a:t>这种方法有一个</a:t>
            </a:r>
            <a:r>
              <a:rPr lang="zh-CN" altLang="zh-CN" b="1" dirty="0">
                <a:solidFill>
                  <a:srgbClr val="FF0000"/>
                </a:solidFill>
              </a:rPr>
              <a:t>非常大的缺点</a:t>
            </a:r>
            <a:r>
              <a:rPr lang="zh-CN" altLang="zh-CN" dirty="0"/>
              <a:t>：任何人都可以伪造一个公钥冒充他人。</a:t>
            </a:r>
          </a:p>
          <a:p>
            <a:pPr>
              <a:buNone/>
            </a:pPr>
            <a:endParaRPr lang="zh-CN" altLang="en-US" dirty="0"/>
          </a:p>
        </p:txBody>
      </p:sp>
    </p:spTree>
    <p:extLst>
      <p:ext uri="{BB962C8B-B14F-4D97-AF65-F5344CB8AC3E}">
        <p14:creationId xmlns:p14="http://schemas.microsoft.com/office/powerpoint/2010/main" val="254858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a:t>② </a:t>
            </a:r>
            <a:r>
              <a:rPr lang="zh-CN" altLang="zh-CN" dirty="0"/>
              <a:t>公用目录</a:t>
            </a:r>
          </a:p>
          <a:p>
            <a:pPr indent="625475">
              <a:buNone/>
            </a:pPr>
            <a:r>
              <a:rPr lang="zh-CN" altLang="zh-CN" dirty="0"/>
              <a:t>公用目录是由一个可信任的系统或组织建立和管理维护公用目录，该公用目录维持一个</a:t>
            </a:r>
            <a:r>
              <a:rPr lang="zh-CN" altLang="zh-CN" b="1" dirty="0">
                <a:solidFill>
                  <a:srgbClr val="FF0000"/>
                </a:solidFill>
              </a:rPr>
              <a:t>公开动态目录</a:t>
            </a:r>
            <a:r>
              <a:rPr lang="zh-CN" altLang="zh-CN" dirty="0"/>
              <a:t>。公用目录为每个参与者维护</a:t>
            </a:r>
            <a:r>
              <a:rPr lang="zh-CN" altLang="zh-CN" b="1" dirty="0">
                <a:solidFill>
                  <a:srgbClr val="FF0000"/>
                </a:solidFill>
              </a:rPr>
              <a:t>一个目录项</a:t>
            </a:r>
            <a:r>
              <a:rPr lang="en-US" altLang="zh-CN" b="1" dirty="0">
                <a:solidFill>
                  <a:srgbClr val="FF0000"/>
                </a:solidFill>
              </a:rPr>
              <a:t>{</a:t>
            </a:r>
            <a:r>
              <a:rPr lang="zh-CN" altLang="zh-CN" b="1" dirty="0">
                <a:solidFill>
                  <a:srgbClr val="FF0000"/>
                </a:solidFill>
              </a:rPr>
              <a:t>标识符，公钥</a:t>
            </a:r>
            <a:r>
              <a:rPr lang="en-US" altLang="zh-CN" b="1" dirty="0">
                <a:solidFill>
                  <a:srgbClr val="FF0000"/>
                </a:solidFill>
              </a:rPr>
              <a:t>}</a:t>
            </a:r>
            <a:r>
              <a:rPr lang="zh-CN" altLang="zh-CN" dirty="0"/>
              <a:t>，每个目录项的信息必须进行安全认证。任何人都可以从这里获得需要保密通信的公钥</a:t>
            </a:r>
            <a:r>
              <a:rPr lang="zh-CN" altLang="zh-CN" dirty="0" smtClean="0"/>
              <a:t>。</a:t>
            </a:r>
            <a:endParaRPr lang="en-US" altLang="zh-CN" dirty="0" smtClean="0"/>
          </a:p>
          <a:p>
            <a:pPr indent="625475">
              <a:buNone/>
            </a:pPr>
            <a:r>
              <a:rPr lang="zh-CN" altLang="zh-CN" dirty="0" smtClean="0"/>
              <a:t>与</a:t>
            </a:r>
            <a:r>
              <a:rPr lang="zh-CN" altLang="zh-CN" dirty="0"/>
              <a:t>公开发布公钥相比，这种方法的安全性高一些。但也有一个</a:t>
            </a:r>
            <a:r>
              <a:rPr lang="zh-CN" altLang="zh-CN" b="1" dirty="0">
                <a:solidFill>
                  <a:srgbClr val="FF0000"/>
                </a:solidFill>
              </a:rPr>
              <a:t>致命的弱点</a:t>
            </a:r>
            <a:r>
              <a:rPr lang="zh-CN" altLang="zh-CN" dirty="0"/>
              <a:t>，如果攻击者成功地得到目录管理机构的私钥，就可以伪造公钥，并发送给其他人以达到欺骗的目的。</a:t>
            </a:r>
          </a:p>
          <a:p>
            <a:endParaRPr lang="zh-CN" altLang="en-US" dirty="0"/>
          </a:p>
        </p:txBody>
      </p:sp>
    </p:spTree>
    <p:extLst>
      <p:ext uri="{BB962C8B-B14F-4D97-AF65-F5344CB8AC3E}">
        <p14:creationId xmlns:p14="http://schemas.microsoft.com/office/powerpoint/2010/main" val="227769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260648"/>
            <a:ext cx="8458200" cy="5832177"/>
          </a:xfrm>
        </p:spPr>
        <p:txBody>
          <a:bodyPr/>
          <a:lstStyle/>
          <a:p>
            <a:pPr>
              <a:buNone/>
            </a:pPr>
            <a:r>
              <a:rPr lang="en-US" altLang="zh-CN" dirty="0"/>
              <a:t>③ </a:t>
            </a:r>
            <a:r>
              <a:rPr lang="zh-CN" altLang="zh-CN" dirty="0"/>
              <a:t>公钥机构</a:t>
            </a:r>
          </a:p>
          <a:p>
            <a:pPr indent="625475">
              <a:buNone/>
            </a:pPr>
            <a:r>
              <a:rPr lang="zh-CN" altLang="zh-CN" dirty="0"/>
              <a:t>为更严格控制从目录分配出去的公钥更加安全，为此需引入一个</a:t>
            </a:r>
            <a:r>
              <a:rPr lang="zh-CN" altLang="zh-CN" b="1" dirty="0">
                <a:solidFill>
                  <a:srgbClr val="FF0000"/>
                </a:solidFill>
              </a:rPr>
              <a:t>公钥管理机构</a:t>
            </a:r>
            <a:r>
              <a:rPr lang="zh-CN" altLang="zh-CN" dirty="0"/>
              <a:t>来为各个用户建立、维护和控制动态的公用目录</a:t>
            </a:r>
            <a:r>
              <a:rPr lang="zh-CN" altLang="zh-CN" dirty="0" smtClean="0"/>
              <a:t>。</a:t>
            </a:r>
            <a:endParaRPr lang="en-US" altLang="zh-CN" dirty="0" smtClean="0"/>
          </a:p>
          <a:p>
            <a:pPr indent="625475">
              <a:buNone/>
            </a:pPr>
            <a:r>
              <a:rPr lang="zh-CN" altLang="zh-CN" dirty="0" smtClean="0"/>
              <a:t>为</a:t>
            </a:r>
            <a:r>
              <a:rPr lang="zh-CN" altLang="zh-CN" dirty="0"/>
              <a:t>达到这个目的，必须满足：每个用户都能可靠地知道管理机构的公钥、且只有管理机构自己知道自己的私钥。这样任何通信双方都可以向该管理机构获得他想要得到的任何其他通信方的公钥，通过该管理机构的公钥便可以判断它所获得的其他通信方的公钥可信度。与单纯的公用目录相比，该方法的安全性更高</a:t>
            </a:r>
            <a:r>
              <a:rPr lang="zh-CN" altLang="zh-CN" dirty="0" smtClean="0"/>
              <a:t>。</a:t>
            </a:r>
            <a:endParaRPr lang="en-US" altLang="zh-CN" dirty="0" smtClean="0"/>
          </a:p>
          <a:p>
            <a:pPr indent="625475">
              <a:buNone/>
            </a:pPr>
            <a:r>
              <a:rPr lang="zh-CN" altLang="zh-CN" dirty="0" smtClean="0"/>
              <a:t>但</a:t>
            </a:r>
            <a:r>
              <a:rPr lang="zh-CN" altLang="zh-CN" dirty="0"/>
              <a:t>这种方式也有</a:t>
            </a:r>
            <a:r>
              <a:rPr lang="zh-CN" altLang="zh-CN" b="1" dirty="0">
                <a:solidFill>
                  <a:srgbClr val="FF0000"/>
                </a:solidFill>
              </a:rPr>
              <a:t>它的缺点</a:t>
            </a:r>
            <a:r>
              <a:rPr lang="zh-CN" altLang="zh-CN" dirty="0"/>
              <a:t>：由于每个用户要想和其他人通信都需求助于公钥管理机构，因而管理机构可能会成为系统的瓶颈，而且由管理机构维护的公用目录也容易被攻击者攻击。</a:t>
            </a:r>
          </a:p>
          <a:p>
            <a:endParaRPr lang="zh-CN" altLang="en-US" dirty="0"/>
          </a:p>
        </p:txBody>
      </p:sp>
    </p:spTree>
    <p:extLst>
      <p:ext uri="{BB962C8B-B14F-4D97-AF65-F5344CB8AC3E}">
        <p14:creationId xmlns:p14="http://schemas.microsoft.com/office/powerpoint/2010/main" val="8824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1"/>
            <a:ext cx="9036495" cy="3888432"/>
          </a:xfrm>
        </p:spPr>
        <p:txBody>
          <a:bodyPr/>
          <a:lstStyle/>
          <a:p>
            <a:pPr>
              <a:buNone/>
            </a:pPr>
            <a:r>
              <a:rPr lang="en-US" altLang="zh-CN" dirty="0"/>
              <a:t>④ </a:t>
            </a:r>
            <a:r>
              <a:rPr lang="zh-CN" altLang="zh-CN" dirty="0"/>
              <a:t>公钥证书</a:t>
            </a:r>
          </a:p>
          <a:p>
            <a:pPr indent="625475">
              <a:buNone/>
            </a:pPr>
            <a:r>
              <a:rPr lang="zh-CN" altLang="zh-CN" dirty="0" smtClean="0"/>
              <a:t>不</a:t>
            </a:r>
            <a:r>
              <a:rPr lang="zh-CN" altLang="zh-CN" dirty="0"/>
              <a:t>与公钥管理机构通信，又能证明其他通信方的公钥的可信度</a:t>
            </a:r>
            <a:r>
              <a:rPr lang="zh-CN" altLang="zh-CN" dirty="0" smtClean="0"/>
              <a:t>，</a:t>
            </a:r>
            <a:r>
              <a:rPr lang="zh-CN" altLang="zh-CN" b="1" dirty="0">
                <a:solidFill>
                  <a:srgbClr val="FF0000"/>
                </a:solidFill>
              </a:rPr>
              <a:t>完全解决</a:t>
            </a:r>
            <a:r>
              <a:rPr lang="zh-CN" altLang="zh-CN" dirty="0"/>
              <a:t>了公开发布及公用目录的安全问题。</a:t>
            </a:r>
          </a:p>
          <a:p>
            <a:pPr indent="625475">
              <a:buNone/>
            </a:pPr>
            <a:r>
              <a:rPr lang="zh-CN" altLang="zh-CN" dirty="0" smtClean="0"/>
              <a:t>公</a:t>
            </a:r>
            <a:r>
              <a:rPr lang="zh-CN" altLang="zh-CN" dirty="0"/>
              <a:t>钥证书即数字证书是由授权中心</a:t>
            </a:r>
            <a:r>
              <a:rPr lang="en-US" altLang="zh-CN" dirty="0"/>
              <a:t>CA</a:t>
            </a:r>
            <a:r>
              <a:rPr lang="zh-CN" altLang="zh-CN" dirty="0"/>
              <a:t>（</a:t>
            </a:r>
            <a:r>
              <a:rPr lang="en-US" altLang="zh-CN" spc="-300" dirty="0"/>
              <a:t>Certificate Authority</a:t>
            </a:r>
            <a:r>
              <a:rPr lang="zh-CN" altLang="zh-CN" dirty="0"/>
              <a:t>）颁发的，其中的数据项包括与该用户的私钥相匹配的公钥及用户的身份和时间戳等，所有的数据项经过</a:t>
            </a:r>
            <a:r>
              <a:rPr lang="en-US" altLang="zh-CN" dirty="0"/>
              <a:t>CA</a:t>
            </a:r>
            <a:r>
              <a:rPr lang="zh-CN" altLang="zh-CN" dirty="0"/>
              <a:t>用自己的私钥签字后形成证书，证书的格式遵循</a:t>
            </a:r>
            <a:r>
              <a:rPr lang="en-US" altLang="zh-CN" dirty="0"/>
              <a:t>X.509</a:t>
            </a:r>
            <a:r>
              <a:rPr lang="zh-CN" altLang="zh-CN" dirty="0"/>
              <a:t>标准。</a:t>
            </a:r>
            <a:r>
              <a:rPr lang="zh-CN" altLang="zh-CN" b="1" dirty="0">
                <a:solidFill>
                  <a:srgbClr val="FF0000"/>
                </a:solidFill>
              </a:rPr>
              <a:t>证书的形式为</a:t>
            </a:r>
            <a:r>
              <a:rPr lang="en-US" altLang="zh-CN" b="1" dirty="0">
                <a:solidFill>
                  <a:srgbClr val="FF0000"/>
                </a:solidFill>
              </a:rPr>
              <a:t>C</a:t>
            </a:r>
            <a:r>
              <a:rPr lang="en-US" altLang="zh-CN" b="1" baseline="-25000" dirty="0">
                <a:solidFill>
                  <a:srgbClr val="FF0000"/>
                </a:solidFill>
              </a:rPr>
              <a:t>A</a:t>
            </a:r>
            <a:r>
              <a:rPr lang="en-US" altLang="zh-CN" b="1" dirty="0">
                <a:solidFill>
                  <a:srgbClr val="FF0000"/>
                </a:solidFill>
              </a:rPr>
              <a:t>=E</a:t>
            </a:r>
            <a:r>
              <a:rPr lang="en-US" altLang="zh-CN" b="1" baseline="-25000" dirty="0">
                <a:solidFill>
                  <a:srgbClr val="FF0000"/>
                </a:solidFill>
              </a:rPr>
              <a:t>SKCA</a:t>
            </a:r>
            <a:r>
              <a:rPr lang="en-US" altLang="zh-CN" b="1" dirty="0">
                <a:solidFill>
                  <a:srgbClr val="FF0000"/>
                </a:solidFill>
              </a:rPr>
              <a:t>[T</a:t>
            </a:r>
            <a:r>
              <a:rPr lang="zh-CN" altLang="zh-CN" b="1" dirty="0">
                <a:solidFill>
                  <a:srgbClr val="FF0000"/>
                </a:solidFill>
              </a:rPr>
              <a:t>，</a:t>
            </a:r>
            <a:r>
              <a:rPr lang="en-US" altLang="zh-CN" b="1" dirty="0">
                <a:solidFill>
                  <a:srgbClr val="FF0000"/>
                </a:solidFill>
              </a:rPr>
              <a:t>ID</a:t>
            </a:r>
            <a:r>
              <a:rPr lang="en-US" altLang="zh-CN" b="1" baseline="-25000" dirty="0">
                <a:solidFill>
                  <a:srgbClr val="FF0000"/>
                </a:solidFill>
              </a:rPr>
              <a:t>A</a:t>
            </a:r>
            <a:r>
              <a:rPr lang="zh-CN" altLang="zh-CN" b="1" dirty="0">
                <a:solidFill>
                  <a:srgbClr val="FF0000"/>
                </a:solidFill>
              </a:rPr>
              <a:t>，</a:t>
            </a:r>
            <a:r>
              <a:rPr lang="en-US" altLang="zh-CN" b="1" dirty="0">
                <a:solidFill>
                  <a:srgbClr val="FF0000"/>
                </a:solidFill>
              </a:rPr>
              <a:t>PK</a:t>
            </a:r>
            <a:r>
              <a:rPr lang="en-US" altLang="zh-CN" b="1" baseline="-25000" dirty="0">
                <a:solidFill>
                  <a:srgbClr val="FF0000"/>
                </a:solidFill>
              </a:rPr>
              <a:t>A</a:t>
            </a:r>
            <a:r>
              <a:rPr lang="en-US" altLang="zh-CN" b="1" dirty="0">
                <a:solidFill>
                  <a:srgbClr val="FF0000"/>
                </a:solidFill>
              </a:rPr>
              <a:t>]</a:t>
            </a:r>
            <a:r>
              <a:rPr lang="zh-CN" altLang="zh-CN" dirty="0"/>
              <a:t>，其中</a:t>
            </a:r>
            <a:r>
              <a:rPr lang="en-US" altLang="zh-CN" dirty="0"/>
              <a:t>ID</a:t>
            </a:r>
            <a:r>
              <a:rPr lang="en-US" altLang="zh-CN" baseline="-25000" dirty="0"/>
              <a:t>A</a:t>
            </a:r>
            <a:r>
              <a:rPr lang="zh-CN" altLang="zh-CN" dirty="0"/>
              <a:t>是用户</a:t>
            </a:r>
            <a:r>
              <a:rPr lang="en-US" altLang="zh-CN" dirty="0"/>
              <a:t>A</a:t>
            </a:r>
            <a:r>
              <a:rPr lang="zh-CN" altLang="zh-CN" dirty="0"/>
              <a:t>的身份标识符，</a:t>
            </a:r>
            <a:r>
              <a:rPr lang="en-US" altLang="zh-CN" dirty="0"/>
              <a:t>PK</a:t>
            </a:r>
            <a:r>
              <a:rPr lang="en-US" altLang="zh-CN" baseline="-25000" dirty="0"/>
              <a:t>A</a:t>
            </a:r>
            <a:r>
              <a:rPr lang="zh-CN" altLang="zh-CN" dirty="0"/>
              <a:t>是</a:t>
            </a:r>
            <a:r>
              <a:rPr lang="en-US" altLang="zh-CN" dirty="0"/>
              <a:t>A</a:t>
            </a:r>
            <a:r>
              <a:rPr lang="zh-CN" altLang="zh-CN" dirty="0"/>
              <a:t>的公钥，</a:t>
            </a:r>
            <a:r>
              <a:rPr lang="en-US" altLang="zh-CN" dirty="0"/>
              <a:t>T</a:t>
            </a:r>
            <a:r>
              <a:rPr lang="zh-CN" altLang="zh-CN" dirty="0"/>
              <a:t>是当前时间戳，</a:t>
            </a:r>
            <a:r>
              <a:rPr lang="en-US" altLang="zh-CN" dirty="0"/>
              <a:t>SK</a:t>
            </a:r>
            <a:r>
              <a:rPr lang="en-US" altLang="zh-CN" baseline="-25000" dirty="0"/>
              <a:t>CA</a:t>
            </a:r>
            <a:r>
              <a:rPr lang="zh-CN" altLang="zh-CN" dirty="0"/>
              <a:t>是</a:t>
            </a:r>
            <a:r>
              <a:rPr lang="en-US" altLang="zh-CN" dirty="0"/>
              <a:t>CA</a:t>
            </a:r>
            <a:r>
              <a:rPr lang="zh-CN" altLang="zh-CN" dirty="0"/>
              <a:t>的私钥。</a:t>
            </a:r>
            <a:endParaRPr lang="zh-CN" altLang="en-US" dirty="0"/>
          </a:p>
        </p:txBody>
      </p:sp>
      <p:pic>
        <p:nvPicPr>
          <p:cNvPr id="4" name="图片 3" descr="2-12"/>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21088"/>
            <a:ext cx="6480720" cy="2520280"/>
          </a:xfrm>
          <a:prstGeom prst="rect">
            <a:avLst/>
          </a:prstGeom>
          <a:noFill/>
          <a:ln>
            <a:noFill/>
          </a:ln>
        </p:spPr>
      </p:pic>
    </p:spTree>
    <p:extLst>
      <p:ext uri="{BB962C8B-B14F-4D97-AF65-F5344CB8AC3E}">
        <p14:creationId xmlns:p14="http://schemas.microsoft.com/office/powerpoint/2010/main" val="39024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332656"/>
            <a:ext cx="8458200" cy="5760169"/>
          </a:xfrm>
        </p:spPr>
        <p:txBody>
          <a:bodyPr/>
          <a:lstStyle/>
          <a:p>
            <a:pPr>
              <a:buNone/>
            </a:pPr>
            <a:r>
              <a:rPr lang="zh-CN" altLang="zh-CN" dirty="0"/>
              <a:t>（</a:t>
            </a:r>
            <a:r>
              <a:rPr lang="en-US" altLang="zh-CN" dirty="0"/>
              <a:t>2</a:t>
            </a:r>
            <a:r>
              <a:rPr lang="zh-CN" altLang="zh-CN" dirty="0"/>
              <a:t>）利用非对称密码技术进行对称密码技术密钥的分配</a:t>
            </a:r>
          </a:p>
          <a:p>
            <a:pPr indent="715963">
              <a:buNone/>
            </a:pPr>
            <a:r>
              <a:rPr lang="zh-CN" altLang="zh-CN" dirty="0"/>
              <a:t>利用非对称密码技术进行保密通信可以很好地保证数据的安全性，但是由于其加密和解密的速度非常慢，实际上非对称密码技术更多的时候是用于对称密码技术密钥的分配</a:t>
            </a:r>
            <a:r>
              <a:rPr lang="zh-CN" altLang="zh-CN" dirty="0" smtClean="0"/>
              <a:t>。</a:t>
            </a:r>
            <a:endParaRPr lang="en-US" altLang="zh-CN" dirty="0" smtClean="0"/>
          </a:p>
          <a:p>
            <a:pPr indent="715963">
              <a:buNone/>
            </a:pPr>
            <a:r>
              <a:rPr lang="zh-CN" altLang="zh-CN" dirty="0" smtClean="0"/>
              <a:t>这种</a:t>
            </a:r>
            <a:r>
              <a:rPr lang="zh-CN" altLang="zh-CN" dirty="0"/>
              <a:t>分配方式把非对称密码技术和对称密码技术的优点整合在一起，即</a:t>
            </a:r>
            <a:r>
              <a:rPr lang="zh-CN" altLang="zh-CN" b="1" dirty="0">
                <a:solidFill>
                  <a:srgbClr val="FF0000"/>
                </a:solidFill>
              </a:rPr>
              <a:t>用非对称密码技术来保护对称密码技术密钥的传送</a:t>
            </a:r>
            <a:r>
              <a:rPr lang="zh-CN" altLang="zh-CN" dirty="0"/>
              <a:t>，保证了对称密码技术密钥的安全性；</a:t>
            </a:r>
            <a:r>
              <a:rPr lang="zh-CN" altLang="zh-CN" b="1" dirty="0">
                <a:solidFill>
                  <a:srgbClr val="FF0000"/>
                </a:solidFill>
              </a:rPr>
              <a:t>用对称密码技术进行保密通信</a:t>
            </a:r>
            <a:r>
              <a:rPr lang="zh-CN" altLang="zh-CN" dirty="0"/>
              <a:t>，由于密钥是安全的，因而通信的信息也是安全的，同时还利用了对称密码技术加密速度快的特点，因此这种方法有很强的适应性，在实际应用中已被广泛采用</a:t>
            </a:r>
            <a:r>
              <a:rPr lang="zh-CN" altLang="zh-CN" dirty="0" smtClean="0"/>
              <a:t>。</a:t>
            </a:r>
            <a:endParaRPr lang="zh-CN" altLang="en-US" dirty="0"/>
          </a:p>
        </p:txBody>
      </p:sp>
    </p:spTree>
    <p:extLst>
      <p:ext uri="{BB962C8B-B14F-4D97-AF65-F5344CB8AC3E}">
        <p14:creationId xmlns:p14="http://schemas.microsoft.com/office/powerpoint/2010/main" val="135823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458200" cy="4248472"/>
          </a:xfrm>
        </p:spPr>
        <p:txBody>
          <a:bodyPr/>
          <a:lstStyle/>
          <a:p>
            <a:pPr>
              <a:buNone/>
            </a:pPr>
            <a:r>
              <a:rPr lang="en-US" altLang="zh-CN" dirty="0"/>
              <a:t>① </a:t>
            </a:r>
            <a:r>
              <a:rPr lang="zh-CN" altLang="zh-CN" dirty="0"/>
              <a:t>简单分配</a:t>
            </a:r>
          </a:p>
          <a:p>
            <a:pPr indent="715963">
              <a:buNone/>
            </a:pPr>
            <a:r>
              <a:rPr lang="zh-CN" altLang="zh-CN" dirty="0"/>
              <a:t>如</a:t>
            </a:r>
            <a:r>
              <a:rPr lang="zh-CN" altLang="zh-CN" dirty="0" smtClean="0"/>
              <a:t>图所</a:t>
            </a:r>
            <a:r>
              <a:rPr lang="zh-CN" altLang="zh-CN" dirty="0"/>
              <a:t>示是用非对称密码技术建立会话密钥的过程。假如</a:t>
            </a:r>
            <a:r>
              <a:rPr lang="en-US" altLang="zh-CN" dirty="0"/>
              <a:t>A</a:t>
            </a:r>
            <a:r>
              <a:rPr lang="zh-CN" altLang="zh-CN" dirty="0"/>
              <a:t>希望和</a:t>
            </a:r>
            <a:r>
              <a:rPr lang="en-US" altLang="zh-CN" dirty="0"/>
              <a:t>B</a:t>
            </a:r>
            <a:r>
              <a:rPr lang="zh-CN" altLang="zh-CN" dirty="0"/>
              <a:t>通信，可以这样建立会话密钥：</a:t>
            </a:r>
            <a:r>
              <a:rPr lang="en-US" altLang="zh-CN" dirty="0"/>
              <a:t>A</a:t>
            </a:r>
            <a:r>
              <a:rPr lang="zh-CN" altLang="zh-CN" dirty="0"/>
              <a:t>产生一对密钥</a:t>
            </a:r>
            <a:r>
              <a:rPr lang="en-US" altLang="zh-CN" dirty="0"/>
              <a:t>[PK</a:t>
            </a:r>
            <a:r>
              <a:rPr lang="en-US" altLang="zh-CN" baseline="-25000" dirty="0"/>
              <a:t>A</a:t>
            </a:r>
            <a:r>
              <a:rPr lang="zh-CN" altLang="zh-CN" dirty="0"/>
              <a:t>，</a:t>
            </a:r>
            <a:r>
              <a:rPr lang="en-US" altLang="zh-CN" dirty="0"/>
              <a:t>SK</a:t>
            </a:r>
            <a:r>
              <a:rPr lang="en-US" altLang="zh-CN" baseline="-25000" dirty="0"/>
              <a:t>A</a:t>
            </a:r>
            <a:r>
              <a:rPr lang="en-US" altLang="zh-CN" dirty="0"/>
              <a:t>]</a:t>
            </a:r>
            <a:r>
              <a:rPr lang="zh-CN" altLang="zh-CN" dirty="0"/>
              <a:t>，并把</a:t>
            </a:r>
            <a:r>
              <a:rPr lang="en-US" altLang="zh-CN" dirty="0"/>
              <a:t>[PK</a:t>
            </a:r>
            <a:r>
              <a:rPr lang="en-US" altLang="zh-CN" baseline="-25000" dirty="0"/>
              <a:t>A</a:t>
            </a:r>
            <a:r>
              <a:rPr lang="en-US" altLang="zh-CN" dirty="0"/>
              <a:t>∥ID</a:t>
            </a:r>
            <a:r>
              <a:rPr lang="en-US" altLang="zh-CN" baseline="-25000" dirty="0"/>
              <a:t>A</a:t>
            </a:r>
            <a:r>
              <a:rPr lang="en-US" altLang="zh-CN" dirty="0"/>
              <a:t>]</a:t>
            </a:r>
            <a:r>
              <a:rPr lang="zh-CN" altLang="zh-CN" dirty="0"/>
              <a:t>（</a:t>
            </a:r>
            <a:r>
              <a:rPr lang="en-US" altLang="zh-CN" dirty="0"/>
              <a:t>ID</a:t>
            </a:r>
            <a:r>
              <a:rPr lang="en-US" altLang="zh-CN" baseline="-25000" dirty="0"/>
              <a:t>A</a:t>
            </a:r>
            <a:r>
              <a:rPr lang="zh-CN" altLang="zh-CN" dirty="0"/>
              <a:t>是</a:t>
            </a:r>
            <a:r>
              <a:rPr lang="en-US" altLang="zh-CN" dirty="0"/>
              <a:t>A</a:t>
            </a:r>
            <a:r>
              <a:rPr lang="zh-CN" altLang="zh-CN" dirty="0"/>
              <a:t>身份标识符）发送给</a:t>
            </a:r>
            <a:r>
              <a:rPr lang="en-US" altLang="zh-CN" dirty="0"/>
              <a:t>B</a:t>
            </a:r>
            <a:r>
              <a:rPr lang="zh-CN" altLang="zh-CN" dirty="0"/>
              <a:t>；</a:t>
            </a:r>
            <a:r>
              <a:rPr lang="en-US" altLang="zh-CN" dirty="0"/>
              <a:t>B</a:t>
            </a:r>
            <a:r>
              <a:rPr lang="zh-CN" altLang="zh-CN" dirty="0"/>
              <a:t>产生会话密钥</a:t>
            </a:r>
            <a:r>
              <a:rPr lang="en-US" altLang="zh-CN" dirty="0"/>
              <a:t>K</a:t>
            </a:r>
            <a:r>
              <a:rPr lang="en-US" altLang="zh-CN" baseline="-25000" dirty="0"/>
              <a:t>S</a:t>
            </a:r>
            <a:r>
              <a:rPr lang="zh-CN" altLang="zh-CN" dirty="0"/>
              <a:t>，并利用</a:t>
            </a:r>
            <a:r>
              <a:rPr lang="en-US" altLang="zh-CN" dirty="0"/>
              <a:t>A</a:t>
            </a:r>
            <a:r>
              <a:rPr lang="zh-CN" altLang="zh-CN" dirty="0"/>
              <a:t>的公钥进行加密后得到的</a:t>
            </a:r>
            <a:r>
              <a:rPr lang="en-US" altLang="zh-CN" dirty="0"/>
              <a:t>E</a:t>
            </a:r>
            <a:r>
              <a:rPr lang="en-US" altLang="zh-CN" baseline="-25000" dirty="0"/>
              <a:t>PKA</a:t>
            </a:r>
            <a:r>
              <a:rPr lang="en-US" altLang="zh-CN" dirty="0"/>
              <a:t>[K</a:t>
            </a:r>
            <a:r>
              <a:rPr lang="en-US" altLang="zh-CN" baseline="-25000" dirty="0"/>
              <a:t>S</a:t>
            </a:r>
            <a:r>
              <a:rPr lang="en-US" altLang="zh-CN" dirty="0"/>
              <a:t>]</a:t>
            </a:r>
            <a:r>
              <a:rPr lang="zh-CN" altLang="zh-CN" dirty="0"/>
              <a:t>发送给</a:t>
            </a:r>
            <a:r>
              <a:rPr lang="en-US" altLang="zh-CN" dirty="0"/>
              <a:t>A</a:t>
            </a:r>
            <a:r>
              <a:rPr lang="zh-CN" altLang="zh-CN" dirty="0"/>
              <a:t>；</a:t>
            </a:r>
            <a:r>
              <a:rPr lang="en-US" altLang="zh-CN" dirty="0"/>
              <a:t>A</a:t>
            </a:r>
            <a:r>
              <a:rPr lang="zh-CN" altLang="zh-CN" dirty="0"/>
              <a:t>通过</a:t>
            </a:r>
            <a:r>
              <a:rPr lang="en-US" altLang="zh-CN" dirty="0"/>
              <a:t>D</a:t>
            </a:r>
            <a:r>
              <a:rPr lang="en-US" altLang="zh-CN" baseline="-25000" dirty="0"/>
              <a:t>SKA</a:t>
            </a:r>
            <a:r>
              <a:rPr lang="en-US" altLang="zh-CN" dirty="0"/>
              <a:t>[E</a:t>
            </a:r>
            <a:r>
              <a:rPr lang="en-US" altLang="zh-CN" baseline="-25000" dirty="0"/>
              <a:t>PKA</a:t>
            </a:r>
            <a:r>
              <a:rPr lang="en-US" altLang="zh-CN" dirty="0"/>
              <a:t>[K</a:t>
            </a:r>
            <a:r>
              <a:rPr lang="en-US" altLang="zh-CN" baseline="-25000" dirty="0"/>
              <a:t>S</a:t>
            </a:r>
            <a:r>
              <a:rPr lang="en-US" altLang="zh-CN" dirty="0"/>
              <a:t>]]</a:t>
            </a:r>
            <a:r>
              <a:rPr lang="zh-CN" altLang="zh-CN" dirty="0"/>
              <a:t>得到会话密钥</a:t>
            </a:r>
            <a:r>
              <a:rPr lang="en-US" altLang="zh-CN" dirty="0"/>
              <a:t>K</a:t>
            </a:r>
            <a:r>
              <a:rPr lang="en-US" altLang="zh-CN" baseline="-25000" dirty="0"/>
              <a:t>S</a:t>
            </a:r>
            <a:r>
              <a:rPr lang="zh-CN" altLang="zh-CN" dirty="0"/>
              <a:t>（由于只有</a:t>
            </a:r>
            <a:r>
              <a:rPr lang="en-US" altLang="zh-CN" dirty="0"/>
              <a:t>A</a:t>
            </a:r>
            <a:r>
              <a:rPr lang="zh-CN" altLang="zh-CN" dirty="0"/>
              <a:t>才能解密，所以</a:t>
            </a:r>
            <a:r>
              <a:rPr lang="en-US" altLang="zh-CN" dirty="0"/>
              <a:t>A</a:t>
            </a:r>
            <a:r>
              <a:rPr lang="zh-CN" altLang="zh-CN" dirty="0"/>
              <a:t>和</a:t>
            </a:r>
            <a:r>
              <a:rPr lang="en-US" altLang="zh-CN" dirty="0"/>
              <a:t>B</a:t>
            </a:r>
            <a:r>
              <a:rPr lang="zh-CN" altLang="zh-CN" dirty="0"/>
              <a:t>共享了会话密钥</a:t>
            </a:r>
            <a:r>
              <a:rPr lang="en-US" altLang="zh-CN" dirty="0"/>
              <a:t>K</a:t>
            </a:r>
            <a:r>
              <a:rPr lang="en-US" altLang="zh-CN" baseline="-25000" dirty="0"/>
              <a:t>S</a:t>
            </a:r>
            <a:r>
              <a:rPr lang="zh-CN" altLang="zh-CN" dirty="0"/>
              <a:t>）；</a:t>
            </a:r>
            <a:r>
              <a:rPr lang="en-US" altLang="zh-CN" dirty="0"/>
              <a:t>A</a:t>
            </a:r>
            <a:r>
              <a:rPr lang="zh-CN" altLang="zh-CN" dirty="0"/>
              <a:t>销毁</a:t>
            </a:r>
            <a:r>
              <a:rPr lang="en-US" altLang="zh-CN" dirty="0"/>
              <a:t>[PK</a:t>
            </a:r>
            <a:r>
              <a:rPr lang="en-US" altLang="zh-CN" baseline="-25000" dirty="0"/>
              <a:t>A</a:t>
            </a:r>
            <a:r>
              <a:rPr lang="zh-CN" altLang="zh-CN" dirty="0"/>
              <a:t>，</a:t>
            </a:r>
            <a:r>
              <a:rPr lang="en-US" altLang="zh-CN" dirty="0"/>
              <a:t>SK</a:t>
            </a:r>
            <a:r>
              <a:rPr lang="en-US" altLang="zh-CN" baseline="-25000" dirty="0"/>
              <a:t>A</a:t>
            </a:r>
            <a:r>
              <a:rPr lang="en-US" altLang="zh-CN" dirty="0"/>
              <a:t>]</a:t>
            </a:r>
            <a:r>
              <a:rPr lang="zh-CN" altLang="zh-CN" dirty="0"/>
              <a:t>，</a:t>
            </a:r>
            <a:r>
              <a:rPr lang="en-US" altLang="zh-CN" dirty="0"/>
              <a:t>B</a:t>
            </a:r>
            <a:r>
              <a:rPr lang="zh-CN" altLang="zh-CN" dirty="0"/>
              <a:t>销毁</a:t>
            </a:r>
            <a:r>
              <a:rPr lang="en-US" altLang="zh-CN" dirty="0"/>
              <a:t>PK</a:t>
            </a:r>
            <a:r>
              <a:rPr lang="en-US" altLang="zh-CN" baseline="-25000" dirty="0"/>
              <a:t>A</a:t>
            </a:r>
            <a:r>
              <a:rPr lang="zh-CN" altLang="zh-CN" dirty="0" smtClean="0"/>
              <a:t>。</a:t>
            </a:r>
            <a:endParaRPr lang="en-US" altLang="zh-CN" dirty="0" smtClean="0"/>
          </a:p>
          <a:p>
            <a:pPr indent="715963">
              <a:buNone/>
            </a:pPr>
            <a:r>
              <a:rPr lang="zh-CN" altLang="zh-CN" dirty="0" smtClean="0"/>
              <a:t>但</a:t>
            </a:r>
            <a:r>
              <a:rPr lang="zh-CN" altLang="zh-CN" dirty="0"/>
              <a:t>这一分配方案容易遭到主动攻击，假如攻击者已经接入</a:t>
            </a:r>
            <a:r>
              <a:rPr lang="en-US" altLang="zh-CN" dirty="0"/>
              <a:t>A</a:t>
            </a:r>
            <a:r>
              <a:rPr lang="zh-CN" altLang="zh-CN" dirty="0"/>
              <a:t>和</a:t>
            </a:r>
            <a:r>
              <a:rPr lang="en-US" altLang="zh-CN" dirty="0"/>
              <a:t>B</a:t>
            </a:r>
            <a:r>
              <a:rPr lang="zh-CN" altLang="zh-CN" dirty="0"/>
              <a:t>双方的通信信道，可以轻易地截获</a:t>
            </a:r>
            <a:r>
              <a:rPr lang="en-US" altLang="zh-CN" dirty="0"/>
              <a:t>A</a:t>
            </a:r>
            <a:r>
              <a:rPr lang="zh-CN" altLang="zh-CN" dirty="0"/>
              <a:t>、</a:t>
            </a:r>
            <a:r>
              <a:rPr lang="en-US" altLang="zh-CN" dirty="0"/>
              <a:t>B</a:t>
            </a:r>
            <a:r>
              <a:rPr lang="zh-CN" altLang="zh-CN" dirty="0"/>
              <a:t>双方的通信。</a:t>
            </a:r>
          </a:p>
          <a:p>
            <a:pPr>
              <a:buNone/>
            </a:pPr>
            <a:endParaRPr lang="zh-CN" altLang="en-US" dirty="0"/>
          </a:p>
        </p:txBody>
      </p:sp>
      <p:pic>
        <p:nvPicPr>
          <p:cNvPr id="4" name="图片 3" descr="2-1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869160"/>
            <a:ext cx="5040560" cy="1872208"/>
          </a:xfrm>
          <a:prstGeom prst="rect">
            <a:avLst/>
          </a:prstGeom>
          <a:noFill/>
          <a:ln>
            <a:noFill/>
          </a:ln>
        </p:spPr>
      </p:pic>
    </p:spTree>
    <p:extLst>
      <p:ext uri="{BB962C8B-B14F-4D97-AF65-F5344CB8AC3E}">
        <p14:creationId xmlns:p14="http://schemas.microsoft.com/office/powerpoint/2010/main" val="98670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15616" y="1916832"/>
            <a:ext cx="7272807" cy="3355063"/>
            <a:chOff x="0" y="0"/>
            <a:chExt cx="4002657" cy="1682151"/>
          </a:xfrm>
        </p:grpSpPr>
        <p:sp>
          <p:nvSpPr>
            <p:cNvPr id="5" name="椭圆 4"/>
            <p:cNvSpPr/>
            <p:nvPr/>
          </p:nvSpPr>
          <p:spPr>
            <a:xfrm>
              <a:off x="0" y="483079"/>
              <a:ext cx="577970" cy="560717"/>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kern="100">
                  <a:effectLst/>
                  <a:ea typeface="宋体"/>
                  <a:cs typeface="Times New Roman"/>
                </a:rPr>
                <a:t>A</a:t>
              </a:r>
              <a:endParaRPr lang="zh-CN" sz="2400" kern="100">
                <a:effectLst/>
                <a:ea typeface="宋体"/>
                <a:cs typeface="Times New Roman"/>
              </a:endParaRPr>
            </a:p>
          </p:txBody>
        </p:sp>
        <p:sp>
          <p:nvSpPr>
            <p:cNvPr id="6" name="椭圆 5"/>
            <p:cNvSpPr/>
            <p:nvPr/>
          </p:nvSpPr>
          <p:spPr>
            <a:xfrm>
              <a:off x="1699404" y="543464"/>
              <a:ext cx="577850" cy="56070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kern="100">
                  <a:effectLst/>
                  <a:ea typeface="宋体"/>
                  <a:cs typeface="Times New Roman"/>
                </a:rPr>
                <a:t>C</a:t>
              </a:r>
              <a:endParaRPr lang="zh-CN" sz="2400" kern="100">
                <a:effectLst/>
                <a:ea typeface="宋体"/>
                <a:cs typeface="Times New Roman"/>
              </a:endParaRPr>
            </a:p>
          </p:txBody>
        </p:sp>
        <p:sp>
          <p:nvSpPr>
            <p:cNvPr id="7" name="椭圆 6"/>
            <p:cNvSpPr/>
            <p:nvPr/>
          </p:nvSpPr>
          <p:spPr>
            <a:xfrm>
              <a:off x="3424687" y="577970"/>
              <a:ext cx="577970" cy="560717"/>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kern="100">
                  <a:effectLst/>
                  <a:ea typeface="宋体"/>
                  <a:cs typeface="Times New Roman"/>
                </a:rPr>
                <a:t>B</a:t>
              </a:r>
              <a:endParaRPr lang="zh-CN" sz="2400" kern="100">
                <a:effectLst/>
                <a:ea typeface="宋体"/>
                <a:cs typeface="Times New Roman"/>
              </a:endParaRPr>
            </a:p>
          </p:txBody>
        </p:sp>
        <p:sp>
          <p:nvSpPr>
            <p:cNvPr id="8" name="上弧形箭头 7"/>
            <p:cNvSpPr/>
            <p:nvPr/>
          </p:nvSpPr>
          <p:spPr>
            <a:xfrm>
              <a:off x="577970" y="396815"/>
              <a:ext cx="1121554" cy="276045"/>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sp>
          <p:nvSpPr>
            <p:cNvPr id="9" name="上弧形箭头 8"/>
            <p:cNvSpPr/>
            <p:nvPr/>
          </p:nvSpPr>
          <p:spPr>
            <a:xfrm>
              <a:off x="2303253" y="319177"/>
              <a:ext cx="1121554" cy="276045"/>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sp>
          <p:nvSpPr>
            <p:cNvPr id="10" name="上弧形箭头 9"/>
            <p:cNvSpPr/>
            <p:nvPr/>
          </p:nvSpPr>
          <p:spPr>
            <a:xfrm rot="10599217">
              <a:off x="517585" y="1009291"/>
              <a:ext cx="1190445" cy="246418"/>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sp>
          <p:nvSpPr>
            <p:cNvPr id="11" name="上弧形箭头 10"/>
            <p:cNvSpPr/>
            <p:nvPr/>
          </p:nvSpPr>
          <p:spPr>
            <a:xfrm rot="10599217">
              <a:off x="2268747" y="1009291"/>
              <a:ext cx="1190445" cy="246418"/>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400"/>
            </a:p>
          </p:txBody>
        </p:sp>
        <p:sp>
          <p:nvSpPr>
            <p:cNvPr id="12" name="文本框 10"/>
            <p:cNvSpPr txBox="1"/>
            <p:nvPr/>
          </p:nvSpPr>
          <p:spPr>
            <a:xfrm>
              <a:off x="778951" y="49549"/>
              <a:ext cx="733246" cy="276045"/>
            </a:xfrm>
            <a:prstGeom prst="rect">
              <a:avLst/>
            </a:prstGeom>
            <a:solidFill>
              <a:schemeClr val="lt1"/>
            </a:solid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2400" kern="100" dirty="0">
                  <a:effectLst/>
                  <a:ea typeface="宋体"/>
                  <a:cs typeface="Times New Roman"/>
                </a:rPr>
                <a:t>PK</a:t>
              </a:r>
              <a:r>
                <a:rPr lang="en-US" sz="2400" kern="100" baseline="-25000" dirty="0">
                  <a:effectLst/>
                  <a:ea typeface="宋体"/>
                  <a:cs typeface="Times New Roman"/>
                </a:rPr>
                <a:t>A</a:t>
              </a:r>
              <a:r>
                <a:rPr lang="en-US" sz="2400" kern="100" dirty="0">
                  <a:effectLst/>
                  <a:ea typeface="宋体"/>
                  <a:cs typeface="Times New Roman"/>
                </a:rPr>
                <a:t>||ID</a:t>
              </a:r>
              <a:r>
                <a:rPr lang="en-US" sz="2400" kern="100" baseline="-25000" dirty="0">
                  <a:effectLst/>
                  <a:ea typeface="宋体"/>
                  <a:cs typeface="Times New Roman"/>
                </a:rPr>
                <a:t>A</a:t>
              </a:r>
              <a:endParaRPr lang="zh-CN" sz="2400" kern="100" dirty="0">
                <a:effectLst/>
                <a:ea typeface="宋体"/>
                <a:cs typeface="Times New Roman"/>
              </a:endParaRPr>
            </a:p>
          </p:txBody>
        </p:sp>
        <p:sp>
          <p:nvSpPr>
            <p:cNvPr id="13" name="文本框 12"/>
            <p:cNvSpPr txBox="1"/>
            <p:nvPr/>
          </p:nvSpPr>
          <p:spPr>
            <a:xfrm>
              <a:off x="2510287" y="0"/>
              <a:ext cx="733246" cy="276045"/>
            </a:xfrm>
            <a:prstGeom prst="rect">
              <a:avLst/>
            </a:prstGeom>
            <a:solidFill>
              <a:schemeClr val="lt1"/>
            </a:solid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2400" kern="100">
                  <a:effectLst/>
                  <a:ea typeface="宋体"/>
                  <a:cs typeface="Times New Roman"/>
                </a:rPr>
                <a:t>PK</a:t>
              </a:r>
              <a:r>
                <a:rPr lang="en-US" sz="2400" kern="100" baseline="-25000">
                  <a:effectLst/>
                  <a:ea typeface="宋体"/>
                  <a:cs typeface="Times New Roman"/>
                </a:rPr>
                <a:t>C</a:t>
              </a:r>
              <a:r>
                <a:rPr lang="en-US" sz="2400" kern="100">
                  <a:effectLst/>
                  <a:ea typeface="宋体"/>
                  <a:cs typeface="Times New Roman"/>
                </a:rPr>
                <a:t>||ID</a:t>
              </a:r>
              <a:r>
                <a:rPr lang="en-US" sz="2400" kern="100" baseline="-25000">
                  <a:effectLst/>
                  <a:ea typeface="宋体"/>
                  <a:cs typeface="Times New Roman"/>
                </a:rPr>
                <a:t>A</a:t>
              </a:r>
              <a:endParaRPr lang="zh-CN" sz="2400" kern="100">
                <a:effectLst/>
                <a:ea typeface="宋体"/>
                <a:cs typeface="Times New Roman"/>
              </a:endParaRPr>
            </a:p>
          </p:txBody>
        </p:sp>
        <p:sp>
          <p:nvSpPr>
            <p:cNvPr id="14" name="文本框 13"/>
            <p:cNvSpPr txBox="1"/>
            <p:nvPr/>
          </p:nvSpPr>
          <p:spPr>
            <a:xfrm>
              <a:off x="707366" y="1414732"/>
              <a:ext cx="733246" cy="267419"/>
            </a:xfrm>
            <a:prstGeom prst="rect">
              <a:avLst/>
            </a:prstGeom>
            <a:solidFill>
              <a:schemeClr val="lt1"/>
            </a:solid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2400" kern="100" dirty="0">
                  <a:effectLst/>
                  <a:ea typeface="宋体"/>
                  <a:cs typeface="Times New Roman"/>
                </a:rPr>
                <a:t>E</a:t>
              </a:r>
              <a:r>
                <a:rPr lang="en-US" sz="1600" kern="100" dirty="0">
                  <a:effectLst/>
                  <a:ea typeface="宋体"/>
                  <a:cs typeface="Times New Roman"/>
                </a:rPr>
                <a:t>PK</a:t>
              </a:r>
              <a:r>
                <a:rPr lang="en-US" sz="1600" kern="100" baseline="-25000" dirty="0">
                  <a:effectLst/>
                  <a:ea typeface="宋体"/>
                  <a:cs typeface="Times New Roman"/>
                </a:rPr>
                <a:t>A</a:t>
              </a:r>
              <a:r>
                <a:rPr lang="en-US" sz="2400" kern="100" dirty="0">
                  <a:effectLst/>
                  <a:ea typeface="宋体"/>
                  <a:cs typeface="Times New Roman"/>
                </a:rPr>
                <a:t>(K</a:t>
              </a:r>
              <a:r>
                <a:rPr lang="en-US" sz="2400" kern="100" baseline="-25000" dirty="0">
                  <a:effectLst/>
                  <a:ea typeface="宋体"/>
                  <a:cs typeface="Times New Roman"/>
                </a:rPr>
                <a:t>S</a:t>
              </a:r>
              <a:r>
                <a:rPr lang="en-US" sz="2400" kern="100" dirty="0">
                  <a:effectLst/>
                  <a:ea typeface="宋体"/>
                  <a:cs typeface="Times New Roman"/>
                </a:rPr>
                <a:t>)</a:t>
              </a:r>
              <a:endParaRPr lang="zh-CN" sz="2400" kern="100" dirty="0">
                <a:effectLst/>
                <a:ea typeface="宋体"/>
                <a:cs typeface="Times New Roman"/>
              </a:endParaRPr>
            </a:p>
          </p:txBody>
        </p:sp>
        <p:sp>
          <p:nvSpPr>
            <p:cNvPr id="15" name="文本框 14"/>
            <p:cNvSpPr txBox="1"/>
            <p:nvPr/>
          </p:nvSpPr>
          <p:spPr>
            <a:xfrm>
              <a:off x="2596551" y="1354347"/>
              <a:ext cx="733246" cy="267419"/>
            </a:xfrm>
            <a:prstGeom prst="rect">
              <a:avLst/>
            </a:prstGeom>
            <a:solidFill>
              <a:schemeClr val="lt1"/>
            </a:solid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2400" kern="100" dirty="0">
                  <a:effectLst/>
                  <a:ea typeface="宋体"/>
                  <a:cs typeface="Times New Roman"/>
                </a:rPr>
                <a:t>E</a:t>
              </a:r>
              <a:r>
                <a:rPr lang="en-US" sz="1600" kern="100" dirty="0">
                  <a:effectLst/>
                  <a:ea typeface="宋体"/>
                  <a:cs typeface="Times New Roman"/>
                </a:rPr>
                <a:t>PK</a:t>
              </a:r>
              <a:r>
                <a:rPr lang="en-US" sz="1600" kern="100" baseline="-25000" dirty="0">
                  <a:effectLst/>
                  <a:ea typeface="宋体"/>
                  <a:cs typeface="Times New Roman"/>
                </a:rPr>
                <a:t>C</a:t>
              </a:r>
              <a:r>
                <a:rPr lang="en-US" sz="2400" kern="100" dirty="0">
                  <a:effectLst/>
                  <a:ea typeface="宋体"/>
                  <a:cs typeface="Times New Roman"/>
                </a:rPr>
                <a:t>(K</a:t>
              </a:r>
              <a:r>
                <a:rPr lang="en-US" sz="2400" kern="100" baseline="-25000" dirty="0">
                  <a:effectLst/>
                  <a:ea typeface="宋体"/>
                  <a:cs typeface="Times New Roman"/>
                </a:rPr>
                <a:t>S</a:t>
              </a:r>
              <a:r>
                <a:rPr lang="en-US" sz="2400" kern="100" dirty="0">
                  <a:effectLst/>
                  <a:ea typeface="宋体"/>
                  <a:cs typeface="Times New Roman"/>
                </a:rPr>
                <a:t>)</a:t>
              </a:r>
              <a:endParaRPr lang="zh-CN" sz="2400" kern="100" dirty="0">
                <a:effectLst/>
                <a:ea typeface="宋体"/>
                <a:cs typeface="Times New Roman"/>
              </a:endParaRPr>
            </a:p>
          </p:txBody>
        </p:sp>
      </p:grpSp>
    </p:spTree>
    <p:extLst>
      <p:ext uri="{BB962C8B-B14F-4D97-AF65-F5344CB8AC3E}">
        <p14:creationId xmlns:p14="http://schemas.microsoft.com/office/powerpoint/2010/main" val="338025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458200" cy="1584523"/>
          </a:xfrm>
        </p:spPr>
        <p:txBody>
          <a:bodyPr/>
          <a:lstStyle/>
          <a:p>
            <a:pPr>
              <a:buNone/>
            </a:pPr>
            <a:r>
              <a:rPr lang="en-US" altLang="zh-CN" dirty="0"/>
              <a:t>② </a:t>
            </a:r>
            <a:r>
              <a:rPr lang="zh-CN" altLang="zh-CN" dirty="0"/>
              <a:t>具有保密和认证功能的密钥分配</a:t>
            </a:r>
          </a:p>
          <a:p>
            <a:pPr indent="625475">
              <a:buNone/>
            </a:pPr>
            <a:r>
              <a:rPr lang="zh-CN" altLang="zh-CN" dirty="0"/>
              <a:t>假定</a:t>
            </a:r>
            <a:r>
              <a:rPr lang="en-US" altLang="zh-CN" dirty="0"/>
              <a:t>A</a:t>
            </a:r>
            <a:r>
              <a:rPr lang="zh-CN" altLang="zh-CN" dirty="0"/>
              <a:t>和</a:t>
            </a:r>
            <a:r>
              <a:rPr lang="en-US" altLang="zh-CN" dirty="0"/>
              <a:t>B</a:t>
            </a:r>
            <a:r>
              <a:rPr lang="zh-CN" altLang="zh-CN" dirty="0"/>
              <a:t>已经完成了公钥交换，可以这样来建立会话密钥：</a:t>
            </a:r>
            <a:endParaRPr lang="zh-CN" altLang="en-US" dirty="0"/>
          </a:p>
        </p:txBody>
      </p:sp>
      <p:pic>
        <p:nvPicPr>
          <p:cNvPr id="4" name="图片 3" descr="2-14"/>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2976"/>
            <a:ext cx="6624736" cy="2232248"/>
          </a:xfrm>
          <a:prstGeom prst="rect">
            <a:avLst/>
          </a:prstGeom>
          <a:noFill/>
          <a:ln>
            <a:noFill/>
          </a:ln>
        </p:spPr>
      </p:pic>
    </p:spTree>
    <p:extLst>
      <p:ext uri="{BB962C8B-B14F-4D97-AF65-F5344CB8AC3E}">
        <p14:creationId xmlns:p14="http://schemas.microsoft.com/office/powerpoint/2010/main" val="30535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10.5.3 </a:t>
            </a:r>
            <a:r>
              <a:rPr lang="zh-CN" altLang="zh-CN" b="1" dirty="0"/>
              <a:t>密钥分配技术</a:t>
            </a:r>
          </a:p>
          <a:p>
            <a:pPr indent="625475">
              <a:buNone/>
            </a:pPr>
            <a:r>
              <a:rPr lang="zh-CN" altLang="zh-CN" dirty="0"/>
              <a:t>密钥分配技术一般需要解决</a:t>
            </a:r>
            <a:r>
              <a:rPr lang="zh-CN" altLang="zh-CN" b="1" dirty="0">
                <a:solidFill>
                  <a:srgbClr val="FF0000"/>
                </a:solidFill>
              </a:rPr>
              <a:t>两个方面</a:t>
            </a:r>
            <a:r>
              <a:rPr lang="zh-CN" altLang="zh-CN" dirty="0"/>
              <a:t>的问题：为减轻负担，提高效率，引入自动密钥分配机制；为提高安全性，尽可能减少系统中驻留的密钥量</a:t>
            </a:r>
            <a:r>
              <a:rPr lang="zh-CN" altLang="zh-CN" dirty="0" smtClean="0"/>
              <a:t>。</a:t>
            </a:r>
            <a:endParaRPr lang="en-US" altLang="zh-CN" dirty="0" smtClean="0"/>
          </a:p>
          <a:p>
            <a:pPr indent="625475">
              <a:buNone/>
            </a:pPr>
            <a:r>
              <a:rPr lang="zh-CN" altLang="zh-CN" dirty="0" smtClean="0"/>
              <a:t>为了</a:t>
            </a:r>
            <a:r>
              <a:rPr lang="zh-CN" altLang="zh-CN" dirty="0"/>
              <a:t>满足这两个问题，目前有两种类型的密钥分配方案：</a:t>
            </a:r>
            <a:r>
              <a:rPr lang="zh-CN" altLang="zh-CN" b="1" dirty="0">
                <a:solidFill>
                  <a:srgbClr val="FF0000"/>
                </a:solidFill>
              </a:rPr>
              <a:t>集中式</a:t>
            </a:r>
            <a:r>
              <a:rPr lang="zh-CN" altLang="zh-CN" dirty="0"/>
              <a:t>和</a:t>
            </a:r>
            <a:r>
              <a:rPr lang="zh-CN" altLang="zh-CN" b="1" dirty="0">
                <a:solidFill>
                  <a:srgbClr val="FF0000"/>
                </a:solidFill>
              </a:rPr>
              <a:t>分布式</a:t>
            </a:r>
            <a:r>
              <a:rPr lang="zh-CN" altLang="zh-CN" dirty="0"/>
              <a:t>密钥分配方案。</a:t>
            </a:r>
            <a:endParaRPr lang="zh-CN" altLang="en-US" dirty="0"/>
          </a:p>
        </p:txBody>
      </p:sp>
    </p:spTree>
    <p:extLst>
      <p:ext uri="{BB962C8B-B14F-4D97-AF65-F5344CB8AC3E}">
        <p14:creationId xmlns:p14="http://schemas.microsoft.com/office/powerpoint/2010/main" val="332881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b="1" dirty="0">
                <a:solidFill>
                  <a:srgbClr val="FF0000"/>
                </a:solidFill>
              </a:rPr>
              <a:t>集中式</a:t>
            </a:r>
            <a:r>
              <a:rPr lang="zh-CN" altLang="zh-CN" dirty="0"/>
              <a:t>密钥分配方案是指由</a:t>
            </a:r>
            <a:r>
              <a:rPr lang="zh-CN" altLang="zh-CN" b="1" dirty="0">
                <a:solidFill>
                  <a:srgbClr val="FF0000"/>
                </a:solidFill>
              </a:rPr>
              <a:t>密钥分配中心（</a:t>
            </a:r>
            <a:r>
              <a:rPr lang="en-US" altLang="zh-CN" b="1" dirty="0">
                <a:solidFill>
                  <a:srgbClr val="FF0000"/>
                </a:solidFill>
              </a:rPr>
              <a:t>KDC</a:t>
            </a:r>
            <a:r>
              <a:rPr lang="zh-CN" altLang="zh-CN" b="1" dirty="0">
                <a:solidFill>
                  <a:srgbClr val="FF0000"/>
                </a:solidFill>
              </a:rPr>
              <a:t>）</a:t>
            </a:r>
            <a:r>
              <a:rPr lang="zh-CN" altLang="zh-CN" dirty="0"/>
              <a:t>或者由一组节点组成层次结构负责密钥的产生并分配给通信双方</a:t>
            </a:r>
            <a:r>
              <a:rPr lang="zh-CN" altLang="zh-CN" dirty="0" smtClean="0"/>
              <a:t>。</a:t>
            </a:r>
            <a:endParaRPr lang="en-US" altLang="zh-CN" dirty="0" smtClean="0"/>
          </a:p>
          <a:p>
            <a:pPr indent="715963">
              <a:buNone/>
            </a:pPr>
            <a:r>
              <a:rPr lang="zh-CN" altLang="zh-CN" b="1" dirty="0" smtClean="0">
                <a:solidFill>
                  <a:srgbClr val="FF0000"/>
                </a:solidFill>
              </a:rPr>
              <a:t>分布式</a:t>
            </a:r>
            <a:r>
              <a:rPr lang="zh-CN" altLang="zh-CN" dirty="0"/>
              <a:t>密钥分配方案是指网络通信中各个通信方具有相同的地位，它们之间的密钥分配取决于它们之间的协商，不受何其他方的限制（更进一步，可以把密钥分配中心分散到所有的通信方，即每个通信方同时也是密钥分配中心）</a:t>
            </a:r>
            <a:r>
              <a:rPr lang="zh-CN" altLang="zh-CN" dirty="0" smtClean="0"/>
              <a:t>。</a:t>
            </a:r>
            <a:endParaRPr lang="en-US" altLang="zh-CN" dirty="0" smtClean="0"/>
          </a:p>
          <a:p>
            <a:pPr indent="715963">
              <a:buNone/>
            </a:pPr>
            <a:r>
              <a:rPr lang="zh-CN" altLang="zh-CN" dirty="0" smtClean="0"/>
              <a:t>此外</a:t>
            </a:r>
            <a:r>
              <a:rPr lang="zh-CN" altLang="zh-CN" dirty="0"/>
              <a:t>，密钥分配方案也可能采取上面</a:t>
            </a:r>
            <a:r>
              <a:rPr lang="zh-CN" altLang="zh-CN" b="1" dirty="0">
                <a:solidFill>
                  <a:srgbClr val="FF0000"/>
                </a:solidFill>
              </a:rPr>
              <a:t>两种方案的混合</a:t>
            </a:r>
            <a:r>
              <a:rPr lang="zh-CN" altLang="zh-CN" dirty="0"/>
              <a:t>：上层（主机）采用分布式密钥分配方案，而上层对于终端或它所属的通信子网采用集中式密钥分配方案。</a:t>
            </a:r>
          </a:p>
          <a:p>
            <a:endParaRPr lang="zh-CN" altLang="en-US" dirty="0"/>
          </a:p>
        </p:txBody>
      </p:sp>
    </p:spTree>
    <p:extLst>
      <p:ext uri="{BB962C8B-B14F-4D97-AF65-F5344CB8AC3E}">
        <p14:creationId xmlns:p14="http://schemas.microsoft.com/office/powerpoint/2010/main" val="5131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036495" cy="6669360"/>
          </a:xfrm>
        </p:spPr>
        <p:txBody>
          <a:bodyPr/>
          <a:lstStyle/>
          <a:p>
            <a:pPr>
              <a:buNone/>
            </a:pPr>
            <a:r>
              <a:rPr lang="zh-CN" altLang="zh-CN" b="1" dirty="0"/>
              <a:t>1．密钥分配的基本方法</a:t>
            </a:r>
            <a:endParaRPr lang="zh-CN" altLang="zh-CN" dirty="0"/>
          </a:p>
          <a:p>
            <a:pPr indent="625475">
              <a:buNone/>
            </a:pPr>
            <a:r>
              <a:rPr lang="zh-CN" altLang="zh-CN" dirty="0" smtClean="0"/>
              <a:t>在</a:t>
            </a:r>
            <a:r>
              <a:rPr lang="zh-CN" altLang="zh-CN" dirty="0"/>
              <a:t>使用对称密码技术进行保密通信时，通信双方必须有一个共享的</a:t>
            </a:r>
            <a:r>
              <a:rPr lang="zh-CN" altLang="zh-CN" dirty="0" smtClean="0"/>
              <a:t>密钥。</a:t>
            </a:r>
            <a:r>
              <a:rPr lang="zh-CN" altLang="zh-CN" dirty="0"/>
              <a:t>此外，密钥还必须时常更新。从这点上看，密钥分配技术直接影响密钥分配系统的强度。对于通信双方</a:t>
            </a:r>
            <a:r>
              <a:rPr lang="en-US" altLang="zh-CN" dirty="0"/>
              <a:t>A</a:t>
            </a:r>
            <a:r>
              <a:rPr lang="zh-CN" altLang="zh-CN" dirty="0"/>
              <a:t>和</a:t>
            </a:r>
            <a:r>
              <a:rPr lang="en-US" altLang="zh-CN" dirty="0"/>
              <a:t>B</a:t>
            </a:r>
            <a:r>
              <a:rPr lang="zh-CN" altLang="zh-CN" dirty="0"/>
              <a:t>，密钥分配可以有以下几种方法：</a:t>
            </a:r>
          </a:p>
          <a:p>
            <a:pPr indent="625475">
              <a:buNone/>
            </a:pPr>
            <a:r>
              <a:rPr lang="zh-CN" altLang="zh-CN" dirty="0"/>
              <a:t>（</a:t>
            </a:r>
            <a:r>
              <a:rPr lang="en-US" altLang="zh-CN" dirty="0"/>
              <a:t>1</a:t>
            </a:r>
            <a:r>
              <a:rPr lang="zh-CN" altLang="zh-CN" dirty="0"/>
              <a:t>）密钥由</a:t>
            </a:r>
            <a:r>
              <a:rPr lang="en-US" altLang="zh-CN" dirty="0"/>
              <a:t>A</a:t>
            </a:r>
            <a:r>
              <a:rPr lang="zh-CN" altLang="zh-CN" dirty="0"/>
              <a:t>选定，然后通过物理方法安全地传递给</a:t>
            </a:r>
            <a:r>
              <a:rPr lang="en-US" altLang="zh-CN" dirty="0"/>
              <a:t>B</a:t>
            </a:r>
            <a:r>
              <a:rPr lang="zh-CN" altLang="zh-CN" dirty="0"/>
              <a:t>。</a:t>
            </a:r>
          </a:p>
          <a:p>
            <a:pPr indent="625475">
              <a:buNone/>
            </a:pPr>
            <a:r>
              <a:rPr lang="zh-CN" altLang="zh-CN" dirty="0"/>
              <a:t>（</a:t>
            </a:r>
            <a:r>
              <a:rPr lang="en-US" altLang="zh-CN" dirty="0"/>
              <a:t>2</a:t>
            </a:r>
            <a:r>
              <a:rPr lang="zh-CN" altLang="zh-CN" dirty="0"/>
              <a:t>）密钥由可信赖的第三方</a:t>
            </a:r>
            <a:r>
              <a:rPr lang="en-US" altLang="zh-CN" dirty="0"/>
              <a:t>C</a:t>
            </a:r>
            <a:r>
              <a:rPr lang="zh-CN" altLang="zh-CN" dirty="0"/>
              <a:t>选取并通过物理方法安全地发送给</a:t>
            </a:r>
            <a:r>
              <a:rPr lang="en-US" altLang="zh-CN" dirty="0"/>
              <a:t>A</a:t>
            </a:r>
            <a:r>
              <a:rPr lang="zh-CN" altLang="zh-CN" dirty="0"/>
              <a:t>和</a:t>
            </a:r>
            <a:r>
              <a:rPr lang="en-US" altLang="zh-CN" dirty="0"/>
              <a:t>B</a:t>
            </a:r>
            <a:r>
              <a:rPr lang="zh-CN" altLang="zh-CN" dirty="0"/>
              <a:t>。</a:t>
            </a:r>
          </a:p>
          <a:p>
            <a:pPr indent="625475">
              <a:buNone/>
            </a:pPr>
            <a:r>
              <a:rPr lang="zh-CN" altLang="zh-CN" dirty="0"/>
              <a:t>（</a:t>
            </a:r>
            <a:r>
              <a:rPr lang="en-US" altLang="zh-CN" dirty="0"/>
              <a:t>3</a:t>
            </a:r>
            <a:r>
              <a:rPr lang="zh-CN" altLang="zh-CN" dirty="0"/>
              <a:t>）如果</a:t>
            </a:r>
            <a:r>
              <a:rPr lang="en-US" altLang="zh-CN" dirty="0"/>
              <a:t>A</a:t>
            </a:r>
            <a:r>
              <a:rPr lang="zh-CN" altLang="zh-CN" dirty="0"/>
              <a:t>和</a:t>
            </a:r>
            <a:r>
              <a:rPr lang="en-US" altLang="zh-CN" dirty="0"/>
              <a:t>B</a:t>
            </a:r>
            <a:r>
              <a:rPr lang="zh-CN" altLang="zh-CN" dirty="0"/>
              <a:t>事先已有一密钥，那么其中一方选取新密钥后，用已有的密钥加密新密钥发送给另一方。</a:t>
            </a:r>
          </a:p>
          <a:p>
            <a:pPr indent="625475">
              <a:buNone/>
            </a:pPr>
            <a:r>
              <a:rPr lang="zh-CN" altLang="zh-CN" dirty="0"/>
              <a:t>（</a:t>
            </a:r>
            <a:r>
              <a:rPr lang="en-US" altLang="zh-CN" dirty="0"/>
              <a:t>4</a:t>
            </a:r>
            <a:r>
              <a:rPr lang="zh-CN" altLang="zh-CN" dirty="0"/>
              <a:t>）如果</a:t>
            </a:r>
            <a:r>
              <a:rPr lang="en-US" altLang="zh-CN" dirty="0"/>
              <a:t>A</a:t>
            </a:r>
            <a:r>
              <a:rPr lang="zh-CN" altLang="zh-CN" dirty="0"/>
              <a:t>和</a:t>
            </a:r>
            <a:r>
              <a:rPr lang="en-US" altLang="zh-CN" dirty="0"/>
              <a:t>B</a:t>
            </a:r>
            <a:r>
              <a:rPr lang="zh-CN" altLang="zh-CN" dirty="0"/>
              <a:t>都有一个到</a:t>
            </a:r>
            <a:r>
              <a:rPr lang="zh-CN" altLang="zh-CN" b="1" dirty="0">
                <a:solidFill>
                  <a:srgbClr val="FF0000"/>
                </a:solidFill>
              </a:rPr>
              <a:t>可信赖的第三方</a:t>
            </a:r>
            <a:r>
              <a:rPr lang="en-US" altLang="zh-CN" b="1" dirty="0">
                <a:solidFill>
                  <a:srgbClr val="FF0000"/>
                </a:solidFill>
              </a:rPr>
              <a:t>C</a:t>
            </a:r>
            <a:r>
              <a:rPr lang="zh-CN" altLang="zh-CN" dirty="0"/>
              <a:t>的保密信道，那么</a:t>
            </a:r>
            <a:r>
              <a:rPr lang="en-US" altLang="zh-CN" dirty="0"/>
              <a:t>C</a:t>
            </a:r>
            <a:r>
              <a:rPr lang="zh-CN" altLang="zh-CN" dirty="0"/>
              <a:t>就可以为</a:t>
            </a:r>
            <a:r>
              <a:rPr lang="en-US" altLang="zh-CN" dirty="0"/>
              <a:t>A</a:t>
            </a:r>
            <a:r>
              <a:rPr lang="zh-CN" altLang="zh-CN" dirty="0"/>
              <a:t>和</a:t>
            </a:r>
            <a:r>
              <a:rPr lang="en-US" altLang="zh-CN" dirty="0"/>
              <a:t>B</a:t>
            </a:r>
            <a:r>
              <a:rPr lang="zh-CN" altLang="zh-CN" dirty="0"/>
              <a:t>选取密钥后安全地发送给</a:t>
            </a:r>
            <a:r>
              <a:rPr lang="en-US" altLang="zh-CN" dirty="0"/>
              <a:t>A</a:t>
            </a:r>
            <a:r>
              <a:rPr lang="zh-CN" altLang="zh-CN" dirty="0"/>
              <a:t>和</a:t>
            </a:r>
            <a:r>
              <a:rPr lang="en-US" altLang="zh-CN" dirty="0"/>
              <a:t>B</a:t>
            </a:r>
            <a:r>
              <a:rPr lang="zh-CN" altLang="zh-CN" dirty="0"/>
              <a:t>。</a:t>
            </a:r>
          </a:p>
          <a:p>
            <a:pPr indent="625475">
              <a:buNone/>
            </a:pPr>
            <a:r>
              <a:rPr lang="zh-CN" altLang="zh-CN" dirty="0"/>
              <a:t>（</a:t>
            </a:r>
            <a:r>
              <a:rPr lang="en-US" altLang="zh-CN" dirty="0"/>
              <a:t>5</a:t>
            </a:r>
            <a:r>
              <a:rPr lang="zh-CN" altLang="zh-CN" dirty="0"/>
              <a:t>）如果</a:t>
            </a:r>
            <a:r>
              <a:rPr lang="en-US" altLang="zh-CN" dirty="0"/>
              <a:t>A</a:t>
            </a:r>
            <a:r>
              <a:rPr lang="zh-CN" altLang="zh-CN" dirty="0"/>
              <a:t>和</a:t>
            </a:r>
            <a:r>
              <a:rPr lang="en-US" altLang="zh-CN" dirty="0"/>
              <a:t>B</a:t>
            </a:r>
            <a:r>
              <a:rPr lang="zh-CN" altLang="zh-CN" dirty="0"/>
              <a:t>都在</a:t>
            </a:r>
            <a:r>
              <a:rPr lang="zh-CN" altLang="zh-CN" b="1" dirty="0">
                <a:solidFill>
                  <a:srgbClr val="FF0000"/>
                </a:solidFill>
              </a:rPr>
              <a:t>可信赖的第三方</a:t>
            </a:r>
            <a:r>
              <a:rPr lang="en-US" altLang="zh-CN" b="1" dirty="0">
                <a:solidFill>
                  <a:srgbClr val="FF0000"/>
                </a:solidFill>
              </a:rPr>
              <a:t>C</a:t>
            </a:r>
            <a:r>
              <a:rPr lang="zh-CN" altLang="zh-CN" dirty="0"/>
              <a:t>发布自己的</a:t>
            </a:r>
            <a:r>
              <a:rPr lang="zh-CN" altLang="zh-CN" b="1" dirty="0">
                <a:solidFill>
                  <a:srgbClr val="FF0000"/>
                </a:solidFill>
              </a:rPr>
              <a:t>公开密钥</a:t>
            </a:r>
            <a:r>
              <a:rPr lang="zh-CN" altLang="zh-CN" dirty="0"/>
              <a:t>，那么他们用彼此的公开密钥进行保密通信。</a:t>
            </a:r>
          </a:p>
          <a:p>
            <a:pPr>
              <a:buNone/>
            </a:pPr>
            <a:endParaRPr lang="zh-CN" altLang="en-US" dirty="0"/>
          </a:p>
        </p:txBody>
      </p:sp>
    </p:spTree>
    <p:extLst>
      <p:ext uri="{BB962C8B-B14F-4D97-AF65-F5344CB8AC3E}">
        <p14:creationId xmlns:p14="http://schemas.microsoft.com/office/powerpoint/2010/main" val="41372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7" cy="5976193"/>
          </a:xfrm>
        </p:spPr>
        <p:txBody>
          <a:bodyPr/>
          <a:lstStyle/>
          <a:p>
            <a:pPr indent="715963">
              <a:buNone/>
            </a:pPr>
            <a:r>
              <a:rPr lang="zh-CN" altLang="zh-CN" dirty="0" smtClean="0"/>
              <a:t>（</a:t>
            </a:r>
            <a:r>
              <a:rPr lang="en-US" altLang="zh-CN" dirty="0"/>
              <a:t>4</a:t>
            </a:r>
            <a:r>
              <a:rPr lang="zh-CN" altLang="zh-CN" dirty="0"/>
              <a:t>）如果</a:t>
            </a:r>
            <a:r>
              <a:rPr lang="en-US" altLang="zh-CN" dirty="0"/>
              <a:t>A</a:t>
            </a:r>
            <a:r>
              <a:rPr lang="zh-CN" altLang="zh-CN" dirty="0"/>
              <a:t>和</a:t>
            </a:r>
            <a:r>
              <a:rPr lang="en-US" altLang="zh-CN" dirty="0"/>
              <a:t>B</a:t>
            </a:r>
            <a:r>
              <a:rPr lang="zh-CN" altLang="zh-CN" dirty="0"/>
              <a:t>都有一个到可信赖的第三方</a:t>
            </a:r>
            <a:r>
              <a:rPr lang="en-US" altLang="zh-CN" dirty="0"/>
              <a:t>C</a:t>
            </a:r>
            <a:r>
              <a:rPr lang="zh-CN" altLang="zh-CN" dirty="0"/>
              <a:t>的保密信道，那么</a:t>
            </a:r>
            <a:r>
              <a:rPr lang="en-US" altLang="zh-CN" dirty="0"/>
              <a:t>C</a:t>
            </a:r>
            <a:r>
              <a:rPr lang="zh-CN" altLang="zh-CN" dirty="0"/>
              <a:t>就可以为</a:t>
            </a:r>
            <a:r>
              <a:rPr lang="en-US" altLang="zh-CN" dirty="0"/>
              <a:t>A</a:t>
            </a:r>
            <a:r>
              <a:rPr lang="zh-CN" altLang="zh-CN" dirty="0"/>
              <a:t>和</a:t>
            </a:r>
            <a:r>
              <a:rPr lang="en-US" altLang="zh-CN" dirty="0"/>
              <a:t>B</a:t>
            </a:r>
            <a:r>
              <a:rPr lang="zh-CN" altLang="zh-CN" dirty="0"/>
              <a:t>选取密钥后安全地发送给</a:t>
            </a:r>
            <a:r>
              <a:rPr lang="en-US" altLang="zh-CN" dirty="0"/>
              <a:t>A</a:t>
            </a:r>
            <a:r>
              <a:rPr lang="zh-CN" altLang="zh-CN" dirty="0"/>
              <a:t>和</a:t>
            </a:r>
            <a:r>
              <a:rPr lang="en-US" altLang="zh-CN" dirty="0"/>
              <a:t>B</a:t>
            </a:r>
            <a:r>
              <a:rPr lang="zh-CN" altLang="zh-CN" dirty="0"/>
              <a:t>。</a:t>
            </a:r>
          </a:p>
          <a:p>
            <a:pPr indent="715963">
              <a:buNone/>
            </a:pPr>
            <a:r>
              <a:rPr lang="zh-CN" altLang="zh-CN" dirty="0"/>
              <a:t>（</a:t>
            </a:r>
            <a:r>
              <a:rPr lang="en-US" altLang="zh-CN" dirty="0"/>
              <a:t>5</a:t>
            </a:r>
            <a:r>
              <a:rPr lang="zh-CN" altLang="zh-CN" dirty="0"/>
              <a:t>）如果</a:t>
            </a:r>
            <a:r>
              <a:rPr lang="en-US" altLang="zh-CN" dirty="0"/>
              <a:t>A</a:t>
            </a:r>
            <a:r>
              <a:rPr lang="zh-CN" altLang="zh-CN" dirty="0"/>
              <a:t>和</a:t>
            </a:r>
            <a:r>
              <a:rPr lang="en-US" altLang="zh-CN" dirty="0"/>
              <a:t>B</a:t>
            </a:r>
            <a:r>
              <a:rPr lang="zh-CN" altLang="zh-CN" dirty="0"/>
              <a:t>都在可信赖的第三方</a:t>
            </a:r>
            <a:r>
              <a:rPr lang="en-US" altLang="zh-CN" dirty="0"/>
              <a:t>C</a:t>
            </a:r>
            <a:r>
              <a:rPr lang="zh-CN" altLang="zh-CN" dirty="0"/>
              <a:t>发布自己的公开密钥，那么他们用彼此的公开密钥进行保密通信</a:t>
            </a:r>
            <a:r>
              <a:rPr lang="zh-CN" altLang="zh-CN" dirty="0" smtClean="0"/>
              <a:t>。</a:t>
            </a:r>
            <a:endParaRPr lang="en-US" altLang="zh-CN" dirty="0" smtClean="0"/>
          </a:p>
          <a:p>
            <a:pPr indent="715963">
              <a:buNone/>
            </a:pPr>
            <a:endParaRPr lang="zh-CN" altLang="zh-CN" dirty="0"/>
          </a:p>
          <a:p>
            <a:pPr indent="715963">
              <a:buNone/>
            </a:pPr>
            <a:r>
              <a:rPr lang="zh-CN" altLang="zh-CN" dirty="0" smtClean="0"/>
              <a:t>对于</a:t>
            </a:r>
            <a:r>
              <a:rPr lang="zh-CN" altLang="zh-CN" b="1" dirty="0">
                <a:solidFill>
                  <a:srgbClr val="FF0000"/>
                </a:solidFill>
              </a:rPr>
              <a:t>第</a:t>
            </a:r>
            <a:r>
              <a:rPr lang="en-US" altLang="zh-CN" b="1" dirty="0">
                <a:solidFill>
                  <a:srgbClr val="FF0000"/>
                </a:solidFill>
              </a:rPr>
              <a:t>4</a:t>
            </a:r>
            <a:r>
              <a:rPr lang="zh-CN" altLang="zh-CN" b="1" dirty="0">
                <a:solidFill>
                  <a:srgbClr val="FF0000"/>
                </a:solidFill>
              </a:rPr>
              <a:t>种方法</a:t>
            </a:r>
            <a:r>
              <a:rPr lang="zh-CN" altLang="zh-CN" dirty="0"/>
              <a:t>采用密钥分配技术，可信赖的第三方</a:t>
            </a:r>
            <a:r>
              <a:rPr lang="en-US" altLang="zh-CN" dirty="0"/>
              <a:t>C</a:t>
            </a:r>
            <a:r>
              <a:rPr lang="zh-CN" altLang="zh-CN" dirty="0"/>
              <a:t>就是密钥分配中心</a:t>
            </a:r>
            <a:r>
              <a:rPr lang="en-US" altLang="zh-CN" dirty="0"/>
              <a:t>KDC</a:t>
            </a:r>
            <a:r>
              <a:rPr lang="zh-CN" altLang="zh-CN" dirty="0"/>
              <a:t>，</a:t>
            </a:r>
            <a:r>
              <a:rPr lang="zh-CN" altLang="zh-CN" dirty="0" smtClean="0"/>
              <a:t>常用</a:t>
            </a:r>
            <a:r>
              <a:rPr lang="zh-CN" altLang="zh-CN" b="1" dirty="0">
                <a:solidFill>
                  <a:srgbClr val="FF0000"/>
                </a:solidFill>
              </a:rPr>
              <a:t>对称密码技术</a:t>
            </a:r>
            <a:r>
              <a:rPr lang="zh-CN" altLang="en-US" dirty="0" smtClean="0"/>
              <a:t>来分配</a:t>
            </a:r>
            <a:r>
              <a:rPr lang="zh-CN" altLang="zh-CN" dirty="0" smtClean="0"/>
              <a:t>密钥；</a:t>
            </a:r>
            <a:endParaRPr lang="en-US" altLang="zh-CN" dirty="0" smtClean="0"/>
          </a:p>
          <a:p>
            <a:pPr indent="715963">
              <a:buNone/>
            </a:pPr>
            <a:r>
              <a:rPr lang="zh-CN" altLang="zh-CN" dirty="0" smtClean="0"/>
              <a:t>对于</a:t>
            </a:r>
            <a:r>
              <a:rPr lang="zh-CN" altLang="zh-CN" b="1" dirty="0">
                <a:solidFill>
                  <a:srgbClr val="FF0000"/>
                </a:solidFill>
              </a:rPr>
              <a:t>第</a:t>
            </a:r>
            <a:r>
              <a:rPr lang="en-US" altLang="zh-CN" b="1" dirty="0">
                <a:solidFill>
                  <a:srgbClr val="FF0000"/>
                </a:solidFill>
              </a:rPr>
              <a:t>5</a:t>
            </a:r>
            <a:r>
              <a:rPr lang="zh-CN" altLang="zh-CN" b="1" dirty="0">
                <a:solidFill>
                  <a:srgbClr val="FF0000"/>
                </a:solidFill>
              </a:rPr>
              <a:t>种方法</a:t>
            </a:r>
            <a:r>
              <a:rPr lang="zh-CN" altLang="zh-CN" dirty="0"/>
              <a:t>采用的是密钥认证中心技术，可信赖的第三方</a:t>
            </a:r>
            <a:r>
              <a:rPr lang="en-US" altLang="zh-CN" dirty="0"/>
              <a:t>C</a:t>
            </a:r>
            <a:r>
              <a:rPr lang="zh-CN" altLang="zh-CN" dirty="0"/>
              <a:t>就是证书授权中心</a:t>
            </a:r>
            <a:r>
              <a:rPr lang="en-US" altLang="zh-CN" dirty="0"/>
              <a:t>CA</a:t>
            </a:r>
            <a:r>
              <a:rPr lang="zh-CN" altLang="zh-CN" dirty="0"/>
              <a:t>，常用于</a:t>
            </a:r>
            <a:r>
              <a:rPr lang="zh-CN" altLang="zh-CN" b="1" dirty="0">
                <a:solidFill>
                  <a:srgbClr val="FF0000"/>
                </a:solidFill>
              </a:rPr>
              <a:t>非对称密码技术</a:t>
            </a:r>
            <a:r>
              <a:rPr lang="zh-CN" altLang="zh-CN" dirty="0"/>
              <a:t>的公钥的</a:t>
            </a:r>
            <a:r>
              <a:rPr lang="zh-CN" altLang="zh-CN" dirty="0" smtClean="0"/>
              <a:t>分配</a:t>
            </a:r>
            <a:r>
              <a:rPr lang="zh-CN" altLang="en-US" dirty="0" smtClean="0"/>
              <a:t>。</a:t>
            </a:r>
            <a:endParaRPr lang="zh-CN" altLang="en-US" dirty="0"/>
          </a:p>
        </p:txBody>
      </p:sp>
    </p:spTree>
    <p:extLst>
      <p:ext uri="{BB962C8B-B14F-4D97-AF65-F5344CB8AC3E}">
        <p14:creationId xmlns:p14="http://schemas.microsoft.com/office/powerpoint/2010/main" val="172580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3096691"/>
          </a:xfrm>
        </p:spPr>
        <p:txBody>
          <a:bodyPr/>
          <a:lstStyle/>
          <a:p>
            <a:pPr>
              <a:buNone/>
            </a:pPr>
            <a:r>
              <a:rPr lang="zh-CN" altLang="zh-CN" b="1" dirty="0"/>
              <a:t>2．对称密码技术的密钥分配方案</a:t>
            </a:r>
            <a:endParaRPr lang="zh-CN" altLang="zh-CN" dirty="0"/>
          </a:p>
          <a:p>
            <a:pPr>
              <a:buNone/>
            </a:pPr>
            <a:r>
              <a:rPr lang="zh-CN" altLang="zh-CN" dirty="0"/>
              <a:t>（</a:t>
            </a:r>
            <a:r>
              <a:rPr lang="en-US" altLang="zh-CN" dirty="0"/>
              <a:t>1</a:t>
            </a:r>
            <a:r>
              <a:rPr lang="zh-CN" altLang="zh-CN" dirty="0"/>
              <a:t>）集中式密钥分配方案</a:t>
            </a:r>
          </a:p>
          <a:p>
            <a:pPr indent="715963">
              <a:buNone/>
            </a:pPr>
            <a:r>
              <a:rPr lang="zh-CN" altLang="zh-CN" b="1" dirty="0" smtClean="0">
                <a:solidFill>
                  <a:srgbClr val="FF0000"/>
                </a:solidFill>
              </a:rPr>
              <a:t>集中式</a:t>
            </a:r>
            <a:r>
              <a:rPr lang="zh-CN" altLang="zh-CN" b="1" dirty="0">
                <a:solidFill>
                  <a:srgbClr val="FF0000"/>
                </a:solidFill>
              </a:rPr>
              <a:t>密钥分配方案</a:t>
            </a:r>
            <a:r>
              <a:rPr lang="zh-CN" altLang="zh-CN" dirty="0"/>
              <a:t>是指由密钥分配中心（</a:t>
            </a:r>
            <a:r>
              <a:rPr lang="en-US" altLang="zh-CN" dirty="0"/>
              <a:t>KDC</a:t>
            </a:r>
            <a:r>
              <a:rPr lang="zh-CN" altLang="zh-CN" dirty="0"/>
              <a:t>）或者由一组节点组成层次结构负责密钥的产生并分配给通信双方。在这种方式下，用户不需要保存大量的会话密钥，只需保存同</a:t>
            </a:r>
            <a:r>
              <a:rPr lang="en-US" altLang="zh-CN" dirty="0"/>
              <a:t>KDC</a:t>
            </a:r>
            <a:r>
              <a:rPr lang="zh-CN" altLang="zh-CN" dirty="0"/>
              <a:t>通信的加密密钥。其缺点是通信量大，同时要求具有较好的鉴别功能以鉴别</a:t>
            </a:r>
            <a:r>
              <a:rPr lang="en-US" altLang="zh-CN" dirty="0"/>
              <a:t>KDC</a:t>
            </a:r>
            <a:r>
              <a:rPr lang="zh-CN" altLang="zh-CN" dirty="0"/>
              <a:t>和通信方。</a:t>
            </a:r>
          </a:p>
          <a:p>
            <a:endParaRPr lang="zh-CN" altLang="en-US" dirty="0"/>
          </a:p>
        </p:txBody>
      </p:sp>
      <p:grpSp>
        <p:nvGrpSpPr>
          <p:cNvPr id="2" name="组合 1"/>
          <p:cNvGrpSpPr/>
          <p:nvPr/>
        </p:nvGrpSpPr>
        <p:grpSpPr>
          <a:xfrm>
            <a:off x="937908" y="3573016"/>
            <a:ext cx="7425412" cy="2880320"/>
            <a:chOff x="937908" y="3573016"/>
            <a:chExt cx="7425412" cy="2880320"/>
          </a:xfrm>
        </p:grpSpPr>
        <p:graphicFrame>
          <p:nvGraphicFramePr>
            <p:cNvPr id="4" name="对象 3"/>
            <p:cNvGraphicFramePr>
              <a:graphicFrameLocks noChangeAspect="1"/>
            </p:cNvGraphicFramePr>
            <p:nvPr>
              <p:extLst>
                <p:ext uri="{D42A27DB-BD31-4B8C-83A1-F6EECF244321}">
                  <p14:modId xmlns:p14="http://schemas.microsoft.com/office/powerpoint/2010/main" val="1768135260"/>
                </p:ext>
              </p:extLst>
            </p:nvPr>
          </p:nvGraphicFramePr>
          <p:xfrm>
            <a:off x="937908" y="3573016"/>
            <a:ext cx="7425412" cy="2880320"/>
          </p:xfrm>
          <a:graphic>
            <a:graphicData uri="http://schemas.openxmlformats.org/presentationml/2006/ole">
              <mc:AlternateContent xmlns:mc="http://schemas.openxmlformats.org/markup-compatibility/2006">
                <mc:Choice xmlns:v="urn:schemas-microsoft-com:vml" Requires="v">
                  <p:oleObj spid="_x0000_s1034" name="BMP 图像" r:id="rId3" imgW="4086795" imgH="1600000" progId="Paint.Picture">
                    <p:embed/>
                  </p:oleObj>
                </mc:Choice>
                <mc:Fallback>
                  <p:oleObj name="BMP 图像" r:id="rId3" imgW="4086795"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908" y="3573016"/>
                          <a:ext cx="7425412" cy="2880320"/>
                        </a:xfrm>
                        <a:prstGeom prst="rect">
                          <a:avLst/>
                        </a:prstGeom>
                        <a:noFill/>
                      </p:spPr>
                    </p:pic>
                  </p:oleObj>
                </mc:Fallback>
              </mc:AlternateContent>
            </a:graphicData>
          </a:graphic>
        </p:graphicFrame>
        <p:cxnSp>
          <p:nvCxnSpPr>
            <p:cNvPr id="5" name="直接箭头连接符 4"/>
            <p:cNvCxnSpPr/>
            <p:nvPr/>
          </p:nvCxnSpPr>
          <p:spPr>
            <a:xfrm flipH="1">
              <a:off x="1907704" y="5733256"/>
              <a:ext cx="5472608" cy="0"/>
            </a:xfrm>
            <a:prstGeom prst="straightConnector1">
              <a:avLst/>
            </a:prstGeom>
            <a:ln w="6032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 name="直接箭头连接符 5"/>
            <p:cNvCxnSpPr/>
            <p:nvPr/>
          </p:nvCxnSpPr>
          <p:spPr>
            <a:xfrm>
              <a:off x="1907704" y="6309320"/>
              <a:ext cx="5472608"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885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dirty="0"/>
              <a:t>（</a:t>
            </a:r>
            <a:r>
              <a:rPr lang="en-US" altLang="zh-CN" dirty="0"/>
              <a:t>2</a:t>
            </a:r>
            <a:r>
              <a:rPr lang="zh-CN" altLang="zh-CN" dirty="0"/>
              <a:t>）分布式密钥分配方案</a:t>
            </a:r>
          </a:p>
          <a:p>
            <a:pPr indent="625475">
              <a:buNone/>
            </a:pPr>
            <a:r>
              <a:rPr lang="zh-CN" altLang="zh-CN" b="1" dirty="0">
                <a:solidFill>
                  <a:srgbClr val="FF0000"/>
                </a:solidFill>
              </a:rPr>
              <a:t>分布式</a:t>
            </a:r>
            <a:r>
              <a:rPr lang="zh-CN" altLang="zh-CN" dirty="0"/>
              <a:t>密钥分配方案是指网络通信中各个</a:t>
            </a:r>
            <a:r>
              <a:rPr lang="zh-CN" altLang="zh-CN" b="1" dirty="0">
                <a:solidFill>
                  <a:srgbClr val="FF0000"/>
                </a:solidFill>
              </a:rPr>
              <a:t>通信方具有相同的地位</a:t>
            </a:r>
            <a:r>
              <a:rPr lang="zh-CN" altLang="zh-CN" dirty="0"/>
              <a:t>，它们之间的密钥分配取决于它们之间的协商，不受何其他方的限制。这种密钥分配方案要求有</a:t>
            </a:r>
            <a:r>
              <a:rPr lang="en-US" altLang="zh-CN" dirty="0"/>
              <a:t>n</a:t>
            </a:r>
            <a:r>
              <a:rPr lang="zh-CN" altLang="zh-CN" dirty="0"/>
              <a:t>个通信方的网络需要</a:t>
            </a:r>
            <a:r>
              <a:rPr lang="zh-CN" altLang="zh-CN" b="1" dirty="0">
                <a:solidFill>
                  <a:srgbClr val="FF0000"/>
                </a:solidFill>
              </a:rPr>
              <a:t>保存</a:t>
            </a:r>
            <a:r>
              <a:rPr lang="en-US" altLang="zh-CN" b="1" dirty="0">
                <a:solidFill>
                  <a:srgbClr val="FF0000"/>
                </a:solidFill>
              </a:rPr>
              <a:t>[n(n-1)/2]</a:t>
            </a:r>
            <a:r>
              <a:rPr lang="zh-CN" altLang="zh-CN" b="1" dirty="0">
                <a:solidFill>
                  <a:srgbClr val="FF0000"/>
                </a:solidFill>
              </a:rPr>
              <a:t>个主密钥</a:t>
            </a:r>
            <a:r>
              <a:rPr lang="zh-CN" altLang="zh-CN" dirty="0"/>
              <a:t>，对于较大型的网络，这种方案是不适用的，但是在一个小型网络或一个大型网络的局部范围</a:t>
            </a:r>
            <a:r>
              <a:rPr lang="zh-CN" altLang="zh-CN" dirty="0" smtClean="0"/>
              <a:t>内还是</a:t>
            </a:r>
            <a:r>
              <a:rPr lang="zh-CN" altLang="zh-CN" dirty="0"/>
              <a:t>有用的。</a:t>
            </a:r>
            <a:endParaRPr lang="zh-CN" altLang="en-US" dirty="0"/>
          </a:p>
        </p:txBody>
      </p:sp>
    </p:spTree>
    <p:extLst>
      <p:ext uri="{BB962C8B-B14F-4D97-AF65-F5344CB8AC3E}">
        <p14:creationId xmlns:p14="http://schemas.microsoft.com/office/powerpoint/2010/main" val="26515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4529" y="980728"/>
                <a:ext cx="8241927" cy="4824412"/>
              </a:xfrm>
            </p:spPr>
            <p:txBody>
              <a:bodyPr/>
              <a:lstStyle/>
              <a:p>
                <a:pPr indent="625475">
                  <a:buNone/>
                </a:pPr>
                <a:r>
                  <a:rPr lang="zh-CN" altLang="zh-CN" dirty="0" smtClean="0"/>
                  <a:t>分布式密钥分配方案</a:t>
                </a:r>
                <a:r>
                  <a:rPr lang="zh-CN" altLang="en-US" dirty="0" smtClean="0"/>
                  <a:t>示例：</a:t>
                </a:r>
                <a:endParaRPr lang="en-US" altLang="zh-CN" dirty="0" smtClean="0"/>
              </a:p>
              <a:p>
                <a:pPr indent="625475">
                  <a:buNone/>
                </a:pPr>
                <a:r>
                  <a:rPr lang="en-US" altLang="zh-CN" dirty="0" smtClean="0"/>
                  <a:t>① </a:t>
                </a:r>
                <a:r>
                  <a:rPr lang="en-US" altLang="zh-CN" dirty="0"/>
                  <a:t>A→B</a:t>
                </a:r>
                <a:r>
                  <a:rPr lang="zh-CN" altLang="zh-CN" dirty="0"/>
                  <a:t>：</a:t>
                </a:r>
                <a:r>
                  <a:rPr lang="en-US" altLang="zh-CN" dirty="0"/>
                  <a:t>IDA∥N1</a:t>
                </a:r>
                <a:endParaRPr lang="zh-CN" altLang="zh-CN" dirty="0"/>
              </a:p>
              <a:p>
                <a:pPr indent="625475">
                  <a:buNone/>
                </a:pPr>
                <a:r>
                  <a:rPr lang="en-US" altLang="zh-CN" dirty="0"/>
                  <a:t>② B→A</a:t>
                </a:r>
                <a:r>
                  <a:rPr lang="zh-CN" altLang="zh-CN" dirty="0"/>
                  <a:t>：</a:t>
                </a:r>
                <a14:m>
                  <m:oMath xmlns:m="http://schemas.openxmlformats.org/officeDocument/2006/math">
                    <m:sSub>
                      <m:sSubPr>
                        <m:ctrlPr>
                          <a:rPr lang="en-US" altLang="zh-CN" i="1" dirty="0" smtClean="0">
                            <a:latin typeface="Cambria Math"/>
                          </a:rPr>
                        </m:ctrlPr>
                      </m:sSubPr>
                      <m:e>
                        <m:r>
                          <a:rPr lang="en-US" altLang="zh-CN" b="0" i="1" dirty="0" smtClean="0">
                            <a:latin typeface="Cambria Math"/>
                          </a:rPr>
                          <m:t>𝐸</m:t>
                        </m:r>
                      </m:e>
                      <m:sub>
                        <m:sSub>
                          <m:sSubPr>
                            <m:ctrlPr>
                              <a:rPr lang="en-US" altLang="zh-CN" i="1" dirty="0" smtClean="0">
                                <a:latin typeface="Cambria Math"/>
                              </a:rPr>
                            </m:ctrlPr>
                          </m:sSubPr>
                          <m:e>
                            <m:r>
                              <a:rPr lang="en-US" altLang="zh-CN" b="0" i="1" dirty="0" smtClean="0">
                                <a:latin typeface="Cambria Math"/>
                              </a:rPr>
                              <m:t>𝑀𝐾</m:t>
                            </m:r>
                          </m:e>
                          <m:sub>
                            <m:r>
                              <a:rPr lang="en-US" altLang="zh-CN" b="0" i="1" dirty="0" smtClean="0">
                                <a:latin typeface="Cambria Math"/>
                              </a:rPr>
                              <m:t>𝑚</m:t>
                            </m:r>
                          </m:sub>
                        </m:sSub>
                      </m:sub>
                    </m:sSub>
                  </m:oMath>
                </a14:m>
                <a:r>
                  <a:rPr lang="en-US" altLang="zh-CN" dirty="0" smtClean="0"/>
                  <a:t>[</a:t>
                </a:r>
                <a:r>
                  <a:rPr lang="en-US" altLang="zh-CN" dirty="0" err="1" smtClean="0"/>
                  <a:t>K</a:t>
                </a:r>
                <a:r>
                  <a:rPr lang="en-US" altLang="zh-CN" baseline="-25000" dirty="0" err="1" smtClean="0"/>
                  <a:t>s</a:t>
                </a:r>
                <a:r>
                  <a:rPr lang="en-US" altLang="zh-CN" dirty="0" err="1"/>
                  <a:t>∥IDA∥IDB∥f</a:t>
                </a:r>
                <a:r>
                  <a:rPr lang="zh-CN" altLang="zh-CN" dirty="0"/>
                  <a:t>（</a:t>
                </a:r>
                <a:r>
                  <a:rPr lang="en-US" altLang="zh-CN" dirty="0"/>
                  <a:t>N1</a:t>
                </a:r>
                <a:r>
                  <a:rPr lang="zh-CN" altLang="zh-CN" dirty="0"/>
                  <a:t>）</a:t>
                </a:r>
                <a:r>
                  <a:rPr lang="en-US" altLang="zh-CN" dirty="0"/>
                  <a:t>∥N2]</a:t>
                </a:r>
                <a:endParaRPr lang="zh-CN" altLang="zh-CN" dirty="0"/>
              </a:p>
              <a:p>
                <a:pPr indent="625475">
                  <a:buNone/>
                </a:pPr>
                <a:r>
                  <a:rPr lang="en-US" altLang="zh-CN" dirty="0"/>
                  <a:t>③ A→B</a:t>
                </a:r>
                <a:r>
                  <a:rPr lang="zh-CN" altLang="zh-CN" dirty="0"/>
                  <a:t>：</a:t>
                </a:r>
                <a:r>
                  <a:rPr lang="en-US" altLang="zh-CN" dirty="0"/>
                  <a:t> </a:t>
                </a:r>
                <a14:m>
                  <m:oMath xmlns:m="http://schemas.openxmlformats.org/officeDocument/2006/math">
                    <m:sSub>
                      <m:sSubPr>
                        <m:ctrlPr>
                          <a:rPr lang="en-US" altLang="zh-CN" i="1" dirty="0">
                            <a:latin typeface="Cambria Math"/>
                          </a:rPr>
                        </m:ctrlPr>
                      </m:sSubPr>
                      <m:e>
                        <m:r>
                          <a:rPr lang="en-US" altLang="zh-CN" i="1" dirty="0">
                            <a:latin typeface="Cambria Math"/>
                          </a:rPr>
                          <m:t>𝐸</m:t>
                        </m:r>
                      </m:e>
                      <m:sub>
                        <m:sSub>
                          <m:sSubPr>
                            <m:ctrlPr>
                              <a:rPr lang="en-US" altLang="zh-CN" i="1" dirty="0">
                                <a:latin typeface="Cambria Math"/>
                              </a:rPr>
                            </m:ctrlPr>
                          </m:sSubPr>
                          <m:e>
                            <m:r>
                              <a:rPr lang="en-US" altLang="zh-CN" i="1" dirty="0">
                                <a:latin typeface="Cambria Math"/>
                              </a:rPr>
                              <m:t>𝐾</m:t>
                            </m:r>
                          </m:e>
                          <m:sub>
                            <m:r>
                              <a:rPr lang="en-US" altLang="zh-CN" b="0" i="1" dirty="0" smtClean="0">
                                <a:latin typeface="Cambria Math"/>
                              </a:rPr>
                              <m:t>𝑆</m:t>
                            </m:r>
                          </m:sub>
                        </m:sSub>
                      </m:sub>
                    </m:sSub>
                  </m:oMath>
                </a14:m>
                <a:r>
                  <a:rPr lang="en-US" altLang="zh-CN" dirty="0" smtClean="0"/>
                  <a:t>[f</a:t>
                </a:r>
                <a:r>
                  <a:rPr lang="zh-CN" altLang="zh-CN" dirty="0"/>
                  <a:t>（</a:t>
                </a:r>
                <a:r>
                  <a:rPr lang="en-US" altLang="zh-CN" dirty="0"/>
                  <a:t>N2</a:t>
                </a:r>
                <a:r>
                  <a:rPr lang="zh-CN" altLang="zh-CN" dirty="0"/>
                  <a:t>）</a:t>
                </a:r>
                <a:r>
                  <a:rPr lang="en-US" altLang="zh-CN" dirty="0"/>
                  <a:t>]</a:t>
                </a:r>
                <a:endParaRPr lang="zh-CN" altLang="zh-CN" dirty="0"/>
              </a:p>
              <a:p>
                <a:pPr indent="625475">
                  <a:buNone/>
                </a:pPr>
                <a:endParaRPr lang="en-US" altLang="zh-CN" dirty="0" smtClean="0"/>
              </a:p>
              <a:p>
                <a:pPr indent="625475">
                  <a:buNone/>
                </a:pPr>
                <a:endParaRPr lang="en-US" altLang="zh-CN" dirty="0"/>
              </a:p>
              <a:p>
                <a:pPr indent="625475">
                  <a:buNone/>
                </a:pPr>
                <a:r>
                  <a:rPr lang="zh-CN" altLang="zh-CN" dirty="0"/>
                  <a:t>在分布式密钥分配方案中，每个通信方都必须保存（</a:t>
                </a:r>
                <a:r>
                  <a:rPr lang="en-US" altLang="zh-CN" dirty="0"/>
                  <a:t>n-1</a:t>
                </a:r>
                <a:r>
                  <a:rPr lang="zh-CN" altLang="zh-CN" dirty="0"/>
                  <a:t>）个主密钥，但是需要多少会话密钥就可以产生多少。由于</a:t>
                </a:r>
                <a:r>
                  <a:rPr lang="zh-CN" altLang="zh-CN" b="1" dirty="0">
                    <a:solidFill>
                      <a:srgbClr val="FF0000"/>
                    </a:solidFill>
                  </a:rPr>
                  <a:t>使用主密钥传送的信息很短</a:t>
                </a:r>
                <a:r>
                  <a:rPr lang="zh-CN" altLang="zh-CN" dirty="0"/>
                  <a:t>，所以对主密钥的分析十分困难。</a:t>
                </a:r>
              </a:p>
              <a:p>
                <a:pPr>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4529" y="980728"/>
                <a:ext cx="8241927" cy="4824412"/>
              </a:xfrm>
              <a:blipFill rotWithShape="1">
                <a:blip r:embed="rId2"/>
                <a:stretch>
                  <a:fillRect l="-1257" t="-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02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b="1" dirty="0"/>
              <a:t>3．非对称密码技术的密钥分配方案</a:t>
            </a:r>
            <a:endParaRPr lang="zh-CN" altLang="zh-CN" dirty="0"/>
          </a:p>
          <a:p>
            <a:pPr indent="625475">
              <a:buNone/>
            </a:pPr>
            <a:r>
              <a:rPr lang="zh-CN" altLang="zh-CN" b="1" dirty="0">
                <a:solidFill>
                  <a:srgbClr val="FF0000"/>
                </a:solidFill>
              </a:rPr>
              <a:t>非对称密码技术</a:t>
            </a:r>
            <a:r>
              <a:rPr lang="zh-CN" altLang="zh-CN" dirty="0"/>
              <a:t>的密钥分配方案主要包括两方面的内容：非对称密码技术所用的公钥的分配和利用非对称密码技术来分配对称密码技术中使用的密钥。</a:t>
            </a:r>
          </a:p>
          <a:p>
            <a:endParaRPr lang="zh-CN" altLang="en-US" dirty="0"/>
          </a:p>
        </p:txBody>
      </p:sp>
    </p:spTree>
    <p:extLst>
      <p:ext uri="{BB962C8B-B14F-4D97-AF65-F5344CB8AC3E}">
        <p14:creationId xmlns:p14="http://schemas.microsoft.com/office/powerpoint/2010/main" val="19549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1820</Words>
  <Application>Microsoft Office PowerPoint</Application>
  <PresentationFormat>全屏显示(4:3)</PresentationFormat>
  <Paragraphs>71</Paragraphs>
  <Slides>17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1_Office 主题​​</vt:lpstr>
      <vt:lpstr>BMP 图像</vt:lpstr>
      <vt:lpstr>第10章 密钥管理技术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107</cp:revision>
  <dcterms:created xsi:type="dcterms:W3CDTF">2016-03-08T02:03:24Z</dcterms:created>
  <dcterms:modified xsi:type="dcterms:W3CDTF">2018-05-02T01:55:18Z</dcterms:modified>
</cp:coreProperties>
</file>