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301" r:id="rId3"/>
    <p:sldId id="302" r:id="rId4"/>
    <p:sldId id="304" r:id="rId5"/>
    <p:sldId id="305" r:id="rId6"/>
    <p:sldId id="306" r:id="rId7"/>
    <p:sldId id="307" r:id="rId8"/>
    <p:sldId id="308" r:id="rId9"/>
    <p:sldId id="309" r:id="rId10"/>
    <p:sldId id="310" r:id="rId11"/>
    <p:sldId id="311" r:id="rId12"/>
    <p:sldId id="312" r:id="rId13"/>
    <p:sldId id="314" r:id="rId14"/>
    <p:sldId id="313" r:id="rId15"/>
    <p:sldId id="315" r:id="rId16"/>
    <p:sldId id="316" r:id="rId17"/>
    <p:sldId id="317" r:id="rId18"/>
    <p:sldId id="318" r:id="rId19"/>
    <p:sldId id="319" r:id="rId20"/>
    <p:sldId id="349" r:id="rId21"/>
    <p:sldId id="320" r:id="rId22"/>
    <p:sldId id="321" r:id="rId23"/>
    <p:sldId id="322" r:id="rId24"/>
    <p:sldId id="323" r:id="rId25"/>
    <p:sldId id="324" r:id="rId26"/>
    <p:sldId id="351" r:id="rId27"/>
    <p:sldId id="325" r:id="rId28"/>
    <p:sldId id="326" r:id="rId29"/>
    <p:sldId id="327" r:id="rId30"/>
    <p:sldId id="328" r:id="rId31"/>
    <p:sldId id="350"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53" r:id="rId45"/>
    <p:sldId id="352" r:id="rId46"/>
    <p:sldId id="347" r:id="rId47"/>
    <p:sldId id="348" r:id="rId48"/>
    <p:sldId id="346" r:id="rId49"/>
    <p:sldId id="341" r:id="rId50"/>
    <p:sldId id="342" r:id="rId51"/>
    <p:sldId id="343" r:id="rId52"/>
    <p:sldId id="345" r:id="rId53"/>
    <p:sldId id="344"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9" d="100"/>
          <a:sy n="129" d="100"/>
        </p:scale>
        <p:origin x="-11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DA41A48-095F-4469-A1EF-5A80356E196E}" type="datetimeFigureOut">
              <a:rPr lang="zh-CN" altLang="en-US"/>
              <a:pPr>
                <a:defRPr/>
              </a:pPr>
              <a:t>2019/3/7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F3E1621-F685-4E8F-98EE-DD870F619394}" type="slidenum">
              <a:rPr lang="zh-CN" altLang="en-US"/>
              <a:pPr>
                <a:defRPr/>
              </a:pPr>
              <a:t>‹#›</a:t>
            </a:fld>
            <a:endParaRPr lang="zh-CN" altLang="en-US"/>
          </a:p>
        </p:txBody>
      </p:sp>
    </p:spTree>
    <p:extLst>
      <p:ext uri="{BB962C8B-B14F-4D97-AF65-F5344CB8AC3E}">
        <p14:creationId xmlns:p14="http://schemas.microsoft.com/office/powerpoint/2010/main" val="1826658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D515C6A-9C98-438B-98D4-D527B3D3446D}" type="datetimeFigureOut">
              <a:rPr lang="zh-CN" altLang="en-US"/>
              <a:pPr>
                <a:defRPr/>
              </a:pPr>
              <a:t>2019/3/7 Thursday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C68C36-7974-4B31-A074-CA4C012F174B}" type="slidenum">
              <a:rPr lang="zh-CN" altLang="en-US"/>
              <a:pPr>
                <a:defRPr/>
              </a:pPr>
              <a:t>‹#›</a:t>
            </a:fld>
            <a:endParaRPr lang="zh-CN" altLang="en-US"/>
          </a:p>
        </p:txBody>
      </p:sp>
    </p:spTree>
    <p:extLst>
      <p:ext uri="{BB962C8B-B14F-4D97-AF65-F5344CB8AC3E}">
        <p14:creationId xmlns:p14="http://schemas.microsoft.com/office/powerpoint/2010/main" val="394107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25413"/>
            <a:ext cx="7772400" cy="10001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90513" y="1268413"/>
            <a:ext cx="8458200" cy="4824412"/>
          </a:xfrm>
          <a:prstGeom prst="rect">
            <a:avLst/>
          </a:prstGeom>
        </p:spPr>
        <p:txBody>
          <a:bodyPr/>
          <a:lstStyle>
            <a:lvl1pPr marL="0" indent="0">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560388" y="6411913"/>
            <a:ext cx="1439862"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7366000" y="6434138"/>
            <a:ext cx="1054100" cy="457200"/>
          </a:xfrm>
        </p:spPr>
        <p:txBody>
          <a:bodyPr/>
          <a:lstStyle>
            <a:lvl1pPr>
              <a:defRPr/>
            </a:lvl1pPr>
          </a:lstStyle>
          <a:p>
            <a:pPr>
              <a:defRPr/>
            </a:pPr>
            <a:fld id="{3E8A90B1-9ED1-4648-923D-E24FDCD844CB}" type="slidenum">
              <a:rPr lang="en-US" altLang="zh-CN"/>
              <a:pPr>
                <a:defRPr/>
              </a:pPr>
              <a:t>‹#›</a:t>
            </a:fld>
            <a:endParaRPr lang="en-US" altLang="zh-CN"/>
          </a:p>
        </p:txBody>
      </p:sp>
    </p:spTree>
    <p:extLst>
      <p:ext uri="{BB962C8B-B14F-4D97-AF65-F5344CB8AC3E}">
        <p14:creationId xmlns:p14="http://schemas.microsoft.com/office/powerpoint/2010/main" val="409860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DBE3171-C6D5-4710-8C33-FBE6D43AE653}" type="datetimeFigureOut">
              <a:rPr lang="zh-CN" altLang="en-US"/>
              <a:pPr>
                <a:defRPr/>
              </a:pPr>
              <a:t>2019/3/7 Thursday</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4D51964-BA47-4775-852C-4B2BE0C1B820}" type="slidenum">
              <a:rPr lang="zh-CN" altLang="en-US"/>
              <a:pPr>
                <a:defRPr/>
              </a:pPr>
              <a:t>‹#›</a:t>
            </a:fld>
            <a:endParaRPr lang="zh-CN" altLang="en-US"/>
          </a:p>
        </p:txBody>
      </p:sp>
    </p:spTree>
    <p:extLst>
      <p:ext uri="{BB962C8B-B14F-4D97-AF65-F5344CB8AC3E}">
        <p14:creationId xmlns:p14="http://schemas.microsoft.com/office/powerpoint/2010/main" val="353770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CEA53B9-2325-4994-97A7-B8B7EFFEF03D}" type="datetimeFigureOut">
              <a:rPr lang="zh-CN" altLang="en-US"/>
              <a:pPr>
                <a:defRPr/>
              </a:pPr>
              <a:t>2019/3/7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36AE4F-335A-4199-800B-A3603077F36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3" r:id="rId2"/>
    <p:sldLayoutId id="2147483722"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image" Target="../media/image2.wmf"/><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7.e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5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6.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9.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268413" y="188913"/>
            <a:ext cx="6626225" cy="172878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FF0000"/>
                </a:solidFill>
                <a:latin typeface="微软雅黑" panose="020B0503020204020204" pitchFamily="34" charset="-122"/>
                <a:ea typeface="微软雅黑" panose="020B0503020204020204" pitchFamily="34" charset="-122"/>
              </a:rPr>
              <a:t>第</a:t>
            </a:r>
            <a:r>
              <a:rPr lang="en-US" altLang="zh-CN" sz="3600" b="1" dirty="0">
                <a:solidFill>
                  <a:srgbClr val="FF0000"/>
                </a:solidFill>
                <a:latin typeface="微软雅黑" panose="020B0503020204020204" pitchFamily="34" charset="-122"/>
                <a:ea typeface="微软雅黑" panose="020B0503020204020204" pitchFamily="34" charset="-122"/>
              </a:rPr>
              <a:t>4</a:t>
            </a:r>
            <a:r>
              <a:rPr lang="zh-CN" altLang="en-US" sz="3600" b="1" dirty="0">
                <a:solidFill>
                  <a:srgbClr val="FF0000"/>
                </a:solidFill>
                <a:latin typeface="微软雅黑" panose="020B0503020204020204" pitchFamily="34" charset="-122"/>
                <a:ea typeface="微软雅黑" panose="020B0503020204020204" pitchFamily="34" charset="-122"/>
              </a:rPr>
              <a:t>章 分组密码体制</a:t>
            </a:r>
            <a:endParaRPr lang="zh-CN" altLang="zh-CN" sz="3600" b="1" dirty="0">
              <a:solidFill>
                <a:srgbClr val="FF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833563" y="2349500"/>
            <a:ext cx="5495925" cy="3416300"/>
          </a:xfrm>
          <a:prstGeom prst="rect">
            <a:avLst/>
          </a:prstGeom>
          <a:noFill/>
        </p:spPr>
        <p:txBody>
          <a:bodyPr>
            <a:spAutoFit/>
          </a:bodyPr>
          <a:lstStyle/>
          <a:p>
            <a:pPr indent="299720" algn="just">
              <a:spcAft>
                <a:spcPts val="0"/>
              </a:spcAft>
              <a:defRPr/>
            </a:pPr>
            <a:r>
              <a:rPr lang="zh-CN" altLang="zh-CN" sz="2400" b="1" kern="100" dirty="0">
                <a:latin typeface="微软雅黑" panose="020B0503020204020204" pitchFamily="34" charset="-122"/>
                <a:ea typeface="微软雅黑" panose="020B0503020204020204" pitchFamily="34" charset="-122"/>
              </a:rPr>
              <a:t>知识点：</a:t>
            </a:r>
            <a:endParaRPr lang="zh-CN" altLang="zh-CN" sz="2400" kern="100" dirty="0">
              <a:latin typeface="微软雅黑" panose="020B0503020204020204" pitchFamily="34" charset="-122"/>
              <a:ea typeface="微软雅黑" panose="020B0503020204020204" pitchFamily="34" charset="-122"/>
            </a:endParaRPr>
          </a:p>
          <a:p>
            <a:pPr marL="342900" indent="-342900" algn="just">
              <a:spcAft>
                <a:spcPts val="0"/>
              </a:spcAft>
              <a:buFont typeface="Wingdings"/>
              <a:buChar char=""/>
              <a:defRPr/>
            </a:pPr>
            <a:r>
              <a:rPr lang="zh-CN" altLang="en-US" sz="2400" kern="100" dirty="0">
                <a:latin typeface="微软雅黑" panose="020B0503020204020204" pitchFamily="34" charset="-122"/>
                <a:ea typeface="微软雅黑" panose="020B0503020204020204" pitchFamily="34" charset="-122"/>
              </a:rPr>
              <a:t>	分组密码基本概念</a:t>
            </a:r>
          </a:p>
          <a:p>
            <a:pPr marL="342900" indent="-342900" algn="just">
              <a:spcAft>
                <a:spcPts val="0"/>
              </a:spcAft>
              <a:buFont typeface="Wingdings"/>
              <a:buChar char=""/>
              <a:defRPr/>
            </a:pPr>
            <a:r>
              <a:rPr lang="zh-CN" altLang="en-US" sz="2400" kern="100" dirty="0">
                <a:latin typeface="微软雅黑" panose="020B0503020204020204" pitchFamily="34" charset="-122"/>
                <a:ea typeface="微软雅黑" panose="020B0503020204020204" pitchFamily="34" charset="-122"/>
              </a:rPr>
              <a:t>	分组密码基本原理</a:t>
            </a:r>
          </a:p>
          <a:p>
            <a:pPr marL="342900" indent="-342900" algn="just">
              <a:spcAft>
                <a:spcPts val="0"/>
              </a:spcAft>
              <a:buFont typeface="Wingdings"/>
              <a:buChar char=""/>
              <a:defRPr/>
            </a:pPr>
            <a:r>
              <a:rPr lang="zh-CN" altLang="en-US" sz="2400" kern="100" dirty="0">
                <a:latin typeface="微软雅黑" panose="020B0503020204020204" pitchFamily="34" charset="-122"/>
                <a:ea typeface="微软雅黑" panose="020B0503020204020204" pitchFamily="34" charset="-122"/>
              </a:rPr>
              <a:t>	数据加密标准（</a:t>
            </a:r>
            <a:r>
              <a:rPr lang="en-US" altLang="zh-CN" sz="2400" kern="100" dirty="0">
                <a:latin typeface="微软雅黑" panose="020B0503020204020204" pitchFamily="34" charset="-122"/>
                <a:ea typeface="微软雅黑" panose="020B0503020204020204" pitchFamily="34" charset="-122"/>
              </a:rPr>
              <a:t>DES</a:t>
            </a:r>
            <a:r>
              <a:rPr lang="zh-CN" altLang="en-US" sz="2400" kern="100" dirty="0">
                <a:latin typeface="微软雅黑" panose="020B0503020204020204" pitchFamily="34" charset="-122"/>
                <a:ea typeface="微软雅黑" panose="020B0503020204020204" pitchFamily="34" charset="-122"/>
              </a:rPr>
              <a:t>）</a:t>
            </a:r>
          </a:p>
          <a:p>
            <a:pPr marL="342900" indent="-342900" algn="just">
              <a:spcAft>
                <a:spcPts val="0"/>
              </a:spcAft>
              <a:buFont typeface="Wingdings"/>
              <a:buChar char=""/>
              <a:defRPr/>
            </a:pPr>
            <a:r>
              <a:rPr lang="zh-CN" altLang="en-US" sz="2400" kern="100" dirty="0">
                <a:latin typeface="微软雅黑" panose="020B0503020204020204" pitchFamily="34" charset="-122"/>
                <a:ea typeface="微软雅黑" panose="020B0503020204020204" pitchFamily="34" charset="-122"/>
              </a:rPr>
              <a:t>	高级加密标准</a:t>
            </a:r>
            <a:r>
              <a:rPr lang="en-US" altLang="zh-CN" sz="2400" kern="100" dirty="0">
                <a:latin typeface="微软雅黑" panose="020B0503020204020204" pitchFamily="34" charset="-122"/>
                <a:ea typeface="微软雅黑" panose="020B0503020204020204" pitchFamily="34" charset="-122"/>
              </a:rPr>
              <a:t>(AES)</a:t>
            </a:r>
          </a:p>
          <a:p>
            <a:pPr marL="342900" indent="-342900" algn="just">
              <a:spcAft>
                <a:spcPts val="0"/>
              </a:spcAft>
              <a:buFont typeface="Wingdings"/>
              <a:buChar char=""/>
              <a:defRPr/>
            </a:pP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国密分组密码标准（</a:t>
            </a:r>
            <a:r>
              <a:rPr lang="en-US" altLang="zh-CN" sz="2400" kern="100" dirty="0">
                <a:latin typeface="微软雅黑" panose="020B0503020204020204" pitchFamily="34" charset="-122"/>
                <a:ea typeface="微软雅黑" panose="020B0503020204020204" pitchFamily="34" charset="-122"/>
              </a:rPr>
              <a:t>SM4</a:t>
            </a:r>
            <a:r>
              <a:rPr lang="zh-CN" altLang="en-US" sz="2400" kern="100" dirty="0">
                <a:latin typeface="微软雅黑" panose="020B0503020204020204" pitchFamily="34" charset="-122"/>
                <a:ea typeface="微软雅黑" panose="020B0503020204020204" pitchFamily="34" charset="-122"/>
              </a:rPr>
              <a:t>）</a:t>
            </a:r>
          </a:p>
          <a:p>
            <a:pPr marL="342900" indent="-342900" algn="just">
              <a:spcAft>
                <a:spcPts val="0"/>
              </a:spcAft>
              <a:buFont typeface="Wingdings"/>
              <a:buChar char=""/>
              <a:defRPr/>
            </a:pPr>
            <a:r>
              <a:rPr lang="zh-CN" altLang="en-US" sz="2400" kern="100" dirty="0">
                <a:latin typeface="微软雅黑" panose="020B0503020204020204" pitchFamily="34" charset="-122"/>
                <a:ea typeface="微软雅黑" panose="020B0503020204020204" pitchFamily="34" charset="-122"/>
              </a:rPr>
              <a:t>	其它典型的分组密码体制</a:t>
            </a:r>
          </a:p>
          <a:p>
            <a:pPr marL="342900" indent="-342900" algn="just">
              <a:spcAft>
                <a:spcPts val="0"/>
              </a:spcAft>
              <a:buFont typeface="Wingdings"/>
              <a:buChar char=""/>
              <a:defRPr/>
            </a:pPr>
            <a:r>
              <a:rPr lang="zh-CN" altLang="en-US" sz="2400" kern="100" dirty="0">
                <a:latin typeface="微软雅黑" panose="020B0503020204020204" pitchFamily="34" charset="-122"/>
                <a:ea typeface="微软雅黑" panose="020B0503020204020204" pitchFamily="34" charset="-122"/>
              </a:rPr>
              <a:t>	分组密码体制的工作模式</a:t>
            </a:r>
          </a:p>
          <a:p>
            <a:pPr marL="342900" indent="-342900" algn="just">
              <a:spcAft>
                <a:spcPts val="0"/>
              </a:spcAft>
              <a:buFont typeface="Wingdings"/>
              <a:buChar char=""/>
              <a:defRPr/>
            </a:pPr>
            <a:r>
              <a:rPr lang="zh-CN" altLang="en-US" sz="2400" kern="100" dirty="0">
                <a:latin typeface="微软雅黑" panose="020B0503020204020204" pitchFamily="34" charset="-122"/>
                <a:ea typeface="微软雅黑" panose="020B0503020204020204" pitchFamily="34" charset="-122"/>
              </a:rPr>
              <a:t>	分组密码体制的安全性分析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b="1" smtClean="0"/>
              <a:t>4.2 </a:t>
            </a:r>
            <a:r>
              <a:rPr lang="zh-CN" altLang="zh-CN" b="1" smtClean="0"/>
              <a:t>分组密码的原理</a:t>
            </a:r>
            <a:r>
              <a:rPr lang="en-US" altLang="zh-CN" b="1" smtClean="0"/>
              <a:t>	</a:t>
            </a:r>
            <a:endParaRPr lang="zh-CN" altLang="en-US" smtClean="0"/>
          </a:p>
        </p:txBody>
      </p:sp>
      <p:sp>
        <p:nvSpPr>
          <p:cNvPr id="13315" name="内容占位符 2"/>
          <p:cNvSpPr>
            <a:spLocks noGrp="1"/>
          </p:cNvSpPr>
          <p:nvPr>
            <p:ph idx="1"/>
          </p:nvPr>
        </p:nvSpPr>
        <p:spPr/>
        <p:txBody>
          <a:bodyPr/>
          <a:lstStyle/>
          <a:p>
            <a:pPr>
              <a:buFont typeface="Arial" charset="0"/>
              <a:buNone/>
            </a:pPr>
            <a:r>
              <a:rPr lang="en-US" altLang="zh-CN" dirty="0" smtClean="0"/>
              <a:t>20</a:t>
            </a:r>
            <a:r>
              <a:rPr lang="zh-CN" altLang="zh-CN" dirty="0" smtClean="0"/>
              <a:t>世纪</a:t>
            </a:r>
            <a:r>
              <a:rPr lang="en-US" altLang="zh-CN" dirty="0" smtClean="0"/>
              <a:t>40</a:t>
            </a:r>
            <a:r>
              <a:rPr lang="zh-CN" altLang="zh-CN" dirty="0" smtClean="0"/>
              <a:t>年代末，香农在遵循柯克霍夫原则下，提出了设计密码系统的两个基本方法，</a:t>
            </a:r>
            <a:r>
              <a:rPr lang="zh-CN" altLang="zh-CN" b="1" dirty="0" smtClean="0">
                <a:solidFill>
                  <a:srgbClr val="002060"/>
                </a:solidFill>
              </a:rPr>
              <a:t>扩散和混淆</a:t>
            </a:r>
            <a:r>
              <a:rPr lang="zh-CN" altLang="zh-CN" dirty="0" smtClean="0"/>
              <a:t>，目的是抗击攻击者对密码系统的</a:t>
            </a:r>
            <a:r>
              <a:rPr lang="zh-CN" altLang="zh-CN" b="1" dirty="0" smtClean="0">
                <a:solidFill>
                  <a:srgbClr val="002060"/>
                </a:solidFill>
              </a:rPr>
              <a:t>统计分析</a:t>
            </a:r>
            <a:r>
              <a:rPr lang="zh-CN" altLang="zh-CN" dirty="0" smtClean="0"/>
              <a:t>。</a:t>
            </a:r>
          </a:p>
          <a:p>
            <a:pPr>
              <a:buFont typeface="Arial" charset="0"/>
              <a:buNone/>
            </a:pPr>
            <a:r>
              <a:rPr lang="en-US" altLang="zh-CN" b="1" dirty="0" smtClean="0"/>
              <a:t>1</a:t>
            </a:r>
            <a:r>
              <a:rPr lang="zh-CN" altLang="zh-CN" b="1" dirty="0" smtClean="0"/>
              <a:t>．扩散</a:t>
            </a:r>
            <a:endParaRPr lang="zh-CN" altLang="zh-CN" dirty="0" smtClean="0"/>
          </a:p>
          <a:p>
            <a:pPr fontAlgn="ctr">
              <a:buFont typeface="Arial" charset="0"/>
              <a:buNone/>
            </a:pPr>
            <a:r>
              <a:rPr lang="zh-CN" altLang="zh-CN" dirty="0" smtClean="0"/>
              <a:t>扩散的含义是将明文和密钥的统计特性散布到密文中去，使得明文和密钥每一比特在密文中得到充分扩散，使得密文不在显示出任何形式的规律。</a:t>
            </a:r>
          </a:p>
          <a:p>
            <a:pPr>
              <a:buFont typeface="Arial" charset="0"/>
              <a:buNone/>
            </a:pPr>
            <a:r>
              <a:rPr lang="en-US" altLang="zh-CN" b="1" dirty="0" smtClean="0"/>
              <a:t>2</a:t>
            </a:r>
            <a:r>
              <a:rPr lang="zh-CN" altLang="zh-CN" b="1" dirty="0" smtClean="0"/>
              <a:t>．混淆</a:t>
            </a:r>
            <a:endParaRPr lang="zh-CN" altLang="zh-CN" dirty="0" smtClean="0"/>
          </a:p>
          <a:p>
            <a:pPr fontAlgn="ctr">
              <a:buFont typeface="Arial" charset="0"/>
              <a:buNone/>
            </a:pPr>
            <a:r>
              <a:rPr lang="zh-CN" altLang="zh-CN" dirty="0" smtClean="0"/>
              <a:t>混淆的含义是使密文和对应的明文和密钥之间的统计关系变得尽可能复杂，使得攻击者无法得到密文和明文及密钥之间的统计规律，而攻击者无法得到明文或密钥。</a:t>
            </a:r>
          </a:p>
          <a:p>
            <a:pPr>
              <a:buFont typeface="Arial" charset="0"/>
              <a:buNone/>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smtClean="0"/>
          </a:p>
        </p:txBody>
      </p:sp>
      <p:sp>
        <p:nvSpPr>
          <p:cNvPr id="14339" name="内容占位符 2"/>
          <p:cNvSpPr>
            <a:spLocks noGrp="1"/>
          </p:cNvSpPr>
          <p:nvPr>
            <p:ph idx="1"/>
          </p:nvPr>
        </p:nvSpPr>
        <p:spPr/>
        <p:txBody>
          <a:bodyPr/>
          <a:lstStyle/>
          <a:p>
            <a:r>
              <a:rPr lang="en-US" altLang="zh-CN" b="1" smtClean="0"/>
              <a:t>4.2.1 </a:t>
            </a:r>
            <a:r>
              <a:rPr lang="zh-CN" altLang="zh-CN" b="1" smtClean="0"/>
              <a:t>代替</a:t>
            </a:r>
            <a:r>
              <a:rPr lang="en-US" altLang="zh-CN" b="1" smtClean="0"/>
              <a:t>-</a:t>
            </a:r>
            <a:r>
              <a:rPr lang="zh-CN" altLang="zh-CN" b="1" smtClean="0"/>
              <a:t>置换网络（</a:t>
            </a:r>
            <a:r>
              <a:rPr lang="en-US" altLang="zh-CN" b="1" smtClean="0"/>
              <a:t>SP</a:t>
            </a:r>
            <a:r>
              <a:rPr lang="zh-CN" altLang="zh-CN" b="1" smtClean="0"/>
              <a:t>结构）</a:t>
            </a:r>
          </a:p>
          <a:p>
            <a:r>
              <a:rPr lang="en-US" altLang="zh-CN" b="1" smtClean="0"/>
              <a:t>4.2.2 Feistel</a:t>
            </a:r>
            <a:r>
              <a:rPr lang="zh-CN" altLang="zh-CN" b="1" smtClean="0"/>
              <a:t>密码结构</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b="1" smtClean="0"/>
              <a:t>4.3 </a:t>
            </a:r>
            <a:r>
              <a:rPr lang="zh-CN" altLang="zh-CN" b="1" smtClean="0"/>
              <a:t>数据加密标准（</a:t>
            </a:r>
            <a:r>
              <a:rPr lang="en-US" altLang="zh-CN" b="1" smtClean="0"/>
              <a:t>DES</a:t>
            </a:r>
            <a:r>
              <a:rPr lang="zh-CN" altLang="zh-CN" b="1" smtClean="0"/>
              <a:t>）</a:t>
            </a:r>
            <a:endParaRPr lang="zh-CN" altLang="en-US" smtClean="0"/>
          </a:p>
        </p:txBody>
      </p:sp>
      <p:sp>
        <p:nvSpPr>
          <p:cNvPr id="15363" name="内容占位符 2"/>
          <p:cNvSpPr>
            <a:spLocks noGrp="1"/>
          </p:cNvSpPr>
          <p:nvPr>
            <p:ph idx="1"/>
          </p:nvPr>
        </p:nvSpPr>
        <p:spPr>
          <a:xfrm>
            <a:off x="107504" y="1268413"/>
            <a:ext cx="8853487" cy="4824412"/>
          </a:xfrm>
        </p:spPr>
        <p:txBody>
          <a:bodyPr/>
          <a:lstStyle/>
          <a:p>
            <a:pPr algn="just">
              <a:buFont typeface="Arial" charset="0"/>
              <a:buNone/>
            </a:pPr>
            <a:r>
              <a:rPr lang="zh-CN" altLang="zh-CN" dirty="0" smtClean="0"/>
              <a:t>数据加密标准（</a:t>
            </a:r>
            <a:r>
              <a:rPr lang="en-US" altLang="zh-CN" b="1" dirty="0">
                <a:solidFill>
                  <a:srgbClr val="002060"/>
                </a:solidFill>
              </a:rPr>
              <a:t>Data Encryption Standard </a:t>
            </a:r>
            <a:r>
              <a:rPr lang="zh-CN" altLang="zh-CN" b="1" dirty="0">
                <a:solidFill>
                  <a:srgbClr val="002060"/>
                </a:solidFill>
              </a:rPr>
              <a:t>，</a:t>
            </a:r>
            <a:r>
              <a:rPr lang="en-US" altLang="zh-CN" b="1" dirty="0">
                <a:solidFill>
                  <a:srgbClr val="002060"/>
                </a:solidFill>
              </a:rPr>
              <a:t>DES</a:t>
            </a:r>
            <a:r>
              <a:rPr lang="zh-CN" altLang="zh-CN" dirty="0" smtClean="0"/>
              <a:t>）是由美国</a:t>
            </a:r>
            <a:r>
              <a:rPr lang="en-US" altLang="zh-CN" dirty="0" smtClean="0"/>
              <a:t>IBM</a:t>
            </a:r>
            <a:r>
              <a:rPr lang="zh-CN" altLang="zh-CN" dirty="0" smtClean="0"/>
              <a:t>公司的研究人员</a:t>
            </a:r>
            <a:r>
              <a:rPr lang="en-US" altLang="zh-CN" dirty="0" smtClean="0"/>
              <a:t>Horst  </a:t>
            </a:r>
            <a:r>
              <a:rPr lang="en-US" altLang="zh-CN" dirty="0" err="1" smtClean="0"/>
              <a:t>Feistel</a:t>
            </a:r>
            <a:r>
              <a:rPr lang="zh-CN" altLang="zh-CN" dirty="0" smtClean="0"/>
              <a:t>和</a:t>
            </a:r>
            <a:r>
              <a:rPr lang="en-US" altLang="zh-CN" dirty="0" smtClean="0"/>
              <a:t>Walter Tuchman</a:t>
            </a:r>
            <a:r>
              <a:rPr lang="zh-CN" altLang="zh-CN" dirty="0" smtClean="0"/>
              <a:t>于</a:t>
            </a:r>
            <a:r>
              <a:rPr lang="en-US" altLang="zh-CN" dirty="0" smtClean="0"/>
              <a:t>20</a:t>
            </a:r>
            <a:r>
              <a:rPr lang="zh-CN" altLang="zh-CN" dirty="0" smtClean="0"/>
              <a:t>世纪</a:t>
            </a:r>
            <a:r>
              <a:rPr lang="en-US" altLang="zh-CN" dirty="0" smtClean="0"/>
              <a:t>70</a:t>
            </a:r>
            <a:r>
              <a:rPr lang="zh-CN" altLang="zh-CN" dirty="0" smtClean="0"/>
              <a:t>年代中期提出一个密码算法</a:t>
            </a:r>
            <a:r>
              <a:rPr lang="en-US" altLang="zh-CN" dirty="0" smtClean="0"/>
              <a:t>LUCIFER</a:t>
            </a:r>
            <a:r>
              <a:rPr lang="zh-CN" altLang="zh-CN" dirty="0" smtClean="0"/>
              <a:t>算法（金星算法）发展而来的，并于</a:t>
            </a:r>
            <a:r>
              <a:rPr lang="en-US" altLang="zh-CN" b="1" dirty="0" smtClean="0">
                <a:solidFill>
                  <a:srgbClr val="002060"/>
                </a:solidFill>
              </a:rPr>
              <a:t>1977</a:t>
            </a:r>
            <a:r>
              <a:rPr lang="zh-CN" altLang="zh-CN" b="1" dirty="0" smtClean="0">
                <a:solidFill>
                  <a:srgbClr val="002060"/>
                </a:solidFill>
              </a:rPr>
              <a:t>年</a:t>
            </a:r>
            <a:r>
              <a:rPr lang="en-US" altLang="zh-CN" b="1" dirty="0" smtClean="0">
                <a:solidFill>
                  <a:srgbClr val="002060"/>
                </a:solidFill>
              </a:rPr>
              <a:t>1</a:t>
            </a:r>
            <a:r>
              <a:rPr lang="zh-CN" altLang="zh-CN" b="1" dirty="0" smtClean="0">
                <a:solidFill>
                  <a:srgbClr val="002060"/>
                </a:solidFill>
              </a:rPr>
              <a:t>月</a:t>
            </a:r>
            <a:r>
              <a:rPr lang="en-US" altLang="zh-CN" b="1" dirty="0" smtClean="0">
                <a:solidFill>
                  <a:srgbClr val="002060"/>
                </a:solidFill>
              </a:rPr>
              <a:t>15</a:t>
            </a:r>
            <a:r>
              <a:rPr lang="zh-CN" altLang="zh-CN" b="1" dirty="0" smtClean="0">
                <a:solidFill>
                  <a:srgbClr val="002060"/>
                </a:solidFill>
              </a:rPr>
              <a:t>日</a:t>
            </a:r>
            <a:r>
              <a:rPr lang="zh-CN" altLang="zh-CN" dirty="0" smtClean="0"/>
              <a:t>由美国国家标准局</a:t>
            </a:r>
            <a:r>
              <a:rPr lang="en-US" altLang="zh-CN" dirty="0" smtClean="0"/>
              <a:t>NBS</a:t>
            </a:r>
            <a:r>
              <a:rPr lang="zh-CN" altLang="zh-CN" dirty="0" smtClean="0"/>
              <a:t>正式公布实施的数据加密标准，是第一公开的商用密码算法标准，并得到了</a:t>
            </a:r>
            <a:r>
              <a:rPr lang="en-US" altLang="zh-CN" dirty="0" smtClean="0"/>
              <a:t>ISO</a:t>
            </a:r>
            <a:r>
              <a:rPr lang="zh-CN" altLang="zh-CN" dirty="0" smtClean="0"/>
              <a:t>的认可。在</a:t>
            </a:r>
            <a:r>
              <a:rPr lang="zh-CN" altLang="en-US" b="1" dirty="0">
                <a:solidFill>
                  <a:srgbClr val="002060"/>
                </a:solidFill>
              </a:rPr>
              <a:t>随后</a:t>
            </a:r>
            <a:r>
              <a:rPr lang="zh-CN" altLang="zh-CN" b="1" dirty="0">
                <a:solidFill>
                  <a:srgbClr val="002060"/>
                </a:solidFill>
              </a:rPr>
              <a:t>近</a:t>
            </a:r>
            <a:r>
              <a:rPr lang="en-US" altLang="zh-CN" b="1" dirty="0">
                <a:solidFill>
                  <a:srgbClr val="002060"/>
                </a:solidFill>
              </a:rPr>
              <a:t>20</a:t>
            </a:r>
            <a:r>
              <a:rPr lang="zh-CN" altLang="zh-CN" b="1" dirty="0">
                <a:solidFill>
                  <a:srgbClr val="002060"/>
                </a:solidFill>
              </a:rPr>
              <a:t>多年的时间里</a:t>
            </a:r>
            <a:r>
              <a:rPr lang="zh-CN" altLang="zh-CN" dirty="0" smtClean="0"/>
              <a:t>，</a:t>
            </a:r>
            <a:r>
              <a:rPr lang="en-US" altLang="zh-CN" dirty="0" smtClean="0"/>
              <a:t>DES </a:t>
            </a:r>
            <a:r>
              <a:rPr lang="zh-CN" altLang="zh-CN" dirty="0" smtClean="0"/>
              <a:t>被广泛应用于美国联邦和各种商业信息的安全保密工作中，经受住了各种密码分析和攻击，体现出了令人满意的安全性。但随着密码分析技术和计算能力的提高，</a:t>
            </a:r>
            <a:r>
              <a:rPr lang="en-US" altLang="zh-CN" dirty="0" smtClean="0"/>
              <a:t>1994</a:t>
            </a:r>
            <a:r>
              <a:rPr lang="zh-CN" altLang="zh-CN" dirty="0" smtClean="0"/>
              <a:t>年，美国决定</a:t>
            </a:r>
            <a:r>
              <a:rPr lang="en-US" altLang="zh-CN" b="1" dirty="0">
                <a:solidFill>
                  <a:srgbClr val="002060"/>
                </a:solidFill>
              </a:rPr>
              <a:t>1998</a:t>
            </a:r>
            <a:r>
              <a:rPr lang="zh-CN" altLang="zh-CN" b="1" dirty="0">
                <a:solidFill>
                  <a:srgbClr val="002060"/>
                </a:solidFill>
              </a:rPr>
              <a:t>年</a:t>
            </a:r>
            <a:r>
              <a:rPr lang="en-US" altLang="zh-CN" b="1" dirty="0">
                <a:solidFill>
                  <a:srgbClr val="002060"/>
                </a:solidFill>
              </a:rPr>
              <a:t>12</a:t>
            </a:r>
            <a:r>
              <a:rPr lang="zh-CN" altLang="zh-CN" b="1" dirty="0">
                <a:solidFill>
                  <a:srgbClr val="002060"/>
                </a:solidFill>
              </a:rPr>
              <a:t>月</a:t>
            </a:r>
            <a:r>
              <a:rPr lang="zh-CN" altLang="zh-CN" dirty="0" smtClean="0"/>
              <a:t>以后不再使用</a:t>
            </a:r>
            <a:r>
              <a:rPr lang="en-US" altLang="zh-CN" dirty="0" smtClean="0"/>
              <a:t>DES</a:t>
            </a:r>
            <a:r>
              <a:rPr lang="zh-CN" altLang="zh-CN" dirty="0" smtClean="0"/>
              <a:t>算法，目前</a:t>
            </a:r>
            <a:r>
              <a:rPr lang="en-US" altLang="zh-CN" dirty="0" smtClean="0"/>
              <a:t>DES</a:t>
            </a:r>
            <a:r>
              <a:rPr lang="zh-CN" altLang="zh-CN" dirty="0" smtClean="0"/>
              <a:t>已被更为安全的</a:t>
            </a:r>
            <a:r>
              <a:rPr lang="en-US" altLang="zh-CN" dirty="0" err="1" smtClean="0"/>
              <a:t>Rijndael</a:t>
            </a:r>
            <a:r>
              <a:rPr lang="zh-CN" altLang="zh-CN" dirty="0" smtClean="0"/>
              <a:t>算法取代</a:t>
            </a:r>
            <a:r>
              <a:rPr lang="zh-CN" alt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graphicFrame>
        <p:nvGraphicFramePr>
          <p:cNvPr id="17411" name="对象 2"/>
          <p:cNvGraphicFramePr>
            <a:graphicFrameLocks noChangeAspect="1"/>
          </p:cNvGraphicFramePr>
          <p:nvPr>
            <p:extLst>
              <p:ext uri="{D42A27DB-BD31-4B8C-83A1-F6EECF244321}">
                <p14:modId xmlns:p14="http://schemas.microsoft.com/office/powerpoint/2010/main" val="3983114753"/>
              </p:ext>
            </p:extLst>
          </p:nvPr>
        </p:nvGraphicFramePr>
        <p:xfrm>
          <a:off x="2700338" y="188913"/>
          <a:ext cx="5676900" cy="6408737"/>
        </p:xfrm>
        <a:graphic>
          <a:graphicData uri="http://schemas.openxmlformats.org/presentationml/2006/ole">
            <mc:AlternateContent xmlns:mc="http://schemas.openxmlformats.org/markup-compatibility/2006">
              <mc:Choice xmlns:v="urn:schemas-microsoft-com:vml" Requires="v">
                <p:oleObj spid="_x0000_s17454" r:id="rId3" imgW="7205487" imgH="8335096" progId="Visio.Drawing.11">
                  <p:embed/>
                </p:oleObj>
              </mc:Choice>
              <mc:Fallback>
                <p:oleObj r:id="rId3" imgW="7205487" imgH="8335096"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88913"/>
                        <a:ext cx="5676900" cy="6408737"/>
                      </a:xfrm>
                      <a:prstGeom prst="rect">
                        <a:avLst/>
                      </a:prstGeom>
                      <a:noFill/>
                      <a:ln>
                        <a:noFill/>
                      </a:ln>
                      <a:extLst/>
                    </p:spPr>
                  </p:pic>
                </p:oleObj>
              </mc:Fallback>
            </mc:AlternateContent>
          </a:graphicData>
        </a:graphic>
      </p:graphicFrame>
      <p:sp>
        <p:nvSpPr>
          <p:cNvPr id="17412" name="TextBox 3"/>
          <p:cNvSpPr txBox="1">
            <a:spLocks noChangeArrowheads="1"/>
          </p:cNvSpPr>
          <p:nvPr/>
        </p:nvSpPr>
        <p:spPr bwMode="auto">
          <a:xfrm>
            <a:off x="250825" y="1341438"/>
            <a:ext cx="216058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b="1" dirty="0">
                <a:latin typeface="微软雅黑" pitchFamily="34" charset="-122"/>
                <a:ea typeface="微软雅黑" pitchFamily="34" charset="-122"/>
              </a:rPr>
              <a:t>图4-6　DES加密算法流程（右边矩形框内为16个子密钥生成过程）</a:t>
            </a:r>
            <a:endParaRPr lang="zh-CN"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290513" y="1268413"/>
            <a:ext cx="8458200" cy="4536851"/>
          </a:xfrm>
        </p:spPr>
        <p:txBody>
          <a:bodyPr/>
          <a:lstStyle/>
          <a:p>
            <a:pPr>
              <a:buNone/>
            </a:pPr>
            <a:r>
              <a:rPr lang="en-US" altLang="zh-CN" dirty="0" smtClean="0"/>
              <a:t>DES</a:t>
            </a:r>
            <a:r>
              <a:rPr lang="zh-CN" altLang="en-US" dirty="0" smtClean="0"/>
              <a:t>的</a:t>
            </a:r>
            <a:r>
              <a:rPr lang="zh-CN" altLang="zh-CN" dirty="0" smtClean="0">
                <a:solidFill>
                  <a:srgbClr val="002060"/>
                </a:solidFill>
              </a:rPr>
              <a:t>明文分组长度</a:t>
            </a:r>
            <a:r>
              <a:rPr lang="en-US" altLang="zh-CN" dirty="0" smtClean="0"/>
              <a:t>64 bits</a:t>
            </a:r>
            <a:r>
              <a:rPr lang="zh-CN" altLang="zh-CN" dirty="0" smtClean="0"/>
              <a:t>，</a:t>
            </a:r>
            <a:r>
              <a:rPr lang="zh-CN" altLang="zh-CN" dirty="0" smtClean="0">
                <a:solidFill>
                  <a:srgbClr val="002060"/>
                </a:solidFill>
              </a:rPr>
              <a:t>密钥长度</a:t>
            </a:r>
            <a:r>
              <a:rPr lang="zh-CN" altLang="zh-CN" dirty="0" smtClean="0"/>
              <a:t>为</a:t>
            </a:r>
            <a:r>
              <a:rPr lang="en-US" altLang="zh-CN" dirty="0" smtClean="0"/>
              <a:t>64 bits</a:t>
            </a:r>
            <a:r>
              <a:rPr lang="zh-CN" altLang="zh-CN" dirty="0" smtClean="0"/>
              <a:t>，其中密钥有</a:t>
            </a:r>
            <a:r>
              <a:rPr lang="en-US" altLang="zh-CN" dirty="0" smtClean="0"/>
              <a:t>8 bits</a:t>
            </a:r>
            <a:r>
              <a:rPr lang="zh-CN" altLang="zh-CN" dirty="0" smtClean="0"/>
              <a:t>奇偶校验，因此</a:t>
            </a:r>
            <a:r>
              <a:rPr lang="zh-CN" altLang="zh-CN" dirty="0" smtClean="0">
                <a:solidFill>
                  <a:srgbClr val="002060"/>
                </a:solidFill>
              </a:rPr>
              <a:t>有效密钥长度</a:t>
            </a:r>
            <a:r>
              <a:rPr lang="zh-CN" altLang="zh-CN" dirty="0" smtClean="0"/>
              <a:t>为</a:t>
            </a:r>
            <a:r>
              <a:rPr lang="en-US" altLang="zh-CN" dirty="0" smtClean="0"/>
              <a:t>56 bits</a:t>
            </a:r>
            <a:r>
              <a:rPr lang="zh-CN" altLang="zh-CN" dirty="0" smtClean="0"/>
              <a:t>。</a:t>
            </a:r>
            <a:r>
              <a:rPr lang="en-US" altLang="zh-CN" dirty="0" smtClean="0"/>
              <a:t>DES</a:t>
            </a:r>
            <a:r>
              <a:rPr lang="zh-CN" altLang="zh-CN" dirty="0" smtClean="0"/>
              <a:t>算法的加密和解密采用同一过程，它的安全性依赖于有效密钥。</a:t>
            </a:r>
            <a:endParaRPr lang="en-US" altLang="zh-CN" dirty="0" smtClean="0"/>
          </a:p>
          <a:p>
            <a:pPr>
              <a:buNone/>
            </a:pPr>
            <a:endParaRPr lang="en-US" altLang="zh-CN" dirty="0"/>
          </a:p>
          <a:p>
            <a:pPr>
              <a:buNone/>
            </a:pPr>
            <a:r>
              <a:rPr lang="en-US" altLang="zh-CN" dirty="0"/>
              <a:t>DES</a:t>
            </a:r>
            <a:r>
              <a:rPr lang="zh-CN" altLang="en-US" dirty="0" smtClean="0"/>
              <a:t>的</a:t>
            </a:r>
            <a:r>
              <a:rPr lang="zh-CN" altLang="en-US" dirty="0">
                <a:solidFill>
                  <a:srgbClr val="002060"/>
                </a:solidFill>
              </a:rPr>
              <a:t>密文</a:t>
            </a:r>
            <a:r>
              <a:rPr lang="zh-CN" altLang="zh-CN" dirty="0" smtClean="0">
                <a:solidFill>
                  <a:srgbClr val="002060"/>
                </a:solidFill>
              </a:rPr>
              <a:t>分组长度</a:t>
            </a:r>
            <a:r>
              <a:rPr lang="en-US" altLang="zh-CN" dirty="0"/>
              <a:t>64 </a:t>
            </a:r>
            <a:r>
              <a:rPr lang="en-US" altLang="zh-CN" dirty="0" smtClean="0"/>
              <a:t>bits</a:t>
            </a:r>
          </a:p>
          <a:p>
            <a:pPr>
              <a:buNone/>
            </a:pPr>
            <a:endParaRPr lang="en-US" altLang="zh-CN" dirty="0"/>
          </a:p>
          <a:p>
            <a:pPr>
              <a:buNone/>
            </a:pPr>
            <a:r>
              <a:rPr lang="zh-CN" altLang="en-US" dirty="0" smtClean="0"/>
              <a:t>写出</a:t>
            </a:r>
            <a:r>
              <a:rPr lang="en-US" altLang="zh-CN" dirty="0" smtClean="0"/>
              <a:t>DES</a:t>
            </a:r>
            <a:r>
              <a:rPr lang="zh-CN" altLang="en-US" dirty="0" smtClean="0"/>
              <a:t>加密算法的</a:t>
            </a:r>
            <a:r>
              <a:rPr lang="zh-CN" altLang="en-US" b="1" dirty="0" smtClean="0">
                <a:solidFill>
                  <a:srgbClr val="002060"/>
                </a:solidFill>
              </a:rPr>
              <a:t>函数声明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35496" y="1916832"/>
            <a:ext cx="9007475" cy="4032746"/>
          </a:xfrm>
        </p:spPr>
        <p:txBody>
          <a:bodyPr/>
          <a:lstStyle/>
          <a:p>
            <a:pPr>
              <a:buNone/>
            </a:pPr>
            <a:r>
              <a:rPr lang="en-US" altLang="zh-CN" dirty="0" smtClean="0"/>
              <a:t>DES</a:t>
            </a:r>
            <a:r>
              <a:rPr lang="zh-CN" altLang="zh-CN" dirty="0" smtClean="0"/>
              <a:t>算法加密和解密变换以</a:t>
            </a:r>
            <a:r>
              <a:rPr lang="en-US" altLang="zh-CN" dirty="0" smtClean="0"/>
              <a:t>bit</a:t>
            </a:r>
            <a:r>
              <a:rPr lang="zh-CN" altLang="zh-CN" dirty="0" smtClean="0"/>
              <a:t>为单位</a:t>
            </a:r>
            <a:r>
              <a:rPr lang="en-US" altLang="zh-CN" dirty="0" smtClean="0"/>
              <a:t>(0,1</a:t>
            </a:r>
            <a:r>
              <a:rPr lang="zh-CN" altLang="zh-CN" dirty="0" smtClean="0"/>
              <a:t>二进制）进行变换。首先根据</a:t>
            </a:r>
            <a:r>
              <a:rPr lang="en-US" altLang="zh-CN" dirty="0" smtClean="0"/>
              <a:t>ASCII</a:t>
            </a:r>
            <a:r>
              <a:rPr lang="zh-CN" altLang="zh-CN" dirty="0" smtClean="0"/>
              <a:t>码表得到输入字符对应</a:t>
            </a:r>
            <a:r>
              <a:rPr lang="en-US" altLang="zh-CN" dirty="0" smtClean="0"/>
              <a:t>ASCII</a:t>
            </a:r>
            <a:r>
              <a:rPr lang="zh-CN" altLang="zh-CN" dirty="0" smtClean="0"/>
              <a:t>码，然后转换为二进制。例如字符</a:t>
            </a:r>
            <a:r>
              <a:rPr lang="en-US" altLang="zh-CN" b="1" dirty="0">
                <a:solidFill>
                  <a:srgbClr val="002060"/>
                </a:solidFill>
              </a:rPr>
              <a:t>"c"</a:t>
            </a:r>
            <a:r>
              <a:rPr lang="zh-CN" altLang="zh-CN" b="1" dirty="0">
                <a:solidFill>
                  <a:srgbClr val="002060"/>
                </a:solidFill>
              </a:rPr>
              <a:t>对应</a:t>
            </a:r>
            <a:r>
              <a:rPr lang="en-US" altLang="zh-CN" b="1" dirty="0">
                <a:solidFill>
                  <a:srgbClr val="002060"/>
                </a:solidFill>
              </a:rPr>
              <a:t>ASCII</a:t>
            </a:r>
            <a:r>
              <a:rPr lang="zh-CN" altLang="zh-CN" b="1" dirty="0">
                <a:solidFill>
                  <a:srgbClr val="002060"/>
                </a:solidFill>
              </a:rPr>
              <a:t>值为</a:t>
            </a:r>
            <a:r>
              <a:rPr lang="en-US" altLang="zh-CN" b="1" dirty="0">
                <a:solidFill>
                  <a:srgbClr val="002060"/>
                </a:solidFill>
              </a:rPr>
              <a:t>99</a:t>
            </a:r>
            <a:r>
              <a:rPr lang="zh-CN" altLang="zh-CN" dirty="0" smtClean="0"/>
              <a:t>，则对应</a:t>
            </a:r>
            <a:r>
              <a:rPr lang="zh-CN" altLang="zh-CN" b="1" dirty="0">
                <a:solidFill>
                  <a:srgbClr val="002060"/>
                </a:solidFill>
              </a:rPr>
              <a:t>二进制值为</a:t>
            </a:r>
            <a:r>
              <a:rPr lang="en-US" altLang="zh-CN" b="1" dirty="0">
                <a:solidFill>
                  <a:srgbClr val="002060"/>
                </a:solidFill>
              </a:rPr>
              <a:t>0110 0011</a:t>
            </a:r>
            <a:r>
              <a:rPr lang="zh-CN" altLang="zh-CN" dirty="0" smtClean="0"/>
              <a:t>。</a:t>
            </a:r>
            <a:endParaRPr lang="en-US" altLang="zh-CN" dirty="0" smtClean="0"/>
          </a:p>
          <a:p>
            <a:pPr>
              <a:buNone/>
            </a:pPr>
            <a:endParaRPr lang="en-US" altLang="zh-CN" dirty="0" smtClean="0"/>
          </a:p>
          <a:p>
            <a:pPr>
              <a:buNone/>
            </a:pPr>
            <a:r>
              <a:rPr lang="zh-CN" altLang="zh-CN" dirty="0" smtClean="0"/>
              <a:t>通过明文编码字符转换二进制，得到是由</a:t>
            </a:r>
            <a:r>
              <a:rPr lang="en-US" altLang="zh-CN" dirty="0" smtClean="0"/>
              <a:t>0</a:t>
            </a:r>
            <a:r>
              <a:rPr lang="zh-CN" altLang="zh-CN" dirty="0" smtClean="0"/>
              <a:t>和</a:t>
            </a:r>
            <a:r>
              <a:rPr lang="en-US" altLang="zh-CN" dirty="0" smtClean="0"/>
              <a:t>1</a:t>
            </a:r>
            <a:r>
              <a:rPr lang="zh-CN" altLang="zh-CN" dirty="0" smtClean="0"/>
              <a:t>组成的二进制序列，输入的</a:t>
            </a:r>
            <a:r>
              <a:rPr lang="en-US" altLang="zh-CN" dirty="0" smtClean="0"/>
              <a:t>64 bits</a:t>
            </a:r>
            <a:r>
              <a:rPr lang="zh-CN" altLang="zh-CN" dirty="0" smtClean="0"/>
              <a:t>明文为</a:t>
            </a:r>
            <a:r>
              <a:rPr lang="en-US" altLang="zh-CN" b="1" dirty="0" smtClean="0">
                <a:solidFill>
                  <a:srgbClr val="002060"/>
                </a:solidFill>
              </a:rPr>
              <a:t>01100011</a:t>
            </a:r>
            <a:r>
              <a:rPr lang="en-US" altLang="zh-CN" dirty="0" smtClean="0">
                <a:solidFill>
                  <a:srgbClr val="002060"/>
                </a:solidFill>
              </a:rPr>
              <a:t> </a:t>
            </a:r>
            <a:r>
              <a:rPr lang="en-US" altLang="zh-CN" dirty="0" smtClean="0"/>
              <a:t>01101111 01101101 0111000 01110101 01110100 01100101 01110010</a:t>
            </a:r>
            <a:r>
              <a:rPr lang="zh-CN" altLang="zh-CN" dirty="0" smtClean="0"/>
              <a:t>。</a:t>
            </a:r>
            <a:endParaRPr lang="en-US" altLang="zh-CN" dirty="0" smtClean="0"/>
          </a:p>
          <a:p>
            <a:pPr>
              <a:buNone/>
            </a:pPr>
            <a:endParaRPr lang="zh-CN" altLang="en-US" dirty="0" smtClean="0"/>
          </a:p>
        </p:txBody>
      </p:sp>
      <p:sp>
        <p:nvSpPr>
          <p:cNvPr id="2" name="TextBox 1"/>
          <p:cNvSpPr txBox="1"/>
          <p:nvPr/>
        </p:nvSpPr>
        <p:spPr>
          <a:xfrm>
            <a:off x="35496" y="459249"/>
            <a:ext cx="9036496" cy="1169551"/>
          </a:xfrm>
          <a:prstGeom prst="rect">
            <a:avLst/>
          </a:prstGeom>
          <a:noFill/>
        </p:spPr>
        <p:txBody>
          <a:bodyPr wrap="square" rtlCol="0">
            <a:spAutoFit/>
          </a:bodyPr>
          <a:lstStyle/>
          <a:p>
            <a:pPr lvl="0" eaLnBrk="0" hangingPunct="0">
              <a:spcBef>
                <a:spcPct val="20000"/>
              </a:spcBef>
            </a:pPr>
            <a:r>
              <a:rPr lang="zh-CN" altLang="zh-CN" sz="2600" dirty="0">
                <a:solidFill>
                  <a:prstClr val="black"/>
                </a:solidFill>
                <a:latin typeface="微软雅黑" panose="020B0503020204020204" pitchFamily="34" charset="-122"/>
                <a:ea typeface="微软雅黑" panose="020B0503020204020204" pitchFamily="34" charset="-122"/>
              </a:rPr>
              <a:t>下面以输入</a:t>
            </a:r>
            <a:r>
              <a:rPr lang="zh-CN" altLang="zh-CN" sz="2600" b="1" dirty="0">
                <a:solidFill>
                  <a:srgbClr val="002060"/>
                </a:solidFill>
                <a:latin typeface="微软雅黑" panose="020B0503020204020204" pitchFamily="34" charset="-122"/>
                <a:ea typeface="微软雅黑" panose="020B0503020204020204" pitchFamily="34" charset="-122"/>
              </a:rPr>
              <a:t>明文</a:t>
            </a:r>
            <a:r>
              <a:rPr lang="zh-CN" altLang="zh-CN" sz="2600" dirty="0">
                <a:solidFill>
                  <a:prstClr val="black"/>
                </a:solidFill>
                <a:latin typeface="微软雅黑" panose="020B0503020204020204" pitchFamily="34" charset="-122"/>
                <a:ea typeface="微软雅黑" panose="020B0503020204020204" pitchFamily="34" charset="-122"/>
              </a:rPr>
              <a:t>字符串</a:t>
            </a:r>
            <a:r>
              <a:rPr lang="zh-CN" altLang="en-US" sz="2600" dirty="0">
                <a:solidFill>
                  <a:prstClr val="black"/>
                </a:solidFill>
                <a:latin typeface="微软雅黑" panose="020B0503020204020204" pitchFamily="34" charset="-122"/>
                <a:ea typeface="微软雅黑" panose="020B0503020204020204" pitchFamily="34" charset="-122"/>
              </a:rPr>
              <a:t>“</a:t>
            </a:r>
            <a:r>
              <a:rPr lang="en-US" altLang="zh-CN" sz="2600" dirty="0">
                <a:solidFill>
                  <a:prstClr val="black"/>
                </a:solidFill>
                <a:latin typeface="微软雅黑" panose="020B0503020204020204" pitchFamily="34" charset="-122"/>
                <a:ea typeface="微软雅黑" panose="020B0503020204020204" pitchFamily="34" charset="-122"/>
              </a:rPr>
              <a:t>computer</a:t>
            </a:r>
            <a:r>
              <a:rPr lang="zh-CN" altLang="en-US" sz="2600" dirty="0">
                <a:solidFill>
                  <a:prstClr val="black"/>
                </a:solidFill>
                <a:latin typeface="微软雅黑" panose="020B0503020204020204" pitchFamily="34" charset="-122"/>
                <a:ea typeface="微软雅黑" panose="020B0503020204020204" pitchFamily="34" charset="-122"/>
              </a:rPr>
              <a:t>”</a:t>
            </a:r>
            <a:r>
              <a:rPr lang="zh-CN" altLang="zh-CN" sz="2600" dirty="0">
                <a:solidFill>
                  <a:prstClr val="black"/>
                </a:solidFill>
                <a:latin typeface="微软雅黑" panose="020B0503020204020204" pitchFamily="34" charset="-122"/>
                <a:ea typeface="微软雅黑" panose="020B0503020204020204" pitchFamily="34" charset="-122"/>
              </a:rPr>
              <a:t>和</a:t>
            </a:r>
            <a:r>
              <a:rPr lang="zh-CN" altLang="zh-CN" sz="2600" b="1" dirty="0">
                <a:solidFill>
                  <a:srgbClr val="002060"/>
                </a:solidFill>
                <a:latin typeface="微软雅黑" panose="020B0503020204020204" pitchFamily="34" charset="-122"/>
                <a:ea typeface="微软雅黑" panose="020B0503020204020204" pitchFamily="34" charset="-122"/>
              </a:rPr>
              <a:t>密钥</a:t>
            </a:r>
            <a:r>
              <a:rPr lang="zh-CN" altLang="en-US" sz="2600" dirty="0">
                <a:solidFill>
                  <a:prstClr val="black"/>
                </a:solidFill>
                <a:latin typeface="微软雅黑" panose="020B0503020204020204" pitchFamily="34" charset="-122"/>
                <a:ea typeface="微软雅黑" panose="020B0503020204020204" pitchFamily="34" charset="-122"/>
              </a:rPr>
              <a:t>“</a:t>
            </a:r>
            <a:r>
              <a:rPr lang="en-US" altLang="zh-CN" sz="2600" dirty="0">
                <a:solidFill>
                  <a:prstClr val="black"/>
                </a:solidFill>
                <a:latin typeface="微软雅黑" panose="020B0503020204020204" pitchFamily="34" charset="-122"/>
                <a:ea typeface="微软雅黑" panose="020B0503020204020204" pitchFamily="34" charset="-122"/>
              </a:rPr>
              <a:t>01234567</a:t>
            </a:r>
            <a:r>
              <a:rPr lang="zh-CN" altLang="zh-CN" sz="2600" dirty="0">
                <a:solidFill>
                  <a:prstClr val="black"/>
                </a:solidFill>
                <a:latin typeface="微软雅黑" panose="020B0503020204020204" pitchFamily="34" charset="-122"/>
                <a:ea typeface="微软雅黑" panose="020B0503020204020204" pitchFamily="34" charset="-122"/>
              </a:rPr>
              <a:t>“为例，详细介绍</a:t>
            </a:r>
            <a:r>
              <a:rPr lang="en-US" altLang="zh-CN" sz="2600" dirty="0">
                <a:solidFill>
                  <a:prstClr val="black"/>
                </a:solidFill>
                <a:latin typeface="微软雅黑" panose="020B0503020204020204" pitchFamily="34" charset="-122"/>
                <a:ea typeface="微软雅黑" panose="020B0503020204020204" pitchFamily="34" charset="-122"/>
              </a:rPr>
              <a:t>DES</a:t>
            </a:r>
            <a:r>
              <a:rPr lang="zh-CN" altLang="zh-CN" sz="2600" dirty="0">
                <a:solidFill>
                  <a:prstClr val="black"/>
                </a:solidFill>
                <a:latin typeface="微软雅黑" panose="020B0503020204020204" pitchFamily="34" charset="-122"/>
                <a:ea typeface="微软雅黑" panose="020B0503020204020204" pitchFamily="34" charset="-122"/>
              </a:rPr>
              <a:t>加密算法各个阶段具体过程。</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graphicFrame>
        <p:nvGraphicFramePr>
          <p:cNvPr id="19459" name="对象 6"/>
          <p:cNvGraphicFramePr>
            <a:graphicFrameLocks noChangeAspect="1"/>
          </p:cNvGraphicFramePr>
          <p:nvPr>
            <p:extLst>
              <p:ext uri="{D42A27DB-BD31-4B8C-83A1-F6EECF244321}">
                <p14:modId xmlns:p14="http://schemas.microsoft.com/office/powerpoint/2010/main" val="1396504109"/>
              </p:ext>
            </p:extLst>
          </p:nvPr>
        </p:nvGraphicFramePr>
        <p:xfrm>
          <a:off x="0" y="833663"/>
          <a:ext cx="9144000" cy="3245987"/>
        </p:xfrm>
        <a:graphic>
          <a:graphicData uri="http://schemas.openxmlformats.org/presentationml/2006/ole">
            <mc:AlternateContent xmlns:mc="http://schemas.openxmlformats.org/markup-compatibility/2006">
              <mc:Choice xmlns:v="urn:schemas-microsoft-com:vml" Requires="v">
                <p:oleObj spid="_x0000_s19499" r:id="rId3" imgW="6070776" imgH="2230549" progId="Visio.Drawing.11">
                  <p:embed/>
                </p:oleObj>
              </mc:Choice>
              <mc:Fallback>
                <p:oleObj r:id="rId3" imgW="6070776" imgH="2230549"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3663"/>
                        <a:ext cx="9144000" cy="3245987"/>
                      </a:xfrm>
                      <a:prstGeom prst="rect">
                        <a:avLst/>
                      </a:prstGeom>
                      <a:noFill/>
                      <a:ln>
                        <a:noFill/>
                      </a:ln>
                      <a:extLst/>
                    </p:spPr>
                  </p:pic>
                </p:oleObj>
              </mc:Fallback>
            </mc:AlternateContent>
          </a:graphicData>
        </a:graphic>
      </p:graphicFrame>
      <p:sp>
        <p:nvSpPr>
          <p:cNvPr id="19460" name="TextBox 7"/>
          <p:cNvSpPr txBox="1">
            <a:spLocks noChangeArrowheads="1"/>
          </p:cNvSpPr>
          <p:nvPr/>
        </p:nvSpPr>
        <p:spPr bwMode="auto">
          <a:xfrm>
            <a:off x="1763713" y="4581525"/>
            <a:ext cx="5040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zh-CN" sz="2400" b="1" dirty="0">
                <a:latin typeface="微软雅黑" panose="020B0503020204020204" pitchFamily="34" charset="-122"/>
                <a:ea typeface="微软雅黑" panose="020B0503020204020204" pitchFamily="34" charset="-122"/>
              </a:rPr>
              <a:t>图4-7　字符转换为二进制</a:t>
            </a:r>
            <a:endParaRPr lang="zh-CN" altLang="zh-CN" sz="2400" dirty="0">
              <a:latin typeface="微软雅黑" panose="020B0503020204020204" pitchFamily="34" charset="-122"/>
              <a:ea typeface="微软雅黑" panose="020B0503020204020204" pitchFamily="34" charset="-122"/>
            </a:endParaRPr>
          </a:p>
        </p:txBody>
      </p:sp>
      <p:sp>
        <p:nvSpPr>
          <p:cNvPr id="2" name="矩形 1"/>
          <p:cNvSpPr/>
          <p:nvPr/>
        </p:nvSpPr>
        <p:spPr>
          <a:xfrm>
            <a:off x="323528" y="2060848"/>
            <a:ext cx="1296144" cy="86409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619672" y="2060848"/>
            <a:ext cx="7344816" cy="86409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9512" y="3212976"/>
            <a:ext cx="1296144" cy="86409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75656" y="3212976"/>
            <a:ext cx="7668344" cy="86409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27784" y="1484784"/>
            <a:ext cx="5616624" cy="57606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80184" y="2924944"/>
            <a:ext cx="5616624" cy="288032"/>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b="1" dirty="0" smtClean="0"/>
              <a:t>1</a:t>
            </a:r>
            <a:r>
              <a:rPr lang="zh-CN" altLang="zh-CN" b="1" dirty="0" smtClean="0"/>
              <a:t>．初始置换（</a:t>
            </a:r>
            <a:r>
              <a:rPr lang="en-US" altLang="zh-CN" b="1" dirty="0" smtClean="0"/>
              <a:t>IP</a:t>
            </a:r>
            <a:r>
              <a:rPr lang="zh-CN" altLang="zh-CN" b="1" dirty="0" smtClean="0"/>
              <a:t>）</a:t>
            </a:r>
            <a:endParaRPr lang="zh-CN" altLang="en-US" dirty="0" smtClean="0"/>
          </a:p>
        </p:txBody>
      </p:sp>
      <p:sp>
        <p:nvSpPr>
          <p:cNvPr id="20483" name="内容占位符 2"/>
          <p:cNvSpPr>
            <a:spLocks noGrp="1"/>
          </p:cNvSpPr>
          <p:nvPr>
            <p:ph idx="1"/>
          </p:nvPr>
        </p:nvSpPr>
        <p:spPr/>
        <p:txBody>
          <a:bodyPr/>
          <a:lstStyle/>
          <a:p>
            <a:r>
              <a:rPr lang="zh-CN" altLang="zh-CN" dirty="0" smtClean="0"/>
              <a:t>首先输入的</a:t>
            </a:r>
            <a:r>
              <a:rPr lang="en-US" altLang="zh-CN" dirty="0" smtClean="0"/>
              <a:t>64 bits</a:t>
            </a:r>
            <a:r>
              <a:rPr lang="zh-CN" altLang="zh-CN" dirty="0" smtClean="0"/>
              <a:t>的</a:t>
            </a:r>
            <a:r>
              <a:rPr lang="zh-CN" altLang="zh-CN" b="1" dirty="0" smtClean="0">
                <a:solidFill>
                  <a:srgbClr val="002060"/>
                </a:solidFill>
              </a:rPr>
              <a:t>明文块</a:t>
            </a:r>
            <a:r>
              <a:rPr lang="zh-CN" altLang="zh-CN" dirty="0" smtClean="0"/>
              <a:t>为</a:t>
            </a:r>
            <a:r>
              <a:rPr lang="en-US" altLang="zh-CN" dirty="0" smtClean="0"/>
              <a:t>01100011 01101111 01101101 0111000 0111010 01110100 01100101 01110010</a:t>
            </a:r>
            <a:r>
              <a:rPr lang="zh-CN" altLang="zh-CN" dirty="0" smtClean="0"/>
              <a:t>按照初始置换</a:t>
            </a:r>
            <a:r>
              <a:rPr lang="en-US" altLang="zh-CN" dirty="0" smtClean="0"/>
              <a:t>(IP)</a:t>
            </a:r>
            <a:r>
              <a:rPr lang="zh-CN" altLang="zh-CN" dirty="0" smtClean="0"/>
              <a:t>表进行置换，</a:t>
            </a:r>
            <a:r>
              <a:rPr lang="en-US" altLang="zh-CN" dirty="0" smtClean="0"/>
              <a:t>DES</a:t>
            </a:r>
            <a:r>
              <a:rPr lang="zh-CN" altLang="zh-CN" dirty="0" smtClean="0"/>
              <a:t>的初始置换表</a:t>
            </a:r>
            <a:r>
              <a:rPr lang="en-US" altLang="zh-CN" dirty="0" smtClean="0"/>
              <a:t>4-1</a:t>
            </a:r>
            <a:r>
              <a:rPr lang="zh-CN" altLang="zh-CN" dirty="0" smtClean="0"/>
              <a:t>所示。</a:t>
            </a:r>
          </a:p>
          <a:p>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206376975"/>
              </p:ext>
            </p:extLst>
          </p:nvPr>
        </p:nvGraphicFramePr>
        <p:xfrm>
          <a:off x="1854200" y="836712"/>
          <a:ext cx="5183188" cy="3616328"/>
        </p:xfrm>
        <a:graphic>
          <a:graphicData uri="http://schemas.openxmlformats.org/drawingml/2006/table">
            <a:tbl>
              <a:tblPr>
                <a:tableStyleId>{5C22544A-7EE6-4342-B048-85BDC9FD1C3A}</a:tableStyleId>
              </a:tblPr>
              <a:tblGrid>
                <a:gridCol w="627561"/>
                <a:gridCol w="836748"/>
                <a:gridCol w="627561"/>
                <a:gridCol w="627561"/>
                <a:gridCol w="627561"/>
                <a:gridCol w="627561"/>
                <a:gridCol w="627561"/>
                <a:gridCol w="581074"/>
              </a:tblGrid>
              <a:tr h="452041">
                <a:tc>
                  <a:txBody>
                    <a:bodyPr/>
                    <a:lstStyle/>
                    <a:p>
                      <a:pPr indent="269875" algn="ctr">
                        <a:lnSpc>
                          <a:spcPts val="1200"/>
                        </a:lnSpc>
                        <a:spcAft>
                          <a:spcPts val="0"/>
                        </a:spcAft>
                      </a:pPr>
                      <a:r>
                        <a:rPr lang="en-US" sz="2400" kern="100" dirty="0">
                          <a:effectLst/>
                        </a:rPr>
                        <a:t>58</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dirty="0">
                          <a:effectLst/>
                        </a:rPr>
                        <a:t>50</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18</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a:t>
                      </a:r>
                      <a:endParaRPr lang="zh-CN" sz="2400" kern="100">
                        <a:effectLst/>
                        <a:latin typeface="Times New Roman"/>
                        <a:ea typeface="宋体"/>
                      </a:endParaRPr>
                    </a:p>
                  </a:txBody>
                  <a:tcPr marL="0" marR="0" marT="0" marB="0" anchor="ctr"/>
                </a:tc>
              </a:tr>
              <a:tr h="452041">
                <a:tc>
                  <a:txBody>
                    <a:bodyPr/>
                    <a:lstStyle/>
                    <a:p>
                      <a:pPr indent="269875" algn="ctr">
                        <a:lnSpc>
                          <a:spcPts val="1200"/>
                        </a:lnSpc>
                        <a:spcAft>
                          <a:spcPts val="0"/>
                        </a:spcAft>
                      </a:pPr>
                      <a:r>
                        <a:rPr lang="en-US" sz="2400" kern="100">
                          <a:effectLst/>
                        </a:rPr>
                        <a:t>60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dirty="0">
                          <a:effectLst/>
                        </a:rPr>
                        <a:t>52</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dirty="0">
                          <a:effectLst/>
                        </a:rPr>
                        <a:t>44</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28</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a:t>
                      </a:r>
                      <a:endParaRPr lang="zh-CN" sz="2400" kern="100">
                        <a:effectLst/>
                        <a:latin typeface="Times New Roman"/>
                        <a:ea typeface="宋体"/>
                      </a:endParaRPr>
                    </a:p>
                  </a:txBody>
                  <a:tcPr marL="0" marR="0" marT="0" marB="0" anchor="ctr"/>
                </a:tc>
              </a:tr>
              <a:tr h="452041">
                <a:tc>
                  <a:txBody>
                    <a:bodyPr/>
                    <a:lstStyle/>
                    <a:p>
                      <a:pPr indent="269875" algn="ctr">
                        <a:lnSpc>
                          <a:spcPts val="1200"/>
                        </a:lnSpc>
                        <a:spcAft>
                          <a:spcPts val="0"/>
                        </a:spcAft>
                      </a:pPr>
                      <a:r>
                        <a:rPr lang="en-US" sz="2400" kern="100">
                          <a:effectLst/>
                        </a:rPr>
                        <a:t>62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54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38</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6</a:t>
                      </a:r>
                      <a:endParaRPr lang="zh-CN" sz="2400" kern="100">
                        <a:effectLst/>
                        <a:latin typeface="Times New Roman"/>
                        <a:ea typeface="宋体"/>
                      </a:endParaRPr>
                    </a:p>
                  </a:txBody>
                  <a:tcPr marL="0" marR="0" marT="0" marB="0" anchor="ctr"/>
                </a:tc>
              </a:tr>
              <a:tr h="452041">
                <a:tc>
                  <a:txBody>
                    <a:bodyPr/>
                    <a:lstStyle/>
                    <a:p>
                      <a:pPr indent="269875" algn="ctr">
                        <a:lnSpc>
                          <a:spcPts val="1200"/>
                        </a:lnSpc>
                        <a:spcAft>
                          <a:spcPts val="0"/>
                        </a:spcAft>
                      </a:pPr>
                      <a:r>
                        <a:rPr lang="en-US" sz="2400" kern="100">
                          <a:effectLst/>
                        </a:rPr>
                        <a:t>64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56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48</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8</a:t>
                      </a:r>
                      <a:endParaRPr lang="zh-CN" sz="2400" kern="100">
                        <a:effectLst/>
                        <a:latin typeface="Times New Roman"/>
                        <a:ea typeface="宋体"/>
                      </a:endParaRPr>
                    </a:p>
                  </a:txBody>
                  <a:tcPr marL="0" marR="0" marT="0" marB="0" anchor="ctr"/>
                </a:tc>
              </a:tr>
              <a:tr h="452041">
                <a:tc>
                  <a:txBody>
                    <a:bodyPr/>
                    <a:lstStyle/>
                    <a:p>
                      <a:pPr indent="269875" algn="ctr">
                        <a:lnSpc>
                          <a:spcPts val="1200"/>
                        </a:lnSpc>
                        <a:spcAft>
                          <a:spcPts val="0"/>
                        </a:spcAft>
                      </a:pPr>
                      <a:r>
                        <a:rPr lang="en-US" sz="2400" kern="100">
                          <a:effectLst/>
                        </a:rPr>
                        <a:t>57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25</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a:t>
                      </a:r>
                      <a:endParaRPr lang="zh-CN" sz="2400" kern="100">
                        <a:effectLst/>
                        <a:latin typeface="Times New Roman"/>
                        <a:ea typeface="宋体"/>
                      </a:endParaRPr>
                    </a:p>
                  </a:txBody>
                  <a:tcPr marL="0" marR="0" marT="0" marB="0" anchor="ctr"/>
                </a:tc>
              </a:tr>
              <a:tr h="452041">
                <a:tc>
                  <a:txBody>
                    <a:bodyPr/>
                    <a:lstStyle/>
                    <a:p>
                      <a:pPr indent="269875" algn="ctr">
                        <a:lnSpc>
                          <a:spcPts val="1200"/>
                        </a:lnSpc>
                        <a:spcAft>
                          <a:spcPts val="0"/>
                        </a:spcAft>
                      </a:pPr>
                      <a:r>
                        <a:rPr lang="en-US" sz="2400" kern="100">
                          <a:effectLst/>
                        </a:rPr>
                        <a:t>59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51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35</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a:t>
                      </a:r>
                      <a:endParaRPr lang="zh-CN" sz="2400" kern="100">
                        <a:effectLst/>
                        <a:latin typeface="Times New Roman"/>
                        <a:ea typeface="宋体"/>
                      </a:endParaRPr>
                    </a:p>
                  </a:txBody>
                  <a:tcPr marL="0" marR="0" marT="0" marB="0" anchor="ctr"/>
                </a:tc>
              </a:tr>
              <a:tr h="452041">
                <a:tc>
                  <a:txBody>
                    <a:bodyPr/>
                    <a:lstStyle/>
                    <a:p>
                      <a:pPr indent="269875" algn="ctr">
                        <a:lnSpc>
                          <a:spcPts val="1200"/>
                        </a:lnSpc>
                        <a:spcAft>
                          <a:spcPts val="0"/>
                        </a:spcAft>
                      </a:pPr>
                      <a:r>
                        <a:rPr lang="en-US" sz="2400" kern="100">
                          <a:effectLst/>
                        </a:rPr>
                        <a:t>61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53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45</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5</a:t>
                      </a:r>
                      <a:endParaRPr lang="zh-CN" sz="2400" kern="100">
                        <a:effectLst/>
                        <a:latin typeface="Times New Roman"/>
                        <a:ea typeface="宋体"/>
                      </a:endParaRPr>
                    </a:p>
                  </a:txBody>
                  <a:tcPr marL="0" marR="0" marT="0" marB="0" anchor="ctr"/>
                </a:tc>
              </a:tr>
              <a:tr h="452041">
                <a:tc>
                  <a:txBody>
                    <a:bodyPr/>
                    <a:lstStyle/>
                    <a:p>
                      <a:pPr indent="269875" algn="ctr">
                        <a:lnSpc>
                          <a:spcPts val="1200"/>
                        </a:lnSpc>
                        <a:spcAft>
                          <a:spcPts val="0"/>
                        </a:spcAft>
                      </a:pPr>
                      <a:r>
                        <a:rPr lang="en-US" sz="2400" kern="100">
                          <a:effectLst/>
                        </a:rPr>
                        <a:t>63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55</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15</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dirty="0">
                          <a:effectLst/>
                        </a:rPr>
                        <a:t>7</a:t>
                      </a:r>
                      <a:endParaRPr lang="zh-CN" sz="2400" kern="100" dirty="0">
                        <a:effectLst/>
                        <a:latin typeface="Times New Roman"/>
                        <a:ea typeface="宋体"/>
                      </a:endParaRPr>
                    </a:p>
                  </a:txBody>
                  <a:tcPr marL="0" marR="0" marT="0" marB="0" anchor="ctr"/>
                </a:tc>
              </a:tr>
            </a:tbl>
          </a:graphicData>
        </a:graphic>
      </p:graphicFrame>
      <p:sp>
        <p:nvSpPr>
          <p:cNvPr id="21589" name="Rectangle 1"/>
          <p:cNvSpPr>
            <a:spLocks noChangeArrowheads="1"/>
          </p:cNvSpPr>
          <p:nvPr/>
        </p:nvSpPr>
        <p:spPr bwMode="auto">
          <a:xfrm>
            <a:off x="1062038" y="188640"/>
            <a:ext cx="67675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pPr>
            <a:r>
              <a:rPr lang="zh-CN" altLang="zh-CN" sz="2400" b="1" dirty="0">
                <a:latin typeface="微软雅黑" pitchFamily="34" charset="-122"/>
                <a:ea typeface="微软雅黑" pitchFamily="34" charset="-122"/>
                <a:cs typeface="Times New Roman" pitchFamily="18" charset="0"/>
              </a:rPr>
              <a:t>表</a:t>
            </a:r>
            <a:r>
              <a:rPr lang="en-US" altLang="zh-CN" sz="2400" b="1" dirty="0">
                <a:latin typeface="微软雅黑" pitchFamily="34" charset="-122"/>
                <a:ea typeface="微软雅黑" pitchFamily="34" charset="-122"/>
                <a:cs typeface="Times New Roman" pitchFamily="18" charset="0"/>
              </a:rPr>
              <a:t>4-1  IP</a:t>
            </a:r>
            <a:r>
              <a:rPr lang="zh-CN" altLang="en-US" sz="2400" b="1" dirty="0">
                <a:latin typeface="微软雅黑" pitchFamily="34" charset="-122"/>
                <a:ea typeface="微软雅黑" pitchFamily="34" charset="-122"/>
                <a:cs typeface="Times New Roman" pitchFamily="18" charset="0"/>
              </a:rPr>
              <a:t>初始置换表</a:t>
            </a:r>
            <a:endParaRPr lang="zh-CN" altLang="en-US" sz="2400" dirty="0">
              <a:latin typeface="微软雅黑" pitchFamily="34" charset="-122"/>
              <a:ea typeface="微软雅黑" pitchFamily="34" charset="-122"/>
              <a:cs typeface="Times New Roman" pitchFamily="18" charset="0"/>
            </a:endParaRPr>
          </a:p>
        </p:txBody>
      </p:sp>
      <p:sp>
        <p:nvSpPr>
          <p:cNvPr id="21590" name="TextBox 5"/>
          <p:cNvSpPr txBox="1">
            <a:spLocks noChangeArrowheads="1"/>
          </p:cNvSpPr>
          <p:nvPr/>
        </p:nvSpPr>
        <p:spPr bwMode="auto">
          <a:xfrm>
            <a:off x="179388" y="4725144"/>
            <a:ext cx="885710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dirty="0">
                <a:latin typeface="微软雅黑" pitchFamily="34" charset="-122"/>
                <a:ea typeface="微软雅黑" pitchFamily="34" charset="-122"/>
              </a:rPr>
              <a:t>例如</a:t>
            </a:r>
            <a:r>
              <a:rPr lang="zh-CN" altLang="en-US" sz="2400" dirty="0">
                <a:latin typeface="微软雅黑" pitchFamily="34" charset="-122"/>
                <a:ea typeface="微软雅黑" pitchFamily="34" charset="-122"/>
              </a:rPr>
              <a:t>，</a:t>
            </a:r>
            <a:r>
              <a:rPr lang="zh-CN" altLang="zh-CN" sz="2400" dirty="0">
                <a:latin typeface="微软雅黑" pitchFamily="34" charset="-122"/>
                <a:ea typeface="微软雅黑" pitchFamily="34" charset="-122"/>
              </a:rPr>
              <a:t>输入</a:t>
            </a:r>
            <a:r>
              <a:rPr lang="zh-CN" altLang="zh-CN" sz="2400" b="1" dirty="0">
                <a:solidFill>
                  <a:srgbClr val="002060"/>
                </a:solidFill>
                <a:latin typeface="微软雅黑" pitchFamily="34" charset="-122"/>
                <a:ea typeface="微软雅黑" pitchFamily="34" charset="-122"/>
              </a:rPr>
              <a:t>明文第</a:t>
            </a:r>
            <a:r>
              <a:rPr lang="en-US" altLang="zh-CN" sz="2400" b="1" dirty="0">
                <a:solidFill>
                  <a:srgbClr val="002060"/>
                </a:solidFill>
                <a:latin typeface="微软雅黑" pitchFamily="34" charset="-122"/>
                <a:ea typeface="微软雅黑" pitchFamily="34" charset="-122"/>
              </a:rPr>
              <a:t>1</a:t>
            </a:r>
            <a:r>
              <a:rPr lang="zh-CN" altLang="zh-CN" sz="2400" b="1" dirty="0">
                <a:solidFill>
                  <a:srgbClr val="002060"/>
                </a:solidFill>
                <a:latin typeface="微软雅黑" pitchFamily="34" charset="-122"/>
                <a:ea typeface="微软雅黑" pitchFamily="34" charset="-122"/>
              </a:rPr>
              <a:t>位数据</a:t>
            </a:r>
            <a:r>
              <a:rPr lang="zh-CN" altLang="zh-CN"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0</a:t>
            </a:r>
            <a:r>
              <a:rPr lang="zh-CN" altLang="zh-CN" sz="2400" dirty="0">
                <a:latin typeface="微软雅黑" pitchFamily="34" charset="-122"/>
                <a:ea typeface="微软雅黑" pitchFamily="34" charset="-122"/>
              </a:rPr>
              <a:t>”被置换到</a:t>
            </a:r>
            <a:r>
              <a:rPr lang="en-US" altLang="zh-CN" sz="2400" dirty="0">
                <a:latin typeface="微软雅黑" pitchFamily="34" charset="-122"/>
                <a:ea typeface="微软雅黑" pitchFamily="34" charset="-122"/>
              </a:rPr>
              <a:t>8×8</a:t>
            </a:r>
            <a:r>
              <a:rPr lang="zh-CN" altLang="zh-CN" sz="2400" dirty="0">
                <a:latin typeface="微软雅黑" pitchFamily="34" charset="-122"/>
                <a:ea typeface="微软雅黑" pitchFamily="34" charset="-122"/>
              </a:rPr>
              <a:t>的第</a:t>
            </a:r>
            <a:r>
              <a:rPr lang="en-US" altLang="zh-CN" sz="2400" dirty="0">
                <a:latin typeface="微软雅黑" pitchFamily="34" charset="-122"/>
                <a:ea typeface="微软雅黑" pitchFamily="34" charset="-122"/>
              </a:rPr>
              <a:t>5</a:t>
            </a:r>
            <a:r>
              <a:rPr lang="zh-CN" altLang="zh-CN" sz="2400" dirty="0">
                <a:latin typeface="微软雅黑" pitchFamily="34" charset="-122"/>
                <a:ea typeface="微软雅黑" pitchFamily="34" charset="-122"/>
              </a:rPr>
              <a:t>行第</a:t>
            </a:r>
            <a:r>
              <a:rPr lang="en-US" altLang="zh-CN" sz="2400" dirty="0">
                <a:latin typeface="微软雅黑" pitchFamily="34" charset="-122"/>
                <a:ea typeface="微软雅黑" pitchFamily="34" charset="-122"/>
              </a:rPr>
              <a:t>8</a:t>
            </a:r>
            <a:r>
              <a:rPr lang="zh-CN" altLang="zh-CN" sz="2400" dirty="0">
                <a:latin typeface="微软雅黑" pitchFamily="34" charset="-122"/>
                <a:ea typeface="微软雅黑" pitchFamily="34" charset="-122"/>
              </a:rPr>
              <a:t>列，即输出序列的</a:t>
            </a:r>
            <a:r>
              <a:rPr lang="zh-CN" altLang="zh-CN" sz="2400" b="1" dirty="0">
                <a:solidFill>
                  <a:srgbClr val="002060"/>
                </a:solidFill>
                <a:latin typeface="微软雅黑" pitchFamily="34" charset="-122"/>
                <a:ea typeface="微软雅黑" pitchFamily="34" charset="-122"/>
              </a:rPr>
              <a:t>第</a:t>
            </a:r>
            <a:r>
              <a:rPr lang="en-US" altLang="zh-CN" sz="2400" b="1" dirty="0">
                <a:solidFill>
                  <a:srgbClr val="002060"/>
                </a:solidFill>
                <a:latin typeface="微软雅黑" pitchFamily="34" charset="-122"/>
                <a:ea typeface="微软雅黑" pitchFamily="34" charset="-122"/>
              </a:rPr>
              <a:t>40</a:t>
            </a:r>
            <a:r>
              <a:rPr lang="zh-CN" altLang="zh-CN" sz="2400" b="1" dirty="0">
                <a:solidFill>
                  <a:srgbClr val="002060"/>
                </a:solidFill>
                <a:latin typeface="微软雅黑" pitchFamily="34" charset="-122"/>
                <a:ea typeface="微软雅黑" pitchFamily="34" charset="-122"/>
              </a:rPr>
              <a:t>位放置</a:t>
            </a:r>
            <a:r>
              <a:rPr lang="zh-CN" altLang="zh-CN" sz="2400" dirty="0">
                <a:latin typeface="微软雅黑" pitchFamily="34" charset="-122"/>
                <a:ea typeface="微软雅黑" pitchFamily="34" charset="-122"/>
              </a:rPr>
              <a:t>数据“</a:t>
            </a:r>
            <a:r>
              <a:rPr lang="en-US" altLang="zh-CN" sz="2400" dirty="0">
                <a:latin typeface="微软雅黑" pitchFamily="34" charset="-122"/>
                <a:ea typeface="微软雅黑" pitchFamily="34" charset="-122"/>
              </a:rPr>
              <a:t>0</a:t>
            </a:r>
            <a:r>
              <a:rPr lang="zh-CN" altLang="zh-CN" sz="2400" dirty="0">
                <a:latin typeface="微软雅黑" pitchFamily="34" charset="-122"/>
                <a:ea typeface="微软雅黑" pitchFamily="34" charset="-122"/>
              </a:rPr>
              <a:t>”。而输入</a:t>
            </a:r>
            <a:r>
              <a:rPr lang="zh-CN" altLang="zh-CN" sz="2400" b="1" dirty="0">
                <a:solidFill>
                  <a:srgbClr val="002060"/>
                </a:solidFill>
                <a:latin typeface="微软雅黑" pitchFamily="34" charset="-122"/>
                <a:ea typeface="微软雅黑" pitchFamily="34" charset="-122"/>
              </a:rPr>
              <a:t>明文第</a:t>
            </a:r>
            <a:r>
              <a:rPr lang="en-US" altLang="zh-CN" sz="2400" b="1" dirty="0">
                <a:solidFill>
                  <a:srgbClr val="002060"/>
                </a:solidFill>
                <a:latin typeface="微软雅黑" pitchFamily="34" charset="-122"/>
                <a:ea typeface="微软雅黑" pitchFamily="34" charset="-122"/>
              </a:rPr>
              <a:t>58</a:t>
            </a:r>
            <a:r>
              <a:rPr lang="zh-CN" altLang="zh-CN" sz="2400" b="1" dirty="0">
                <a:solidFill>
                  <a:srgbClr val="002060"/>
                </a:solidFill>
                <a:latin typeface="微软雅黑" pitchFamily="34" charset="-122"/>
                <a:ea typeface="微软雅黑" pitchFamily="34" charset="-122"/>
              </a:rPr>
              <a:t>位</a:t>
            </a:r>
            <a:r>
              <a:rPr lang="zh-CN" altLang="zh-CN" sz="2400" dirty="0">
                <a:latin typeface="微软雅黑" pitchFamily="34" charset="-122"/>
                <a:ea typeface="微软雅黑" pitchFamily="34" charset="-122"/>
              </a:rPr>
              <a:t>的数据“</a:t>
            </a:r>
            <a:r>
              <a:rPr lang="en-US" altLang="zh-CN" sz="2400" dirty="0">
                <a:latin typeface="微软雅黑" pitchFamily="34" charset="-122"/>
                <a:ea typeface="微软雅黑" pitchFamily="34" charset="-122"/>
              </a:rPr>
              <a:t>1</a:t>
            </a:r>
            <a:r>
              <a:rPr lang="zh-CN" altLang="zh-CN" sz="2400" dirty="0">
                <a:latin typeface="微软雅黑" pitchFamily="34" charset="-122"/>
                <a:ea typeface="微软雅黑" pitchFamily="34" charset="-122"/>
              </a:rPr>
              <a:t>”，则置换到</a:t>
            </a:r>
            <a:r>
              <a:rPr lang="en-US" altLang="zh-CN" sz="2400" dirty="0">
                <a:latin typeface="微软雅黑" pitchFamily="34" charset="-122"/>
                <a:ea typeface="微软雅黑" pitchFamily="34" charset="-122"/>
              </a:rPr>
              <a:t>8</a:t>
            </a:r>
            <a:r>
              <a:rPr lang="zh-CN" altLang="zh-CN" sz="2400" dirty="0">
                <a:latin typeface="微软雅黑" pitchFamily="34" charset="-122"/>
                <a:ea typeface="微软雅黑" pitchFamily="34" charset="-122"/>
              </a:rPr>
              <a:t>×８的</a:t>
            </a:r>
            <a:r>
              <a:rPr lang="zh-CN" altLang="zh-CN" sz="2400" b="1" dirty="0">
                <a:solidFill>
                  <a:srgbClr val="002060"/>
                </a:solidFill>
                <a:latin typeface="微软雅黑" pitchFamily="34" charset="-122"/>
                <a:ea typeface="微软雅黑" pitchFamily="34" charset="-122"/>
              </a:rPr>
              <a:t>第</a:t>
            </a:r>
            <a:r>
              <a:rPr lang="en-US" altLang="zh-CN" sz="2400" b="1" dirty="0">
                <a:solidFill>
                  <a:srgbClr val="002060"/>
                </a:solidFill>
                <a:latin typeface="微软雅黑" pitchFamily="34" charset="-122"/>
                <a:ea typeface="微软雅黑" pitchFamily="34" charset="-122"/>
              </a:rPr>
              <a:t>1</a:t>
            </a:r>
            <a:r>
              <a:rPr lang="zh-CN" altLang="zh-CN" sz="2400" b="1" dirty="0">
                <a:solidFill>
                  <a:srgbClr val="002060"/>
                </a:solidFill>
                <a:latin typeface="微软雅黑" pitchFamily="34" charset="-122"/>
                <a:ea typeface="微软雅黑" pitchFamily="34" charset="-122"/>
              </a:rPr>
              <a:t>行第</a:t>
            </a:r>
            <a:r>
              <a:rPr lang="en-US" altLang="zh-CN" sz="2400" b="1" dirty="0">
                <a:solidFill>
                  <a:srgbClr val="002060"/>
                </a:solidFill>
                <a:latin typeface="微软雅黑" pitchFamily="34" charset="-122"/>
                <a:ea typeface="微软雅黑" pitchFamily="34" charset="-122"/>
              </a:rPr>
              <a:t>1</a:t>
            </a:r>
            <a:r>
              <a:rPr lang="zh-CN" altLang="zh-CN" sz="2400" b="1" dirty="0">
                <a:solidFill>
                  <a:srgbClr val="002060"/>
                </a:solidFill>
                <a:latin typeface="微软雅黑" pitchFamily="34" charset="-122"/>
                <a:ea typeface="微软雅黑" pitchFamily="34" charset="-122"/>
              </a:rPr>
              <a:t>列</a:t>
            </a:r>
            <a:r>
              <a:rPr lang="zh-CN" altLang="zh-CN" sz="2400" dirty="0">
                <a:latin typeface="微软雅黑" pitchFamily="34" charset="-122"/>
                <a:ea typeface="微软雅黑" pitchFamily="34" charset="-122"/>
              </a:rPr>
              <a:t>，即输出序列的第</a:t>
            </a:r>
            <a:r>
              <a:rPr lang="en-US" altLang="zh-CN" sz="2400" dirty="0">
                <a:latin typeface="微软雅黑" pitchFamily="34" charset="-122"/>
                <a:ea typeface="微软雅黑" pitchFamily="34" charset="-122"/>
              </a:rPr>
              <a:t>1</a:t>
            </a:r>
            <a:r>
              <a:rPr lang="zh-CN" altLang="zh-CN" sz="2400" dirty="0">
                <a:latin typeface="微软雅黑" pitchFamily="34" charset="-122"/>
                <a:ea typeface="微软雅黑" pitchFamily="34" charset="-122"/>
              </a:rPr>
              <a:t>位放置数据“</a:t>
            </a:r>
            <a:r>
              <a:rPr lang="en-US" altLang="zh-CN" sz="2400" dirty="0">
                <a:latin typeface="微软雅黑" pitchFamily="34" charset="-122"/>
                <a:ea typeface="微软雅黑" pitchFamily="34" charset="-122"/>
              </a:rPr>
              <a:t>1</a:t>
            </a:r>
            <a:r>
              <a:rPr lang="zh-CN" altLang="zh-CN"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9" grpId="0"/>
      <p:bldP spid="215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画布 933"/>
          <p:cNvGrpSpPr>
            <a:grpSpLocks/>
          </p:cNvGrpSpPr>
          <p:nvPr/>
        </p:nvGrpSpPr>
        <p:grpSpPr bwMode="auto">
          <a:xfrm>
            <a:off x="1260475" y="1628800"/>
            <a:ext cx="6902450" cy="3600450"/>
            <a:chOff x="-32842" y="-100942"/>
            <a:chExt cx="2725420" cy="1889125"/>
          </a:xfrm>
        </p:grpSpPr>
        <p:sp>
          <p:nvSpPr>
            <p:cNvPr id="22533" name="矩形 10"/>
            <p:cNvSpPr>
              <a:spLocks noChangeArrowheads="1"/>
            </p:cNvSpPr>
            <p:nvPr/>
          </p:nvSpPr>
          <p:spPr bwMode="auto">
            <a:xfrm>
              <a:off x="-32842" y="-100942"/>
              <a:ext cx="272542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a:p>
          </p:txBody>
        </p:sp>
        <p:sp>
          <p:nvSpPr>
            <p:cNvPr id="12" name="Text Box 449"/>
            <p:cNvSpPr txBox="1">
              <a:spLocks noChangeArrowheads="1"/>
            </p:cNvSpPr>
            <p:nvPr/>
          </p:nvSpPr>
          <p:spPr bwMode="auto">
            <a:xfrm>
              <a:off x="-247" y="-156"/>
              <a:ext cx="787288" cy="151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upright="1"/>
            <a:lstStyle/>
            <a:p>
              <a:pPr indent="133350" algn="ctr">
                <a:spcAft>
                  <a:spcPts val="0"/>
                </a:spcAft>
                <a:defRPr/>
              </a:pPr>
              <a:r>
                <a:rPr lang="zh-CN" sz="2400" kern="0" dirty="0">
                  <a:latin typeface="微软雅黑" panose="020B0503020204020204" pitchFamily="34" charset="-122"/>
                  <a:ea typeface="微软雅黑" panose="020B0503020204020204" pitchFamily="34" charset="-122"/>
                  <a:cs typeface="宋体"/>
                </a:rPr>
                <a:t>输入</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b="1" kern="0" dirty="0">
                  <a:solidFill>
                    <a:srgbClr val="002060"/>
                  </a:solidFill>
                  <a:latin typeface="微软雅黑" panose="020B0503020204020204" pitchFamily="34" charset="-122"/>
                  <a:ea typeface="微软雅黑" panose="020B0503020204020204" pitchFamily="34" charset="-122"/>
                  <a:cs typeface="宋体"/>
                </a:rPr>
                <a:t>0</a:t>
              </a:r>
              <a:r>
                <a:rPr lang="en-US" sz="2400" b="1" kern="0" dirty="0">
                  <a:solidFill>
                    <a:srgbClr val="FF0000"/>
                  </a:solidFill>
                  <a:latin typeface="微软雅黑" panose="020B0503020204020204" pitchFamily="34" charset="-122"/>
                  <a:ea typeface="微软雅黑" panose="020B0503020204020204" pitchFamily="34" charset="-122"/>
                  <a:cs typeface="宋体"/>
                </a:rPr>
                <a:t>1</a:t>
              </a:r>
              <a:r>
                <a:rPr lang="en-US" sz="2400" b="1" kern="0" dirty="0">
                  <a:solidFill>
                    <a:srgbClr val="0070C0"/>
                  </a:solidFill>
                  <a:latin typeface="微软雅黑" panose="020B0503020204020204" pitchFamily="34" charset="-122"/>
                  <a:ea typeface="微软雅黑" panose="020B0503020204020204" pitchFamily="34" charset="-122"/>
                  <a:cs typeface="宋体"/>
                </a:rPr>
                <a:t>1</a:t>
              </a:r>
              <a:r>
                <a:rPr lang="en-US" sz="2400" kern="0" dirty="0">
                  <a:latin typeface="微软雅黑" panose="020B0503020204020204" pitchFamily="34" charset="-122"/>
                  <a:ea typeface="微软雅黑" panose="020B0503020204020204" pitchFamily="34" charset="-122"/>
                  <a:cs typeface="宋体"/>
                </a:rPr>
                <a:t>00011</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a:latin typeface="微软雅黑" panose="020B0503020204020204" pitchFamily="34" charset="-122"/>
                  <a:ea typeface="微软雅黑" panose="020B0503020204020204" pitchFamily="34" charset="-122"/>
                  <a:cs typeface="宋体"/>
                </a:rPr>
                <a:t>01101111</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a:latin typeface="微软雅黑" panose="020B0503020204020204" pitchFamily="34" charset="-122"/>
                  <a:ea typeface="微软雅黑" panose="020B0503020204020204" pitchFamily="34" charset="-122"/>
                  <a:cs typeface="宋体"/>
                </a:rPr>
                <a:t>01101101</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a:latin typeface="微软雅黑" panose="020B0503020204020204" pitchFamily="34" charset="-122"/>
                  <a:ea typeface="微软雅黑" panose="020B0503020204020204" pitchFamily="34" charset="-122"/>
                  <a:cs typeface="宋体"/>
                </a:rPr>
                <a:t>01110000</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a:latin typeface="微软雅黑" panose="020B0503020204020204" pitchFamily="34" charset="-122"/>
                  <a:ea typeface="微软雅黑" panose="020B0503020204020204" pitchFamily="34" charset="-122"/>
                  <a:cs typeface="宋体"/>
                </a:rPr>
                <a:t>01110101</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a:latin typeface="微软雅黑" panose="020B0503020204020204" pitchFamily="34" charset="-122"/>
                  <a:ea typeface="微软雅黑" panose="020B0503020204020204" pitchFamily="34" charset="-122"/>
                  <a:cs typeface="宋体"/>
                </a:rPr>
                <a:t>01110100 </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a:latin typeface="微软雅黑" panose="020B0503020204020204" pitchFamily="34" charset="-122"/>
                  <a:ea typeface="微软雅黑" panose="020B0503020204020204" pitchFamily="34" charset="-122"/>
                  <a:cs typeface="宋体"/>
                </a:rPr>
                <a:t>01100101 </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a:latin typeface="微软雅黑" panose="020B0503020204020204" pitchFamily="34" charset="-122"/>
                  <a:ea typeface="微软雅黑" panose="020B0503020204020204" pitchFamily="34" charset="-122"/>
                  <a:cs typeface="宋体"/>
                </a:rPr>
                <a:t>01110010</a:t>
              </a:r>
              <a:endParaRPr lang="zh-CN" sz="2400" kern="100" dirty="0">
                <a:latin typeface="微软雅黑" panose="020B0503020204020204" pitchFamily="34" charset="-122"/>
                <a:ea typeface="微软雅黑" panose="020B0503020204020204" pitchFamily="34" charset="-122"/>
              </a:endParaRPr>
            </a:p>
          </p:txBody>
        </p:sp>
        <p:sp>
          <p:nvSpPr>
            <p:cNvPr id="13" name="Text Box 451"/>
            <p:cNvSpPr txBox="1">
              <a:spLocks noChangeArrowheads="1"/>
            </p:cNvSpPr>
            <p:nvPr/>
          </p:nvSpPr>
          <p:spPr bwMode="auto">
            <a:xfrm>
              <a:off x="1884605" y="-156"/>
              <a:ext cx="755320" cy="1788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upright="1"/>
            <a:lstStyle/>
            <a:p>
              <a:pPr indent="133350" algn="ctr">
                <a:spcAft>
                  <a:spcPts val="0"/>
                </a:spcAft>
                <a:defRPr/>
              </a:pPr>
              <a:r>
                <a:rPr lang="zh-CN" sz="2400" kern="0" dirty="0">
                  <a:latin typeface="微软雅黑" panose="020B0503020204020204" pitchFamily="34" charset="-122"/>
                  <a:ea typeface="微软雅黑" panose="020B0503020204020204" pitchFamily="34" charset="-122"/>
                  <a:cs typeface="宋体"/>
                </a:rPr>
                <a:t>输出</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smtClean="0">
                  <a:latin typeface="微软雅黑" panose="020B0503020204020204" pitchFamily="34" charset="-122"/>
                  <a:ea typeface="微软雅黑" panose="020B0503020204020204" pitchFamily="34" charset="-122"/>
                  <a:cs typeface="宋体"/>
                </a:rPr>
                <a:t>1111111</a:t>
              </a:r>
              <a:r>
                <a:rPr lang="en-US" altLang="zh-CN" sz="2400" b="1" kern="0" dirty="0" smtClean="0">
                  <a:solidFill>
                    <a:srgbClr val="FF0000"/>
                  </a:solidFill>
                  <a:latin typeface="微软雅黑" panose="020B0503020204020204" pitchFamily="34" charset="-122"/>
                  <a:ea typeface="微软雅黑" panose="020B0503020204020204" pitchFamily="34" charset="-122"/>
                  <a:cs typeface="宋体"/>
                </a:rPr>
                <a:t>1</a:t>
              </a:r>
              <a:endParaRPr lang="zh-CN" sz="2400" kern="100" dirty="0" smtClean="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smtClean="0">
                  <a:latin typeface="微软雅黑" panose="020B0503020204020204" pitchFamily="34" charset="-122"/>
                  <a:ea typeface="微软雅黑" panose="020B0503020204020204" pitchFamily="34" charset="-122"/>
                  <a:cs typeface="宋体"/>
                </a:rPr>
                <a:t>10111000</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a:latin typeface="微软雅黑" panose="020B0503020204020204" pitchFamily="34" charset="-122"/>
                  <a:ea typeface="微软雅黑" panose="020B0503020204020204" pitchFamily="34" charset="-122"/>
                  <a:cs typeface="宋体"/>
                </a:rPr>
                <a:t>01110110</a:t>
              </a:r>
              <a:endParaRPr lang="zh-CN" sz="2400" kern="100" dirty="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smtClean="0">
                  <a:latin typeface="微软雅黑" panose="020B0503020204020204" pitchFamily="34" charset="-122"/>
                  <a:ea typeface="微软雅黑" panose="020B0503020204020204" pitchFamily="34" charset="-122"/>
                  <a:cs typeface="宋体"/>
                </a:rPr>
                <a:t>01010111</a:t>
              </a:r>
              <a:endParaRPr lang="zh-CN" sz="2400" kern="100" dirty="0" smtClean="0">
                <a:latin typeface="微软雅黑" panose="020B0503020204020204" pitchFamily="34" charset="-122"/>
                <a:ea typeface="微软雅黑" panose="020B0503020204020204" pitchFamily="34" charset="-122"/>
              </a:endParaRPr>
            </a:p>
            <a:p>
              <a:pPr indent="269875" algn="ctr">
                <a:spcAft>
                  <a:spcPts val="0"/>
                </a:spcAft>
                <a:defRPr/>
              </a:pPr>
              <a:r>
                <a:rPr lang="en-US" sz="2400" kern="0" dirty="0" smtClean="0">
                  <a:latin typeface="微软雅黑" panose="020B0503020204020204" pitchFamily="34" charset="-122"/>
                  <a:ea typeface="微软雅黑" panose="020B0503020204020204" pitchFamily="34" charset="-122"/>
                  <a:cs typeface="宋体"/>
                </a:rPr>
                <a:t>0000000</a:t>
              </a:r>
              <a:r>
                <a:rPr lang="en-US" sz="2400" b="1" kern="0" dirty="0" smtClean="0">
                  <a:solidFill>
                    <a:srgbClr val="002060"/>
                  </a:solidFill>
                  <a:latin typeface="微软雅黑" panose="020B0503020204020204" pitchFamily="34" charset="-122"/>
                  <a:ea typeface="微软雅黑" panose="020B0503020204020204" pitchFamily="34" charset="-122"/>
                  <a:cs typeface="宋体"/>
                </a:rPr>
                <a:t>0</a:t>
              </a:r>
              <a:endParaRPr lang="zh-CN" sz="2400" b="1" kern="100" dirty="0" smtClean="0">
                <a:solidFill>
                  <a:srgbClr val="002060"/>
                </a:solidFill>
                <a:latin typeface="微软雅黑" panose="020B0503020204020204" pitchFamily="34" charset="-122"/>
                <a:ea typeface="微软雅黑" panose="020B0503020204020204" pitchFamily="34" charset="-122"/>
              </a:endParaRPr>
            </a:p>
            <a:p>
              <a:pPr marL="274638" indent="-4763" algn="ctr">
                <a:spcAft>
                  <a:spcPts val="0"/>
                </a:spcAft>
                <a:defRPr/>
              </a:pPr>
              <a:r>
                <a:rPr lang="en-US" sz="2400" kern="0" dirty="0" smtClean="0">
                  <a:latin typeface="微软雅黑" panose="020B0503020204020204" pitchFamily="34" charset="-122"/>
                  <a:ea typeface="微软雅黑" panose="020B0503020204020204" pitchFamily="34" charset="-122"/>
                  <a:cs typeface="宋体"/>
                </a:rPr>
                <a:t>1111111</a:t>
              </a:r>
              <a:r>
                <a:rPr lang="en-US" sz="2400" b="1" kern="0" dirty="0" smtClean="0">
                  <a:solidFill>
                    <a:srgbClr val="0070C0"/>
                  </a:solidFill>
                  <a:latin typeface="微软雅黑" panose="020B0503020204020204" pitchFamily="34" charset="-122"/>
                  <a:ea typeface="微软雅黑" panose="020B0503020204020204" pitchFamily="34" charset="-122"/>
                  <a:cs typeface="宋体"/>
                </a:rPr>
                <a:t>1</a:t>
              </a:r>
              <a:r>
                <a:rPr lang="en-US" sz="2400" kern="0" dirty="0" smtClean="0">
                  <a:latin typeface="微软雅黑" panose="020B0503020204020204" pitchFamily="34" charset="-122"/>
                  <a:ea typeface="微软雅黑" panose="020B0503020204020204" pitchFamily="34" charset="-122"/>
                  <a:cs typeface="宋体"/>
                </a:rPr>
                <a:t> </a:t>
              </a:r>
              <a:r>
                <a:rPr lang="en-US" sz="2400" kern="0" dirty="0">
                  <a:latin typeface="微软雅黑" panose="020B0503020204020204" pitchFamily="34" charset="-122"/>
                  <a:ea typeface="微软雅黑" panose="020B0503020204020204" pitchFamily="34" charset="-122"/>
                  <a:cs typeface="宋体"/>
                </a:rPr>
                <a:t>00000110 10000011</a:t>
              </a:r>
              <a:endParaRPr lang="zh-CN" sz="2400" kern="100" dirty="0">
                <a:latin typeface="微软雅黑" panose="020B0503020204020204" pitchFamily="34" charset="-122"/>
                <a:ea typeface="微软雅黑" panose="020B0503020204020204" pitchFamily="34" charset="-122"/>
              </a:endParaRPr>
            </a:p>
          </p:txBody>
        </p:sp>
        <p:cxnSp>
          <p:nvCxnSpPr>
            <p:cNvPr id="14" name="直接箭头连接符 13"/>
            <p:cNvCxnSpPr>
              <a:cxnSpLocks noChangeShapeType="1"/>
            </p:cNvCxnSpPr>
            <p:nvPr/>
          </p:nvCxnSpPr>
          <p:spPr bwMode="auto">
            <a:xfrm>
              <a:off x="787041" y="971894"/>
              <a:ext cx="914533" cy="0"/>
            </a:xfrm>
            <a:prstGeom prst="straightConnector1">
              <a:avLst/>
            </a:prstGeom>
            <a:noFill/>
            <a:ln w="952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22537" name="Text Box 452"/>
            <p:cNvSpPr txBox="1">
              <a:spLocks noChangeArrowheads="1"/>
            </p:cNvSpPr>
            <p:nvPr/>
          </p:nvSpPr>
          <p:spPr bwMode="auto">
            <a:xfrm>
              <a:off x="914543" y="763241"/>
              <a:ext cx="914643" cy="2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lang="zh-CN" altLang="zh-CN" sz="2400">
                  <a:latin typeface="微软雅黑" pitchFamily="34" charset="-122"/>
                  <a:ea typeface="微软雅黑" pitchFamily="34" charset="-122"/>
                </a:rPr>
                <a:t>初始置换</a:t>
              </a:r>
              <a:r>
                <a:rPr lang="en-US" altLang="zh-CN" sz="2400">
                  <a:latin typeface="微软雅黑" pitchFamily="34" charset="-122"/>
                  <a:ea typeface="微软雅黑" pitchFamily="34" charset="-122"/>
                  <a:cs typeface="Times New Roman" pitchFamily="18" charset="0"/>
                </a:rPr>
                <a:t>IP</a:t>
              </a:r>
              <a:endParaRPr lang="zh-CN" altLang="zh-CN" sz="2400">
                <a:latin typeface="微软雅黑" pitchFamily="34" charset="-122"/>
                <a:ea typeface="微软雅黑" pitchFamily="34" charset="-122"/>
              </a:endParaRPr>
            </a:p>
          </p:txBody>
        </p:sp>
      </p:grpSp>
      <p:sp>
        <p:nvSpPr>
          <p:cNvPr id="22532" name="TextBox 17"/>
          <p:cNvSpPr txBox="1">
            <a:spLocks noChangeArrowheads="1"/>
          </p:cNvSpPr>
          <p:nvPr/>
        </p:nvSpPr>
        <p:spPr bwMode="auto">
          <a:xfrm>
            <a:off x="107950" y="5325194"/>
            <a:ext cx="9036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dirty="0">
                <a:latin typeface="微软雅黑" pitchFamily="34" charset="-122"/>
                <a:ea typeface="微软雅黑" pitchFamily="34" charset="-122"/>
              </a:rPr>
              <a:t>经过初始置换</a:t>
            </a:r>
            <a:r>
              <a:rPr lang="en-US" altLang="zh-CN" sz="2400" dirty="0">
                <a:latin typeface="微软雅黑" pitchFamily="34" charset="-122"/>
                <a:ea typeface="微软雅黑" pitchFamily="34" charset="-122"/>
              </a:rPr>
              <a:t>IP</a:t>
            </a:r>
            <a:r>
              <a:rPr lang="zh-CN" altLang="zh-CN" sz="2400" dirty="0">
                <a:latin typeface="微软雅黑" pitchFamily="34" charset="-122"/>
                <a:ea typeface="微软雅黑" pitchFamily="34" charset="-122"/>
              </a:rPr>
              <a:t>之后的</a:t>
            </a:r>
            <a:r>
              <a:rPr lang="en-US" altLang="zh-CN" sz="2400" dirty="0">
                <a:latin typeface="微软雅黑" pitchFamily="34" charset="-122"/>
                <a:ea typeface="微软雅黑" pitchFamily="34" charset="-122"/>
              </a:rPr>
              <a:t>64 bits</a:t>
            </a:r>
            <a:r>
              <a:rPr lang="zh-CN" altLang="zh-CN" sz="2400" dirty="0">
                <a:latin typeface="微软雅黑" pitchFamily="34" charset="-122"/>
                <a:ea typeface="微软雅黑" pitchFamily="34" charset="-122"/>
              </a:rPr>
              <a:t>输出为：</a:t>
            </a:r>
            <a:r>
              <a:rPr lang="en-US" altLang="zh-CN" sz="2400" dirty="0">
                <a:latin typeface="微软雅黑" pitchFamily="34" charset="-122"/>
                <a:ea typeface="微软雅黑" pitchFamily="34" charset="-122"/>
              </a:rPr>
              <a:t>11111111 10111000 01110110 01010111 00000000 11111111 00000110 10000011</a:t>
            </a:r>
            <a:r>
              <a:rPr lang="zh-CN" altLang="zh-CN" sz="2400" dirty="0">
                <a:latin typeface="微软雅黑" pitchFamily="34" charset="-122"/>
                <a:ea typeface="微软雅黑" pitchFamily="34" charset="-122"/>
              </a:rPr>
              <a:t>。</a:t>
            </a:r>
          </a:p>
        </p:txBody>
      </p:sp>
      <p:sp>
        <p:nvSpPr>
          <p:cNvPr id="10" name="TextBox 16"/>
          <p:cNvSpPr txBox="1">
            <a:spLocks noChangeArrowheads="1"/>
          </p:cNvSpPr>
          <p:nvPr/>
        </p:nvSpPr>
        <p:spPr bwMode="auto">
          <a:xfrm>
            <a:off x="0" y="188640"/>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dirty="0" smtClean="0">
                <a:latin typeface="微软雅黑" pitchFamily="34" charset="-122"/>
                <a:ea typeface="微软雅黑" pitchFamily="34" charset="-122"/>
              </a:rPr>
              <a:t>明文</a:t>
            </a:r>
            <a:r>
              <a:rPr lang="zh-CN" altLang="zh-CN" sz="2400" dirty="0">
                <a:latin typeface="微软雅黑" pitchFamily="34" charset="-122"/>
                <a:ea typeface="微软雅黑" pitchFamily="34" charset="-122"/>
              </a:rPr>
              <a:t>块为</a:t>
            </a:r>
            <a:r>
              <a:rPr lang="en-US" altLang="zh-CN" sz="2400" dirty="0">
                <a:latin typeface="微软雅黑" pitchFamily="34" charset="-122"/>
                <a:ea typeface="微软雅黑" pitchFamily="34" charset="-122"/>
              </a:rPr>
              <a:t>01100011 01101111 01101101 01110000 01110101 01110100 01100101 01110010</a:t>
            </a:r>
            <a:r>
              <a:rPr lang="zh-CN" altLang="zh-CN" sz="2400" dirty="0">
                <a:latin typeface="微软雅黑" pitchFamily="34" charset="-122"/>
                <a:ea typeface="微软雅黑" pitchFamily="34" charset="-122"/>
              </a:rPr>
              <a:t>按照序号排出</a:t>
            </a:r>
            <a:r>
              <a:rPr lang="en-US" altLang="zh-CN" sz="2400" dirty="0">
                <a:latin typeface="微软雅黑" pitchFamily="34" charset="-122"/>
                <a:ea typeface="微软雅黑" pitchFamily="34" charset="-122"/>
              </a:rPr>
              <a:t>8</a:t>
            </a:r>
            <a:r>
              <a:rPr lang="zh-CN" altLang="zh-CN"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8</a:t>
            </a:r>
            <a:r>
              <a:rPr lang="zh-CN" altLang="zh-CN" sz="2400" dirty="0">
                <a:latin typeface="微软雅黑" pitchFamily="34" charset="-122"/>
                <a:ea typeface="微软雅黑" pitchFamily="34" charset="-122"/>
              </a:rPr>
              <a:t>的二维矩阵。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684213" y="476250"/>
            <a:ext cx="7772400" cy="1944688"/>
          </a:xfrm>
        </p:spPr>
        <p:txBody>
          <a:bodyPr/>
          <a:lstStyle/>
          <a:p>
            <a:r>
              <a:rPr lang="en-US" altLang="zh-CN" b="1" smtClean="0">
                <a:latin typeface="微软雅黑" pitchFamily="34" charset="-122"/>
                <a:ea typeface="微软雅黑" pitchFamily="34" charset="-122"/>
              </a:rPr>
              <a:t>4.1 </a:t>
            </a:r>
            <a:r>
              <a:rPr lang="zh-CN" altLang="zh-CN" b="1" smtClean="0">
                <a:latin typeface="微软雅黑" pitchFamily="34" charset="-122"/>
                <a:ea typeface="微软雅黑" pitchFamily="34" charset="-122"/>
              </a:rPr>
              <a:t>分组密码基本概念</a:t>
            </a:r>
            <a:br>
              <a:rPr lang="zh-CN" altLang="zh-CN" b="1" smtClean="0">
                <a:latin typeface="微软雅黑" pitchFamily="34" charset="-122"/>
                <a:ea typeface="微软雅黑" pitchFamily="34" charset="-122"/>
              </a:rPr>
            </a:br>
            <a:r>
              <a:rPr lang="en-US" altLang="zh-CN" b="1" smtClean="0">
                <a:latin typeface="微软雅黑" pitchFamily="34" charset="-122"/>
                <a:ea typeface="微软雅黑" pitchFamily="34" charset="-122"/>
              </a:rPr>
              <a:t/>
            </a:r>
            <a:br>
              <a:rPr lang="en-US" altLang="zh-CN" b="1" smtClean="0">
                <a:latin typeface="微软雅黑" pitchFamily="34" charset="-122"/>
                <a:ea typeface="微软雅黑" pitchFamily="34" charset="-122"/>
              </a:rPr>
            </a:br>
            <a:r>
              <a:rPr lang="en-US" altLang="zh-CN" sz="2800" b="1" smtClean="0">
                <a:latin typeface="微软雅黑" pitchFamily="34" charset="-122"/>
                <a:ea typeface="微软雅黑" pitchFamily="34" charset="-122"/>
              </a:rPr>
              <a:t>4.1.1 </a:t>
            </a:r>
            <a:r>
              <a:rPr lang="zh-CN" altLang="zh-CN" sz="2800" b="1" smtClean="0">
                <a:latin typeface="微软雅黑" pitchFamily="34" charset="-122"/>
                <a:ea typeface="微软雅黑" pitchFamily="34" charset="-122"/>
              </a:rPr>
              <a:t>分组密码概述</a:t>
            </a:r>
          </a:p>
        </p:txBody>
      </p:sp>
      <p:sp>
        <p:nvSpPr>
          <p:cNvPr id="4099" name="内容占位符 2"/>
          <p:cNvSpPr>
            <a:spLocks noGrp="1"/>
          </p:cNvSpPr>
          <p:nvPr>
            <p:ph idx="1"/>
          </p:nvPr>
        </p:nvSpPr>
        <p:spPr>
          <a:xfrm>
            <a:off x="323850" y="2708275"/>
            <a:ext cx="8458200" cy="3313113"/>
          </a:xfrm>
        </p:spPr>
        <p:txBody>
          <a:bodyPr/>
          <a:lstStyle/>
          <a:p>
            <a:pPr>
              <a:buFont typeface="Arial" charset="0"/>
              <a:buNone/>
            </a:pPr>
            <a:r>
              <a:rPr lang="zh-CN" altLang="zh-CN" dirty="0" smtClean="0"/>
              <a:t>分组密码算法设计者在设计算法时，会规定</a:t>
            </a:r>
            <a:r>
              <a:rPr lang="en-US" altLang="zh-CN" dirty="0" smtClean="0"/>
              <a:t>1</a:t>
            </a:r>
            <a:r>
              <a:rPr lang="zh-CN" altLang="zh-CN" dirty="0" smtClean="0"/>
              <a:t>组明文分组长度，其中最常见的几种分组密码算法的</a:t>
            </a:r>
            <a:r>
              <a:rPr lang="en-US" altLang="zh-CN" dirty="0" smtClean="0"/>
              <a:t>1</a:t>
            </a:r>
            <a:r>
              <a:rPr lang="zh-CN" altLang="zh-CN" dirty="0" smtClean="0"/>
              <a:t>组明文分组长度为</a:t>
            </a:r>
            <a:r>
              <a:rPr lang="en-US" altLang="zh-CN" dirty="0" smtClean="0"/>
              <a:t>64 bits</a:t>
            </a:r>
            <a:r>
              <a:rPr lang="zh-CN" altLang="zh-CN" dirty="0" smtClean="0"/>
              <a:t>或</a:t>
            </a:r>
            <a:r>
              <a:rPr lang="en-US" altLang="zh-CN" dirty="0" smtClean="0"/>
              <a:t>128 bits</a:t>
            </a:r>
            <a:r>
              <a:rPr lang="zh-CN" altLang="zh-CN" dirty="0" smtClean="0"/>
              <a:t>两种类型。</a:t>
            </a:r>
          </a:p>
          <a:p>
            <a:pPr>
              <a:buFont typeface="Arial" charset="0"/>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变换的实现</a:t>
            </a:r>
            <a:endParaRPr lang="zh-CN" altLang="en-US" dirty="0"/>
          </a:p>
        </p:txBody>
      </p:sp>
      <p:sp>
        <p:nvSpPr>
          <p:cNvPr id="3" name="内容占位符 2"/>
          <p:cNvSpPr>
            <a:spLocks noGrp="1"/>
          </p:cNvSpPr>
          <p:nvPr>
            <p:ph idx="1"/>
          </p:nvPr>
        </p:nvSpPr>
        <p:spPr/>
        <p:txBody>
          <a:bodyPr/>
          <a:lstStyle/>
          <a:p>
            <a:pPr>
              <a:buNone/>
            </a:pPr>
            <a:r>
              <a:rPr lang="en-US" altLang="zh-CN" dirty="0"/>
              <a:t>void </a:t>
            </a:r>
            <a:r>
              <a:rPr lang="en-US" altLang="zh-CN" dirty="0" smtClean="0"/>
              <a:t>IP(</a:t>
            </a:r>
            <a:r>
              <a:rPr lang="en-US" altLang="zh-CN" dirty="0" err="1" smtClean="0"/>
              <a:t>int</a:t>
            </a:r>
            <a:r>
              <a:rPr lang="en-US" altLang="zh-CN" dirty="0" smtClean="0"/>
              <a:t> </a:t>
            </a:r>
            <a:r>
              <a:rPr lang="en-US" altLang="zh-CN" dirty="0"/>
              <a:t>input[64],</a:t>
            </a:r>
            <a:r>
              <a:rPr lang="en-US" altLang="zh-CN" dirty="0" err="1"/>
              <a:t>int</a:t>
            </a:r>
            <a:r>
              <a:rPr lang="en-US" altLang="zh-CN" dirty="0"/>
              <a:t> output[64</a:t>
            </a:r>
            <a:r>
              <a:rPr lang="en-US" altLang="zh-CN" dirty="0" smtClean="0"/>
              <a:t>],</a:t>
            </a:r>
            <a:r>
              <a:rPr lang="en-US" altLang="zh-CN" dirty="0" err="1" smtClean="0"/>
              <a:t>int</a:t>
            </a:r>
            <a:r>
              <a:rPr lang="en-US" altLang="zh-CN" dirty="0" smtClean="0"/>
              <a:t> </a:t>
            </a:r>
            <a:r>
              <a:rPr lang="en-US" altLang="zh-CN" dirty="0"/>
              <a:t>table[64])</a:t>
            </a:r>
          </a:p>
          <a:p>
            <a:pPr>
              <a:buNone/>
            </a:pPr>
            <a:r>
              <a:rPr lang="en-US" altLang="zh-CN" dirty="0"/>
              <a:t>{</a:t>
            </a:r>
          </a:p>
          <a:p>
            <a:pPr>
              <a:buNone/>
            </a:pPr>
            <a:r>
              <a:rPr lang="en-US" altLang="zh-CN" dirty="0"/>
              <a:t>	</a:t>
            </a:r>
            <a:r>
              <a:rPr lang="en-US" altLang="zh-CN" dirty="0" err="1"/>
              <a:t>int</a:t>
            </a:r>
            <a:r>
              <a:rPr lang="en-US" altLang="zh-CN" dirty="0"/>
              <a:t> </a:t>
            </a:r>
            <a:r>
              <a:rPr lang="en-US" altLang="zh-CN" dirty="0" err="1"/>
              <a:t>i</a:t>
            </a:r>
            <a:r>
              <a:rPr lang="en-US" altLang="zh-CN" dirty="0"/>
              <a:t>;</a:t>
            </a:r>
          </a:p>
          <a:p>
            <a:pPr>
              <a:buNone/>
            </a:pPr>
            <a:r>
              <a:rPr lang="en-US" altLang="zh-CN" dirty="0"/>
              <a:t>	for(</a:t>
            </a:r>
            <a:r>
              <a:rPr lang="en-US" altLang="zh-CN" dirty="0" err="1"/>
              <a:t>i</a:t>
            </a:r>
            <a:r>
              <a:rPr lang="en-US" altLang="zh-CN" dirty="0"/>
              <a:t>=0;i&lt;64;i++)</a:t>
            </a:r>
          </a:p>
          <a:p>
            <a:pPr>
              <a:buNone/>
            </a:pPr>
            <a:r>
              <a:rPr lang="en-US" altLang="zh-CN" dirty="0"/>
              <a:t>	{</a:t>
            </a:r>
          </a:p>
          <a:p>
            <a:pPr>
              <a:buNone/>
            </a:pPr>
            <a:r>
              <a:rPr lang="en-US" altLang="zh-CN" dirty="0"/>
              <a:t>		output[</a:t>
            </a:r>
            <a:r>
              <a:rPr lang="en-US" altLang="zh-CN" dirty="0" err="1"/>
              <a:t>i</a:t>
            </a:r>
            <a:r>
              <a:rPr lang="en-US" altLang="zh-CN" dirty="0"/>
              <a:t>]=input[table[</a:t>
            </a:r>
            <a:r>
              <a:rPr lang="en-US" altLang="zh-CN" dirty="0" err="1"/>
              <a:t>i</a:t>
            </a:r>
            <a:r>
              <a:rPr lang="en-US" altLang="zh-CN" dirty="0"/>
              <a:t>]-1];</a:t>
            </a:r>
          </a:p>
          <a:p>
            <a:pPr>
              <a:buNone/>
            </a:pPr>
            <a:r>
              <a:rPr lang="en-US" altLang="zh-CN" dirty="0"/>
              <a:t>	}</a:t>
            </a:r>
          </a:p>
          <a:p>
            <a:pPr>
              <a:buNone/>
            </a:pPr>
            <a:r>
              <a:rPr lang="en-US" altLang="zh-CN" dirty="0"/>
              <a:t>};</a:t>
            </a:r>
            <a:endParaRPr lang="zh-CN" altLang="en-US" dirty="0"/>
          </a:p>
        </p:txBody>
      </p:sp>
    </p:spTree>
    <p:extLst>
      <p:ext uri="{BB962C8B-B14F-4D97-AF65-F5344CB8AC3E}">
        <p14:creationId xmlns:p14="http://schemas.microsoft.com/office/powerpoint/2010/main" val="175835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b="1" smtClean="0"/>
              <a:t>2</a:t>
            </a:r>
            <a:r>
              <a:rPr lang="zh-CN" altLang="zh-CN" b="1" smtClean="0"/>
              <a:t>．轮结构</a:t>
            </a:r>
            <a:endParaRPr lang="zh-CN" altLang="en-US" smtClean="0"/>
          </a:p>
        </p:txBody>
      </p:sp>
      <p:sp>
        <p:nvSpPr>
          <p:cNvPr id="23555" name="内容占位符 2"/>
          <p:cNvSpPr>
            <a:spLocks noGrp="1"/>
          </p:cNvSpPr>
          <p:nvPr>
            <p:ph idx="1"/>
          </p:nvPr>
        </p:nvSpPr>
        <p:spPr/>
        <p:txBody>
          <a:bodyPr/>
          <a:lstStyle/>
          <a:p>
            <a:pPr>
              <a:buNone/>
            </a:pPr>
            <a:r>
              <a:rPr lang="zh-CN" altLang="zh-CN" dirty="0" smtClean="0"/>
              <a:t>经过</a:t>
            </a:r>
            <a:r>
              <a:rPr lang="en-US" altLang="zh-CN" dirty="0" smtClean="0"/>
              <a:t>DES</a:t>
            </a:r>
            <a:r>
              <a:rPr lang="zh-CN" altLang="zh-CN" dirty="0" smtClean="0"/>
              <a:t>第一阶段的</a:t>
            </a:r>
            <a:r>
              <a:rPr lang="en-US" altLang="zh-CN" dirty="0" smtClean="0"/>
              <a:t>IP</a:t>
            </a:r>
            <a:r>
              <a:rPr lang="zh-CN" altLang="zh-CN" dirty="0" smtClean="0"/>
              <a:t>置换之后得到</a:t>
            </a:r>
            <a:r>
              <a:rPr lang="en-US" altLang="zh-CN" dirty="0" smtClean="0"/>
              <a:t>64 bits</a:t>
            </a:r>
            <a:r>
              <a:rPr lang="zh-CN" altLang="zh-CN" dirty="0" smtClean="0"/>
              <a:t>输出，然后进入</a:t>
            </a:r>
            <a:r>
              <a:rPr lang="en-US" altLang="zh-CN" b="1" dirty="0" smtClean="0">
                <a:solidFill>
                  <a:srgbClr val="0070C0"/>
                </a:solidFill>
              </a:rPr>
              <a:t>16</a:t>
            </a:r>
            <a:r>
              <a:rPr lang="zh-CN" altLang="zh-CN" b="1" dirty="0" smtClean="0">
                <a:solidFill>
                  <a:srgbClr val="0070C0"/>
                </a:solidFill>
              </a:rPr>
              <a:t>轮轮变换</a:t>
            </a:r>
            <a:r>
              <a:rPr lang="zh-CN" altLang="zh-CN" dirty="0" smtClean="0"/>
              <a:t>。</a:t>
            </a:r>
            <a:endParaRPr lang="en-US" altLang="zh-CN" dirty="0" smtClean="0"/>
          </a:p>
          <a:p>
            <a:pPr>
              <a:buNone/>
            </a:pPr>
            <a:endParaRPr lang="en-US" altLang="zh-CN" dirty="0" smtClean="0"/>
          </a:p>
          <a:p>
            <a:pPr>
              <a:buNone/>
            </a:pPr>
            <a:r>
              <a:rPr lang="zh-CN" altLang="zh-CN" dirty="0" smtClean="0"/>
              <a:t>轮变换首先将</a:t>
            </a:r>
            <a:r>
              <a:rPr lang="en-US" altLang="zh-CN" dirty="0" smtClean="0"/>
              <a:t>11111111 10111000 01110110  01010111 00000000 11111111 00000110 10000011</a:t>
            </a:r>
            <a:r>
              <a:rPr lang="zh-CN" altLang="zh-CN" dirty="0" smtClean="0"/>
              <a:t>分为两部分</a:t>
            </a:r>
            <a:endParaRPr lang="en-US" altLang="zh-CN" dirty="0" smtClean="0"/>
          </a:p>
          <a:p>
            <a:pPr>
              <a:buNone/>
            </a:pPr>
            <a:r>
              <a:rPr lang="zh-CN" altLang="zh-CN" b="1" dirty="0" smtClean="0">
                <a:solidFill>
                  <a:srgbClr val="0070C0"/>
                </a:solidFill>
              </a:rPr>
              <a:t>前</a:t>
            </a:r>
            <a:r>
              <a:rPr lang="en-US" altLang="zh-CN" b="1" dirty="0" smtClean="0">
                <a:solidFill>
                  <a:srgbClr val="0070C0"/>
                </a:solidFill>
              </a:rPr>
              <a:t>32 bits</a:t>
            </a:r>
            <a:r>
              <a:rPr lang="zh-CN" altLang="zh-CN" b="1" dirty="0" smtClean="0">
                <a:solidFill>
                  <a:srgbClr val="0070C0"/>
                </a:solidFill>
              </a:rPr>
              <a:t>为左半部分</a:t>
            </a:r>
            <a:r>
              <a:rPr lang="zh-CN" altLang="zh-CN" dirty="0" smtClean="0"/>
              <a:t>，记为</a:t>
            </a:r>
            <a:r>
              <a:rPr lang="en-US" altLang="zh-CN" i="1" dirty="0" smtClean="0"/>
              <a:t>L</a:t>
            </a:r>
            <a:r>
              <a:rPr lang="en-US" altLang="zh-CN" baseline="-25000" dirty="0" smtClean="0"/>
              <a:t>0</a:t>
            </a:r>
            <a:r>
              <a:rPr lang="en-US" altLang="zh-CN" dirty="0" smtClean="0"/>
              <a:t>=11111111 10111000 01110110 01010111</a:t>
            </a:r>
            <a:endParaRPr lang="en-US" altLang="zh-CN" dirty="0"/>
          </a:p>
          <a:p>
            <a:pPr>
              <a:buFont typeface="Arial" charset="0"/>
              <a:buNone/>
            </a:pPr>
            <a:r>
              <a:rPr lang="zh-CN" altLang="zh-CN" b="1" dirty="0" smtClean="0">
                <a:solidFill>
                  <a:srgbClr val="0070C0"/>
                </a:solidFill>
              </a:rPr>
              <a:t>后</a:t>
            </a:r>
            <a:r>
              <a:rPr lang="en-US" altLang="zh-CN" b="1" dirty="0">
                <a:solidFill>
                  <a:srgbClr val="0070C0"/>
                </a:solidFill>
              </a:rPr>
              <a:t>32 bits</a:t>
            </a:r>
            <a:r>
              <a:rPr lang="zh-CN" altLang="zh-CN" b="1" dirty="0">
                <a:solidFill>
                  <a:srgbClr val="0070C0"/>
                </a:solidFill>
              </a:rPr>
              <a:t>为右半部分</a:t>
            </a:r>
            <a:r>
              <a:rPr lang="zh-CN" altLang="zh-CN" dirty="0" smtClean="0"/>
              <a:t>，记为</a:t>
            </a:r>
            <a:r>
              <a:rPr lang="en-US" altLang="zh-CN" i="1" dirty="0" smtClean="0"/>
              <a:t>R</a:t>
            </a:r>
            <a:r>
              <a:rPr lang="en-US" altLang="zh-CN" baseline="-25000" dirty="0" smtClean="0"/>
              <a:t>0</a:t>
            </a:r>
            <a:r>
              <a:rPr lang="en-US" altLang="zh-CN" dirty="0" smtClean="0"/>
              <a:t>=00000000 11111111 00000110 10000011</a:t>
            </a:r>
            <a:r>
              <a:rPr lang="zh-CN" altLang="zh-CN" dirty="0" smtClean="0"/>
              <a:t>。</a:t>
            </a:r>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graphicFrame>
        <p:nvGraphicFramePr>
          <p:cNvPr id="24579" name="对象 4"/>
          <p:cNvGraphicFramePr>
            <a:graphicFrameLocks noChangeAspect="1"/>
          </p:cNvGraphicFramePr>
          <p:nvPr>
            <p:extLst>
              <p:ext uri="{D42A27DB-BD31-4B8C-83A1-F6EECF244321}">
                <p14:modId xmlns:p14="http://schemas.microsoft.com/office/powerpoint/2010/main" val="2132394490"/>
              </p:ext>
            </p:extLst>
          </p:nvPr>
        </p:nvGraphicFramePr>
        <p:xfrm>
          <a:off x="2843213" y="115888"/>
          <a:ext cx="4968875" cy="6686550"/>
        </p:xfrm>
        <a:graphic>
          <a:graphicData uri="http://schemas.openxmlformats.org/presentationml/2006/ole">
            <mc:AlternateContent xmlns:mc="http://schemas.openxmlformats.org/markup-compatibility/2006">
              <mc:Choice xmlns:v="urn:schemas-microsoft-com:vml" Requires="v">
                <p:oleObj spid="_x0000_s24621" r:id="rId3" imgW="2986626" imgH="4053323" progId="Visio.Drawing.11">
                  <p:embed/>
                </p:oleObj>
              </mc:Choice>
              <mc:Fallback>
                <p:oleObj r:id="rId3" imgW="2986626" imgH="4053323"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5888"/>
                        <a:ext cx="4968875" cy="6686550"/>
                      </a:xfrm>
                      <a:prstGeom prst="rect">
                        <a:avLst/>
                      </a:prstGeom>
                      <a:noFill/>
                      <a:ln>
                        <a:noFill/>
                      </a:ln>
                      <a:extLst/>
                    </p:spPr>
                  </p:pic>
                </p:oleObj>
              </mc:Fallback>
            </mc:AlternateContent>
          </a:graphicData>
        </a:graphic>
      </p:graphicFrame>
      <p:sp>
        <p:nvSpPr>
          <p:cNvPr id="24580" name="TextBox 5"/>
          <p:cNvSpPr txBox="1">
            <a:spLocks noChangeArrowheads="1"/>
          </p:cNvSpPr>
          <p:nvPr/>
        </p:nvSpPr>
        <p:spPr bwMode="auto">
          <a:xfrm>
            <a:off x="250825" y="1412875"/>
            <a:ext cx="2736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b="1" dirty="0"/>
              <a:t>图4-8  DES算法的一轮结构变换图</a:t>
            </a:r>
            <a:endParaRPr lang="zh-CN" altLang="zh-CN" sz="2400" dirty="0"/>
          </a:p>
        </p:txBody>
      </p:sp>
      <p:sp>
        <p:nvSpPr>
          <p:cNvPr id="2" name="椭圆 1"/>
          <p:cNvSpPr/>
          <p:nvPr/>
        </p:nvSpPr>
        <p:spPr>
          <a:xfrm>
            <a:off x="4572000" y="836712"/>
            <a:ext cx="504056" cy="15841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graphicFrame>
        <p:nvGraphicFramePr>
          <p:cNvPr id="25603" name="对象 4"/>
          <p:cNvGraphicFramePr>
            <a:graphicFrameLocks noChangeAspect="1"/>
          </p:cNvGraphicFramePr>
          <p:nvPr>
            <p:extLst>
              <p:ext uri="{D42A27DB-BD31-4B8C-83A1-F6EECF244321}">
                <p14:modId xmlns:p14="http://schemas.microsoft.com/office/powerpoint/2010/main" val="1755780730"/>
              </p:ext>
            </p:extLst>
          </p:nvPr>
        </p:nvGraphicFramePr>
        <p:xfrm>
          <a:off x="1787387" y="1"/>
          <a:ext cx="7250252" cy="6381750"/>
        </p:xfrm>
        <a:graphic>
          <a:graphicData uri="http://schemas.openxmlformats.org/presentationml/2006/ole">
            <mc:AlternateContent xmlns:mc="http://schemas.openxmlformats.org/markup-compatibility/2006">
              <mc:Choice xmlns:v="urn:schemas-microsoft-com:vml" Requires="v">
                <p:oleObj spid="_x0000_s25647" r:id="rId3" imgW="5629574" imgH="4282697" progId="Visio.Drawing.11">
                  <p:embed/>
                </p:oleObj>
              </mc:Choice>
              <mc:Fallback>
                <p:oleObj r:id="rId3" imgW="5629574" imgH="4282697"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387" y="1"/>
                        <a:ext cx="7250252" cy="6381750"/>
                      </a:xfrm>
                      <a:prstGeom prst="rect">
                        <a:avLst/>
                      </a:prstGeom>
                      <a:noFill/>
                      <a:ln>
                        <a:noFill/>
                      </a:ln>
                      <a:extLst/>
                    </p:spPr>
                  </p:pic>
                </p:oleObj>
              </mc:Fallback>
            </mc:AlternateContent>
          </a:graphicData>
        </a:graphic>
      </p:graphicFrame>
      <p:sp>
        <p:nvSpPr>
          <p:cNvPr id="25604" name="TextBox 5"/>
          <p:cNvSpPr txBox="1">
            <a:spLocks noChangeArrowheads="1"/>
          </p:cNvSpPr>
          <p:nvPr/>
        </p:nvSpPr>
        <p:spPr bwMode="auto">
          <a:xfrm>
            <a:off x="323850" y="2060575"/>
            <a:ext cx="20879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b="1" dirty="0">
                <a:latin typeface="微软雅黑" panose="020B0503020204020204" pitchFamily="34" charset="-122"/>
                <a:ea typeface="微软雅黑" panose="020B0503020204020204" pitchFamily="34" charset="-122"/>
              </a:rPr>
              <a:t>图4-9  F函数的计算过程</a:t>
            </a:r>
            <a:endParaRPr lang="zh-CN" altLang="zh-CN" sz="2400" dirty="0">
              <a:latin typeface="微软雅黑" panose="020B0503020204020204" pitchFamily="34" charset="-122"/>
              <a:ea typeface="微软雅黑" panose="020B0503020204020204" pitchFamily="34" charset="-122"/>
            </a:endParaRPr>
          </a:p>
        </p:txBody>
      </p:sp>
      <p:sp>
        <p:nvSpPr>
          <p:cNvPr id="5" name="椭圆 4"/>
          <p:cNvSpPr/>
          <p:nvPr/>
        </p:nvSpPr>
        <p:spPr>
          <a:xfrm>
            <a:off x="2015716" y="3429000"/>
            <a:ext cx="756084" cy="1440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393758" y="620688"/>
            <a:ext cx="2610290" cy="108012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411760" y="1700808"/>
            <a:ext cx="2610290" cy="93610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292080" y="1703120"/>
            <a:ext cx="2880320" cy="933792"/>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266854" y="2643416"/>
            <a:ext cx="3897433" cy="78558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15716" y="3429000"/>
            <a:ext cx="7128284" cy="144016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274713" y="4869160"/>
            <a:ext cx="2610290" cy="1008112"/>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274713" y="5877272"/>
            <a:ext cx="2610290" cy="65645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12" grpId="0" animBg="1"/>
      <p:bldP spid="13"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zh-CN" smtClean="0"/>
              <a:t>（</a:t>
            </a:r>
            <a:r>
              <a:rPr lang="en-US" altLang="zh-CN" smtClean="0"/>
              <a:t>1</a:t>
            </a:r>
            <a:r>
              <a:rPr lang="zh-CN" altLang="zh-CN" smtClean="0"/>
              <a:t>） </a:t>
            </a:r>
            <a:r>
              <a:rPr lang="en-US" altLang="zh-CN" i="1" smtClean="0"/>
              <a:t>E</a:t>
            </a:r>
            <a:r>
              <a:rPr lang="zh-CN" altLang="zh-CN" smtClean="0"/>
              <a:t>盒扩展</a:t>
            </a:r>
            <a:endParaRPr lang="zh-CN" altLang="en-US" smtClean="0"/>
          </a:p>
        </p:txBody>
      </p:sp>
      <p:sp>
        <p:nvSpPr>
          <p:cNvPr id="26627" name="内容占位符 2"/>
          <p:cNvSpPr>
            <a:spLocks noGrp="1"/>
          </p:cNvSpPr>
          <p:nvPr>
            <p:ph idx="1"/>
          </p:nvPr>
        </p:nvSpPr>
        <p:spPr>
          <a:xfrm>
            <a:off x="290512" y="1268413"/>
            <a:ext cx="8853488" cy="936451"/>
          </a:xfrm>
        </p:spPr>
        <p:txBody>
          <a:bodyPr/>
          <a:lstStyle/>
          <a:p>
            <a:pPr>
              <a:buFont typeface="Arial" charset="0"/>
              <a:buNone/>
            </a:pPr>
            <a:r>
              <a:rPr lang="en-US" altLang="zh-CN" i="1" dirty="0" smtClean="0"/>
              <a:t>E</a:t>
            </a:r>
            <a:r>
              <a:rPr lang="zh-CN" altLang="zh-CN" dirty="0" smtClean="0"/>
              <a:t>盒扩展对输入的</a:t>
            </a:r>
            <a:r>
              <a:rPr lang="zh-CN" altLang="zh-CN" b="1" dirty="0" smtClean="0">
                <a:solidFill>
                  <a:srgbClr val="0070C0"/>
                </a:solidFill>
              </a:rPr>
              <a:t>某些位</a:t>
            </a:r>
            <a:r>
              <a:rPr lang="zh-CN" altLang="zh-CN" dirty="0" smtClean="0"/>
              <a:t>进行复制和置换，将</a:t>
            </a:r>
            <a:r>
              <a:rPr lang="en-US" altLang="zh-CN" dirty="0" smtClean="0"/>
              <a:t>32 bits</a:t>
            </a:r>
            <a:r>
              <a:rPr lang="zh-CN" altLang="zh-CN" dirty="0" smtClean="0"/>
              <a:t>扩展为</a:t>
            </a:r>
            <a:r>
              <a:rPr lang="en-US" altLang="zh-CN" dirty="0" smtClean="0"/>
              <a:t>48 bits</a:t>
            </a:r>
            <a:r>
              <a:rPr lang="zh-CN" altLang="zh-CN" dirty="0" smtClean="0"/>
              <a:t>。</a:t>
            </a:r>
            <a:r>
              <a:rPr lang="en-US" altLang="zh-CN" i="1" dirty="0" smtClean="0"/>
              <a:t>E</a:t>
            </a:r>
            <a:r>
              <a:rPr lang="zh-CN" altLang="zh-CN" dirty="0" smtClean="0"/>
              <a:t>盒扩展方式如表</a:t>
            </a:r>
            <a:r>
              <a:rPr lang="en-US" altLang="zh-CN" dirty="0" smtClean="0"/>
              <a:t>4-2</a:t>
            </a:r>
            <a:r>
              <a:rPr lang="zh-CN" altLang="zh-CN" dirty="0" smtClean="0"/>
              <a:t>所示，与</a:t>
            </a:r>
            <a:r>
              <a:rPr lang="en-US" altLang="zh-CN" dirty="0" smtClean="0"/>
              <a:t>IP</a:t>
            </a:r>
            <a:r>
              <a:rPr lang="zh-CN" altLang="zh-CN" dirty="0" smtClean="0"/>
              <a:t>初始置换类似。</a:t>
            </a:r>
          </a:p>
        </p:txBody>
      </p:sp>
      <p:graphicFrame>
        <p:nvGraphicFramePr>
          <p:cNvPr id="4" name="表格 3"/>
          <p:cNvGraphicFramePr>
            <a:graphicFrameLocks noGrp="1"/>
          </p:cNvGraphicFramePr>
          <p:nvPr>
            <p:extLst>
              <p:ext uri="{D42A27DB-BD31-4B8C-83A1-F6EECF244321}">
                <p14:modId xmlns:p14="http://schemas.microsoft.com/office/powerpoint/2010/main" val="540939673"/>
              </p:ext>
            </p:extLst>
          </p:nvPr>
        </p:nvGraphicFramePr>
        <p:xfrm>
          <a:off x="1763713" y="2348880"/>
          <a:ext cx="5472114" cy="3032128"/>
        </p:xfrm>
        <a:graphic>
          <a:graphicData uri="http://schemas.openxmlformats.org/drawingml/2006/table">
            <a:tbl>
              <a:tblPr>
                <a:tableStyleId>{5C22544A-7EE6-4342-B048-85BDC9FD1C3A}</a:tableStyleId>
              </a:tblPr>
              <a:tblGrid>
                <a:gridCol w="864018"/>
                <a:gridCol w="1152024"/>
                <a:gridCol w="864018"/>
                <a:gridCol w="864018"/>
                <a:gridCol w="864018"/>
                <a:gridCol w="864018"/>
              </a:tblGrid>
              <a:tr h="403639">
                <a:tc>
                  <a:txBody>
                    <a:bodyPr/>
                    <a:lstStyle/>
                    <a:p>
                      <a:pPr indent="269875" algn="ctr">
                        <a:lnSpc>
                          <a:spcPts val="1200"/>
                        </a:lnSpc>
                        <a:spcAft>
                          <a:spcPts val="0"/>
                        </a:spcAft>
                      </a:pPr>
                      <a:r>
                        <a:rPr lang="en-US" sz="2400" b="1" kern="100" dirty="0">
                          <a:solidFill>
                            <a:srgbClr val="002060"/>
                          </a:solidFill>
                          <a:effectLst/>
                        </a:rPr>
                        <a:t>32</a:t>
                      </a:r>
                      <a:endParaRPr lang="zh-CN" sz="2400" b="1" kern="100" dirty="0">
                        <a:solidFill>
                          <a:srgbClr val="00206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100" dirty="0">
                          <a:solidFill>
                            <a:srgbClr val="002060"/>
                          </a:solidFill>
                          <a:effectLst/>
                        </a:rPr>
                        <a:t>5</a:t>
                      </a:r>
                      <a:endParaRPr lang="zh-CN" sz="2400" b="1" kern="100" dirty="0">
                        <a:solidFill>
                          <a:srgbClr val="002060"/>
                        </a:solidFill>
                        <a:effectLst/>
                        <a:latin typeface="Times New Roman"/>
                        <a:ea typeface="宋体"/>
                      </a:endParaRPr>
                    </a:p>
                  </a:txBody>
                  <a:tcPr marL="0" marR="0" marT="0" marB="0" anchor="ctr"/>
                </a:tc>
              </a:tr>
              <a:tr h="206655">
                <a:tc>
                  <a:txBody>
                    <a:bodyPr/>
                    <a:lstStyle/>
                    <a:p>
                      <a:pPr indent="269875" algn="ctr">
                        <a:lnSpc>
                          <a:spcPts val="1200"/>
                        </a:lnSpc>
                        <a:spcAft>
                          <a:spcPts val="0"/>
                        </a:spcAft>
                      </a:pPr>
                      <a:r>
                        <a:rPr lang="en-US" sz="2400" b="1" kern="100" dirty="0">
                          <a:solidFill>
                            <a:srgbClr val="002060"/>
                          </a:solidFill>
                          <a:effectLst/>
                        </a:rPr>
                        <a:t>4</a:t>
                      </a:r>
                      <a:endParaRPr lang="zh-CN" sz="2400" b="1" kern="100" dirty="0">
                        <a:solidFill>
                          <a:srgbClr val="00206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5</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8</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100" dirty="0">
                          <a:solidFill>
                            <a:srgbClr val="002060"/>
                          </a:solidFill>
                          <a:effectLst/>
                        </a:rPr>
                        <a:t>9</a:t>
                      </a:r>
                      <a:endParaRPr lang="zh-CN" sz="2400" b="1" kern="100" dirty="0">
                        <a:solidFill>
                          <a:srgbClr val="002060"/>
                        </a:solidFill>
                        <a:effectLst/>
                        <a:latin typeface="Times New Roman"/>
                        <a:ea typeface="宋体"/>
                      </a:endParaRPr>
                    </a:p>
                  </a:txBody>
                  <a:tcPr marL="0" marR="0" marT="0" marB="0" anchor="ctr"/>
                </a:tc>
              </a:tr>
              <a:tr h="403639">
                <a:tc>
                  <a:txBody>
                    <a:bodyPr/>
                    <a:lstStyle/>
                    <a:p>
                      <a:pPr indent="269875" algn="ctr">
                        <a:lnSpc>
                          <a:spcPts val="1200"/>
                        </a:lnSpc>
                        <a:spcAft>
                          <a:spcPts val="0"/>
                        </a:spcAft>
                      </a:pPr>
                      <a:r>
                        <a:rPr lang="en-US" sz="2400" b="1" kern="100" dirty="0">
                          <a:solidFill>
                            <a:srgbClr val="002060"/>
                          </a:solidFill>
                          <a:effectLst/>
                        </a:rPr>
                        <a:t>8</a:t>
                      </a:r>
                      <a:endParaRPr lang="zh-CN" sz="2400" b="1" kern="100" dirty="0">
                        <a:solidFill>
                          <a:srgbClr val="00206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100" dirty="0">
                          <a:solidFill>
                            <a:srgbClr val="002060"/>
                          </a:solidFill>
                          <a:effectLst/>
                        </a:rPr>
                        <a:t>13</a:t>
                      </a:r>
                      <a:endParaRPr lang="zh-CN" sz="2400" b="1" kern="100" dirty="0">
                        <a:solidFill>
                          <a:srgbClr val="002060"/>
                        </a:solidFill>
                        <a:effectLst/>
                        <a:latin typeface="Times New Roman"/>
                        <a:ea typeface="宋体"/>
                      </a:endParaRPr>
                    </a:p>
                  </a:txBody>
                  <a:tcPr marL="0" marR="0" marT="0" marB="0" anchor="ctr"/>
                </a:tc>
              </a:tr>
              <a:tr h="403639">
                <a:tc>
                  <a:txBody>
                    <a:bodyPr/>
                    <a:lstStyle/>
                    <a:p>
                      <a:pPr indent="269875" algn="ctr">
                        <a:lnSpc>
                          <a:spcPts val="1200"/>
                        </a:lnSpc>
                        <a:spcAft>
                          <a:spcPts val="0"/>
                        </a:spcAft>
                      </a:pPr>
                      <a:r>
                        <a:rPr lang="en-US" sz="2400" b="1" kern="100" dirty="0">
                          <a:solidFill>
                            <a:srgbClr val="002060"/>
                          </a:solidFill>
                          <a:effectLst/>
                        </a:rPr>
                        <a:t>12</a:t>
                      </a:r>
                      <a:endParaRPr lang="zh-CN" sz="2400" b="1" kern="100" dirty="0">
                        <a:solidFill>
                          <a:srgbClr val="00206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15</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100" dirty="0">
                          <a:solidFill>
                            <a:srgbClr val="002060"/>
                          </a:solidFill>
                          <a:effectLst/>
                        </a:rPr>
                        <a:t>17</a:t>
                      </a:r>
                      <a:endParaRPr lang="zh-CN" sz="2400" b="1" kern="100" dirty="0">
                        <a:solidFill>
                          <a:srgbClr val="002060"/>
                        </a:solidFill>
                        <a:effectLst/>
                        <a:latin typeface="Times New Roman"/>
                        <a:ea typeface="宋体"/>
                      </a:endParaRPr>
                    </a:p>
                  </a:txBody>
                  <a:tcPr marL="0" marR="0" marT="0" marB="0" anchor="ctr"/>
                </a:tc>
              </a:tr>
              <a:tr h="403639">
                <a:tc>
                  <a:txBody>
                    <a:bodyPr/>
                    <a:lstStyle/>
                    <a:p>
                      <a:pPr indent="269875" algn="ctr">
                        <a:lnSpc>
                          <a:spcPts val="1200"/>
                        </a:lnSpc>
                        <a:spcAft>
                          <a:spcPts val="0"/>
                        </a:spcAft>
                      </a:pPr>
                      <a:r>
                        <a:rPr lang="en-US" sz="2400" b="1" kern="100" dirty="0">
                          <a:solidFill>
                            <a:srgbClr val="002060"/>
                          </a:solidFill>
                          <a:effectLst/>
                        </a:rPr>
                        <a:t>16</a:t>
                      </a:r>
                      <a:endParaRPr lang="zh-CN" sz="2400" b="1" kern="100" dirty="0">
                        <a:solidFill>
                          <a:srgbClr val="00206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dirty="0">
                          <a:effectLst/>
                        </a:rPr>
                        <a:t>17</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18</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19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100" dirty="0">
                          <a:solidFill>
                            <a:srgbClr val="002060"/>
                          </a:solidFill>
                          <a:effectLst/>
                        </a:rPr>
                        <a:t>21</a:t>
                      </a:r>
                      <a:endParaRPr lang="zh-CN" sz="2400" b="1" kern="100" dirty="0">
                        <a:solidFill>
                          <a:srgbClr val="002060"/>
                        </a:solidFill>
                        <a:effectLst/>
                        <a:latin typeface="Times New Roman"/>
                        <a:ea typeface="宋体"/>
                      </a:endParaRPr>
                    </a:p>
                  </a:txBody>
                  <a:tcPr marL="0" marR="0" marT="0" marB="0" anchor="ctr"/>
                </a:tc>
              </a:tr>
              <a:tr h="403639">
                <a:tc>
                  <a:txBody>
                    <a:bodyPr/>
                    <a:lstStyle/>
                    <a:p>
                      <a:pPr indent="269875" algn="ctr">
                        <a:lnSpc>
                          <a:spcPts val="1200"/>
                        </a:lnSpc>
                        <a:spcAft>
                          <a:spcPts val="0"/>
                        </a:spcAft>
                      </a:pPr>
                      <a:r>
                        <a:rPr lang="en-US" sz="2400" b="1" kern="100" dirty="0">
                          <a:solidFill>
                            <a:srgbClr val="002060"/>
                          </a:solidFill>
                          <a:effectLst/>
                        </a:rPr>
                        <a:t>20</a:t>
                      </a:r>
                      <a:endParaRPr lang="zh-CN" sz="2400" b="1" kern="100" dirty="0">
                        <a:solidFill>
                          <a:srgbClr val="00206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dirty="0">
                          <a:effectLst/>
                        </a:rPr>
                        <a:t>21</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100" dirty="0">
                          <a:solidFill>
                            <a:srgbClr val="002060"/>
                          </a:solidFill>
                          <a:effectLst/>
                        </a:rPr>
                        <a:t>25</a:t>
                      </a:r>
                      <a:endParaRPr lang="zh-CN" sz="2400" b="1" kern="100" dirty="0">
                        <a:solidFill>
                          <a:srgbClr val="002060"/>
                        </a:solidFill>
                        <a:effectLst/>
                        <a:latin typeface="Times New Roman"/>
                        <a:ea typeface="宋体"/>
                      </a:endParaRPr>
                    </a:p>
                  </a:txBody>
                  <a:tcPr marL="0" marR="0" marT="0" marB="0" anchor="ctr"/>
                </a:tc>
              </a:tr>
              <a:tr h="403639">
                <a:tc>
                  <a:txBody>
                    <a:bodyPr/>
                    <a:lstStyle/>
                    <a:p>
                      <a:pPr indent="269875" algn="ctr">
                        <a:lnSpc>
                          <a:spcPts val="1200"/>
                        </a:lnSpc>
                        <a:spcAft>
                          <a:spcPts val="0"/>
                        </a:spcAft>
                      </a:pPr>
                      <a:r>
                        <a:rPr lang="en-US" sz="2400" b="1" kern="100" dirty="0">
                          <a:solidFill>
                            <a:srgbClr val="002060"/>
                          </a:solidFill>
                          <a:effectLst/>
                        </a:rPr>
                        <a:t>24</a:t>
                      </a:r>
                      <a:endParaRPr lang="zh-CN" sz="2400" b="1" kern="100" dirty="0">
                        <a:solidFill>
                          <a:srgbClr val="00206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25</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28</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100" dirty="0">
                          <a:solidFill>
                            <a:srgbClr val="002060"/>
                          </a:solidFill>
                          <a:effectLst/>
                        </a:rPr>
                        <a:t>29</a:t>
                      </a:r>
                      <a:endParaRPr lang="zh-CN" sz="2400" b="1" kern="100" dirty="0">
                        <a:solidFill>
                          <a:srgbClr val="002060"/>
                        </a:solidFill>
                        <a:effectLst/>
                        <a:latin typeface="Times New Roman"/>
                        <a:ea typeface="宋体"/>
                      </a:endParaRPr>
                    </a:p>
                  </a:txBody>
                  <a:tcPr marL="0" marR="0" marT="0" marB="0" anchor="ctr"/>
                </a:tc>
              </a:tr>
              <a:tr h="403639">
                <a:tc>
                  <a:txBody>
                    <a:bodyPr/>
                    <a:lstStyle/>
                    <a:p>
                      <a:pPr indent="269875" algn="ctr">
                        <a:lnSpc>
                          <a:spcPts val="1200"/>
                        </a:lnSpc>
                        <a:spcAft>
                          <a:spcPts val="0"/>
                        </a:spcAft>
                      </a:pPr>
                      <a:r>
                        <a:rPr lang="en-US" sz="2400" b="1" kern="100" dirty="0">
                          <a:solidFill>
                            <a:srgbClr val="002060"/>
                          </a:solidFill>
                          <a:effectLst/>
                        </a:rPr>
                        <a:t>28</a:t>
                      </a:r>
                      <a:endParaRPr lang="zh-CN" sz="2400" b="1" kern="100" dirty="0">
                        <a:solidFill>
                          <a:srgbClr val="00206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29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100">
                          <a:effectLst/>
                        </a:rPr>
                        <a:t>32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100" dirty="0">
                          <a:solidFill>
                            <a:srgbClr val="002060"/>
                          </a:solidFill>
                          <a:effectLst/>
                        </a:rPr>
                        <a:t>1</a:t>
                      </a:r>
                      <a:endParaRPr lang="zh-CN" sz="2400" b="1" kern="100" dirty="0">
                        <a:solidFill>
                          <a:srgbClr val="002060"/>
                        </a:solidFill>
                        <a:effectLst/>
                        <a:latin typeface="Times New Roman"/>
                        <a:ea typeface="宋体"/>
                      </a:endParaRPr>
                    </a:p>
                  </a:txBody>
                  <a:tcPr marL="0" marR="0" marT="0" marB="0" anchor="ctr"/>
                </a:tc>
              </a:tr>
            </a:tbl>
          </a:graphicData>
        </a:graphic>
      </p:graphicFrame>
      <p:sp>
        <p:nvSpPr>
          <p:cNvPr id="2" name="TextBox 1"/>
          <p:cNvSpPr txBox="1"/>
          <p:nvPr/>
        </p:nvSpPr>
        <p:spPr>
          <a:xfrm>
            <a:off x="1979712" y="5949280"/>
            <a:ext cx="4176464" cy="461665"/>
          </a:xfrm>
          <a:prstGeom prst="rect">
            <a:avLst/>
          </a:prstGeom>
          <a:noFill/>
        </p:spPr>
        <p:txBody>
          <a:bodyPr wrap="square" rtlCol="0">
            <a:spAutoFit/>
          </a:bodyPr>
          <a:lstStyle/>
          <a:p>
            <a:pPr algn="ctr"/>
            <a:r>
              <a:rPr lang="zh-CN" altLang="zh-CN" sz="2400" dirty="0">
                <a:latin typeface="微软雅黑" panose="020B0503020204020204" pitchFamily="34" charset="-122"/>
                <a:ea typeface="微软雅黑" panose="020B0503020204020204" pitchFamily="34" charset="-122"/>
              </a:rPr>
              <a:t>表</a:t>
            </a:r>
            <a:r>
              <a:rPr lang="en-US" altLang="zh-CN" sz="2400" dirty="0">
                <a:latin typeface="微软雅黑" panose="020B0503020204020204" pitchFamily="34" charset="-122"/>
                <a:ea typeface="微软雅黑" panose="020B0503020204020204" pitchFamily="34" charset="-122"/>
              </a:rPr>
              <a:t>4-2 </a:t>
            </a:r>
            <a:r>
              <a:rPr lang="en-US" altLang="zh-CN" sz="2400" dirty="0" smtClean="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E</a:t>
            </a:r>
            <a:r>
              <a:rPr lang="zh-CN" altLang="zh-CN" sz="2400" dirty="0">
                <a:latin typeface="微软雅黑" panose="020B0503020204020204" pitchFamily="34" charset="-122"/>
                <a:ea typeface="微软雅黑" panose="020B0503020204020204" pitchFamily="34" charset="-122"/>
              </a:rPr>
              <a:t>盒扩展</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画布 28"/>
          <p:cNvGrpSpPr>
            <a:grpSpLocks/>
          </p:cNvGrpSpPr>
          <p:nvPr/>
        </p:nvGrpSpPr>
        <p:grpSpPr bwMode="auto">
          <a:xfrm>
            <a:off x="1476375" y="404813"/>
            <a:ext cx="6191250" cy="3846512"/>
            <a:chOff x="0" y="0"/>
            <a:chExt cx="2147035" cy="1788795"/>
          </a:xfrm>
        </p:grpSpPr>
        <p:sp>
          <p:nvSpPr>
            <p:cNvPr id="27652" name="矩形 4"/>
            <p:cNvSpPr>
              <a:spLocks noChangeArrowheads="1"/>
            </p:cNvSpPr>
            <p:nvPr/>
          </p:nvSpPr>
          <p:spPr bwMode="auto">
            <a:xfrm>
              <a:off x="0" y="0"/>
              <a:ext cx="2146935" cy="178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a:p>
          </p:txBody>
        </p:sp>
        <p:sp>
          <p:nvSpPr>
            <p:cNvPr id="27653" name="Text Box 441"/>
            <p:cNvSpPr txBox="1">
              <a:spLocks noChangeArrowheads="1"/>
            </p:cNvSpPr>
            <p:nvPr/>
          </p:nvSpPr>
          <p:spPr bwMode="auto">
            <a:xfrm>
              <a:off x="63861" y="0"/>
              <a:ext cx="592912" cy="1765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indent="341313"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lang="zh-CN" altLang="zh-CN" sz="2400">
                  <a:latin typeface="微软雅黑" pitchFamily="34" charset="-122"/>
                  <a:ea typeface="微软雅黑" pitchFamily="34" charset="-122"/>
                  <a:cs typeface="宋体" pitchFamily="2" charset="-122"/>
                </a:rPr>
                <a:t>输入</a:t>
              </a:r>
            </a:p>
            <a:p>
              <a:pPr algn="just" eaLnBrk="1" hangingPunct="1">
                <a:spcBef>
                  <a:spcPct val="0"/>
                </a:spcBef>
                <a:buFontTx/>
                <a:buNone/>
              </a:pPr>
              <a:r>
                <a:rPr lang="en-US" altLang="zh-CN" sz="2400">
                  <a:latin typeface="微软雅黑" pitchFamily="34" charset="-122"/>
                  <a:ea typeface="微软雅黑" pitchFamily="34" charset="-122"/>
                  <a:cs typeface="宋体" pitchFamily="2" charset="-122"/>
                </a:rPr>
                <a:t>0000</a:t>
              </a:r>
              <a:endParaRPr lang="zh-CN" altLang="zh-CN" sz="2400">
                <a:latin typeface="微软雅黑" pitchFamily="34" charset="-122"/>
                <a:ea typeface="微软雅黑" pitchFamily="34" charset="-122"/>
                <a:cs typeface="宋体" pitchFamily="2" charset="-122"/>
              </a:endParaRPr>
            </a:p>
            <a:p>
              <a:pPr algn="just" eaLnBrk="1" hangingPunct="1">
                <a:spcBef>
                  <a:spcPct val="0"/>
                </a:spcBef>
                <a:buFontTx/>
                <a:buNone/>
              </a:pPr>
              <a:r>
                <a:rPr lang="en-US" altLang="zh-CN" sz="2400">
                  <a:latin typeface="微软雅黑" pitchFamily="34" charset="-122"/>
                  <a:ea typeface="微软雅黑" pitchFamily="34" charset="-122"/>
                  <a:cs typeface="宋体" pitchFamily="2" charset="-122"/>
                </a:rPr>
                <a:t>0000</a:t>
              </a:r>
              <a:endParaRPr lang="zh-CN" altLang="zh-CN" sz="2400">
                <a:latin typeface="微软雅黑" pitchFamily="34" charset="-122"/>
                <a:ea typeface="微软雅黑" pitchFamily="34" charset="-122"/>
                <a:cs typeface="宋体" pitchFamily="2" charset="-122"/>
              </a:endParaRPr>
            </a:p>
            <a:p>
              <a:pPr algn="just" eaLnBrk="1" hangingPunct="1">
                <a:spcBef>
                  <a:spcPct val="0"/>
                </a:spcBef>
                <a:buFontTx/>
                <a:buNone/>
              </a:pPr>
              <a:r>
                <a:rPr lang="en-US" altLang="zh-CN" sz="2400">
                  <a:latin typeface="微软雅黑" pitchFamily="34" charset="-122"/>
                  <a:ea typeface="微软雅黑" pitchFamily="34" charset="-122"/>
                  <a:cs typeface="宋体" pitchFamily="2" charset="-122"/>
                </a:rPr>
                <a:t>1111</a:t>
              </a:r>
              <a:endParaRPr lang="zh-CN" altLang="zh-CN" sz="2400">
                <a:latin typeface="微软雅黑" pitchFamily="34" charset="-122"/>
                <a:ea typeface="微软雅黑" pitchFamily="34" charset="-122"/>
                <a:cs typeface="宋体" pitchFamily="2" charset="-122"/>
              </a:endParaRPr>
            </a:p>
            <a:p>
              <a:pPr algn="just" eaLnBrk="1" hangingPunct="1">
                <a:spcBef>
                  <a:spcPct val="0"/>
                </a:spcBef>
                <a:buFontTx/>
                <a:buNone/>
              </a:pPr>
              <a:r>
                <a:rPr lang="en-US" altLang="zh-CN" sz="2400">
                  <a:latin typeface="微软雅黑" pitchFamily="34" charset="-122"/>
                  <a:ea typeface="微软雅黑" pitchFamily="34" charset="-122"/>
                  <a:cs typeface="宋体" pitchFamily="2" charset="-122"/>
                </a:rPr>
                <a:t>1111</a:t>
              </a:r>
              <a:endParaRPr lang="zh-CN" altLang="zh-CN" sz="2400">
                <a:latin typeface="微软雅黑" pitchFamily="34" charset="-122"/>
                <a:ea typeface="微软雅黑" pitchFamily="34" charset="-122"/>
                <a:cs typeface="宋体" pitchFamily="2" charset="-122"/>
              </a:endParaRPr>
            </a:p>
            <a:p>
              <a:pPr algn="just" eaLnBrk="1" hangingPunct="1">
                <a:spcBef>
                  <a:spcPct val="0"/>
                </a:spcBef>
                <a:buFontTx/>
                <a:buNone/>
              </a:pPr>
              <a:r>
                <a:rPr lang="en-US" altLang="zh-CN" sz="2400">
                  <a:latin typeface="微软雅黑" pitchFamily="34" charset="-122"/>
                  <a:ea typeface="微软雅黑" pitchFamily="34" charset="-122"/>
                  <a:cs typeface="宋体" pitchFamily="2" charset="-122"/>
                </a:rPr>
                <a:t>0000</a:t>
              </a:r>
              <a:endParaRPr lang="zh-CN" altLang="zh-CN" sz="2400">
                <a:latin typeface="微软雅黑" pitchFamily="34" charset="-122"/>
                <a:ea typeface="微软雅黑" pitchFamily="34" charset="-122"/>
                <a:cs typeface="宋体" pitchFamily="2" charset="-122"/>
              </a:endParaRPr>
            </a:p>
            <a:p>
              <a:pPr algn="just" eaLnBrk="1" hangingPunct="1">
                <a:spcBef>
                  <a:spcPct val="0"/>
                </a:spcBef>
                <a:buFontTx/>
                <a:buNone/>
              </a:pPr>
              <a:r>
                <a:rPr lang="en-US" altLang="zh-CN" sz="2400">
                  <a:latin typeface="微软雅黑" pitchFamily="34" charset="-122"/>
                  <a:ea typeface="微软雅黑" pitchFamily="34" charset="-122"/>
                  <a:cs typeface="宋体" pitchFamily="2" charset="-122"/>
                </a:rPr>
                <a:t>0110 </a:t>
              </a:r>
              <a:endParaRPr lang="zh-CN" altLang="zh-CN" sz="2400">
                <a:latin typeface="微软雅黑" pitchFamily="34" charset="-122"/>
                <a:ea typeface="微软雅黑" pitchFamily="34" charset="-122"/>
                <a:cs typeface="宋体" pitchFamily="2" charset="-122"/>
              </a:endParaRPr>
            </a:p>
            <a:p>
              <a:pPr algn="just" eaLnBrk="1" hangingPunct="1">
                <a:spcBef>
                  <a:spcPct val="0"/>
                </a:spcBef>
                <a:buFontTx/>
                <a:buNone/>
              </a:pPr>
              <a:r>
                <a:rPr lang="en-US" altLang="zh-CN" sz="2400">
                  <a:latin typeface="微软雅黑" pitchFamily="34" charset="-122"/>
                  <a:ea typeface="微软雅黑" pitchFamily="34" charset="-122"/>
                  <a:cs typeface="宋体" pitchFamily="2" charset="-122"/>
                </a:rPr>
                <a:t>1000</a:t>
              </a:r>
              <a:endParaRPr lang="zh-CN" altLang="zh-CN" sz="2400">
                <a:latin typeface="微软雅黑" pitchFamily="34" charset="-122"/>
                <a:ea typeface="微软雅黑" pitchFamily="34" charset="-122"/>
                <a:cs typeface="宋体" pitchFamily="2" charset="-122"/>
              </a:endParaRPr>
            </a:p>
            <a:p>
              <a:pPr algn="just" eaLnBrk="1" hangingPunct="1">
                <a:spcBef>
                  <a:spcPct val="0"/>
                </a:spcBef>
                <a:buFontTx/>
                <a:buNone/>
              </a:pPr>
              <a:r>
                <a:rPr lang="en-US" altLang="zh-CN" sz="2400">
                  <a:latin typeface="微软雅黑" pitchFamily="34" charset="-122"/>
                  <a:ea typeface="微软雅黑" pitchFamily="34" charset="-122"/>
                  <a:cs typeface="宋体" pitchFamily="2" charset="-122"/>
                </a:rPr>
                <a:t>0011</a:t>
              </a:r>
              <a:endParaRPr lang="zh-CN" altLang="zh-CN" sz="2400">
                <a:latin typeface="微软雅黑" pitchFamily="34" charset="-122"/>
                <a:ea typeface="微软雅黑" pitchFamily="34" charset="-122"/>
                <a:cs typeface="宋体" pitchFamily="2" charset="-122"/>
              </a:endParaRPr>
            </a:p>
          </p:txBody>
        </p:sp>
        <p:cxnSp>
          <p:nvCxnSpPr>
            <p:cNvPr id="27654" name="Line 442"/>
            <p:cNvCxnSpPr>
              <a:cxnSpLocks noChangeShapeType="1"/>
            </p:cNvCxnSpPr>
            <p:nvPr/>
          </p:nvCxnSpPr>
          <p:spPr bwMode="auto">
            <a:xfrm>
              <a:off x="656894" y="746240"/>
              <a:ext cx="647492" cy="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Text Box 443"/>
            <p:cNvSpPr txBox="1">
              <a:spLocks noChangeArrowheads="1"/>
            </p:cNvSpPr>
            <p:nvPr/>
          </p:nvSpPr>
          <p:spPr bwMode="auto">
            <a:xfrm>
              <a:off x="1421998" y="0"/>
              <a:ext cx="725037" cy="1709802"/>
            </a:xfrm>
            <a:prstGeom prst="rect">
              <a:avLst/>
            </a:prstGeom>
            <a:solidFill>
              <a:srgbClr val="FFFFFF"/>
            </a:solidFill>
            <a:ln w="9525" cap="rnd">
              <a:solidFill>
                <a:schemeClr val="bg1">
                  <a:lumMod val="100000"/>
                  <a:lumOff val="0"/>
                </a:schemeClr>
              </a:solidFill>
              <a:prstDash val="sysDot"/>
              <a:miter lim="800000"/>
              <a:headEnd/>
              <a:tailEnd/>
            </a:ln>
          </p:spPr>
          <p:txBody>
            <a:bodyPr/>
            <a:lstStyle>
              <a:lvl1pPr indent="4064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defRPr/>
              </a:pPr>
              <a:r>
                <a:rPr lang="zh-CN" altLang="zh-CN" sz="2400" smtClean="0">
                  <a:latin typeface="微软雅黑" pitchFamily="34" charset="-122"/>
                  <a:ea typeface="微软雅黑" pitchFamily="34" charset="-122"/>
                  <a:cs typeface="宋体" pitchFamily="2" charset="-122"/>
                </a:rPr>
                <a:t>输出</a:t>
              </a:r>
            </a:p>
            <a:p>
              <a:pPr algn="just" eaLnBrk="1" hangingPunct="1">
                <a:defRPr/>
              </a:pPr>
              <a:r>
                <a:rPr lang="en-US" altLang="zh-CN" sz="2400" b="1" smtClean="0">
                  <a:latin typeface="微软雅黑" pitchFamily="34" charset="-122"/>
                  <a:ea typeface="微软雅黑" pitchFamily="34" charset="-122"/>
                  <a:cs typeface="宋体" pitchFamily="2" charset="-122"/>
                </a:rPr>
                <a:t>1</a:t>
              </a:r>
              <a:r>
                <a:rPr lang="en-US" altLang="zh-CN" sz="2400" smtClean="0">
                  <a:latin typeface="微软雅黑" pitchFamily="34" charset="-122"/>
                  <a:ea typeface="微软雅黑" pitchFamily="34" charset="-122"/>
                  <a:cs typeface="宋体" pitchFamily="2" charset="-122"/>
                </a:rPr>
                <a:t>0000</a:t>
              </a:r>
              <a:r>
                <a:rPr lang="en-US" altLang="zh-CN" sz="2400" b="1" smtClean="0">
                  <a:latin typeface="微软雅黑" pitchFamily="34" charset="-122"/>
                  <a:ea typeface="微软雅黑" pitchFamily="34" charset="-122"/>
                  <a:cs typeface="宋体" pitchFamily="2" charset="-122"/>
                </a:rPr>
                <a:t>0</a:t>
              </a:r>
              <a:endParaRPr lang="zh-CN" altLang="zh-CN" sz="2400" smtClean="0">
                <a:latin typeface="微软雅黑" pitchFamily="34" charset="-122"/>
                <a:ea typeface="微软雅黑" pitchFamily="34" charset="-122"/>
                <a:cs typeface="宋体" pitchFamily="2" charset="-122"/>
              </a:endParaRPr>
            </a:p>
            <a:p>
              <a:pPr algn="just" eaLnBrk="1" hangingPunct="1">
                <a:defRPr/>
              </a:pPr>
              <a:r>
                <a:rPr lang="en-US" altLang="zh-CN" sz="2400" b="1" smtClean="0">
                  <a:latin typeface="微软雅黑" pitchFamily="34" charset="-122"/>
                  <a:ea typeface="微软雅黑" pitchFamily="34" charset="-122"/>
                </a:rPr>
                <a:t>0</a:t>
              </a:r>
              <a:r>
                <a:rPr lang="en-US" altLang="zh-CN" sz="2400" smtClean="0">
                  <a:latin typeface="微软雅黑" pitchFamily="34" charset="-122"/>
                  <a:ea typeface="微软雅黑" pitchFamily="34" charset="-122"/>
                </a:rPr>
                <a:t>0000</a:t>
              </a:r>
              <a:r>
                <a:rPr lang="en-US" altLang="zh-CN" sz="2400" b="1" smtClean="0">
                  <a:latin typeface="微软雅黑" pitchFamily="34" charset="-122"/>
                  <a:ea typeface="微软雅黑" pitchFamily="34" charset="-122"/>
                </a:rPr>
                <a:t>1</a:t>
              </a:r>
              <a:endParaRPr lang="zh-CN" altLang="zh-CN" sz="2400" smtClean="0">
                <a:latin typeface="微软雅黑" pitchFamily="34" charset="-122"/>
                <a:ea typeface="微软雅黑" pitchFamily="34" charset="-122"/>
              </a:endParaRPr>
            </a:p>
            <a:p>
              <a:pPr algn="just" eaLnBrk="1" hangingPunct="1">
                <a:defRPr/>
              </a:pPr>
              <a:r>
                <a:rPr lang="en-US" altLang="zh-CN" sz="2400" b="1" smtClean="0">
                  <a:latin typeface="微软雅黑" pitchFamily="34" charset="-122"/>
                  <a:ea typeface="微软雅黑" pitchFamily="34" charset="-122"/>
                </a:rPr>
                <a:t>0</a:t>
              </a:r>
              <a:r>
                <a:rPr lang="en-US" altLang="zh-CN" sz="2400" smtClean="0">
                  <a:latin typeface="微软雅黑" pitchFamily="34" charset="-122"/>
                  <a:ea typeface="微软雅黑" pitchFamily="34" charset="-122"/>
                </a:rPr>
                <a:t>1111</a:t>
              </a:r>
              <a:r>
                <a:rPr lang="en-US" altLang="zh-CN" sz="2400" b="1" smtClean="0">
                  <a:latin typeface="微软雅黑" pitchFamily="34" charset="-122"/>
                  <a:ea typeface="微软雅黑" pitchFamily="34" charset="-122"/>
                </a:rPr>
                <a:t>1</a:t>
              </a:r>
              <a:endParaRPr lang="zh-CN" altLang="zh-CN" sz="2400" smtClean="0">
                <a:latin typeface="微软雅黑" pitchFamily="34" charset="-122"/>
                <a:ea typeface="微软雅黑" pitchFamily="34" charset="-122"/>
              </a:endParaRPr>
            </a:p>
            <a:p>
              <a:pPr algn="just" eaLnBrk="1" hangingPunct="1">
                <a:defRPr/>
              </a:pPr>
              <a:r>
                <a:rPr lang="en-US" altLang="zh-CN" sz="2400" b="1" smtClean="0">
                  <a:latin typeface="微软雅黑" pitchFamily="34" charset="-122"/>
                  <a:ea typeface="微软雅黑" pitchFamily="34" charset="-122"/>
                </a:rPr>
                <a:t>1</a:t>
              </a:r>
              <a:r>
                <a:rPr lang="en-US" altLang="zh-CN" sz="2400" smtClean="0">
                  <a:latin typeface="微软雅黑" pitchFamily="34" charset="-122"/>
                  <a:ea typeface="微软雅黑" pitchFamily="34" charset="-122"/>
                </a:rPr>
                <a:t>1111</a:t>
              </a:r>
              <a:r>
                <a:rPr lang="en-US" altLang="zh-CN" sz="2400" b="1" smtClean="0">
                  <a:latin typeface="微软雅黑" pitchFamily="34" charset="-122"/>
                  <a:ea typeface="微软雅黑" pitchFamily="34" charset="-122"/>
                </a:rPr>
                <a:t>0</a:t>
              </a:r>
              <a:endParaRPr lang="zh-CN" altLang="zh-CN" sz="2400" smtClean="0">
                <a:latin typeface="微软雅黑" pitchFamily="34" charset="-122"/>
                <a:ea typeface="微软雅黑" pitchFamily="34" charset="-122"/>
              </a:endParaRPr>
            </a:p>
            <a:p>
              <a:pPr algn="just" eaLnBrk="1" hangingPunct="1">
                <a:defRPr/>
              </a:pPr>
              <a:r>
                <a:rPr lang="en-US" altLang="zh-CN" sz="2400" b="1" smtClean="0">
                  <a:latin typeface="微软雅黑" pitchFamily="34" charset="-122"/>
                  <a:ea typeface="微软雅黑" pitchFamily="34" charset="-122"/>
                </a:rPr>
                <a:t>1</a:t>
              </a:r>
              <a:r>
                <a:rPr lang="en-US" altLang="zh-CN" sz="2400" smtClean="0">
                  <a:latin typeface="微软雅黑" pitchFamily="34" charset="-122"/>
                  <a:ea typeface="微软雅黑" pitchFamily="34" charset="-122"/>
                </a:rPr>
                <a:t>0000</a:t>
              </a:r>
              <a:r>
                <a:rPr lang="en-US" altLang="zh-CN" sz="2400" b="1" smtClean="0">
                  <a:latin typeface="微软雅黑" pitchFamily="34" charset="-122"/>
                  <a:ea typeface="微软雅黑" pitchFamily="34" charset="-122"/>
                </a:rPr>
                <a:t>0</a:t>
              </a:r>
              <a:endParaRPr lang="zh-CN" altLang="zh-CN" sz="2400" smtClean="0">
                <a:latin typeface="微软雅黑" pitchFamily="34" charset="-122"/>
                <a:ea typeface="微软雅黑" pitchFamily="34" charset="-122"/>
              </a:endParaRPr>
            </a:p>
            <a:p>
              <a:pPr algn="just" eaLnBrk="1" hangingPunct="1">
                <a:defRPr/>
              </a:pPr>
              <a:r>
                <a:rPr lang="en-US" altLang="zh-CN" sz="2400" b="1" smtClean="0">
                  <a:latin typeface="微软雅黑" pitchFamily="34" charset="-122"/>
                  <a:ea typeface="微软雅黑" pitchFamily="34" charset="-122"/>
                </a:rPr>
                <a:t>0</a:t>
              </a:r>
              <a:r>
                <a:rPr lang="en-US" altLang="zh-CN" sz="2400" smtClean="0">
                  <a:latin typeface="微软雅黑" pitchFamily="34" charset="-122"/>
                  <a:ea typeface="微软雅黑" pitchFamily="34" charset="-122"/>
                </a:rPr>
                <a:t>0110</a:t>
              </a:r>
              <a:r>
                <a:rPr lang="en-US" altLang="zh-CN" sz="2400" b="1" smtClean="0">
                  <a:latin typeface="微软雅黑" pitchFamily="34" charset="-122"/>
                  <a:ea typeface="微软雅黑" pitchFamily="34" charset="-122"/>
                </a:rPr>
                <a:t>1</a:t>
              </a:r>
              <a:endParaRPr lang="zh-CN" altLang="zh-CN" sz="2400" smtClean="0">
                <a:latin typeface="微软雅黑" pitchFamily="34" charset="-122"/>
                <a:ea typeface="微软雅黑" pitchFamily="34" charset="-122"/>
              </a:endParaRPr>
            </a:p>
            <a:p>
              <a:pPr algn="just" eaLnBrk="1" hangingPunct="1">
                <a:defRPr/>
              </a:pPr>
              <a:r>
                <a:rPr lang="en-US" altLang="zh-CN" sz="2400" b="1" smtClean="0">
                  <a:latin typeface="微软雅黑" pitchFamily="34" charset="-122"/>
                  <a:ea typeface="微软雅黑" pitchFamily="34" charset="-122"/>
                </a:rPr>
                <a:t>0</a:t>
              </a:r>
              <a:r>
                <a:rPr lang="en-US" altLang="zh-CN" sz="2400" smtClean="0">
                  <a:latin typeface="微软雅黑" pitchFamily="34" charset="-122"/>
                  <a:ea typeface="微软雅黑" pitchFamily="34" charset="-122"/>
                </a:rPr>
                <a:t>1000</a:t>
              </a:r>
              <a:r>
                <a:rPr lang="en-US" altLang="zh-CN" sz="2400" b="1" smtClean="0">
                  <a:latin typeface="微软雅黑" pitchFamily="34" charset="-122"/>
                  <a:ea typeface="微软雅黑" pitchFamily="34" charset="-122"/>
                </a:rPr>
                <a:t>0</a:t>
              </a:r>
              <a:endParaRPr lang="zh-CN" altLang="zh-CN" sz="2400" smtClean="0">
                <a:latin typeface="微软雅黑" pitchFamily="34" charset="-122"/>
                <a:ea typeface="微软雅黑" pitchFamily="34" charset="-122"/>
              </a:endParaRPr>
            </a:p>
            <a:p>
              <a:pPr algn="just" eaLnBrk="1" hangingPunct="1">
                <a:defRPr/>
              </a:pPr>
              <a:r>
                <a:rPr lang="en-US" altLang="zh-CN" sz="2400" b="1" smtClean="0">
                  <a:latin typeface="微软雅黑" pitchFamily="34" charset="-122"/>
                  <a:ea typeface="微软雅黑" pitchFamily="34" charset="-122"/>
                </a:rPr>
                <a:t>0</a:t>
              </a:r>
              <a:r>
                <a:rPr lang="en-US" altLang="zh-CN" sz="2400" smtClean="0">
                  <a:latin typeface="微软雅黑" pitchFamily="34" charset="-122"/>
                  <a:ea typeface="微软雅黑" pitchFamily="34" charset="-122"/>
                </a:rPr>
                <a:t>0011</a:t>
              </a:r>
              <a:r>
                <a:rPr lang="en-US" altLang="zh-CN" sz="2400" b="1" smtClean="0">
                  <a:latin typeface="微软雅黑" pitchFamily="34" charset="-122"/>
                  <a:ea typeface="微软雅黑" pitchFamily="34" charset="-122"/>
                </a:rPr>
                <a:t>0</a:t>
              </a:r>
              <a:endParaRPr lang="zh-CN" altLang="zh-CN" sz="2400" smtClean="0">
                <a:latin typeface="微软雅黑" pitchFamily="34" charset="-122"/>
                <a:ea typeface="微软雅黑" pitchFamily="34" charset="-122"/>
              </a:endParaRPr>
            </a:p>
          </p:txBody>
        </p:sp>
        <p:sp>
          <p:nvSpPr>
            <p:cNvPr id="9" name="Text Box 444"/>
            <p:cNvSpPr txBox="1">
              <a:spLocks noChangeArrowheads="1"/>
            </p:cNvSpPr>
            <p:nvPr/>
          </p:nvSpPr>
          <p:spPr bwMode="auto">
            <a:xfrm>
              <a:off x="595114" y="448121"/>
              <a:ext cx="709072" cy="29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upright="1"/>
            <a:lstStyle/>
            <a:p>
              <a:pPr indent="269875" algn="just">
                <a:spcAft>
                  <a:spcPts val="0"/>
                </a:spcAft>
                <a:defRPr/>
              </a:pPr>
              <a:r>
                <a:rPr lang="en-US" sz="2400" kern="100">
                  <a:latin typeface="微软雅黑" panose="020B0503020204020204" pitchFamily="34" charset="-122"/>
                  <a:ea typeface="微软雅黑" panose="020B0503020204020204" pitchFamily="34" charset="-122"/>
                </a:rPr>
                <a:t>E</a:t>
              </a:r>
              <a:r>
                <a:rPr lang="zh-CN" sz="2400" kern="100">
                  <a:latin typeface="微软雅黑" panose="020B0503020204020204" pitchFamily="34" charset="-122"/>
                  <a:ea typeface="微软雅黑" panose="020B0503020204020204" pitchFamily="34" charset="-122"/>
                </a:rPr>
                <a:t>盒扩充</a:t>
              </a:r>
            </a:p>
          </p:txBody>
        </p:sp>
      </p:grpSp>
      <p:sp>
        <p:nvSpPr>
          <p:cNvPr id="27651" name="TextBox 9"/>
          <p:cNvSpPr txBox="1">
            <a:spLocks noChangeArrowheads="1"/>
          </p:cNvSpPr>
          <p:nvPr/>
        </p:nvSpPr>
        <p:spPr bwMode="auto">
          <a:xfrm>
            <a:off x="323850" y="4508500"/>
            <a:ext cx="83518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dirty="0">
                <a:latin typeface="微软雅黑" pitchFamily="34" charset="-122"/>
                <a:ea typeface="微软雅黑" pitchFamily="34" charset="-122"/>
              </a:rPr>
              <a:t>实例中，</a:t>
            </a:r>
            <a:r>
              <a:rPr lang="en-US" altLang="zh-CN" sz="2400" i="1" dirty="0">
                <a:latin typeface="微软雅黑" pitchFamily="34" charset="-122"/>
                <a:ea typeface="微软雅黑" pitchFamily="34" charset="-122"/>
              </a:rPr>
              <a:t>E</a:t>
            </a:r>
            <a:r>
              <a:rPr lang="zh-CN" altLang="zh-CN" sz="2400" dirty="0">
                <a:latin typeface="微软雅黑" pitchFamily="34" charset="-122"/>
                <a:ea typeface="微软雅黑" pitchFamily="34" charset="-122"/>
              </a:rPr>
              <a:t>盒输入的</a:t>
            </a:r>
            <a:r>
              <a:rPr lang="en-US" altLang="zh-CN" sz="2400" dirty="0">
                <a:latin typeface="微软雅黑" pitchFamily="34" charset="-122"/>
                <a:ea typeface="微软雅黑" pitchFamily="34" charset="-122"/>
              </a:rPr>
              <a:t>32 bits</a:t>
            </a:r>
            <a:r>
              <a:rPr lang="zh-CN" altLang="zh-CN" sz="2400" dirty="0">
                <a:latin typeface="微软雅黑" pitchFamily="34" charset="-122"/>
                <a:ea typeface="微软雅黑" pitchFamily="34" charset="-122"/>
              </a:rPr>
              <a:t>为</a:t>
            </a:r>
            <a:r>
              <a:rPr lang="en-US" altLang="zh-CN" sz="2400" dirty="0">
                <a:latin typeface="微软雅黑" pitchFamily="34" charset="-122"/>
                <a:ea typeface="微软雅黑" pitchFamily="34" charset="-122"/>
              </a:rPr>
              <a:t>R</a:t>
            </a:r>
            <a:r>
              <a:rPr lang="en-US" altLang="zh-CN" sz="2400" baseline="-25000" dirty="0">
                <a:latin typeface="微软雅黑" pitchFamily="34" charset="-122"/>
                <a:ea typeface="微软雅黑" pitchFamily="34" charset="-122"/>
              </a:rPr>
              <a:t>0</a:t>
            </a:r>
            <a:r>
              <a:rPr lang="en-US" altLang="zh-CN" sz="2400" dirty="0">
                <a:latin typeface="微软雅黑" pitchFamily="34" charset="-122"/>
                <a:ea typeface="微软雅黑" pitchFamily="34" charset="-122"/>
              </a:rPr>
              <a:t>=0000 0000 1111 1111 0000 0110 1000 0011</a:t>
            </a:r>
            <a:r>
              <a:rPr lang="zh-CN" altLang="zh-CN" sz="2400" dirty="0">
                <a:latin typeface="微软雅黑" pitchFamily="34" charset="-122"/>
                <a:ea typeface="微软雅黑" pitchFamily="34" charset="-122"/>
              </a:rPr>
              <a:t>，经过</a:t>
            </a:r>
            <a:r>
              <a:rPr lang="en-US" altLang="zh-CN" sz="2400" i="1" dirty="0">
                <a:latin typeface="微软雅黑" pitchFamily="34" charset="-122"/>
                <a:ea typeface="微软雅黑" pitchFamily="34" charset="-122"/>
              </a:rPr>
              <a:t>E</a:t>
            </a:r>
            <a:r>
              <a:rPr lang="zh-CN" altLang="zh-CN" sz="2400" dirty="0">
                <a:latin typeface="微软雅黑" pitchFamily="34" charset="-122"/>
                <a:ea typeface="微软雅黑" pitchFamily="34" charset="-122"/>
              </a:rPr>
              <a:t>盒扩展之后，得到的</a:t>
            </a:r>
            <a:r>
              <a:rPr lang="en-US" altLang="zh-CN" sz="2400" dirty="0">
                <a:latin typeface="微软雅黑" pitchFamily="34" charset="-122"/>
                <a:ea typeface="微软雅黑" pitchFamily="34" charset="-122"/>
              </a:rPr>
              <a:t>48 bits</a:t>
            </a:r>
            <a:r>
              <a:rPr lang="zh-CN" altLang="zh-CN" sz="2400" dirty="0">
                <a:latin typeface="微软雅黑" pitchFamily="34" charset="-122"/>
                <a:ea typeface="微软雅黑" pitchFamily="34" charset="-122"/>
              </a:rPr>
              <a:t>输出：</a:t>
            </a:r>
            <a:r>
              <a:rPr lang="en-US" altLang="zh-CN" sz="2400" dirty="0">
                <a:latin typeface="微软雅黑" pitchFamily="34" charset="-122"/>
                <a:ea typeface="微软雅黑" pitchFamily="34" charset="-122"/>
              </a:rPr>
              <a:t>100000 000001 011111 111110 100000 001101 010000 000110</a:t>
            </a:r>
            <a:r>
              <a:rPr lang="zh-CN" altLang="zh-CN" sz="2400" dirty="0">
                <a:latin typeface="微软雅黑" pitchFamily="34" charset="-122"/>
                <a:ea typeface="微软雅黑" pitchFamily="34" charset="-122"/>
              </a:rPr>
              <a:t>。</a:t>
            </a:r>
          </a:p>
          <a:p>
            <a:pPr eaLnBrk="1" hangingPunct="1">
              <a:spcBef>
                <a:spcPct val="0"/>
              </a:spcBef>
              <a:buFontTx/>
              <a:buNone/>
            </a:pP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a:t>void E(</a:t>
            </a:r>
            <a:r>
              <a:rPr lang="en-US" altLang="zh-CN" dirty="0" err="1"/>
              <a:t>int</a:t>
            </a:r>
            <a:r>
              <a:rPr lang="en-US" altLang="zh-CN" dirty="0"/>
              <a:t> input[32],</a:t>
            </a:r>
            <a:r>
              <a:rPr lang="en-US" altLang="zh-CN" dirty="0" err="1"/>
              <a:t>int</a:t>
            </a:r>
            <a:r>
              <a:rPr lang="en-US" altLang="zh-CN" dirty="0"/>
              <a:t> output[48],</a:t>
            </a:r>
            <a:r>
              <a:rPr lang="en-US" altLang="zh-CN" dirty="0" err="1"/>
              <a:t>int</a:t>
            </a:r>
            <a:r>
              <a:rPr lang="en-US" altLang="zh-CN" dirty="0"/>
              <a:t> table[48])</a:t>
            </a:r>
          </a:p>
          <a:p>
            <a:pPr>
              <a:buNone/>
            </a:pPr>
            <a:r>
              <a:rPr lang="en-US" altLang="zh-CN" dirty="0"/>
              <a:t>{</a:t>
            </a:r>
          </a:p>
          <a:p>
            <a:pPr>
              <a:buNone/>
            </a:pPr>
            <a:r>
              <a:rPr lang="en-US" altLang="zh-CN" dirty="0"/>
              <a:t>	</a:t>
            </a:r>
            <a:r>
              <a:rPr lang="en-US" altLang="zh-CN" dirty="0" err="1"/>
              <a:t>int</a:t>
            </a:r>
            <a:r>
              <a:rPr lang="en-US" altLang="zh-CN" dirty="0"/>
              <a:t> </a:t>
            </a:r>
            <a:r>
              <a:rPr lang="en-US" altLang="zh-CN" dirty="0" err="1"/>
              <a:t>i</a:t>
            </a:r>
            <a:r>
              <a:rPr lang="en-US" altLang="zh-CN" dirty="0"/>
              <a:t>;</a:t>
            </a:r>
          </a:p>
          <a:p>
            <a:pPr>
              <a:buNone/>
            </a:pPr>
            <a:r>
              <a:rPr lang="en-US" altLang="zh-CN" dirty="0"/>
              <a:t>	for(</a:t>
            </a:r>
            <a:r>
              <a:rPr lang="en-US" altLang="zh-CN" dirty="0" err="1"/>
              <a:t>i</a:t>
            </a:r>
            <a:r>
              <a:rPr lang="en-US" altLang="zh-CN" dirty="0"/>
              <a:t>=0;i&lt;48;i++)</a:t>
            </a:r>
          </a:p>
          <a:p>
            <a:pPr>
              <a:buNone/>
            </a:pPr>
            <a:r>
              <a:rPr lang="en-US" altLang="zh-CN" dirty="0"/>
              <a:t>	{</a:t>
            </a:r>
          </a:p>
          <a:p>
            <a:pPr>
              <a:buNone/>
            </a:pPr>
            <a:r>
              <a:rPr lang="en-US" altLang="zh-CN" dirty="0"/>
              <a:t>		output[</a:t>
            </a:r>
            <a:r>
              <a:rPr lang="en-US" altLang="zh-CN" dirty="0" err="1"/>
              <a:t>i</a:t>
            </a:r>
            <a:r>
              <a:rPr lang="en-US" altLang="zh-CN" dirty="0"/>
              <a:t>]=input[table[</a:t>
            </a:r>
            <a:r>
              <a:rPr lang="en-US" altLang="zh-CN" dirty="0" err="1"/>
              <a:t>i</a:t>
            </a:r>
            <a:r>
              <a:rPr lang="en-US" altLang="zh-CN" dirty="0"/>
              <a:t>]-1];</a:t>
            </a:r>
          </a:p>
          <a:p>
            <a:pPr>
              <a:buNone/>
            </a:pPr>
            <a:r>
              <a:rPr lang="en-US" altLang="zh-CN" dirty="0"/>
              <a:t>	}</a:t>
            </a:r>
          </a:p>
          <a:p>
            <a:pPr>
              <a:buNone/>
            </a:pPr>
            <a:r>
              <a:rPr lang="en-US" altLang="zh-CN" dirty="0"/>
              <a:t>};</a:t>
            </a:r>
            <a:endParaRPr lang="zh-CN" altLang="en-US" dirty="0"/>
          </a:p>
        </p:txBody>
      </p:sp>
    </p:spTree>
    <p:extLst>
      <p:ext uri="{BB962C8B-B14F-4D97-AF65-F5344CB8AC3E}">
        <p14:creationId xmlns:p14="http://schemas.microsoft.com/office/powerpoint/2010/main" val="82292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smtClean="0"/>
              <a:t>（</a:t>
            </a:r>
            <a:r>
              <a:rPr lang="en-US" altLang="zh-CN" dirty="0" smtClean="0"/>
              <a:t>2</a:t>
            </a:r>
            <a:r>
              <a:rPr lang="zh-CN" altLang="en-US" dirty="0" smtClean="0"/>
              <a:t>）与子密钥异或</a:t>
            </a:r>
          </a:p>
        </p:txBody>
      </p:sp>
      <p:sp>
        <p:nvSpPr>
          <p:cNvPr id="3" name="内容占位符 2"/>
          <p:cNvSpPr>
            <a:spLocks noGrp="1"/>
          </p:cNvSpPr>
          <p:nvPr>
            <p:ph idx="1"/>
          </p:nvPr>
        </p:nvSpPr>
        <p:spPr>
          <a:xfrm>
            <a:off x="0" y="2997200"/>
            <a:ext cx="9144000" cy="2232025"/>
          </a:xfrm>
        </p:spPr>
        <p:txBody>
          <a:bodyPr/>
          <a:lstStyle/>
          <a:p>
            <a:pPr>
              <a:buNone/>
              <a:defRPr/>
            </a:pPr>
            <a:r>
              <a:rPr lang="zh-CN" altLang="zh-CN" sz="2400" spc="-300" dirty="0"/>
              <a:t>假设</a:t>
            </a:r>
            <a:r>
              <a:rPr lang="en-US" altLang="zh-CN" sz="2400" spc="-300" dirty="0"/>
              <a:t>48 bits</a:t>
            </a:r>
            <a:r>
              <a:rPr lang="zh-CN" altLang="zh-CN" sz="2400" spc="-300" dirty="0"/>
              <a:t>子密钥</a:t>
            </a:r>
            <a:r>
              <a:rPr lang="en-US" altLang="zh-CN" sz="2400" i="1" spc="-300" dirty="0"/>
              <a:t>K</a:t>
            </a:r>
            <a:r>
              <a:rPr lang="en-US" altLang="zh-CN" sz="2400" spc="-300" baseline="-25000" dirty="0"/>
              <a:t>1</a:t>
            </a:r>
            <a:r>
              <a:rPr lang="en-US" altLang="zh-CN" sz="2400" spc="-300" dirty="0"/>
              <a:t>=01010000001011001010110001010100</a:t>
            </a:r>
            <a:endParaRPr lang="zh-CN" altLang="zh-CN" sz="2400" spc="-300" dirty="0"/>
          </a:p>
          <a:p>
            <a:pPr>
              <a:buNone/>
              <a:defRPr/>
            </a:pPr>
            <a:r>
              <a:rPr lang="en-US" altLang="zh-CN" sz="2400" spc="-300" dirty="0"/>
              <a:t>0010001101000111</a:t>
            </a:r>
            <a:r>
              <a:rPr lang="zh-CN" altLang="zh-CN" sz="2400" spc="-300" dirty="0"/>
              <a:t>，则异</a:t>
            </a:r>
            <a:r>
              <a:rPr lang="zh-CN" altLang="zh-CN" sz="2400" spc="-300" dirty="0" smtClean="0"/>
              <a:t>或操作</a:t>
            </a:r>
            <a:r>
              <a:rPr lang="zh-CN" altLang="zh-CN" sz="2400" spc="-300" dirty="0"/>
              <a:t>如下：</a:t>
            </a:r>
          </a:p>
          <a:p>
            <a:pPr>
              <a:buNone/>
              <a:defRPr/>
            </a:pPr>
            <a:r>
              <a:rPr lang="zh-CN" altLang="zh-CN" sz="2400" spc="-300" dirty="0"/>
              <a:t>输入</a:t>
            </a:r>
            <a:r>
              <a:rPr lang="zh-CN" altLang="zh-CN" sz="2400" spc="-300" dirty="0" smtClean="0"/>
              <a:t>：</a:t>
            </a:r>
            <a:r>
              <a:rPr lang="en-US" altLang="zh-CN" sz="2400" spc="-300" dirty="0" smtClean="0"/>
              <a:t>    </a:t>
            </a:r>
            <a:r>
              <a:rPr lang="en-US" altLang="zh-CN" sz="2400" spc="-300" dirty="0" smtClean="0">
                <a:solidFill>
                  <a:srgbClr val="002060"/>
                </a:solidFill>
              </a:rPr>
              <a:t>100000</a:t>
            </a:r>
            <a:r>
              <a:rPr lang="en-US" altLang="zh-CN" sz="2400" spc="-300" dirty="0" smtClean="0"/>
              <a:t> </a:t>
            </a:r>
            <a:r>
              <a:rPr lang="en-US" altLang="zh-CN" sz="2400" spc="-300" dirty="0"/>
              <a:t>000001 011111 111110 100000 001101 010000 000110</a:t>
            </a:r>
            <a:endParaRPr lang="zh-CN" altLang="zh-CN" sz="2400" spc="-300" dirty="0"/>
          </a:p>
          <a:p>
            <a:pPr>
              <a:buNone/>
              <a:defRPr/>
            </a:pPr>
            <a:r>
              <a:rPr lang="zh-CN" altLang="zh-CN" sz="2400" spc="-300" dirty="0"/>
              <a:t>子密钥：</a:t>
            </a:r>
            <a:r>
              <a:rPr lang="en-US" altLang="zh-CN" sz="2400" spc="-300" dirty="0">
                <a:solidFill>
                  <a:srgbClr val="002060"/>
                </a:solidFill>
              </a:rPr>
              <a:t>010100</a:t>
            </a:r>
            <a:r>
              <a:rPr lang="en-US" altLang="zh-CN" sz="2400" spc="-300" dirty="0"/>
              <a:t> 000010 110010 101100 010101 000010 001101 000111</a:t>
            </a:r>
            <a:endParaRPr lang="zh-CN" altLang="zh-CN" sz="2400" spc="-300" dirty="0"/>
          </a:p>
          <a:p>
            <a:pPr>
              <a:buNone/>
              <a:defRPr/>
            </a:pPr>
            <a:r>
              <a:rPr lang="zh-CN" altLang="zh-CN" sz="2400" spc="-300" dirty="0"/>
              <a:t>输出</a:t>
            </a:r>
            <a:r>
              <a:rPr lang="zh-CN" altLang="zh-CN" sz="2400" spc="-300" dirty="0" smtClean="0"/>
              <a:t>：</a:t>
            </a:r>
            <a:r>
              <a:rPr lang="en-US" altLang="zh-CN" sz="2400" spc="-300" dirty="0" smtClean="0"/>
              <a:t>     </a:t>
            </a:r>
            <a:r>
              <a:rPr lang="en-US" altLang="zh-CN" sz="2400" spc="-300" dirty="0" smtClean="0">
                <a:solidFill>
                  <a:srgbClr val="002060"/>
                </a:solidFill>
              </a:rPr>
              <a:t>110100</a:t>
            </a:r>
            <a:r>
              <a:rPr lang="en-US" altLang="zh-CN" sz="2400" spc="-300" dirty="0" smtClean="0"/>
              <a:t> </a:t>
            </a:r>
            <a:r>
              <a:rPr lang="en-US" altLang="zh-CN" sz="2400" spc="-300" dirty="0"/>
              <a:t>000011 101101 010010 110101 001111 011101 000001</a:t>
            </a:r>
            <a:endParaRPr lang="zh-CN" altLang="zh-CN" sz="2400" spc="-300" dirty="0"/>
          </a:p>
          <a:p>
            <a:pPr>
              <a:buNone/>
              <a:defRPr/>
            </a:pPr>
            <a:endParaRPr lang="zh-CN" altLang="en-US" sz="2400" spc="-300" dirty="0"/>
          </a:p>
        </p:txBody>
      </p:sp>
      <p:sp>
        <p:nvSpPr>
          <p:cNvPr id="28676" name="TextBox 3"/>
          <p:cNvSpPr txBox="1">
            <a:spLocks noChangeArrowheads="1"/>
          </p:cNvSpPr>
          <p:nvPr/>
        </p:nvSpPr>
        <p:spPr bwMode="auto">
          <a:xfrm>
            <a:off x="323850" y="1628775"/>
            <a:ext cx="83518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i="1" dirty="0">
                <a:latin typeface="微软雅黑" pitchFamily="34" charset="-122"/>
                <a:ea typeface="微软雅黑" pitchFamily="34" charset="-122"/>
              </a:rPr>
              <a:t>E</a:t>
            </a:r>
            <a:r>
              <a:rPr lang="zh-CN" altLang="zh-CN" sz="2400" dirty="0">
                <a:latin typeface="微软雅黑" pitchFamily="34" charset="-122"/>
                <a:ea typeface="微软雅黑" pitchFamily="34" charset="-122"/>
              </a:rPr>
              <a:t>盒扩展之后，得到的</a:t>
            </a:r>
            <a:r>
              <a:rPr lang="en-US" altLang="zh-CN" sz="2400" dirty="0">
                <a:latin typeface="微软雅黑" pitchFamily="34" charset="-122"/>
                <a:ea typeface="微软雅黑" pitchFamily="34" charset="-122"/>
              </a:rPr>
              <a:t>48 bits</a:t>
            </a:r>
            <a:r>
              <a:rPr lang="zh-CN" altLang="zh-CN" sz="2400" dirty="0">
                <a:latin typeface="微软雅黑" pitchFamily="34" charset="-122"/>
                <a:ea typeface="微软雅黑" pitchFamily="34" charset="-122"/>
              </a:rPr>
              <a:t>输出作为输入与对应的</a:t>
            </a:r>
            <a:r>
              <a:rPr lang="en-US" altLang="zh-CN" sz="2400" dirty="0">
                <a:latin typeface="微软雅黑" pitchFamily="34" charset="-122"/>
                <a:ea typeface="微软雅黑" pitchFamily="34" charset="-122"/>
              </a:rPr>
              <a:t>48 bits</a:t>
            </a:r>
            <a:r>
              <a:rPr lang="zh-CN" altLang="zh-CN" sz="2400" dirty="0">
                <a:latin typeface="微软雅黑" pitchFamily="34" charset="-122"/>
                <a:ea typeface="微软雅黑" pitchFamily="34" charset="-122"/>
              </a:rPr>
              <a:t>子密钥进行</a:t>
            </a:r>
            <a:r>
              <a:rPr lang="zh-CN" altLang="zh-CN" sz="2400" b="1" dirty="0">
                <a:solidFill>
                  <a:srgbClr val="0070C0"/>
                </a:solidFill>
                <a:latin typeface="微软雅黑" pitchFamily="34" charset="-122"/>
                <a:ea typeface="微软雅黑" pitchFamily="34" charset="-122"/>
              </a:rPr>
              <a:t>异或运算</a:t>
            </a:r>
            <a:r>
              <a:rPr lang="zh-CN" altLang="zh-CN" sz="2400" dirty="0">
                <a:latin typeface="微软雅黑" pitchFamily="34" charset="-122"/>
                <a:ea typeface="微软雅黑" pitchFamily="34" charset="-122"/>
              </a:rPr>
              <a:t>操作。</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67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smtClean="0"/>
              <a:t>（</a:t>
            </a:r>
            <a:r>
              <a:rPr lang="en-US" altLang="zh-CN" dirty="0" smtClean="0"/>
              <a:t>3</a:t>
            </a:r>
            <a:r>
              <a:rPr lang="zh-CN" altLang="en-US" dirty="0" smtClean="0"/>
              <a:t>）</a:t>
            </a:r>
            <a:r>
              <a:rPr lang="en-US" altLang="zh-CN" dirty="0" smtClean="0"/>
              <a:t>S</a:t>
            </a:r>
            <a:r>
              <a:rPr lang="zh-CN" altLang="zh-CN" dirty="0"/>
              <a:t>盒代替</a:t>
            </a:r>
            <a:endParaRPr lang="zh-CN" altLang="en-US" dirty="0" smtClean="0"/>
          </a:p>
        </p:txBody>
      </p:sp>
      <p:sp>
        <p:nvSpPr>
          <p:cNvPr id="29699" name="内容占位符 2"/>
          <p:cNvSpPr>
            <a:spLocks noGrp="1"/>
          </p:cNvSpPr>
          <p:nvPr>
            <p:ph idx="1"/>
          </p:nvPr>
        </p:nvSpPr>
        <p:spPr>
          <a:xfrm>
            <a:off x="290513" y="1268413"/>
            <a:ext cx="8458200" cy="1800547"/>
          </a:xfrm>
        </p:spPr>
        <p:txBody>
          <a:bodyPr/>
          <a:lstStyle/>
          <a:p>
            <a:pPr>
              <a:buNone/>
            </a:pPr>
            <a:r>
              <a:rPr lang="en-US" altLang="zh-CN" dirty="0" smtClean="0"/>
              <a:t>S</a:t>
            </a:r>
            <a:r>
              <a:rPr lang="zh-CN" altLang="zh-CN" dirty="0" smtClean="0"/>
              <a:t>盒代替是</a:t>
            </a:r>
            <a:r>
              <a:rPr lang="en-US" altLang="zh-CN" dirty="0" smtClean="0"/>
              <a:t>DES</a:t>
            </a:r>
            <a:r>
              <a:rPr lang="zh-CN" altLang="zh-CN" dirty="0" smtClean="0"/>
              <a:t>算法唯一</a:t>
            </a:r>
            <a:r>
              <a:rPr lang="zh-CN" altLang="zh-CN" b="1" dirty="0" smtClean="0">
                <a:solidFill>
                  <a:srgbClr val="0070C0"/>
                </a:solidFill>
              </a:rPr>
              <a:t>非线性变换</a:t>
            </a:r>
            <a:r>
              <a:rPr lang="zh-CN" altLang="zh-CN" dirty="0" smtClean="0"/>
              <a:t>，是保证</a:t>
            </a:r>
            <a:r>
              <a:rPr lang="en-US" altLang="zh-CN" dirty="0" smtClean="0"/>
              <a:t>DES</a:t>
            </a:r>
            <a:r>
              <a:rPr lang="zh-CN" altLang="zh-CN" dirty="0" smtClean="0"/>
              <a:t>算法安全性的源泉。</a:t>
            </a:r>
            <a:r>
              <a:rPr lang="en-US" altLang="zh-CN" dirty="0" smtClean="0"/>
              <a:t>DES</a:t>
            </a:r>
            <a:r>
              <a:rPr lang="zh-CN" altLang="zh-CN" dirty="0" smtClean="0"/>
              <a:t>算法总共有</a:t>
            </a:r>
            <a:r>
              <a:rPr lang="en-US" altLang="zh-CN" dirty="0" smtClean="0">
                <a:solidFill>
                  <a:srgbClr val="002060"/>
                </a:solidFill>
              </a:rPr>
              <a:t>8</a:t>
            </a:r>
            <a:r>
              <a:rPr lang="zh-CN" altLang="zh-CN" dirty="0" smtClean="0">
                <a:solidFill>
                  <a:srgbClr val="002060"/>
                </a:solidFill>
              </a:rPr>
              <a:t>个固定</a:t>
            </a:r>
            <a:r>
              <a:rPr lang="en-US" altLang="zh-CN" dirty="0" smtClean="0">
                <a:solidFill>
                  <a:srgbClr val="002060"/>
                </a:solidFill>
              </a:rPr>
              <a:t>S</a:t>
            </a:r>
            <a:r>
              <a:rPr lang="zh-CN" altLang="zh-CN" dirty="0" smtClean="0">
                <a:solidFill>
                  <a:srgbClr val="002060"/>
                </a:solidFill>
              </a:rPr>
              <a:t>盒</a:t>
            </a:r>
            <a:r>
              <a:rPr lang="zh-CN" altLang="zh-CN" dirty="0" smtClean="0"/>
              <a:t>，一个</a:t>
            </a:r>
            <a:r>
              <a:rPr lang="en-US" altLang="zh-CN" dirty="0" smtClean="0"/>
              <a:t>S</a:t>
            </a:r>
            <a:r>
              <a:rPr lang="zh-CN" altLang="zh-CN" dirty="0" smtClean="0"/>
              <a:t>盒有</a:t>
            </a:r>
            <a:r>
              <a:rPr lang="en-US" altLang="zh-CN" dirty="0" smtClean="0"/>
              <a:t>16</a:t>
            </a:r>
            <a:r>
              <a:rPr lang="zh-CN" altLang="zh-CN" dirty="0" smtClean="0"/>
              <a:t>列和</a:t>
            </a:r>
            <a:r>
              <a:rPr lang="en-US" altLang="zh-CN" dirty="0" smtClean="0"/>
              <a:t>4</a:t>
            </a:r>
            <a:r>
              <a:rPr lang="zh-CN" altLang="zh-CN" dirty="0" smtClean="0"/>
              <a:t>行，它的每个元素是</a:t>
            </a:r>
            <a:r>
              <a:rPr lang="en-US" altLang="zh-CN" dirty="0" smtClean="0"/>
              <a:t>4 bits</a:t>
            </a:r>
            <a:r>
              <a:rPr lang="zh-CN" altLang="zh-CN" dirty="0" smtClean="0"/>
              <a:t>，通常用十进制表示。每个</a:t>
            </a:r>
            <a:r>
              <a:rPr lang="en-US" altLang="zh-CN" dirty="0" smtClean="0"/>
              <a:t>S</a:t>
            </a:r>
            <a:r>
              <a:rPr lang="zh-CN" altLang="zh-CN" dirty="0" smtClean="0"/>
              <a:t>盒接收</a:t>
            </a:r>
            <a:r>
              <a:rPr lang="en-US" altLang="zh-CN" dirty="0" smtClean="0"/>
              <a:t>6 bits</a:t>
            </a:r>
            <a:r>
              <a:rPr lang="zh-CN" altLang="zh-CN" dirty="0" smtClean="0"/>
              <a:t>的输入，输出</a:t>
            </a:r>
            <a:r>
              <a:rPr lang="en-US" altLang="zh-CN" dirty="0" smtClean="0"/>
              <a:t>4 bits</a:t>
            </a:r>
            <a:r>
              <a:rPr lang="zh-CN" altLang="zh-CN" dirty="0" smtClean="0"/>
              <a:t>。</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357563"/>
            <a:ext cx="8064500" cy="3284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179388" y="115888"/>
            <a:ext cx="8458200" cy="1296888"/>
          </a:xfrm>
        </p:spPr>
        <p:txBody>
          <a:bodyPr/>
          <a:lstStyle/>
          <a:p>
            <a:endParaRPr lang="en-US" altLang="zh-CN" dirty="0" smtClean="0"/>
          </a:p>
          <a:p>
            <a:pPr>
              <a:buNone/>
            </a:pPr>
            <a:r>
              <a:rPr lang="zh-CN" altLang="zh-CN" dirty="0" smtClean="0"/>
              <a:t>例如</a:t>
            </a:r>
            <a:r>
              <a:rPr lang="en-US" altLang="zh-CN" dirty="0" smtClean="0"/>
              <a:t>111010,</a:t>
            </a:r>
            <a:r>
              <a:rPr lang="zh-CN" altLang="zh-CN" dirty="0" smtClean="0"/>
              <a:t>输入第</a:t>
            </a:r>
            <a:r>
              <a:rPr lang="en-US" altLang="zh-CN" dirty="0" smtClean="0"/>
              <a:t>1</a:t>
            </a:r>
            <a:r>
              <a:rPr lang="zh-CN" altLang="zh-CN" dirty="0" smtClean="0"/>
              <a:t>个</a:t>
            </a:r>
            <a:r>
              <a:rPr lang="en-US" altLang="zh-CN" dirty="0" smtClean="0"/>
              <a:t>S</a:t>
            </a:r>
            <a:r>
              <a:rPr lang="zh-CN" altLang="zh-CN" dirty="0" smtClean="0"/>
              <a:t>盒</a:t>
            </a:r>
            <a:endParaRPr lang="zh-CN" altLang="en-US" dirty="0" smtClean="0"/>
          </a:p>
        </p:txBody>
      </p:sp>
      <p:sp>
        <p:nvSpPr>
          <p:cNvPr id="3072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a:p>
        </p:txBody>
      </p:sp>
      <p:graphicFrame>
        <p:nvGraphicFramePr>
          <p:cNvPr id="30724" name="对象 2"/>
          <p:cNvGraphicFramePr>
            <a:graphicFrameLocks noChangeAspect="1"/>
          </p:cNvGraphicFramePr>
          <p:nvPr>
            <p:extLst>
              <p:ext uri="{D42A27DB-BD31-4B8C-83A1-F6EECF244321}">
                <p14:modId xmlns:p14="http://schemas.microsoft.com/office/powerpoint/2010/main" val="3376540568"/>
              </p:ext>
            </p:extLst>
          </p:nvPr>
        </p:nvGraphicFramePr>
        <p:xfrm>
          <a:off x="35496" y="2132856"/>
          <a:ext cx="9144000" cy="2016125"/>
        </p:xfrm>
        <a:graphic>
          <a:graphicData uri="http://schemas.openxmlformats.org/presentationml/2006/ole">
            <mc:AlternateContent xmlns:mc="http://schemas.openxmlformats.org/markup-compatibility/2006">
              <mc:Choice xmlns:v="urn:schemas-microsoft-com:vml" Requires="v">
                <p:oleObj spid="_x0000_s30766" r:id="rId3" imgW="7973475" imgH="1933215" progId="Visio.Drawing.11">
                  <p:embed/>
                </p:oleObj>
              </mc:Choice>
              <mc:Fallback>
                <p:oleObj r:id="rId3" imgW="7973475" imgH="1933215"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2132856"/>
                        <a:ext cx="9144000" cy="2016125"/>
                      </a:xfrm>
                      <a:prstGeom prst="rect">
                        <a:avLst/>
                      </a:prstGeom>
                      <a:solidFill>
                        <a:srgbClr val="FFFF99"/>
                      </a:solidFill>
                      <a:ln>
                        <a:noFill/>
                      </a:ln>
                      <a:extLst/>
                    </p:spPr>
                  </p:pic>
                </p:oleObj>
              </mc:Fallback>
            </mc:AlternateContent>
          </a:graphicData>
        </a:graphic>
      </p:graphicFrame>
      <p:sp>
        <p:nvSpPr>
          <p:cNvPr id="30725" name="TextBox 3"/>
          <p:cNvSpPr txBox="1">
            <a:spLocks noChangeArrowheads="1"/>
          </p:cNvSpPr>
          <p:nvPr/>
        </p:nvSpPr>
        <p:spPr bwMode="auto">
          <a:xfrm>
            <a:off x="1476375" y="4509120"/>
            <a:ext cx="6191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zh-CN" sz="2400" b="1" dirty="0"/>
              <a:t>图4-12 　DES算法S盒使用方法</a:t>
            </a:r>
            <a:endParaRPr lang="zh-CN" altLang="zh-CN" sz="2400" dirty="0"/>
          </a:p>
        </p:txBody>
      </p:sp>
      <p:sp>
        <p:nvSpPr>
          <p:cNvPr id="2" name="矩形 1"/>
          <p:cNvSpPr/>
          <p:nvPr/>
        </p:nvSpPr>
        <p:spPr>
          <a:xfrm>
            <a:off x="3203848" y="2132856"/>
            <a:ext cx="6048672" cy="2088232"/>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323850" y="404813"/>
            <a:ext cx="8458200" cy="1008062"/>
          </a:xfrm>
        </p:spPr>
        <p:txBody>
          <a:bodyPr/>
          <a:lstStyle/>
          <a:p>
            <a:pPr>
              <a:buFont typeface="Arial" charset="0"/>
              <a:buNone/>
            </a:pPr>
            <a:r>
              <a:rPr lang="zh-CN" altLang="en-US" dirty="0" smtClean="0"/>
              <a:t>例如，若某分组密码体制的明文</a:t>
            </a:r>
            <a:r>
              <a:rPr lang="en-US" altLang="zh-CN" dirty="0" smtClean="0"/>
              <a:t>1</a:t>
            </a:r>
            <a:r>
              <a:rPr lang="zh-CN" altLang="en-US" dirty="0" smtClean="0"/>
              <a:t>分组长度为</a:t>
            </a:r>
            <a:r>
              <a:rPr lang="en-US" altLang="zh-CN" dirty="0" smtClean="0"/>
              <a:t>64 bits</a:t>
            </a:r>
            <a:r>
              <a:rPr lang="zh-CN" altLang="en-US" dirty="0" smtClean="0"/>
              <a:t>，则分组密码的</a:t>
            </a:r>
            <a:r>
              <a:rPr lang="zh-CN" altLang="en-US" b="1" dirty="0" smtClean="0">
                <a:solidFill>
                  <a:srgbClr val="FF0000"/>
                </a:solidFill>
              </a:rPr>
              <a:t>基本构成</a:t>
            </a:r>
            <a:r>
              <a:rPr lang="zh-CN" altLang="en-US" dirty="0" smtClean="0"/>
              <a:t>可如图</a:t>
            </a:r>
            <a:r>
              <a:rPr lang="en-US" altLang="zh-CN" dirty="0" smtClean="0"/>
              <a:t>4-1</a:t>
            </a:r>
            <a:r>
              <a:rPr lang="zh-CN" altLang="en-US" dirty="0" smtClean="0"/>
              <a:t>所示。</a:t>
            </a:r>
          </a:p>
        </p:txBody>
      </p:sp>
      <p:sp>
        <p:nvSpPr>
          <p:cNvPr id="512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graphicFrame>
        <p:nvGraphicFramePr>
          <p:cNvPr id="5124" name="对象 4"/>
          <p:cNvGraphicFramePr>
            <a:graphicFrameLocks noChangeAspect="1"/>
          </p:cNvGraphicFramePr>
          <p:nvPr/>
        </p:nvGraphicFramePr>
        <p:xfrm>
          <a:off x="395288" y="1700213"/>
          <a:ext cx="8208962" cy="4184650"/>
        </p:xfrm>
        <a:graphic>
          <a:graphicData uri="http://schemas.openxmlformats.org/presentationml/2006/ole">
            <mc:AlternateContent xmlns:mc="http://schemas.openxmlformats.org/markup-compatibility/2006">
              <mc:Choice xmlns:v="urn:schemas-microsoft-com:vml" Requires="v">
                <p:oleObj spid="_x0000_s5166" r:id="rId3" imgW="6238873" imgH="3172799" progId="Visio.Drawing.11">
                  <p:embed/>
                </p:oleObj>
              </mc:Choice>
              <mc:Fallback>
                <p:oleObj r:id="rId3" imgW="6238873" imgH="3172799"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700213"/>
                        <a:ext cx="8208962"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5" name="Rectangle 3"/>
          <p:cNvSpPr>
            <a:spLocks noChangeArrowheads="1"/>
          </p:cNvSpPr>
          <p:nvPr/>
        </p:nvSpPr>
        <p:spPr bwMode="auto">
          <a:xfrm>
            <a:off x="2239963" y="6135688"/>
            <a:ext cx="4664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pPr>
            <a:r>
              <a:rPr lang="zh-CN" altLang="zh-CN" sz="2400" b="1">
                <a:latin typeface="微软雅黑" pitchFamily="34" charset="-122"/>
                <a:ea typeface="微软雅黑" pitchFamily="34" charset="-122"/>
                <a:cs typeface="Times New Roman" pitchFamily="18" charset="0"/>
              </a:rPr>
              <a:t>图4-1　分组密码的基本构成图</a:t>
            </a:r>
            <a:endParaRPr lang="zh-CN" altLang="zh-CN" sz="2400">
              <a:latin typeface="微软雅黑" pitchFamily="34" charset="-122"/>
              <a:ea typeface="微软雅黑" pitchFamily="34" charset="-122"/>
              <a:cs typeface="Times New Roman" pitchFamily="18" charset="0"/>
            </a:endParaRPr>
          </a:p>
        </p:txBody>
      </p:sp>
      <p:sp>
        <p:nvSpPr>
          <p:cNvPr id="7" name="矩形 6"/>
          <p:cNvSpPr/>
          <p:nvPr/>
        </p:nvSpPr>
        <p:spPr>
          <a:xfrm>
            <a:off x="31264" y="2410340"/>
            <a:ext cx="8784976" cy="88640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9512" y="3296748"/>
            <a:ext cx="8784976" cy="78032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9512" y="5249280"/>
            <a:ext cx="8784976" cy="88640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9512" y="4437112"/>
            <a:ext cx="8784976" cy="81216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5272" y="4056992"/>
            <a:ext cx="8784976" cy="81216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916956"/>
            <a:ext cx="9144000" cy="4824412"/>
          </a:xfrm>
        </p:spPr>
        <p:txBody>
          <a:bodyPr/>
          <a:lstStyle/>
          <a:p>
            <a:pPr>
              <a:buNone/>
              <a:defRPr/>
            </a:pPr>
            <a:r>
              <a:rPr lang="zh-CN" altLang="zh-CN" sz="2400" spc="-300" dirty="0"/>
              <a:t>若</a:t>
            </a:r>
            <a:r>
              <a:rPr lang="en-US" altLang="zh-CN" sz="2400" spc="-300" dirty="0"/>
              <a:t>S</a:t>
            </a:r>
            <a:r>
              <a:rPr lang="zh-CN" altLang="zh-CN" sz="2400" spc="-300" dirty="0"/>
              <a:t>盒输入的</a:t>
            </a:r>
            <a:r>
              <a:rPr lang="en-US" altLang="zh-CN" sz="2400" spc="-300" dirty="0"/>
              <a:t>48 bits</a:t>
            </a:r>
            <a:r>
              <a:rPr lang="zh-CN" altLang="zh-CN" sz="2400" spc="-300" dirty="0"/>
              <a:t>为</a:t>
            </a:r>
            <a:r>
              <a:rPr lang="en-US" altLang="zh-CN" sz="2400" spc="-300" dirty="0" smtClean="0"/>
              <a:t>110100 000011 101101 010010 110101 001111 011101 000001</a:t>
            </a:r>
            <a:r>
              <a:rPr lang="zh-CN" altLang="zh-CN" sz="2400" spc="-300" dirty="0"/>
              <a:t>，则分成</a:t>
            </a:r>
            <a:r>
              <a:rPr lang="en-US" altLang="zh-CN" sz="2400" spc="-300" dirty="0"/>
              <a:t>8</a:t>
            </a:r>
            <a:r>
              <a:rPr lang="zh-CN" altLang="zh-CN" sz="2400" spc="-300" dirty="0"/>
              <a:t>组，每组</a:t>
            </a:r>
            <a:r>
              <a:rPr lang="en-US" altLang="zh-CN" sz="2400" spc="-300" dirty="0"/>
              <a:t>6 bits</a:t>
            </a:r>
            <a:r>
              <a:rPr lang="zh-CN" altLang="zh-CN" sz="2400" spc="-300" dirty="0"/>
              <a:t>，则对应的各</a:t>
            </a:r>
            <a:r>
              <a:rPr lang="en-US" altLang="zh-CN" sz="2400" spc="-300" dirty="0"/>
              <a:t>S</a:t>
            </a:r>
            <a:r>
              <a:rPr lang="zh-CN" altLang="zh-CN" sz="2400" spc="-300" dirty="0"/>
              <a:t>盒的行和列号如下：</a:t>
            </a:r>
          </a:p>
          <a:p>
            <a:pPr>
              <a:buNone/>
              <a:defRPr/>
            </a:pPr>
            <a:r>
              <a:rPr lang="en-US" altLang="zh-CN" sz="2400" spc="-300" dirty="0"/>
              <a:t>S</a:t>
            </a:r>
            <a:r>
              <a:rPr lang="zh-CN" altLang="zh-CN" sz="2400" spc="-300" dirty="0"/>
              <a:t>盒</a:t>
            </a:r>
            <a:r>
              <a:rPr lang="en-US" altLang="zh-CN" sz="2400" spc="-300" dirty="0"/>
              <a:t>    </a:t>
            </a:r>
            <a:r>
              <a:rPr lang="en-US" altLang="zh-CN" sz="2400" spc="-300" dirty="0" smtClean="0"/>
              <a:t>     </a:t>
            </a:r>
            <a:r>
              <a:rPr lang="en-US" altLang="zh-CN" sz="2400" spc="-300" dirty="0"/>
              <a:t>1       </a:t>
            </a:r>
            <a:r>
              <a:rPr lang="en-US" altLang="zh-CN" sz="2400" spc="-300" dirty="0" smtClean="0"/>
              <a:t>	   2   	   </a:t>
            </a:r>
            <a:r>
              <a:rPr lang="en-US" altLang="zh-CN" sz="2400" spc="-300" dirty="0"/>
              <a:t>3  </a:t>
            </a:r>
            <a:r>
              <a:rPr lang="en-US" altLang="zh-CN" sz="2400" spc="-300" dirty="0" smtClean="0"/>
              <a:t>	    </a:t>
            </a:r>
            <a:r>
              <a:rPr lang="en-US" altLang="zh-CN" sz="2400" spc="-300" dirty="0"/>
              <a:t>4  </a:t>
            </a:r>
            <a:r>
              <a:rPr lang="en-US" altLang="zh-CN" sz="2400" spc="-300" dirty="0" smtClean="0"/>
              <a:t>	       </a:t>
            </a:r>
            <a:r>
              <a:rPr lang="en-US" altLang="zh-CN" sz="2400" spc="-300" dirty="0"/>
              <a:t>5 </a:t>
            </a:r>
            <a:r>
              <a:rPr lang="en-US" altLang="zh-CN" sz="2400" spc="-300" dirty="0" smtClean="0"/>
              <a:t>	    </a:t>
            </a:r>
            <a:r>
              <a:rPr lang="en-US" altLang="zh-CN" sz="2400" spc="-300" dirty="0"/>
              <a:t>6 </a:t>
            </a:r>
            <a:r>
              <a:rPr lang="en-US" altLang="zh-CN" sz="2400" spc="-300" dirty="0" smtClean="0"/>
              <a:t>	       7	        </a:t>
            </a:r>
            <a:r>
              <a:rPr lang="en-US" altLang="zh-CN" sz="2400" spc="-300" dirty="0"/>
              <a:t>8</a:t>
            </a:r>
            <a:endParaRPr lang="zh-CN" altLang="zh-CN" sz="2400" spc="-300" dirty="0"/>
          </a:p>
          <a:p>
            <a:pPr>
              <a:buNone/>
              <a:defRPr/>
            </a:pPr>
            <a:r>
              <a:rPr lang="zh-CN" altLang="zh-CN" sz="2400" spc="-300" dirty="0" smtClean="0"/>
              <a:t>输入</a:t>
            </a:r>
            <a:r>
              <a:rPr lang="en-US" altLang="zh-CN" sz="2400" spc="-300" dirty="0" smtClean="0"/>
              <a:t>     </a:t>
            </a:r>
            <a:r>
              <a:rPr lang="en-US" altLang="zh-CN" sz="2400" spc="-300" dirty="0"/>
              <a:t>1</a:t>
            </a:r>
            <a:r>
              <a:rPr lang="en-US" altLang="zh-CN" sz="2400" u="sng" spc="-300" dirty="0"/>
              <a:t>1010</a:t>
            </a:r>
            <a:r>
              <a:rPr lang="en-US" altLang="zh-CN" sz="2400" spc="-300" dirty="0"/>
              <a:t>0  0</a:t>
            </a:r>
            <a:r>
              <a:rPr lang="en-US" altLang="zh-CN" sz="2400" u="sng" spc="-300" dirty="0"/>
              <a:t>0001</a:t>
            </a:r>
            <a:r>
              <a:rPr lang="en-US" altLang="zh-CN" sz="2400" spc="-300" dirty="0"/>
              <a:t>1  1</a:t>
            </a:r>
            <a:r>
              <a:rPr lang="en-US" altLang="zh-CN" sz="2400" u="sng" spc="-300" dirty="0"/>
              <a:t>0110</a:t>
            </a:r>
            <a:r>
              <a:rPr lang="en-US" altLang="zh-CN" sz="2400" spc="-300" dirty="0"/>
              <a:t>1  0</a:t>
            </a:r>
            <a:r>
              <a:rPr lang="en-US" altLang="zh-CN" sz="2400" u="sng" spc="-300" dirty="0"/>
              <a:t>1001</a:t>
            </a:r>
            <a:r>
              <a:rPr lang="en-US" altLang="zh-CN" sz="2400" spc="-300" dirty="0"/>
              <a:t>0  1</a:t>
            </a:r>
            <a:r>
              <a:rPr lang="en-US" altLang="zh-CN" sz="2400" u="sng" spc="-300" dirty="0"/>
              <a:t>1010</a:t>
            </a:r>
            <a:r>
              <a:rPr lang="en-US" altLang="zh-CN" sz="2400" spc="-300" dirty="0"/>
              <a:t>1  0</a:t>
            </a:r>
            <a:r>
              <a:rPr lang="en-US" altLang="zh-CN" sz="2400" u="sng" spc="-300" dirty="0"/>
              <a:t>0111</a:t>
            </a:r>
            <a:r>
              <a:rPr lang="en-US" altLang="zh-CN" sz="2400" spc="-300" dirty="0"/>
              <a:t>1  0</a:t>
            </a:r>
            <a:r>
              <a:rPr lang="en-US" altLang="zh-CN" sz="2400" u="sng" spc="-300" dirty="0"/>
              <a:t>1110</a:t>
            </a:r>
            <a:r>
              <a:rPr lang="en-US" altLang="zh-CN" sz="2400" spc="-300" dirty="0"/>
              <a:t>1   0</a:t>
            </a:r>
            <a:r>
              <a:rPr lang="en-US" altLang="zh-CN" sz="2400" u="sng" spc="-300" dirty="0"/>
              <a:t>0000</a:t>
            </a:r>
            <a:r>
              <a:rPr lang="en-US" altLang="zh-CN" sz="2400" spc="-300" dirty="0"/>
              <a:t>1</a:t>
            </a:r>
            <a:endParaRPr lang="zh-CN" altLang="zh-CN" sz="2400" spc="-300" dirty="0"/>
          </a:p>
          <a:p>
            <a:pPr>
              <a:buNone/>
              <a:defRPr/>
            </a:pPr>
            <a:r>
              <a:rPr lang="zh-CN" altLang="zh-CN" sz="2400" spc="-300" dirty="0"/>
              <a:t>行</a:t>
            </a:r>
            <a:r>
              <a:rPr lang="en-US" altLang="zh-CN" sz="2400" spc="-300" dirty="0"/>
              <a:t>     </a:t>
            </a:r>
            <a:r>
              <a:rPr lang="en-US" altLang="zh-CN" sz="2400" spc="-300" dirty="0" smtClean="0"/>
              <a:t>          </a:t>
            </a:r>
            <a:r>
              <a:rPr lang="en-US" altLang="zh-CN" sz="2400" spc="-300" dirty="0"/>
              <a:t>2    </a:t>
            </a:r>
            <a:r>
              <a:rPr lang="en-US" altLang="zh-CN" sz="2400" spc="-300" dirty="0" smtClean="0"/>
              <a:t>      	   1	     3	     </a:t>
            </a:r>
            <a:r>
              <a:rPr lang="en-US" altLang="zh-CN" sz="2400" spc="-300" dirty="0"/>
              <a:t>0   </a:t>
            </a:r>
            <a:r>
              <a:rPr lang="en-US" altLang="zh-CN" sz="2400" spc="-300" dirty="0" smtClean="0"/>
              <a:t>	     </a:t>
            </a:r>
            <a:r>
              <a:rPr lang="en-US" altLang="zh-CN" sz="2400" spc="-300" dirty="0"/>
              <a:t>3   </a:t>
            </a:r>
            <a:r>
              <a:rPr lang="en-US" altLang="zh-CN" sz="2400" spc="-300" dirty="0" smtClean="0"/>
              <a:t>	      1	       1	        </a:t>
            </a:r>
            <a:r>
              <a:rPr lang="en-US" altLang="zh-CN" sz="2400" spc="-300" dirty="0"/>
              <a:t>1</a:t>
            </a:r>
            <a:endParaRPr lang="zh-CN" altLang="zh-CN" sz="2400" spc="-300" dirty="0"/>
          </a:p>
          <a:p>
            <a:pPr>
              <a:buNone/>
              <a:defRPr/>
            </a:pPr>
            <a:r>
              <a:rPr lang="zh-CN" altLang="zh-CN" sz="2400" spc="-300" dirty="0"/>
              <a:t>列</a:t>
            </a:r>
            <a:r>
              <a:rPr lang="en-US" altLang="zh-CN" sz="2400" spc="-300" dirty="0"/>
              <a:t>    </a:t>
            </a:r>
            <a:r>
              <a:rPr lang="en-US" altLang="zh-CN" sz="2400" spc="-300" dirty="0" smtClean="0"/>
              <a:t>          </a:t>
            </a:r>
            <a:r>
              <a:rPr lang="en-US" altLang="zh-CN" sz="2400" u="sng" spc="-300" dirty="0"/>
              <a:t>10</a:t>
            </a:r>
            <a:r>
              <a:rPr lang="en-US" altLang="zh-CN" sz="2400" spc="-300" dirty="0"/>
              <a:t> </a:t>
            </a:r>
            <a:r>
              <a:rPr lang="en-US" altLang="zh-CN" sz="2400" spc="-300" dirty="0" smtClean="0"/>
              <a:t> 	   </a:t>
            </a:r>
            <a:r>
              <a:rPr lang="en-US" altLang="zh-CN" sz="2400" u="sng" spc="-300" dirty="0"/>
              <a:t>1</a:t>
            </a:r>
            <a:r>
              <a:rPr lang="en-US" altLang="zh-CN" sz="2400" spc="-300" dirty="0"/>
              <a:t>        </a:t>
            </a:r>
            <a:r>
              <a:rPr lang="en-US" altLang="zh-CN" sz="2400" spc="-300" dirty="0" smtClean="0"/>
              <a:t>	     </a:t>
            </a:r>
            <a:r>
              <a:rPr lang="en-US" altLang="zh-CN" sz="2400" u="sng" spc="-300" dirty="0" smtClean="0"/>
              <a:t>6</a:t>
            </a:r>
            <a:r>
              <a:rPr lang="en-US" altLang="zh-CN" sz="2400" spc="-300" dirty="0" smtClean="0"/>
              <a:t> 	     </a:t>
            </a:r>
            <a:r>
              <a:rPr lang="en-US" altLang="zh-CN" sz="2400" u="sng" spc="-300" dirty="0" smtClean="0"/>
              <a:t>9</a:t>
            </a:r>
            <a:r>
              <a:rPr lang="en-US" altLang="zh-CN" sz="2400" spc="-300" dirty="0" smtClean="0"/>
              <a:t> 	     </a:t>
            </a:r>
            <a:r>
              <a:rPr lang="en-US" altLang="zh-CN" sz="2400" u="sng" spc="-300" dirty="0"/>
              <a:t>10</a:t>
            </a:r>
            <a:r>
              <a:rPr lang="en-US" altLang="zh-CN" sz="2400" spc="-300" dirty="0"/>
              <a:t> </a:t>
            </a:r>
            <a:r>
              <a:rPr lang="en-US" altLang="zh-CN" sz="2400" spc="-300" dirty="0" smtClean="0"/>
              <a:t>	      </a:t>
            </a:r>
            <a:r>
              <a:rPr lang="en-US" altLang="zh-CN" sz="2400" u="sng" spc="-300" dirty="0"/>
              <a:t>7</a:t>
            </a:r>
            <a:r>
              <a:rPr lang="en-US" altLang="zh-CN" sz="2400" spc="-300" dirty="0"/>
              <a:t>  </a:t>
            </a:r>
            <a:r>
              <a:rPr lang="en-US" altLang="zh-CN" sz="2400" spc="-300" dirty="0" smtClean="0"/>
              <a:t>	     </a:t>
            </a:r>
            <a:r>
              <a:rPr lang="en-US" altLang="zh-CN" sz="2400" u="sng" spc="-300" dirty="0"/>
              <a:t>14</a:t>
            </a:r>
            <a:r>
              <a:rPr lang="en-US" altLang="zh-CN" sz="2400" spc="-300" dirty="0"/>
              <a:t>  </a:t>
            </a:r>
            <a:r>
              <a:rPr lang="en-US" altLang="zh-CN" sz="2400" spc="-300" dirty="0" smtClean="0"/>
              <a:t>	        </a:t>
            </a:r>
            <a:r>
              <a:rPr lang="en-US" altLang="zh-CN" sz="2400" u="sng" spc="-300" dirty="0"/>
              <a:t>0</a:t>
            </a:r>
            <a:endParaRPr lang="zh-CN" altLang="zh-CN" sz="2400" spc="-300" dirty="0"/>
          </a:p>
          <a:p>
            <a:pPr>
              <a:buNone/>
              <a:defRPr/>
            </a:pPr>
            <a:r>
              <a:rPr lang="zh-CN" altLang="zh-CN" sz="2400" spc="-300" dirty="0"/>
              <a:t>查表值 </a:t>
            </a:r>
            <a:r>
              <a:rPr lang="en-US" altLang="zh-CN" sz="2400" spc="-300" dirty="0"/>
              <a:t>   9     </a:t>
            </a:r>
            <a:r>
              <a:rPr lang="en-US" altLang="zh-CN" sz="2400" spc="-300" dirty="0" smtClean="0"/>
              <a:t>	 13	     </a:t>
            </a:r>
            <a:r>
              <a:rPr lang="en-US" altLang="zh-CN" sz="2400" spc="-300" dirty="0"/>
              <a:t>8      </a:t>
            </a:r>
            <a:r>
              <a:rPr lang="en-US" altLang="zh-CN" sz="2400" spc="-300" dirty="0" smtClean="0"/>
              <a:t>	     2	       0	       5	        </a:t>
            </a:r>
            <a:r>
              <a:rPr lang="en-US" altLang="zh-CN" sz="2400" spc="-300" dirty="0"/>
              <a:t>8 </a:t>
            </a:r>
            <a:r>
              <a:rPr lang="en-US" altLang="zh-CN" sz="2400" spc="-300" dirty="0" smtClean="0"/>
              <a:t>	      </a:t>
            </a:r>
            <a:r>
              <a:rPr lang="en-US" altLang="zh-CN" sz="2400" spc="-300" dirty="0"/>
              <a:t>1</a:t>
            </a:r>
            <a:endParaRPr lang="zh-CN" altLang="zh-CN" sz="2400" spc="-300" dirty="0"/>
          </a:p>
          <a:p>
            <a:pPr>
              <a:buNone/>
              <a:defRPr/>
            </a:pPr>
            <a:r>
              <a:rPr lang="zh-CN" altLang="zh-CN" sz="2400" spc="-300" dirty="0" smtClean="0"/>
              <a:t>二进制</a:t>
            </a:r>
            <a:r>
              <a:rPr lang="en-US" altLang="zh-CN" sz="2400" spc="-300" dirty="0" smtClean="0"/>
              <a:t>1001    </a:t>
            </a:r>
            <a:r>
              <a:rPr lang="en-US" altLang="zh-CN" sz="2400" spc="-300" dirty="0"/>
              <a:t>1101 </a:t>
            </a:r>
            <a:r>
              <a:rPr lang="en-US" altLang="zh-CN" sz="2400" spc="-300" dirty="0" smtClean="0"/>
              <a:t>	   </a:t>
            </a:r>
            <a:r>
              <a:rPr lang="en-US" altLang="zh-CN" sz="2400" spc="-300" dirty="0"/>
              <a:t>1000 </a:t>
            </a:r>
            <a:r>
              <a:rPr lang="en-US" altLang="zh-CN" sz="2400" spc="-300" dirty="0" smtClean="0"/>
              <a:t>	   </a:t>
            </a:r>
            <a:r>
              <a:rPr lang="en-US" altLang="zh-CN" sz="2400" spc="-300" dirty="0"/>
              <a:t>0010 </a:t>
            </a:r>
            <a:r>
              <a:rPr lang="en-US" altLang="zh-CN" sz="2400" spc="-300" dirty="0" smtClean="0"/>
              <a:t>	   </a:t>
            </a:r>
            <a:r>
              <a:rPr lang="en-US" altLang="zh-CN" sz="2400" spc="-300" dirty="0"/>
              <a:t>0000 </a:t>
            </a:r>
            <a:r>
              <a:rPr lang="en-US" altLang="zh-CN" sz="2400" spc="-300" dirty="0" smtClean="0"/>
              <a:t>	   </a:t>
            </a:r>
            <a:r>
              <a:rPr lang="en-US" altLang="zh-CN" sz="2400" spc="-300" dirty="0"/>
              <a:t>0101     1000 </a:t>
            </a:r>
            <a:r>
              <a:rPr lang="en-US" altLang="zh-CN" sz="2400" spc="-300" dirty="0" smtClean="0"/>
              <a:t>	   </a:t>
            </a:r>
            <a:r>
              <a:rPr lang="en-US" altLang="zh-CN" sz="2400" spc="-300" dirty="0"/>
              <a:t>0001</a:t>
            </a:r>
            <a:endParaRPr lang="zh-CN" altLang="zh-CN" sz="2400" spc="-300" dirty="0"/>
          </a:p>
          <a:p>
            <a:pPr>
              <a:buNone/>
              <a:defRPr/>
            </a:pPr>
            <a:r>
              <a:rPr lang="zh-CN" altLang="zh-CN" sz="2400" spc="-300" dirty="0"/>
              <a:t>因此经过</a:t>
            </a:r>
            <a:r>
              <a:rPr lang="en-US" altLang="zh-CN" sz="2400" spc="-300" dirty="0"/>
              <a:t>S</a:t>
            </a:r>
            <a:r>
              <a:rPr lang="zh-CN" altLang="zh-CN" sz="2400" spc="-300" dirty="0"/>
              <a:t>盒作用，输出</a:t>
            </a:r>
            <a:r>
              <a:rPr lang="en-US" altLang="zh-CN" sz="2400" spc="-300" dirty="0"/>
              <a:t>32 bits</a:t>
            </a:r>
            <a:r>
              <a:rPr lang="zh-CN" altLang="zh-CN" sz="2400" spc="-300" dirty="0"/>
              <a:t>为：</a:t>
            </a:r>
            <a:r>
              <a:rPr lang="en-US" altLang="zh-CN" sz="2400" spc="-300" dirty="0"/>
              <a:t>10011101100000100000010110000001</a:t>
            </a:r>
            <a:r>
              <a:rPr lang="zh-CN" altLang="zh-CN" sz="2400" spc="-300" dirty="0"/>
              <a:t>。</a:t>
            </a:r>
          </a:p>
          <a:p>
            <a:pPr>
              <a:buNone/>
              <a:defRPr/>
            </a:pPr>
            <a:endParaRPr lang="zh-CN" altLang="en-US" sz="2400" spc="-300" dirty="0"/>
          </a:p>
        </p:txBody>
      </p:sp>
      <p:sp>
        <p:nvSpPr>
          <p:cNvPr id="4" name="TextBox 3"/>
          <p:cNvSpPr txBox="1"/>
          <p:nvPr/>
        </p:nvSpPr>
        <p:spPr>
          <a:xfrm>
            <a:off x="0" y="116632"/>
            <a:ext cx="8892480" cy="1569660"/>
          </a:xfrm>
          <a:prstGeom prst="rect">
            <a:avLst/>
          </a:prstGeom>
          <a:noFill/>
        </p:spPr>
        <p:txBody>
          <a:bodyPr wrap="square" rtlCol="0">
            <a:spAutoFit/>
          </a:bodyPr>
          <a:lstStyle/>
          <a:p>
            <a:pPr lvl="0" eaLnBrk="0" hangingPunct="0">
              <a:spcBef>
                <a:spcPct val="20000"/>
              </a:spcBef>
            </a:pPr>
            <a:r>
              <a:rPr lang="en-US" altLang="zh-CN" sz="2600" i="1" dirty="0">
                <a:solidFill>
                  <a:prstClr val="black"/>
                </a:solidFill>
                <a:latin typeface="微软雅黑" panose="020B0503020204020204" pitchFamily="34" charset="-122"/>
                <a:ea typeface="微软雅黑" panose="020B0503020204020204" pitchFamily="34" charset="-122"/>
              </a:rPr>
              <a:t>E</a:t>
            </a:r>
            <a:r>
              <a:rPr lang="zh-CN" altLang="zh-CN" sz="2600" dirty="0">
                <a:solidFill>
                  <a:prstClr val="black"/>
                </a:solidFill>
                <a:latin typeface="微软雅黑" panose="020B0503020204020204" pitchFamily="34" charset="-122"/>
                <a:ea typeface="微软雅黑" panose="020B0503020204020204" pitchFamily="34" charset="-122"/>
              </a:rPr>
              <a:t>盒扩展输出与子密钥输入异或之后得到</a:t>
            </a:r>
            <a:r>
              <a:rPr lang="en-US" altLang="zh-CN" sz="2600" dirty="0">
                <a:solidFill>
                  <a:prstClr val="black"/>
                </a:solidFill>
                <a:latin typeface="微软雅黑" panose="020B0503020204020204" pitchFamily="34" charset="-122"/>
                <a:ea typeface="微软雅黑" panose="020B0503020204020204" pitchFamily="34" charset="-122"/>
              </a:rPr>
              <a:t>48 bits</a:t>
            </a:r>
            <a:r>
              <a:rPr lang="zh-CN" altLang="zh-CN" sz="2600" dirty="0">
                <a:solidFill>
                  <a:prstClr val="black"/>
                </a:solidFill>
                <a:latin typeface="微软雅黑" panose="020B0503020204020204" pitchFamily="34" charset="-122"/>
                <a:ea typeface="微软雅黑" panose="020B0503020204020204" pitchFamily="34" charset="-122"/>
              </a:rPr>
              <a:t>作为</a:t>
            </a:r>
            <a:r>
              <a:rPr lang="en-US" altLang="zh-CN" sz="2600" dirty="0">
                <a:solidFill>
                  <a:prstClr val="black"/>
                </a:solidFill>
                <a:latin typeface="微软雅黑" panose="020B0503020204020204" pitchFamily="34" charset="-122"/>
                <a:ea typeface="微软雅黑" panose="020B0503020204020204" pitchFamily="34" charset="-122"/>
              </a:rPr>
              <a:t>S</a:t>
            </a:r>
            <a:r>
              <a:rPr lang="zh-CN" altLang="zh-CN" sz="2600" dirty="0">
                <a:solidFill>
                  <a:prstClr val="black"/>
                </a:solidFill>
                <a:latin typeface="微软雅黑" panose="020B0503020204020204" pitchFamily="34" charset="-122"/>
                <a:ea typeface="微软雅黑" panose="020B0503020204020204" pitchFamily="34" charset="-122"/>
              </a:rPr>
              <a:t>盒的输入，</a:t>
            </a:r>
            <a:r>
              <a:rPr lang="zh-CN" altLang="zh-CN" sz="2600" b="1" dirty="0">
                <a:solidFill>
                  <a:srgbClr val="0070C0"/>
                </a:solidFill>
                <a:latin typeface="微软雅黑" panose="020B0503020204020204" pitchFamily="34" charset="-122"/>
                <a:ea typeface="微软雅黑" panose="020B0503020204020204" pitchFamily="34" charset="-122"/>
              </a:rPr>
              <a:t>分成</a:t>
            </a:r>
            <a:r>
              <a:rPr lang="en-US" altLang="zh-CN" sz="2600" b="1" dirty="0">
                <a:solidFill>
                  <a:srgbClr val="0070C0"/>
                </a:solidFill>
                <a:latin typeface="微软雅黑" panose="020B0503020204020204" pitchFamily="34" charset="-122"/>
                <a:ea typeface="微软雅黑" panose="020B0503020204020204" pitchFamily="34" charset="-122"/>
              </a:rPr>
              <a:t>8</a:t>
            </a:r>
            <a:r>
              <a:rPr lang="zh-CN" altLang="zh-CN" sz="2600" b="1" dirty="0">
                <a:solidFill>
                  <a:srgbClr val="0070C0"/>
                </a:solidFill>
                <a:latin typeface="微软雅黑" panose="020B0503020204020204" pitchFamily="34" charset="-122"/>
                <a:ea typeface="微软雅黑" panose="020B0503020204020204" pitchFamily="34" charset="-122"/>
              </a:rPr>
              <a:t>组</a:t>
            </a:r>
            <a:r>
              <a:rPr lang="zh-CN" altLang="zh-CN" sz="2600" dirty="0">
                <a:solidFill>
                  <a:prstClr val="black"/>
                </a:solidFill>
                <a:latin typeface="微软雅黑" panose="020B0503020204020204" pitchFamily="34" charset="-122"/>
                <a:ea typeface="微软雅黑" panose="020B0503020204020204" pitchFamily="34" charset="-122"/>
              </a:rPr>
              <a:t>，每组</a:t>
            </a:r>
            <a:r>
              <a:rPr lang="en-US" altLang="zh-CN" sz="2600" dirty="0">
                <a:solidFill>
                  <a:prstClr val="black"/>
                </a:solidFill>
                <a:latin typeface="微软雅黑" panose="020B0503020204020204" pitchFamily="34" charset="-122"/>
                <a:ea typeface="微软雅黑" panose="020B0503020204020204" pitchFamily="34" charset="-122"/>
              </a:rPr>
              <a:t>6 bits</a:t>
            </a:r>
            <a:r>
              <a:rPr lang="zh-CN" altLang="zh-CN" sz="2600" dirty="0">
                <a:solidFill>
                  <a:prstClr val="black"/>
                </a:solidFill>
                <a:latin typeface="微软雅黑" panose="020B0503020204020204" pitchFamily="34" charset="-122"/>
                <a:ea typeface="微软雅黑" panose="020B0503020204020204" pitchFamily="34" charset="-122"/>
              </a:rPr>
              <a:t>，分别进入</a:t>
            </a:r>
            <a:r>
              <a:rPr lang="en-US" altLang="zh-CN" sz="2600" dirty="0">
                <a:solidFill>
                  <a:prstClr val="black"/>
                </a:solidFill>
                <a:latin typeface="微软雅黑" panose="020B0503020204020204" pitchFamily="34" charset="-122"/>
                <a:ea typeface="微软雅黑" panose="020B0503020204020204" pitchFamily="34" charset="-122"/>
              </a:rPr>
              <a:t>8</a:t>
            </a:r>
            <a:r>
              <a:rPr lang="zh-CN" altLang="zh-CN" sz="2600" dirty="0">
                <a:solidFill>
                  <a:prstClr val="black"/>
                </a:solidFill>
                <a:latin typeface="微软雅黑" panose="020B0503020204020204" pitchFamily="34" charset="-122"/>
                <a:ea typeface="微软雅黑" panose="020B0503020204020204" pitchFamily="34" charset="-122"/>
              </a:rPr>
              <a:t>个</a:t>
            </a:r>
            <a:r>
              <a:rPr lang="en-US" altLang="zh-CN" sz="2600" dirty="0">
                <a:solidFill>
                  <a:prstClr val="black"/>
                </a:solidFill>
                <a:latin typeface="微软雅黑" panose="020B0503020204020204" pitchFamily="34" charset="-122"/>
                <a:ea typeface="微软雅黑" panose="020B0503020204020204" pitchFamily="34" charset="-122"/>
              </a:rPr>
              <a:t>S</a:t>
            </a:r>
            <a:r>
              <a:rPr lang="zh-CN" altLang="zh-CN" sz="2600" dirty="0">
                <a:solidFill>
                  <a:prstClr val="black"/>
                </a:solidFill>
                <a:latin typeface="微软雅黑" panose="020B0503020204020204" pitchFamily="34" charset="-122"/>
                <a:ea typeface="微软雅黑" panose="020B0503020204020204" pitchFamily="34" charset="-122"/>
              </a:rPr>
              <a:t>盒进行压缩替代，最终</a:t>
            </a:r>
            <a:r>
              <a:rPr lang="zh-CN" altLang="zh-CN" sz="2600" b="1" dirty="0">
                <a:solidFill>
                  <a:srgbClr val="0070C0"/>
                </a:solidFill>
                <a:latin typeface="微软雅黑" panose="020B0503020204020204" pitchFamily="34" charset="-122"/>
                <a:ea typeface="微软雅黑" panose="020B0503020204020204" pitchFamily="34" charset="-122"/>
              </a:rPr>
              <a:t>输入</a:t>
            </a:r>
            <a:r>
              <a:rPr lang="en-US" altLang="zh-CN" sz="2600" b="1" dirty="0">
                <a:solidFill>
                  <a:srgbClr val="0070C0"/>
                </a:solidFill>
                <a:latin typeface="微软雅黑" panose="020B0503020204020204" pitchFamily="34" charset="-122"/>
                <a:ea typeface="微软雅黑" panose="020B0503020204020204" pitchFamily="34" charset="-122"/>
              </a:rPr>
              <a:t>48 bits</a:t>
            </a:r>
            <a:r>
              <a:rPr lang="zh-CN" altLang="zh-CN" sz="2600" dirty="0">
                <a:solidFill>
                  <a:prstClr val="black"/>
                </a:solidFill>
                <a:latin typeface="微软雅黑" panose="020B0503020204020204" pitchFamily="34" charset="-122"/>
                <a:ea typeface="微软雅黑" panose="020B0503020204020204" pitchFamily="34" charset="-122"/>
              </a:rPr>
              <a:t>压缩为</a:t>
            </a:r>
            <a:r>
              <a:rPr lang="zh-CN" altLang="zh-CN" sz="2600" b="1" dirty="0">
                <a:solidFill>
                  <a:srgbClr val="0070C0"/>
                </a:solidFill>
                <a:latin typeface="微软雅黑" panose="020B0503020204020204" pitchFamily="34" charset="-122"/>
                <a:ea typeface="微软雅黑" panose="020B0503020204020204" pitchFamily="34" charset="-122"/>
              </a:rPr>
              <a:t>输出</a:t>
            </a:r>
            <a:r>
              <a:rPr lang="en-US" altLang="zh-CN" sz="2600" b="1" dirty="0">
                <a:solidFill>
                  <a:srgbClr val="0070C0"/>
                </a:solidFill>
                <a:latin typeface="微软雅黑" panose="020B0503020204020204" pitchFamily="34" charset="-122"/>
                <a:ea typeface="微软雅黑" panose="020B0503020204020204" pitchFamily="34" charset="-122"/>
              </a:rPr>
              <a:t>32 bits</a:t>
            </a:r>
            <a:r>
              <a:rPr lang="zh-CN" altLang="zh-CN" sz="2600" dirty="0">
                <a:solidFill>
                  <a:prstClr val="black"/>
                </a:solidFill>
                <a:latin typeface="微软雅黑" panose="020B0503020204020204" pitchFamily="34" charset="-122"/>
                <a:ea typeface="微软雅黑" panose="020B0503020204020204" pitchFamily="34" charset="-122"/>
              </a:rPr>
              <a:t>。</a:t>
            </a:r>
            <a:endParaRPr lang="en-US" altLang="zh-CN" sz="260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268413"/>
            <a:ext cx="9143999" cy="4824412"/>
          </a:xfrm>
        </p:spPr>
        <p:txBody>
          <a:bodyPr/>
          <a:lstStyle/>
          <a:p>
            <a:pPr>
              <a:buNone/>
            </a:pPr>
            <a:r>
              <a:rPr lang="en-US" altLang="zh-CN" dirty="0"/>
              <a:t>void </a:t>
            </a:r>
            <a:r>
              <a:rPr lang="en-US" altLang="zh-CN" dirty="0" smtClean="0"/>
              <a:t>S(</a:t>
            </a:r>
            <a:r>
              <a:rPr lang="en-US" altLang="zh-CN" dirty="0" err="1" smtClean="0"/>
              <a:t>int</a:t>
            </a:r>
            <a:r>
              <a:rPr lang="en-US" altLang="zh-CN" dirty="0" smtClean="0"/>
              <a:t> </a:t>
            </a:r>
            <a:r>
              <a:rPr lang="en-US" altLang="zh-CN" dirty="0"/>
              <a:t>input[48],</a:t>
            </a:r>
            <a:r>
              <a:rPr lang="en-US" altLang="zh-CN" dirty="0" err="1"/>
              <a:t>int</a:t>
            </a:r>
            <a:r>
              <a:rPr lang="en-US" altLang="zh-CN" dirty="0"/>
              <a:t> output[32</a:t>
            </a:r>
            <a:r>
              <a:rPr lang="en-US" altLang="zh-CN" dirty="0" smtClean="0"/>
              <a:t>], </a:t>
            </a:r>
            <a:r>
              <a:rPr lang="en-US" altLang="zh-CN" dirty="0" err="1"/>
              <a:t>int</a:t>
            </a:r>
            <a:r>
              <a:rPr lang="en-US" altLang="zh-CN" dirty="0"/>
              <a:t> table[8][4][16])</a:t>
            </a:r>
          </a:p>
          <a:p>
            <a:pPr>
              <a:buNone/>
            </a:pPr>
            <a:r>
              <a:rPr lang="en-US" altLang="zh-CN" dirty="0"/>
              <a:t>{</a:t>
            </a:r>
          </a:p>
          <a:p>
            <a:pPr>
              <a:buNone/>
            </a:pPr>
            <a:r>
              <a:rPr lang="en-US" altLang="zh-CN" dirty="0"/>
              <a:t>	</a:t>
            </a:r>
            <a:r>
              <a:rPr lang="en-US" altLang="zh-CN" dirty="0" err="1"/>
              <a:t>int</a:t>
            </a:r>
            <a:r>
              <a:rPr lang="en-US" altLang="zh-CN" dirty="0"/>
              <a:t> </a:t>
            </a:r>
            <a:r>
              <a:rPr lang="en-US" altLang="zh-CN" dirty="0" err="1"/>
              <a:t>i,a,b,j</a:t>
            </a:r>
            <a:r>
              <a:rPr lang="en-US" altLang="zh-CN" dirty="0"/>
              <a:t>;</a:t>
            </a:r>
          </a:p>
          <a:p>
            <a:pPr>
              <a:buNone/>
            </a:pPr>
            <a:r>
              <a:rPr lang="en-US" altLang="zh-CN" dirty="0"/>
              <a:t>	for(</a:t>
            </a:r>
            <a:r>
              <a:rPr lang="en-US" altLang="zh-CN" dirty="0" err="1"/>
              <a:t>i</a:t>
            </a:r>
            <a:r>
              <a:rPr lang="en-US" altLang="zh-CN" dirty="0"/>
              <a:t>=0;i&lt;8;i++)</a:t>
            </a:r>
          </a:p>
          <a:p>
            <a:pPr>
              <a:buNone/>
            </a:pPr>
            <a:r>
              <a:rPr lang="en-US" altLang="zh-CN" dirty="0"/>
              <a:t>	</a:t>
            </a:r>
            <a:r>
              <a:rPr lang="en-US" altLang="zh-CN" dirty="0" smtClean="0"/>
              <a:t>{a=input[</a:t>
            </a:r>
            <a:r>
              <a:rPr lang="en-US" altLang="zh-CN" dirty="0" err="1" smtClean="0"/>
              <a:t>i</a:t>
            </a:r>
            <a:r>
              <a:rPr lang="en-US" altLang="zh-CN" dirty="0" smtClean="0"/>
              <a:t>*6</a:t>
            </a:r>
            <a:r>
              <a:rPr lang="en-US" altLang="zh-CN" dirty="0"/>
              <a:t>]*2+input[</a:t>
            </a:r>
            <a:r>
              <a:rPr lang="en-US" altLang="zh-CN" dirty="0" err="1"/>
              <a:t>i</a:t>
            </a:r>
            <a:r>
              <a:rPr lang="en-US" altLang="zh-CN" dirty="0"/>
              <a:t>*6+5];</a:t>
            </a:r>
          </a:p>
          <a:p>
            <a:pPr>
              <a:buNone/>
            </a:pPr>
            <a:r>
              <a:rPr lang="en-US" altLang="zh-CN" dirty="0"/>
              <a:t>	</a:t>
            </a:r>
            <a:r>
              <a:rPr lang="en-US" altLang="zh-CN" dirty="0" smtClean="0"/>
              <a:t>b=input[</a:t>
            </a:r>
            <a:r>
              <a:rPr lang="en-US" altLang="zh-CN" dirty="0" err="1" smtClean="0"/>
              <a:t>i</a:t>
            </a:r>
            <a:r>
              <a:rPr lang="en-US" altLang="zh-CN" dirty="0" smtClean="0"/>
              <a:t>*6+1</a:t>
            </a:r>
            <a:r>
              <a:rPr lang="en-US" altLang="zh-CN" dirty="0"/>
              <a:t>]*8+input[</a:t>
            </a:r>
            <a:r>
              <a:rPr lang="en-US" altLang="zh-CN" dirty="0" err="1"/>
              <a:t>i</a:t>
            </a:r>
            <a:r>
              <a:rPr lang="en-US" altLang="zh-CN" dirty="0"/>
              <a:t>*6+2]*4+input[</a:t>
            </a:r>
            <a:r>
              <a:rPr lang="en-US" altLang="zh-CN" dirty="0" err="1"/>
              <a:t>i</a:t>
            </a:r>
            <a:r>
              <a:rPr lang="en-US" altLang="zh-CN" dirty="0"/>
              <a:t>*6+3]*2+input[</a:t>
            </a:r>
            <a:r>
              <a:rPr lang="en-US" altLang="zh-CN" dirty="0" err="1"/>
              <a:t>i</a:t>
            </a:r>
            <a:r>
              <a:rPr lang="en-US" altLang="zh-CN" dirty="0"/>
              <a:t>*6+4];</a:t>
            </a:r>
          </a:p>
          <a:p>
            <a:pPr>
              <a:buNone/>
            </a:pPr>
            <a:r>
              <a:rPr lang="en-US" altLang="zh-CN" dirty="0"/>
              <a:t>		table[</a:t>
            </a:r>
            <a:r>
              <a:rPr lang="en-US" altLang="zh-CN" dirty="0" err="1"/>
              <a:t>i</a:t>
            </a:r>
            <a:r>
              <a:rPr lang="en-US" altLang="zh-CN" dirty="0"/>
              <a:t>][a][b</a:t>
            </a:r>
            <a:r>
              <a:rPr lang="en-US" altLang="zh-CN" dirty="0" smtClean="0"/>
              <a:t>]</a:t>
            </a:r>
          </a:p>
          <a:p>
            <a:pPr>
              <a:buNone/>
            </a:pPr>
            <a:r>
              <a:rPr lang="en-US" altLang="zh-CN" dirty="0"/>
              <a:t>	}</a:t>
            </a:r>
          </a:p>
          <a:p>
            <a:pPr>
              <a:buNone/>
            </a:pPr>
            <a:r>
              <a:rPr lang="en-US" altLang="zh-CN" dirty="0"/>
              <a:t>};</a:t>
            </a:r>
            <a:endParaRPr lang="zh-CN" altLang="en-US" dirty="0"/>
          </a:p>
        </p:txBody>
      </p:sp>
    </p:spTree>
    <p:extLst>
      <p:ext uri="{BB962C8B-B14F-4D97-AF65-F5344CB8AC3E}">
        <p14:creationId xmlns:p14="http://schemas.microsoft.com/office/powerpoint/2010/main" val="608637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t>（</a:t>
            </a:r>
            <a:r>
              <a:rPr lang="en-US" altLang="zh-CN" dirty="0" smtClean="0"/>
              <a:t>4</a:t>
            </a:r>
            <a:r>
              <a:rPr lang="zh-CN" altLang="en-US" dirty="0" smtClean="0"/>
              <a:t>）</a:t>
            </a:r>
            <a:r>
              <a:rPr lang="en-US" altLang="zh-CN" dirty="0"/>
              <a:t> P</a:t>
            </a:r>
            <a:r>
              <a:rPr lang="zh-CN" altLang="zh-CN" dirty="0"/>
              <a:t>盒</a:t>
            </a:r>
            <a:r>
              <a:rPr lang="zh-CN" altLang="zh-CN" dirty="0" smtClean="0"/>
              <a:t>置换</a:t>
            </a:r>
            <a:endParaRPr lang="zh-CN" altLang="en-US" dirty="0" smtClean="0"/>
          </a:p>
        </p:txBody>
      </p:sp>
      <p:sp>
        <p:nvSpPr>
          <p:cNvPr id="32771" name="内容占位符 2"/>
          <p:cNvSpPr>
            <a:spLocks noGrp="1"/>
          </p:cNvSpPr>
          <p:nvPr>
            <p:ph idx="1"/>
          </p:nvPr>
        </p:nvSpPr>
        <p:spPr>
          <a:xfrm>
            <a:off x="290513" y="1268413"/>
            <a:ext cx="8458200" cy="1368425"/>
          </a:xfrm>
        </p:spPr>
        <p:txBody>
          <a:bodyPr/>
          <a:lstStyle/>
          <a:p>
            <a:pPr>
              <a:buNone/>
            </a:pPr>
            <a:r>
              <a:rPr lang="en-US" altLang="zh-CN" dirty="0" smtClean="0"/>
              <a:t>S</a:t>
            </a:r>
            <a:r>
              <a:rPr lang="zh-CN" altLang="zh-CN" dirty="0" smtClean="0"/>
              <a:t>盒压缩之后输出</a:t>
            </a:r>
            <a:r>
              <a:rPr lang="en-US" altLang="zh-CN" dirty="0" smtClean="0"/>
              <a:t>32 bits</a:t>
            </a:r>
            <a:r>
              <a:rPr lang="zh-CN" altLang="zh-CN" dirty="0" smtClean="0"/>
              <a:t>，作为</a:t>
            </a:r>
            <a:r>
              <a:rPr lang="en-US" altLang="zh-CN" i="1" dirty="0" smtClean="0"/>
              <a:t>F</a:t>
            </a:r>
            <a:r>
              <a:rPr lang="zh-CN" altLang="zh-CN" dirty="0" smtClean="0"/>
              <a:t>函数最后一个变换</a:t>
            </a:r>
            <a:r>
              <a:rPr lang="en-US" altLang="zh-CN" dirty="0" smtClean="0"/>
              <a:t>P</a:t>
            </a:r>
            <a:r>
              <a:rPr lang="zh-CN" altLang="zh-CN" dirty="0" smtClean="0"/>
              <a:t>盒置换的输入，</a:t>
            </a:r>
            <a:r>
              <a:rPr lang="en-US" altLang="zh-CN" dirty="0" smtClean="0"/>
              <a:t>P</a:t>
            </a:r>
            <a:r>
              <a:rPr lang="zh-CN" altLang="zh-CN" dirty="0" smtClean="0"/>
              <a:t>盒置换表如表</a:t>
            </a:r>
            <a:r>
              <a:rPr lang="en-US" altLang="zh-CN" dirty="0" smtClean="0"/>
              <a:t>4-3</a:t>
            </a:r>
            <a:r>
              <a:rPr lang="zh-CN" altLang="zh-CN" dirty="0" smtClean="0"/>
              <a:t>所示。</a:t>
            </a:r>
            <a:r>
              <a:rPr lang="en-US" altLang="zh-CN" dirty="0" smtClean="0"/>
              <a:t>P</a:t>
            </a:r>
            <a:r>
              <a:rPr lang="zh-CN" altLang="zh-CN" dirty="0" smtClean="0"/>
              <a:t>盒置换表操作类似于之前</a:t>
            </a:r>
            <a:r>
              <a:rPr lang="en-US" altLang="zh-CN" dirty="0" smtClean="0"/>
              <a:t>IP</a:t>
            </a:r>
            <a:r>
              <a:rPr lang="zh-CN" altLang="zh-CN" dirty="0" smtClean="0"/>
              <a:t>初始置换。</a:t>
            </a:r>
          </a:p>
          <a:p>
            <a:endParaRPr lang="zh-CN" altLang="en-US" dirty="0" smtClean="0"/>
          </a:p>
        </p:txBody>
      </p:sp>
      <p:graphicFrame>
        <p:nvGraphicFramePr>
          <p:cNvPr id="6" name="表格 5"/>
          <p:cNvGraphicFramePr>
            <a:graphicFrameLocks noGrp="1"/>
          </p:cNvGraphicFramePr>
          <p:nvPr/>
        </p:nvGraphicFramePr>
        <p:xfrm>
          <a:off x="107950" y="3357563"/>
          <a:ext cx="3455989" cy="3095624"/>
        </p:xfrm>
        <a:graphic>
          <a:graphicData uri="http://schemas.openxmlformats.org/drawingml/2006/table">
            <a:tbl>
              <a:tblPr>
                <a:tableStyleId>{5C22544A-7EE6-4342-B048-85BDC9FD1C3A}</a:tableStyleId>
              </a:tblPr>
              <a:tblGrid>
                <a:gridCol w="799013"/>
                <a:gridCol w="1061904"/>
                <a:gridCol w="797536"/>
                <a:gridCol w="797536"/>
              </a:tblGrid>
              <a:tr h="386953">
                <a:tc>
                  <a:txBody>
                    <a:bodyPr/>
                    <a:lstStyle/>
                    <a:p>
                      <a:pPr indent="269875" algn="ctr" fontAlgn="ctr">
                        <a:lnSpc>
                          <a:spcPts val="1200"/>
                        </a:lnSpc>
                        <a:spcAft>
                          <a:spcPts val="0"/>
                        </a:spcAft>
                      </a:pPr>
                      <a:r>
                        <a:rPr lang="en-US" sz="2400" kern="100" dirty="0">
                          <a:effectLst/>
                        </a:rPr>
                        <a:t>16</a:t>
                      </a:r>
                      <a:endParaRPr lang="zh-CN" sz="2400" kern="100" dirty="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7</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20</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21</a:t>
                      </a:r>
                      <a:endParaRPr lang="zh-CN" sz="2400" kern="100">
                        <a:effectLst/>
                        <a:latin typeface="Times New Roman"/>
                        <a:ea typeface="宋体"/>
                      </a:endParaRPr>
                    </a:p>
                  </a:txBody>
                  <a:tcPr marL="0" marR="0" marT="0" marB="0" anchor="ctr"/>
                </a:tc>
              </a:tr>
              <a:tr h="386953">
                <a:tc>
                  <a:txBody>
                    <a:bodyPr/>
                    <a:lstStyle/>
                    <a:p>
                      <a:pPr indent="269875" algn="ctr" fontAlgn="ctr">
                        <a:lnSpc>
                          <a:spcPts val="1200"/>
                        </a:lnSpc>
                        <a:spcAft>
                          <a:spcPts val="0"/>
                        </a:spcAft>
                      </a:pPr>
                      <a:r>
                        <a:rPr lang="en-US" sz="2400" kern="100">
                          <a:effectLst/>
                        </a:rPr>
                        <a:t>29</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28</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17</a:t>
                      </a:r>
                      <a:endParaRPr lang="zh-CN" sz="2400" kern="100">
                        <a:effectLst/>
                        <a:latin typeface="Times New Roman"/>
                        <a:ea typeface="宋体"/>
                      </a:endParaRPr>
                    </a:p>
                  </a:txBody>
                  <a:tcPr marL="0" marR="0" marT="0" marB="0" anchor="ctr"/>
                </a:tc>
              </a:tr>
              <a:tr h="386953">
                <a:tc>
                  <a:txBody>
                    <a:bodyPr/>
                    <a:lstStyle/>
                    <a:p>
                      <a:pPr indent="269875" algn="ctr" fontAlgn="ctr">
                        <a:lnSpc>
                          <a:spcPts val="1200"/>
                        </a:lnSpc>
                        <a:spcAft>
                          <a:spcPts val="0"/>
                        </a:spcAft>
                      </a:pPr>
                      <a:r>
                        <a:rPr lang="en-US" sz="2400" kern="100">
                          <a:effectLst/>
                        </a:rPr>
                        <a:t>1</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15</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26</a:t>
                      </a:r>
                      <a:endParaRPr lang="zh-CN" sz="2400" kern="100">
                        <a:effectLst/>
                        <a:latin typeface="Times New Roman"/>
                        <a:ea typeface="宋体"/>
                      </a:endParaRPr>
                    </a:p>
                  </a:txBody>
                  <a:tcPr marL="0" marR="0" marT="0" marB="0" anchor="ctr"/>
                </a:tc>
              </a:tr>
              <a:tr h="386953">
                <a:tc>
                  <a:txBody>
                    <a:bodyPr/>
                    <a:lstStyle/>
                    <a:p>
                      <a:pPr indent="269875" algn="ctr" fontAlgn="ctr">
                        <a:lnSpc>
                          <a:spcPts val="1200"/>
                        </a:lnSpc>
                        <a:spcAft>
                          <a:spcPts val="0"/>
                        </a:spcAft>
                      </a:pPr>
                      <a:r>
                        <a:rPr lang="en-US" sz="2400" kern="100">
                          <a:effectLst/>
                        </a:rPr>
                        <a:t>5</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18</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31</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dirty="0">
                          <a:effectLst/>
                        </a:rPr>
                        <a:t>10</a:t>
                      </a:r>
                      <a:endParaRPr lang="zh-CN" sz="2400" kern="100" dirty="0">
                        <a:effectLst/>
                        <a:latin typeface="Times New Roman"/>
                        <a:ea typeface="宋体"/>
                      </a:endParaRPr>
                    </a:p>
                  </a:txBody>
                  <a:tcPr marL="0" marR="0" marT="0" marB="0" anchor="ctr"/>
                </a:tc>
              </a:tr>
              <a:tr h="386953">
                <a:tc>
                  <a:txBody>
                    <a:bodyPr/>
                    <a:lstStyle/>
                    <a:p>
                      <a:pPr indent="269875" algn="ctr" fontAlgn="ctr">
                        <a:lnSpc>
                          <a:spcPts val="1200"/>
                        </a:lnSpc>
                        <a:spcAft>
                          <a:spcPts val="0"/>
                        </a:spcAft>
                      </a:pPr>
                      <a:r>
                        <a:rPr lang="en-US" sz="2400" kern="100">
                          <a:effectLst/>
                        </a:rPr>
                        <a:t>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dirty="0">
                          <a:effectLst/>
                        </a:rPr>
                        <a:t>8</a:t>
                      </a:r>
                      <a:endParaRPr lang="zh-CN" sz="2400" kern="100" dirty="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24</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14</a:t>
                      </a:r>
                      <a:endParaRPr lang="zh-CN" sz="2400" kern="100">
                        <a:effectLst/>
                        <a:latin typeface="Times New Roman"/>
                        <a:ea typeface="宋体"/>
                      </a:endParaRPr>
                    </a:p>
                  </a:txBody>
                  <a:tcPr marL="0" marR="0" marT="0" marB="0" anchor="ctr"/>
                </a:tc>
              </a:tr>
              <a:tr h="386953">
                <a:tc>
                  <a:txBody>
                    <a:bodyPr/>
                    <a:lstStyle/>
                    <a:p>
                      <a:pPr indent="269875" algn="ctr" fontAlgn="ctr">
                        <a:lnSpc>
                          <a:spcPts val="1200"/>
                        </a:lnSpc>
                        <a:spcAft>
                          <a:spcPts val="0"/>
                        </a:spcAft>
                      </a:pPr>
                      <a:r>
                        <a:rPr lang="en-US" sz="2400" kern="100">
                          <a:effectLst/>
                        </a:rPr>
                        <a:t>32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27</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9</a:t>
                      </a:r>
                      <a:endParaRPr lang="zh-CN" sz="2400" kern="100">
                        <a:effectLst/>
                        <a:latin typeface="Times New Roman"/>
                        <a:ea typeface="宋体"/>
                      </a:endParaRPr>
                    </a:p>
                  </a:txBody>
                  <a:tcPr marL="0" marR="0" marT="0" marB="0" anchor="ctr"/>
                </a:tc>
              </a:tr>
              <a:tr h="386953">
                <a:tc>
                  <a:txBody>
                    <a:bodyPr/>
                    <a:lstStyle/>
                    <a:p>
                      <a:pPr indent="269875" algn="ctr" fontAlgn="ctr">
                        <a:lnSpc>
                          <a:spcPts val="1200"/>
                        </a:lnSpc>
                        <a:spcAft>
                          <a:spcPts val="0"/>
                        </a:spcAft>
                      </a:pPr>
                      <a:r>
                        <a:rPr lang="en-US" sz="2400" kern="100">
                          <a:effectLst/>
                        </a:rPr>
                        <a:t>19</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30</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6</a:t>
                      </a:r>
                      <a:endParaRPr lang="zh-CN" sz="2400" kern="100">
                        <a:effectLst/>
                        <a:latin typeface="Times New Roman"/>
                        <a:ea typeface="宋体"/>
                      </a:endParaRPr>
                    </a:p>
                  </a:txBody>
                  <a:tcPr marL="0" marR="0" marT="0" marB="0" anchor="ctr"/>
                </a:tc>
              </a:tr>
              <a:tr h="386953">
                <a:tc>
                  <a:txBody>
                    <a:bodyPr/>
                    <a:lstStyle/>
                    <a:p>
                      <a:pPr indent="269875" algn="ctr" fontAlgn="ctr">
                        <a:lnSpc>
                          <a:spcPts val="1200"/>
                        </a:lnSpc>
                        <a:spcAft>
                          <a:spcPts val="0"/>
                        </a:spcAft>
                      </a:pPr>
                      <a:r>
                        <a:rPr lang="en-US" sz="2400" kern="100">
                          <a:effectLst/>
                        </a:rPr>
                        <a:t>22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11</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dirty="0">
                          <a:effectLst/>
                        </a:rPr>
                        <a:t>25</a:t>
                      </a:r>
                      <a:endParaRPr lang="zh-CN" sz="2400" kern="100" dirty="0">
                        <a:effectLst/>
                        <a:latin typeface="Times New Roman"/>
                        <a:ea typeface="宋体"/>
                      </a:endParaRPr>
                    </a:p>
                  </a:txBody>
                  <a:tcPr marL="0" marR="0" marT="0" marB="0" anchor="ctr"/>
                </a:tc>
              </a:tr>
            </a:tbl>
          </a:graphicData>
        </a:graphic>
      </p:graphicFrame>
      <p:sp>
        <p:nvSpPr>
          <p:cNvPr id="32819" name="Rectangle 2"/>
          <p:cNvSpPr>
            <a:spLocks noChangeArrowheads="1"/>
          </p:cNvSpPr>
          <p:nvPr/>
        </p:nvSpPr>
        <p:spPr bwMode="auto">
          <a:xfrm>
            <a:off x="323850" y="2713038"/>
            <a:ext cx="27559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spcBef>
                <a:spcPct val="0"/>
              </a:spcBef>
              <a:buFontTx/>
              <a:buNone/>
            </a:pPr>
            <a:r>
              <a:rPr lang="zh-CN" altLang="zh-CN" sz="2400" b="1" dirty="0">
                <a:latin typeface="Times New Roman" pitchFamily="18" charset="0"/>
                <a:cs typeface="Times New Roman" pitchFamily="18" charset="0"/>
              </a:rPr>
              <a:t>表</a:t>
            </a:r>
            <a:r>
              <a:rPr lang="en-US" altLang="zh-CN" sz="2400" b="1" dirty="0">
                <a:latin typeface="Times New Roman" pitchFamily="18" charset="0"/>
                <a:cs typeface="Times New Roman" pitchFamily="18" charset="0"/>
              </a:rPr>
              <a:t>4-3  P</a:t>
            </a:r>
            <a:r>
              <a:rPr lang="zh-CN" altLang="en-US" sz="2400" b="1" dirty="0">
                <a:latin typeface="Times New Roman" pitchFamily="18" charset="0"/>
                <a:cs typeface="Times New Roman" pitchFamily="18" charset="0"/>
              </a:rPr>
              <a:t>盒置换表</a:t>
            </a:r>
            <a:endParaRPr lang="zh-CN" altLang="en-US" sz="2400" dirty="0"/>
          </a:p>
        </p:txBody>
      </p:sp>
      <p:sp>
        <p:nvSpPr>
          <p:cNvPr id="8" name="TextBox 7"/>
          <p:cNvSpPr txBox="1"/>
          <p:nvPr/>
        </p:nvSpPr>
        <p:spPr>
          <a:xfrm>
            <a:off x="3635375" y="3343275"/>
            <a:ext cx="5364163" cy="1569660"/>
          </a:xfrm>
          <a:prstGeom prst="rect">
            <a:avLst/>
          </a:prstGeom>
          <a:noFill/>
        </p:spPr>
        <p:txBody>
          <a:bodyPr>
            <a:spAutoFit/>
          </a:bodyPr>
          <a:lstStyle/>
          <a:p>
            <a:pPr>
              <a:defRPr/>
            </a:pPr>
            <a:r>
              <a:rPr lang="en-US" altLang="zh-CN" sz="2400" spc="-150" dirty="0">
                <a:latin typeface="微软雅黑" panose="020B0503020204020204" pitchFamily="34" charset="-122"/>
                <a:ea typeface="微软雅黑" panose="020B0503020204020204" pitchFamily="34" charset="-122"/>
              </a:rPr>
              <a:t>P</a:t>
            </a:r>
            <a:r>
              <a:rPr lang="zh-CN" altLang="zh-CN" sz="2400" spc="-150" dirty="0">
                <a:latin typeface="微软雅黑" panose="020B0503020204020204" pitchFamily="34" charset="-122"/>
                <a:ea typeface="微软雅黑" panose="020B0503020204020204" pitchFamily="34" charset="-122"/>
              </a:rPr>
              <a:t>盒置换输入：</a:t>
            </a:r>
            <a:r>
              <a:rPr lang="en-US" altLang="zh-CN" sz="2400" b="1" spc="-150" dirty="0" smtClean="0">
                <a:solidFill>
                  <a:srgbClr val="0070C0"/>
                </a:solidFill>
                <a:latin typeface="微软雅黑" panose="020B0503020204020204" pitchFamily="34" charset="-122"/>
                <a:ea typeface="微软雅黑" panose="020B0503020204020204" pitchFamily="34" charset="-122"/>
              </a:rPr>
              <a:t>1</a:t>
            </a:r>
            <a:r>
              <a:rPr lang="en-US" altLang="zh-CN" sz="2400" b="1" spc="-150" dirty="0" smtClean="0">
                <a:solidFill>
                  <a:srgbClr val="C00000"/>
                </a:solidFill>
                <a:latin typeface="微软雅黑" panose="020B0503020204020204" pitchFamily="34" charset="-122"/>
                <a:ea typeface="微软雅黑" panose="020B0503020204020204" pitchFamily="34" charset="-122"/>
              </a:rPr>
              <a:t>0</a:t>
            </a:r>
            <a:r>
              <a:rPr lang="en-US" altLang="zh-CN" sz="2400" spc="-150" dirty="0" smtClean="0">
                <a:latin typeface="微软雅黑" panose="020B0503020204020204" pitchFamily="34" charset="-122"/>
                <a:ea typeface="微软雅黑" panose="020B0503020204020204" pitchFamily="34" charset="-122"/>
              </a:rPr>
              <a:t>01 1101 1000 0010 0000 0101 1000 0001</a:t>
            </a:r>
            <a:endParaRPr lang="zh-CN" altLang="zh-CN" sz="2400" spc="-150" dirty="0">
              <a:latin typeface="微软雅黑" panose="020B0503020204020204" pitchFamily="34" charset="-122"/>
              <a:ea typeface="微软雅黑" panose="020B0503020204020204" pitchFamily="34" charset="-122"/>
            </a:endParaRPr>
          </a:p>
          <a:p>
            <a:pPr>
              <a:defRPr/>
            </a:pPr>
            <a:r>
              <a:rPr lang="en-US" altLang="zh-CN" sz="2400" spc="-150" dirty="0">
                <a:latin typeface="微软雅黑" panose="020B0503020204020204" pitchFamily="34" charset="-122"/>
                <a:ea typeface="微软雅黑" panose="020B0503020204020204" pitchFamily="34" charset="-122"/>
              </a:rPr>
              <a:t>P</a:t>
            </a:r>
            <a:r>
              <a:rPr lang="zh-CN" altLang="zh-CN" sz="2400" spc="-150" dirty="0">
                <a:latin typeface="微软雅黑" panose="020B0503020204020204" pitchFamily="34" charset="-122"/>
                <a:ea typeface="微软雅黑" panose="020B0503020204020204" pitchFamily="34" charset="-122"/>
              </a:rPr>
              <a:t>盒置换输出：</a:t>
            </a:r>
            <a:r>
              <a:rPr lang="en-US" altLang="zh-CN" sz="2400" spc="-150" dirty="0" smtClean="0">
                <a:latin typeface="微软雅黑" panose="020B0503020204020204" pitchFamily="34" charset="-122"/>
                <a:ea typeface="微软雅黑" panose="020B0503020204020204" pitchFamily="34" charset="-122"/>
              </a:rPr>
              <a:t>0000 0000 </a:t>
            </a:r>
            <a:r>
              <a:rPr lang="en-US" altLang="zh-CN" sz="2400" b="1" spc="-150" dirty="0" smtClean="0">
                <a:solidFill>
                  <a:srgbClr val="0070C0"/>
                </a:solidFill>
                <a:latin typeface="微软雅黑" panose="020B0503020204020204" pitchFamily="34" charset="-122"/>
                <a:ea typeface="微软雅黑" panose="020B0503020204020204" pitchFamily="34" charset="-122"/>
              </a:rPr>
              <a:t>1</a:t>
            </a:r>
            <a:r>
              <a:rPr lang="en-US" altLang="zh-CN" sz="2400" spc="-150" dirty="0" smtClean="0">
                <a:latin typeface="微软雅黑" panose="020B0503020204020204" pitchFamily="34" charset="-122"/>
                <a:ea typeface="微软雅黑" panose="020B0503020204020204" pitchFamily="34" charset="-122"/>
              </a:rPr>
              <a:t>100 1000 </a:t>
            </a:r>
            <a:r>
              <a:rPr lang="en-US" altLang="zh-CN" sz="2400" b="1" spc="-150" dirty="0" smtClean="0">
                <a:solidFill>
                  <a:srgbClr val="C00000"/>
                </a:solidFill>
                <a:latin typeface="微软雅黑" panose="020B0503020204020204" pitchFamily="34" charset="-122"/>
                <a:ea typeface="微软雅黑" panose="020B0503020204020204" pitchFamily="34" charset="-122"/>
              </a:rPr>
              <a:t>0</a:t>
            </a:r>
            <a:r>
              <a:rPr lang="en-US" altLang="zh-CN" sz="2400" spc="-150" dirty="0" smtClean="0">
                <a:latin typeface="微软雅黑" panose="020B0503020204020204" pitchFamily="34" charset="-122"/>
                <a:ea typeface="微软雅黑" panose="020B0503020204020204" pitchFamily="34" charset="-122"/>
              </a:rPr>
              <a:t>110 1001 0001 1011</a:t>
            </a:r>
            <a:endParaRPr lang="zh-CN" altLang="zh-CN" sz="2400" spc="-15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8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819" grpId="0"/>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下一轮右半部分</a:t>
            </a:r>
            <a:endParaRPr lang="zh-CN" altLang="en-US" dirty="0" smtClean="0"/>
          </a:p>
        </p:txBody>
      </p:sp>
      <p:sp>
        <p:nvSpPr>
          <p:cNvPr id="2" name="TextBox 1"/>
          <p:cNvSpPr txBox="1"/>
          <p:nvPr/>
        </p:nvSpPr>
        <p:spPr>
          <a:xfrm>
            <a:off x="323528" y="1556792"/>
            <a:ext cx="8280920" cy="3133165"/>
          </a:xfrm>
          <a:prstGeom prst="rect">
            <a:avLst/>
          </a:prstGeom>
          <a:noFill/>
        </p:spPr>
        <p:txBody>
          <a:bodyPr wrap="square" rtlCol="0">
            <a:spAutoFit/>
          </a:bodyPr>
          <a:lstStyle/>
          <a:p>
            <a:pPr lvl="0" eaLnBrk="0" hangingPunct="0">
              <a:spcBef>
                <a:spcPct val="20000"/>
              </a:spcBef>
            </a:pPr>
            <a:r>
              <a:rPr lang="zh-CN" altLang="zh-CN" sz="2600" b="1" dirty="0">
                <a:solidFill>
                  <a:srgbClr val="002060"/>
                </a:solidFill>
                <a:latin typeface="微软雅黑" panose="020B0503020204020204" pitchFamily="34" charset="-122"/>
                <a:ea typeface="微软雅黑" panose="020B0503020204020204" pitchFamily="34" charset="-122"/>
              </a:rPr>
              <a:t>下一轮右半部分</a:t>
            </a:r>
            <a:r>
              <a:rPr lang="zh-CN" altLang="zh-CN" sz="2600" dirty="0">
                <a:solidFill>
                  <a:prstClr val="black"/>
                </a:solidFill>
                <a:latin typeface="微软雅黑" panose="020B0503020204020204" pitchFamily="34" charset="-122"/>
                <a:ea typeface="微软雅黑" panose="020B0503020204020204" pitchFamily="34" charset="-122"/>
              </a:rPr>
              <a:t>为</a:t>
            </a:r>
            <a:r>
              <a:rPr lang="en-US" altLang="zh-CN" sz="2600" i="1" dirty="0">
                <a:solidFill>
                  <a:prstClr val="black"/>
                </a:solidFill>
                <a:latin typeface="微软雅黑" panose="020B0503020204020204" pitchFamily="34" charset="-122"/>
                <a:ea typeface="微软雅黑" panose="020B0503020204020204" pitchFamily="34" charset="-122"/>
              </a:rPr>
              <a:t>F</a:t>
            </a:r>
            <a:r>
              <a:rPr lang="zh-CN" altLang="zh-CN" sz="2600" dirty="0">
                <a:solidFill>
                  <a:prstClr val="black"/>
                </a:solidFill>
                <a:latin typeface="微软雅黑" panose="020B0503020204020204" pitchFamily="34" charset="-122"/>
                <a:ea typeface="微软雅黑" panose="020B0503020204020204" pitchFamily="34" charset="-122"/>
              </a:rPr>
              <a:t>函数输出的</a:t>
            </a:r>
            <a:r>
              <a:rPr lang="en-US" altLang="zh-CN" sz="2600" dirty="0">
                <a:solidFill>
                  <a:prstClr val="black"/>
                </a:solidFill>
                <a:latin typeface="微软雅黑" panose="020B0503020204020204" pitchFamily="34" charset="-122"/>
                <a:ea typeface="微软雅黑" panose="020B0503020204020204" pitchFamily="34" charset="-122"/>
              </a:rPr>
              <a:t>32 bits</a:t>
            </a:r>
            <a:r>
              <a:rPr lang="zh-CN" altLang="zh-CN" sz="2600" dirty="0">
                <a:solidFill>
                  <a:prstClr val="black"/>
                </a:solidFill>
                <a:latin typeface="微软雅黑" panose="020B0503020204020204" pitchFamily="34" charset="-122"/>
                <a:ea typeface="微软雅黑" panose="020B0503020204020204" pitchFamily="34" charset="-122"/>
              </a:rPr>
              <a:t>与左半部分</a:t>
            </a:r>
            <a:r>
              <a:rPr lang="en-US" altLang="zh-CN" sz="2600" i="1" dirty="0">
                <a:solidFill>
                  <a:prstClr val="black"/>
                </a:solidFill>
                <a:latin typeface="微软雅黑" panose="020B0503020204020204" pitchFamily="34" charset="-122"/>
                <a:ea typeface="微软雅黑" panose="020B0503020204020204" pitchFamily="34" charset="-122"/>
              </a:rPr>
              <a:t>L</a:t>
            </a:r>
            <a:r>
              <a:rPr lang="en-US" altLang="zh-CN" sz="2600" baseline="-25000" dirty="0">
                <a:solidFill>
                  <a:prstClr val="black"/>
                </a:solidFill>
                <a:latin typeface="微软雅黑" panose="020B0503020204020204" pitchFamily="34" charset="-122"/>
                <a:ea typeface="微软雅黑" panose="020B0503020204020204" pitchFamily="34" charset="-122"/>
              </a:rPr>
              <a:t>0</a:t>
            </a:r>
            <a:r>
              <a:rPr lang="en-US" altLang="zh-CN" sz="2600" dirty="0">
                <a:solidFill>
                  <a:prstClr val="black"/>
                </a:solidFill>
                <a:latin typeface="微软雅黑" panose="020B0503020204020204" pitchFamily="34" charset="-122"/>
                <a:ea typeface="微软雅黑" panose="020B0503020204020204" pitchFamily="34" charset="-122"/>
              </a:rPr>
              <a:t>=11111111 10111000 01110110 01010111</a:t>
            </a:r>
            <a:r>
              <a:rPr lang="zh-CN" altLang="zh-CN" sz="2600" dirty="0">
                <a:solidFill>
                  <a:prstClr val="black"/>
                </a:solidFill>
                <a:latin typeface="微软雅黑" panose="020B0503020204020204" pitchFamily="34" charset="-122"/>
                <a:ea typeface="微软雅黑" panose="020B0503020204020204" pitchFamily="34" charset="-122"/>
              </a:rPr>
              <a:t>的</a:t>
            </a:r>
            <a:r>
              <a:rPr lang="en-US" altLang="zh-CN" sz="2600" dirty="0">
                <a:solidFill>
                  <a:prstClr val="black"/>
                </a:solidFill>
                <a:latin typeface="微软雅黑" panose="020B0503020204020204" pitchFamily="34" charset="-122"/>
                <a:ea typeface="微软雅黑" panose="020B0503020204020204" pitchFamily="34" charset="-122"/>
              </a:rPr>
              <a:t>32 bits</a:t>
            </a:r>
            <a:r>
              <a:rPr lang="zh-CN" altLang="zh-CN" sz="2600" dirty="0">
                <a:solidFill>
                  <a:prstClr val="black"/>
                </a:solidFill>
                <a:latin typeface="微软雅黑" panose="020B0503020204020204" pitchFamily="34" charset="-122"/>
                <a:ea typeface="微软雅黑" panose="020B0503020204020204" pitchFamily="34" charset="-122"/>
              </a:rPr>
              <a:t>进行异或，得到下一轮右半部分的最终的</a:t>
            </a:r>
            <a:r>
              <a:rPr lang="en-US" altLang="zh-CN" sz="2600" dirty="0">
                <a:solidFill>
                  <a:prstClr val="black"/>
                </a:solidFill>
                <a:latin typeface="微软雅黑" panose="020B0503020204020204" pitchFamily="34" charset="-122"/>
                <a:ea typeface="微软雅黑" panose="020B0503020204020204" pitchFamily="34" charset="-122"/>
              </a:rPr>
              <a:t>R</a:t>
            </a:r>
            <a:r>
              <a:rPr lang="en-US" altLang="zh-CN" sz="2600" baseline="-25000" dirty="0">
                <a:solidFill>
                  <a:prstClr val="black"/>
                </a:solidFill>
                <a:latin typeface="微软雅黑" panose="020B0503020204020204" pitchFamily="34" charset="-122"/>
                <a:ea typeface="微软雅黑" panose="020B0503020204020204" pitchFamily="34" charset="-122"/>
              </a:rPr>
              <a:t>1</a:t>
            </a:r>
            <a:r>
              <a:rPr lang="zh-CN" altLang="zh-CN" sz="2600" dirty="0">
                <a:solidFill>
                  <a:prstClr val="black"/>
                </a:solidFill>
                <a:latin typeface="微软雅黑" panose="020B0503020204020204" pitchFamily="34" charset="-122"/>
                <a:ea typeface="微软雅黑" panose="020B0503020204020204" pitchFamily="34" charset="-122"/>
              </a:rPr>
              <a:t>的</a:t>
            </a:r>
            <a:r>
              <a:rPr lang="en-US" altLang="zh-CN" sz="2600" dirty="0">
                <a:solidFill>
                  <a:prstClr val="black"/>
                </a:solidFill>
                <a:latin typeface="微软雅黑" panose="020B0503020204020204" pitchFamily="34" charset="-122"/>
                <a:ea typeface="微软雅黑" panose="020B0503020204020204" pitchFamily="34" charset="-122"/>
              </a:rPr>
              <a:t>32 bits</a:t>
            </a:r>
            <a:r>
              <a:rPr lang="zh-CN" altLang="zh-CN" sz="2600" dirty="0">
                <a:solidFill>
                  <a:prstClr val="black"/>
                </a:solidFill>
                <a:latin typeface="微软雅黑" panose="020B0503020204020204" pitchFamily="34" charset="-122"/>
                <a:ea typeface="微软雅黑" panose="020B0503020204020204" pitchFamily="34" charset="-122"/>
              </a:rPr>
              <a:t>，如下所示：</a:t>
            </a:r>
          </a:p>
          <a:p>
            <a:pPr lvl="0" eaLnBrk="0" hangingPunct="0">
              <a:spcBef>
                <a:spcPct val="20000"/>
              </a:spcBef>
            </a:pPr>
            <a:r>
              <a:rPr lang="en-US" altLang="zh-CN" sz="2600" i="1" dirty="0">
                <a:solidFill>
                  <a:prstClr val="black"/>
                </a:solidFill>
                <a:latin typeface="微软雅黑" panose="020B0503020204020204" pitchFamily="34" charset="-122"/>
                <a:ea typeface="微软雅黑" panose="020B0503020204020204" pitchFamily="34" charset="-122"/>
              </a:rPr>
              <a:t>R</a:t>
            </a:r>
            <a:r>
              <a:rPr lang="en-US" altLang="zh-CN" sz="2600" baseline="-25000" dirty="0">
                <a:solidFill>
                  <a:prstClr val="black"/>
                </a:solidFill>
                <a:latin typeface="微软雅黑" panose="020B0503020204020204" pitchFamily="34" charset="-122"/>
                <a:ea typeface="微软雅黑" panose="020B0503020204020204" pitchFamily="34" charset="-122"/>
              </a:rPr>
              <a:t>1</a:t>
            </a:r>
            <a:r>
              <a:rPr lang="en-US" altLang="zh-CN" sz="2600" dirty="0">
                <a:solidFill>
                  <a:prstClr val="black"/>
                </a:solidFill>
                <a:latin typeface="微软雅黑" panose="020B0503020204020204" pitchFamily="34" charset="-122"/>
                <a:ea typeface="微软雅黑" panose="020B0503020204020204" pitchFamily="34" charset="-122"/>
              </a:rPr>
              <a:t>=11111111 10111000 01110110 </a:t>
            </a:r>
            <a:r>
              <a:rPr lang="en-US" altLang="zh-CN" sz="2600" dirty="0" smtClean="0">
                <a:solidFill>
                  <a:prstClr val="black"/>
                </a:solidFill>
                <a:latin typeface="微软雅黑" panose="020B0503020204020204" pitchFamily="34" charset="-122"/>
                <a:ea typeface="微软雅黑" panose="020B0503020204020204" pitchFamily="34" charset="-122"/>
              </a:rPr>
              <a:t>01010111</a:t>
            </a:r>
          </a:p>
          <a:p>
            <a:pPr lvl="0" eaLnBrk="0" hangingPunct="0">
              <a:spcBef>
                <a:spcPct val="20000"/>
              </a:spcBef>
            </a:pPr>
            <a:r>
              <a:rPr lang="en-US" altLang="zh-CN" sz="2600" dirty="0" smtClean="0">
                <a:solidFill>
                  <a:prstClr val="black"/>
                </a:solidFill>
                <a:latin typeface="微软雅黑" panose="020B0503020204020204" pitchFamily="34" charset="-122"/>
                <a:ea typeface="微软雅黑" panose="020B0503020204020204" pitchFamily="34" charset="-122"/>
              </a:rPr>
              <a:t>    </a:t>
            </a:r>
            <a:r>
              <a:rPr lang="zh-CN" altLang="zh-CN" sz="2600" dirty="0" smtClean="0">
                <a:solidFill>
                  <a:prstClr val="black"/>
                </a:solidFill>
                <a:latin typeface="微软雅黑" panose="020B0503020204020204" pitchFamily="34" charset="-122"/>
                <a:ea typeface="微软雅黑" panose="020B0503020204020204" pitchFamily="34" charset="-122"/>
              </a:rPr>
              <a:t>⊕</a:t>
            </a:r>
            <a:r>
              <a:rPr lang="en-US" altLang="zh-CN" sz="2600" dirty="0" smtClean="0">
                <a:solidFill>
                  <a:prstClr val="black"/>
                </a:solidFill>
                <a:latin typeface="微软雅黑" panose="020B0503020204020204" pitchFamily="34" charset="-122"/>
                <a:ea typeface="微软雅黑" panose="020B0503020204020204" pitchFamily="34" charset="-122"/>
              </a:rPr>
              <a:t>00000000110010000110100100011011</a:t>
            </a:r>
            <a:endParaRPr lang="zh-CN" altLang="zh-CN" sz="2600" dirty="0">
              <a:solidFill>
                <a:prstClr val="black"/>
              </a:solidFill>
              <a:latin typeface="微软雅黑" panose="020B0503020204020204" pitchFamily="34" charset="-122"/>
              <a:ea typeface="微软雅黑" panose="020B0503020204020204" pitchFamily="34" charset="-122"/>
            </a:endParaRPr>
          </a:p>
          <a:p>
            <a:pPr lvl="0" eaLnBrk="0" hangingPunct="0">
              <a:spcBef>
                <a:spcPct val="20000"/>
              </a:spcBef>
            </a:pPr>
            <a:r>
              <a:rPr lang="en-US" altLang="zh-CN" sz="2600" dirty="0">
                <a:solidFill>
                  <a:prstClr val="black"/>
                </a:solidFill>
                <a:latin typeface="微软雅黑" panose="020B0503020204020204" pitchFamily="34" charset="-122"/>
                <a:ea typeface="微软雅黑" panose="020B0503020204020204" pitchFamily="34" charset="-122"/>
              </a:rPr>
              <a:t>    </a:t>
            </a:r>
            <a:r>
              <a:rPr lang="en-US" altLang="zh-CN" sz="2600" dirty="0" smtClean="0">
                <a:solidFill>
                  <a:prstClr val="black"/>
                </a:solidFill>
                <a:latin typeface="微软雅黑" panose="020B0503020204020204" pitchFamily="34" charset="-122"/>
                <a:ea typeface="微软雅黑" panose="020B0503020204020204" pitchFamily="34" charset="-122"/>
              </a:rPr>
              <a:t>=11111111011100000001111101001100</a:t>
            </a:r>
            <a:endParaRPr lang="zh-CN" altLang="zh-CN" sz="26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179512" y="1268413"/>
            <a:ext cx="8856983" cy="2016571"/>
          </a:xfrm>
        </p:spPr>
        <p:txBody>
          <a:bodyPr/>
          <a:lstStyle/>
          <a:p>
            <a:pPr>
              <a:buNone/>
            </a:pPr>
            <a:r>
              <a:rPr lang="zh-CN" altLang="zh-CN" dirty="0" smtClean="0"/>
              <a:t>经过一轮完整变换之后，</a:t>
            </a:r>
            <a:endParaRPr lang="en-US" altLang="zh-CN" dirty="0" smtClean="0"/>
          </a:p>
          <a:p>
            <a:pPr>
              <a:buNone/>
            </a:pPr>
            <a:r>
              <a:rPr lang="zh-CN" altLang="zh-CN" b="1" dirty="0" smtClean="0">
                <a:solidFill>
                  <a:srgbClr val="002060"/>
                </a:solidFill>
              </a:rPr>
              <a:t>左半部分</a:t>
            </a:r>
            <a:r>
              <a:rPr lang="en-US" altLang="zh-CN" b="1" i="1" dirty="0" smtClean="0">
                <a:solidFill>
                  <a:srgbClr val="002060"/>
                </a:solidFill>
              </a:rPr>
              <a:t>L</a:t>
            </a:r>
            <a:r>
              <a:rPr lang="en-US" altLang="zh-CN" b="1" baseline="-25000" dirty="0" smtClean="0">
                <a:solidFill>
                  <a:srgbClr val="002060"/>
                </a:solidFill>
              </a:rPr>
              <a:t>1</a:t>
            </a:r>
            <a:r>
              <a:rPr lang="en-US" altLang="zh-CN" dirty="0" smtClean="0"/>
              <a:t>=00000000 11111111 00000110 10000011</a:t>
            </a:r>
          </a:p>
          <a:p>
            <a:pPr>
              <a:buNone/>
            </a:pPr>
            <a:r>
              <a:rPr lang="zh-CN" altLang="zh-CN" b="1" dirty="0" smtClean="0">
                <a:solidFill>
                  <a:srgbClr val="002060"/>
                </a:solidFill>
              </a:rPr>
              <a:t>右半部分</a:t>
            </a:r>
            <a:r>
              <a:rPr lang="en-US" altLang="zh-CN" b="1" i="1" dirty="0" smtClean="0">
                <a:solidFill>
                  <a:srgbClr val="002060"/>
                </a:solidFill>
              </a:rPr>
              <a:t>R</a:t>
            </a:r>
            <a:r>
              <a:rPr lang="en-US" altLang="zh-CN" b="1" baseline="-25000" dirty="0" smtClean="0">
                <a:solidFill>
                  <a:srgbClr val="002060"/>
                </a:solidFill>
              </a:rPr>
              <a:t>1</a:t>
            </a:r>
            <a:r>
              <a:rPr lang="en-US" altLang="zh-CN" dirty="0" smtClean="0"/>
              <a:t>=11111111 01110000 00011111 01001100</a:t>
            </a:r>
            <a:r>
              <a:rPr lang="zh-CN" altLang="zh-CN" dirty="0" smtClean="0"/>
              <a:t>作为下一轮的输入，重复上述变换过程。</a:t>
            </a:r>
            <a:endParaRPr lang="en-US" altLang="zh-CN" dirty="0" smtClean="0"/>
          </a:p>
        </p:txBody>
      </p:sp>
      <p:sp>
        <p:nvSpPr>
          <p:cNvPr id="2" name="TextBox 1"/>
          <p:cNvSpPr txBox="1"/>
          <p:nvPr/>
        </p:nvSpPr>
        <p:spPr>
          <a:xfrm>
            <a:off x="179512" y="4293096"/>
            <a:ext cx="8712968" cy="1292662"/>
          </a:xfrm>
          <a:prstGeom prst="rect">
            <a:avLst/>
          </a:prstGeom>
          <a:noFill/>
        </p:spPr>
        <p:txBody>
          <a:bodyPr wrap="square" rtlCol="0">
            <a:spAutoFit/>
          </a:bodyPr>
          <a:lstStyle/>
          <a:p>
            <a:pPr lvl="0" eaLnBrk="0" hangingPunct="0">
              <a:spcBef>
                <a:spcPct val="20000"/>
              </a:spcBef>
            </a:pPr>
            <a:r>
              <a:rPr lang="en-US" altLang="zh-CN" sz="2600" dirty="0">
                <a:solidFill>
                  <a:prstClr val="black"/>
                </a:solidFill>
                <a:latin typeface="微软雅黑" panose="020B0503020204020204" pitchFamily="34" charset="-122"/>
                <a:ea typeface="微软雅黑" panose="020B0503020204020204" pitchFamily="34" charset="-122"/>
              </a:rPr>
              <a:t>DES</a:t>
            </a:r>
            <a:r>
              <a:rPr lang="zh-CN" altLang="zh-CN" sz="2600" dirty="0">
                <a:solidFill>
                  <a:prstClr val="black"/>
                </a:solidFill>
                <a:latin typeface="微软雅黑" panose="020B0503020204020204" pitchFamily="34" charset="-122"/>
                <a:ea typeface="微软雅黑" panose="020B0503020204020204" pitchFamily="34" charset="-122"/>
              </a:rPr>
              <a:t>总共完成</a:t>
            </a:r>
            <a:r>
              <a:rPr lang="en-US" altLang="zh-CN" sz="2600" b="1" dirty="0">
                <a:solidFill>
                  <a:srgbClr val="002060"/>
                </a:solidFill>
                <a:latin typeface="微软雅黑" panose="020B0503020204020204" pitchFamily="34" charset="-122"/>
                <a:ea typeface="微软雅黑" panose="020B0503020204020204" pitchFamily="34" charset="-122"/>
              </a:rPr>
              <a:t>16</a:t>
            </a:r>
            <a:r>
              <a:rPr lang="zh-CN" altLang="zh-CN" sz="2600" b="1" dirty="0">
                <a:solidFill>
                  <a:srgbClr val="002060"/>
                </a:solidFill>
                <a:latin typeface="微软雅黑" panose="020B0503020204020204" pitchFamily="34" charset="-122"/>
                <a:ea typeface="微软雅黑" panose="020B0503020204020204" pitchFamily="34" charset="-122"/>
              </a:rPr>
              <a:t>轮次</a:t>
            </a:r>
            <a:r>
              <a:rPr lang="zh-CN" altLang="zh-CN" sz="2600" dirty="0">
                <a:solidFill>
                  <a:prstClr val="black"/>
                </a:solidFill>
                <a:latin typeface="微软雅黑" panose="020B0503020204020204" pitchFamily="34" charset="-122"/>
                <a:ea typeface="微软雅黑" panose="020B0503020204020204" pitchFamily="34" charset="-122"/>
              </a:rPr>
              <a:t>的迭代运算，然后左半部分</a:t>
            </a:r>
            <a:r>
              <a:rPr lang="en-US" altLang="zh-CN" sz="2600" dirty="0">
                <a:solidFill>
                  <a:prstClr val="black"/>
                </a:solidFill>
                <a:latin typeface="微软雅黑" panose="020B0503020204020204" pitchFamily="34" charset="-122"/>
                <a:ea typeface="微软雅黑" panose="020B0503020204020204" pitchFamily="34" charset="-122"/>
              </a:rPr>
              <a:t>32 bits</a:t>
            </a:r>
            <a:r>
              <a:rPr lang="zh-CN" altLang="zh-CN" sz="2600" dirty="0">
                <a:solidFill>
                  <a:prstClr val="black"/>
                </a:solidFill>
                <a:latin typeface="微软雅黑" panose="020B0503020204020204" pitchFamily="34" charset="-122"/>
                <a:ea typeface="微软雅黑" panose="020B0503020204020204" pitchFamily="34" charset="-122"/>
              </a:rPr>
              <a:t>与右半部分</a:t>
            </a:r>
            <a:r>
              <a:rPr lang="en-US" altLang="zh-CN" sz="2600" dirty="0">
                <a:solidFill>
                  <a:prstClr val="black"/>
                </a:solidFill>
                <a:latin typeface="微软雅黑" panose="020B0503020204020204" pitchFamily="34" charset="-122"/>
                <a:ea typeface="微软雅黑" panose="020B0503020204020204" pitchFamily="34" charset="-122"/>
              </a:rPr>
              <a:t>32 bits</a:t>
            </a:r>
            <a:r>
              <a:rPr lang="zh-CN" altLang="zh-CN" sz="2600" dirty="0">
                <a:solidFill>
                  <a:prstClr val="black"/>
                </a:solidFill>
                <a:latin typeface="微软雅黑" panose="020B0503020204020204" pitchFamily="34" charset="-122"/>
                <a:ea typeface="微软雅黑" panose="020B0503020204020204" pitchFamily="34" charset="-122"/>
              </a:rPr>
              <a:t>进行</a:t>
            </a:r>
            <a:r>
              <a:rPr lang="zh-CN" altLang="zh-CN" sz="2600" b="1" dirty="0">
                <a:solidFill>
                  <a:srgbClr val="002060"/>
                </a:solidFill>
                <a:latin typeface="微软雅黑" panose="020B0503020204020204" pitchFamily="34" charset="-122"/>
                <a:ea typeface="微软雅黑" panose="020B0503020204020204" pitchFamily="34" charset="-122"/>
              </a:rPr>
              <a:t>左右交换</a:t>
            </a:r>
            <a:r>
              <a:rPr lang="zh-CN" altLang="zh-CN" sz="2600" dirty="0">
                <a:solidFill>
                  <a:prstClr val="black"/>
                </a:solidFill>
                <a:latin typeface="微软雅黑" panose="020B0503020204020204" pitchFamily="34" charset="-122"/>
                <a:ea typeface="微软雅黑" panose="020B0503020204020204" pitchFamily="34" charset="-122"/>
              </a:rPr>
              <a:t>，合并得到</a:t>
            </a:r>
            <a:r>
              <a:rPr lang="en-US" altLang="zh-CN" sz="2600" dirty="0">
                <a:solidFill>
                  <a:prstClr val="black"/>
                </a:solidFill>
                <a:latin typeface="微软雅黑" panose="020B0503020204020204" pitchFamily="34" charset="-122"/>
                <a:ea typeface="微软雅黑" panose="020B0503020204020204" pitchFamily="34" charset="-122"/>
              </a:rPr>
              <a:t>64 bits</a:t>
            </a:r>
            <a:r>
              <a:rPr lang="zh-CN" altLang="zh-CN" sz="2600" dirty="0">
                <a:solidFill>
                  <a:prstClr val="black"/>
                </a:solidFill>
                <a:latin typeface="微软雅黑" panose="020B0503020204020204" pitchFamily="34" charset="-122"/>
                <a:ea typeface="微软雅黑" panose="020B0503020204020204" pitchFamily="34" charset="-122"/>
              </a:rPr>
              <a:t>，作为</a:t>
            </a:r>
            <a:r>
              <a:rPr lang="en-US" altLang="zh-CN" sz="2600" dirty="0">
                <a:solidFill>
                  <a:prstClr val="black"/>
                </a:solidFill>
                <a:latin typeface="微软雅黑" panose="020B0503020204020204" pitchFamily="34" charset="-122"/>
                <a:ea typeface="微软雅黑" panose="020B0503020204020204" pitchFamily="34" charset="-122"/>
              </a:rPr>
              <a:t>IP</a:t>
            </a:r>
            <a:r>
              <a:rPr lang="zh-CN" altLang="zh-CN" sz="2600" dirty="0">
                <a:solidFill>
                  <a:prstClr val="black"/>
                </a:solidFill>
                <a:latin typeface="微软雅黑" panose="020B0503020204020204" pitchFamily="34" charset="-122"/>
                <a:ea typeface="微软雅黑" panose="020B0503020204020204" pitchFamily="34" charset="-122"/>
              </a:rPr>
              <a:t>逆初始置换输入，进行</a:t>
            </a:r>
            <a:r>
              <a:rPr lang="en-US" altLang="zh-CN" sz="2600" dirty="0">
                <a:solidFill>
                  <a:prstClr val="black"/>
                </a:solidFill>
                <a:latin typeface="微软雅黑" panose="020B0503020204020204" pitchFamily="34" charset="-122"/>
                <a:ea typeface="微软雅黑" panose="020B0503020204020204" pitchFamily="34" charset="-122"/>
              </a:rPr>
              <a:t>IP</a:t>
            </a:r>
            <a:r>
              <a:rPr lang="zh-CN" altLang="zh-CN" sz="2600" dirty="0">
                <a:solidFill>
                  <a:prstClr val="black"/>
                </a:solidFill>
                <a:latin typeface="微软雅黑" panose="020B0503020204020204" pitchFamily="34" charset="-122"/>
                <a:ea typeface="微软雅黑" panose="020B0503020204020204" pitchFamily="34" charset="-122"/>
              </a:rPr>
              <a:t>逆初始置换</a:t>
            </a:r>
            <a:r>
              <a:rPr lang="zh-CN" altLang="zh-CN" sz="2600" dirty="0" smtClean="0">
                <a:solidFill>
                  <a:prstClr val="black"/>
                </a:solidFill>
                <a:latin typeface="微软雅黑" panose="020B0503020204020204" pitchFamily="34" charset="-122"/>
                <a:ea typeface="微软雅黑" panose="020B0503020204020204" pitchFamily="34" charset="-122"/>
              </a:rPr>
              <a:t>。</a:t>
            </a:r>
            <a:endParaRPr lang="zh-CN" altLang="zh-CN" sz="2600" dirty="0">
              <a:solidFill>
                <a:prstClr val="black"/>
              </a:solidFill>
              <a:latin typeface="微软雅黑" panose="020B0503020204020204" pitchFamily="34" charset="-122"/>
              <a:ea typeface="微软雅黑" panose="020B0503020204020204" pitchFamily="34" charset="-122"/>
            </a:endParaRPr>
          </a:p>
        </p:txBody>
      </p:sp>
      <p:sp>
        <p:nvSpPr>
          <p:cNvPr id="5" name="标题 1"/>
          <p:cNvSpPr txBox="1">
            <a:spLocks/>
          </p:cNvSpPr>
          <p:nvPr/>
        </p:nvSpPr>
        <p:spPr bwMode="auto">
          <a:xfrm>
            <a:off x="838200" y="277813"/>
            <a:ext cx="7772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r>
              <a:rPr lang="zh-CN" altLang="en-US" smtClean="0"/>
              <a:t>完成</a:t>
            </a:r>
            <a:r>
              <a:rPr lang="en-US" altLang="zh-CN" smtClean="0"/>
              <a:t>1</a:t>
            </a:r>
            <a:r>
              <a:rPr lang="zh-CN" altLang="en-US" smtClean="0"/>
              <a:t>轮加密</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b="1" dirty="0" smtClean="0"/>
              <a:t>3</a:t>
            </a:r>
            <a:r>
              <a:rPr lang="zh-CN" altLang="zh-CN" b="1" dirty="0" smtClean="0"/>
              <a:t>．逆初始置换（</a:t>
            </a:r>
            <a:r>
              <a:rPr lang="en-US" altLang="zh-CN" b="1" dirty="0" smtClean="0"/>
              <a:t>IP</a:t>
            </a:r>
            <a:r>
              <a:rPr lang="en-US" altLang="zh-CN" b="1" baseline="30000" dirty="0" smtClean="0"/>
              <a:t>-1</a:t>
            </a:r>
            <a:r>
              <a:rPr lang="zh-CN" altLang="zh-CN" b="1" dirty="0" smtClean="0"/>
              <a:t>）</a:t>
            </a:r>
            <a:endParaRPr lang="zh-CN" altLang="en-US" dirty="0" smtClean="0"/>
          </a:p>
        </p:txBody>
      </p:sp>
      <p:sp>
        <p:nvSpPr>
          <p:cNvPr id="35843" name="内容占位符 2"/>
          <p:cNvSpPr>
            <a:spLocks noGrp="1"/>
          </p:cNvSpPr>
          <p:nvPr>
            <p:ph idx="1"/>
          </p:nvPr>
        </p:nvSpPr>
        <p:spPr>
          <a:xfrm>
            <a:off x="290513" y="1268413"/>
            <a:ext cx="8458200" cy="1800225"/>
          </a:xfrm>
        </p:spPr>
        <p:txBody>
          <a:bodyPr/>
          <a:lstStyle/>
          <a:p>
            <a:pPr>
              <a:buNone/>
            </a:pPr>
            <a:r>
              <a:rPr lang="en-US" altLang="zh-CN" dirty="0" smtClean="0"/>
              <a:t>DES</a:t>
            </a:r>
            <a:r>
              <a:rPr lang="zh-CN" altLang="zh-CN" dirty="0" smtClean="0"/>
              <a:t>完成</a:t>
            </a:r>
            <a:r>
              <a:rPr lang="en-US" altLang="zh-CN" dirty="0" smtClean="0"/>
              <a:t>16</a:t>
            </a:r>
            <a:r>
              <a:rPr lang="zh-CN" altLang="zh-CN" dirty="0" smtClean="0"/>
              <a:t>轮变换后，得到</a:t>
            </a:r>
            <a:r>
              <a:rPr lang="en-US" altLang="zh-CN" dirty="0" smtClean="0"/>
              <a:t>64 bits</a:t>
            </a:r>
            <a:r>
              <a:rPr lang="zh-CN" altLang="zh-CN" dirty="0" smtClean="0"/>
              <a:t>数据作为</a:t>
            </a:r>
            <a:r>
              <a:rPr lang="en-US" altLang="zh-CN" dirty="0" smtClean="0"/>
              <a:t>IP</a:t>
            </a:r>
            <a:r>
              <a:rPr lang="en-US" altLang="zh-CN" baseline="30000" dirty="0" smtClean="0"/>
              <a:t>-1</a:t>
            </a:r>
            <a:r>
              <a:rPr lang="zh-CN" altLang="zh-CN" dirty="0" smtClean="0"/>
              <a:t>逆初始置换的输入，经过</a:t>
            </a:r>
            <a:r>
              <a:rPr lang="en-US" altLang="zh-CN" dirty="0" smtClean="0"/>
              <a:t>IP</a:t>
            </a:r>
            <a:r>
              <a:rPr lang="en-US" altLang="zh-CN" baseline="30000" dirty="0" smtClean="0"/>
              <a:t>-1</a:t>
            </a:r>
            <a:r>
              <a:rPr lang="zh-CN" altLang="zh-CN" dirty="0" smtClean="0"/>
              <a:t>逆初始置换表（如表</a:t>
            </a:r>
            <a:r>
              <a:rPr lang="en-US" altLang="zh-CN" dirty="0" smtClean="0"/>
              <a:t>4-4</a:t>
            </a:r>
            <a:r>
              <a:rPr lang="zh-CN" altLang="zh-CN" dirty="0" smtClean="0"/>
              <a:t>所示），</a:t>
            </a:r>
            <a:r>
              <a:rPr lang="en-US" altLang="zh-CN" dirty="0" smtClean="0"/>
              <a:t>64 bits</a:t>
            </a:r>
            <a:r>
              <a:rPr lang="zh-CN" altLang="zh-CN" dirty="0" smtClean="0"/>
              <a:t>输入数据位置重新编排，得到输出</a:t>
            </a:r>
            <a:r>
              <a:rPr lang="en-US" altLang="zh-CN" dirty="0" smtClean="0"/>
              <a:t>64 bits</a:t>
            </a:r>
            <a:r>
              <a:rPr lang="zh-CN" altLang="zh-CN" dirty="0" smtClean="0"/>
              <a:t>数据，为最终密文。</a:t>
            </a:r>
          </a:p>
          <a:p>
            <a:endParaRPr lang="zh-CN" altLang="en-US" dirty="0" smtClean="0"/>
          </a:p>
        </p:txBody>
      </p:sp>
      <p:graphicFrame>
        <p:nvGraphicFramePr>
          <p:cNvPr id="4" name="表格 3"/>
          <p:cNvGraphicFramePr>
            <a:graphicFrameLocks noGrp="1"/>
          </p:cNvGraphicFramePr>
          <p:nvPr/>
        </p:nvGraphicFramePr>
        <p:xfrm>
          <a:off x="1403350" y="2997200"/>
          <a:ext cx="5689600" cy="3744912"/>
        </p:xfrm>
        <a:graphic>
          <a:graphicData uri="http://schemas.openxmlformats.org/drawingml/2006/table">
            <a:tbl>
              <a:tblPr>
                <a:tableStyleId>{5C22544A-7EE6-4342-B048-85BDC9FD1C3A}</a:tableStyleId>
              </a:tblPr>
              <a:tblGrid>
                <a:gridCol w="790021"/>
                <a:gridCol w="610473"/>
                <a:gridCol w="610473"/>
                <a:gridCol w="611907"/>
                <a:gridCol w="610473"/>
                <a:gridCol w="818751"/>
                <a:gridCol w="818751"/>
                <a:gridCol w="818751"/>
              </a:tblGrid>
              <a:tr h="468114">
                <a:tc>
                  <a:txBody>
                    <a:bodyPr/>
                    <a:lstStyle/>
                    <a:p>
                      <a:pPr indent="269875" algn="ctr" fontAlgn="ctr">
                        <a:lnSpc>
                          <a:spcPts val="1200"/>
                        </a:lnSpc>
                        <a:spcAft>
                          <a:spcPts val="0"/>
                        </a:spcAft>
                      </a:pPr>
                      <a:r>
                        <a:rPr lang="en-US" sz="2400" kern="100">
                          <a:effectLst/>
                        </a:rPr>
                        <a:t>40</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8</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48</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16</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56</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24</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64</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32</a:t>
                      </a:r>
                      <a:endParaRPr lang="zh-CN" sz="2400" kern="100">
                        <a:effectLst/>
                        <a:latin typeface="Times New Roman"/>
                        <a:ea typeface="宋体"/>
                      </a:endParaRPr>
                    </a:p>
                  </a:txBody>
                  <a:tcPr marL="0" marR="0" marT="0" marB="0" anchor="ctr"/>
                </a:tc>
              </a:tr>
              <a:tr h="468114">
                <a:tc>
                  <a:txBody>
                    <a:bodyPr/>
                    <a:lstStyle/>
                    <a:p>
                      <a:pPr indent="269875" algn="ctr" fontAlgn="ctr">
                        <a:lnSpc>
                          <a:spcPts val="1200"/>
                        </a:lnSpc>
                        <a:spcAft>
                          <a:spcPts val="0"/>
                        </a:spcAft>
                      </a:pPr>
                      <a:r>
                        <a:rPr lang="en-US" sz="2400" kern="100">
                          <a:effectLst/>
                        </a:rPr>
                        <a:t>39</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7</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47</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15</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55</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63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31</a:t>
                      </a:r>
                      <a:endParaRPr lang="zh-CN" sz="2400" kern="100">
                        <a:effectLst/>
                        <a:latin typeface="Times New Roman"/>
                        <a:ea typeface="宋体"/>
                      </a:endParaRPr>
                    </a:p>
                  </a:txBody>
                  <a:tcPr marL="0" marR="0" marT="0" marB="0" anchor="ctr"/>
                </a:tc>
              </a:tr>
              <a:tr h="468114">
                <a:tc>
                  <a:txBody>
                    <a:bodyPr/>
                    <a:lstStyle/>
                    <a:p>
                      <a:pPr indent="269875" algn="ctr" fontAlgn="ctr">
                        <a:lnSpc>
                          <a:spcPts val="1200"/>
                        </a:lnSpc>
                        <a:spcAft>
                          <a:spcPts val="0"/>
                        </a:spcAft>
                      </a:pPr>
                      <a:r>
                        <a:rPr lang="en-US" sz="2400" kern="100">
                          <a:effectLst/>
                        </a:rPr>
                        <a:t>38</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6</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46</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14</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54</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62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30</a:t>
                      </a:r>
                      <a:endParaRPr lang="zh-CN" sz="2400" kern="100">
                        <a:effectLst/>
                        <a:latin typeface="Times New Roman"/>
                        <a:ea typeface="宋体"/>
                      </a:endParaRPr>
                    </a:p>
                  </a:txBody>
                  <a:tcPr marL="0" marR="0" marT="0" marB="0" anchor="ctr"/>
                </a:tc>
              </a:tr>
              <a:tr h="468114">
                <a:tc>
                  <a:txBody>
                    <a:bodyPr/>
                    <a:lstStyle/>
                    <a:p>
                      <a:pPr indent="269875" algn="ctr" fontAlgn="ctr">
                        <a:lnSpc>
                          <a:spcPts val="1200"/>
                        </a:lnSpc>
                        <a:spcAft>
                          <a:spcPts val="0"/>
                        </a:spcAft>
                      </a:pPr>
                      <a:r>
                        <a:rPr lang="en-US" sz="2400" kern="100">
                          <a:effectLst/>
                        </a:rPr>
                        <a:t>37</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45</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21</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61</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29</a:t>
                      </a:r>
                      <a:endParaRPr lang="zh-CN" sz="2400" kern="100">
                        <a:effectLst/>
                        <a:latin typeface="Times New Roman"/>
                        <a:ea typeface="宋体"/>
                      </a:endParaRPr>
                    </a:p>
                  </a:txBody>
                  <a:tcPr marL="0" marR="0" marT="0" marB="0" anchor="ctr"/>
                </a:tc>
              </a:tr>
              <a:tr h="468114">
                <a:tc>
                  <a:txBody>
                    <a:bodyPr/>
                    <a:lstStyle/>
                    <a:p>
                      <a:pPr indent="269875" algn="ctr" fontAlgn="ctr">
                        <a:lnSpc>
                          <a:spcPts val="1200"/>
                        </a:lnSpc>
                        <a:spcAft>
                          <a:spcPts val="0"/>
                        </a:spcAft>
                      </a:pPr>
                      <a:r>
                        <a:rPr lang="en-US" sz="2400" kern="100">
                          <a:effectLst/>
                        </a:rPr>
                        <a:t>36</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44</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20</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60</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28</a:t>
                      </a:r>
                      <a:endParaRPr lang="zh-CN" sz="2400" kern="100">
                        <a:effectLst/>
                        <a:latin typeface="Times New Roman"/>
                        <a:ea typeface="宋体"/>
                      </a:endParaRPr>
                    </a:p>
                  </a:txBody>
                  <a:tcPr marL="0" marR="0" marT="0" marB="0" anchor="ctr"/>
                </a:tc>
              </a:tr>
              <a:tr h="468114">
                <a:tc>
                  <a:txBody>
                    <a:bodyPr/>
                    <a:lstStyle/>
                    <a:p>
                      <a:pPr indent="269875" algn="ctr" fontAlgn="ctr">
                        <a:lnSpc>
                          <a:spcPts val="1200"/>
                        </a:lnSpc>
                        <a:spcAft>
                          <a:spcPts val="0"/>
                        </a:spcAft>
                      </a:pPr>
                      <a:r>
                        <a:rPr lang="en-US" sz="2400" kern="100">
                          <a:effectLst/>
                        </a:rPr>
                        <a:t>35</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11</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51</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19</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59</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27</a:t>
                      </a:r>
                      <a:endParaRPr lang="zh-CN" sz="2400" kern="100">
                        <a:effectLst/>
                        <a:latin typeface="Times New Roman"/>
                        <a:ea typeface="宋体"/>
                      </a:endParaRPr>
                    </a:p>
                  </a:txBody>
                  <a:tcPr marL="0" marR="0" marT="0" marB="0" anchor="ctr"/>
                </a:tc>
              </a:tr>
              <a:tr h="468114">
                <a:tc>
                  <a:txBody>
                    <a:bodyPr/>
                    <a:lstStyle/>
                    <a:p>
                      <a:pPr indent="269875" algn="ctr" fontAlgn="ctr">
                        <a:lnSpc>
                          <a:spcPts val="1200"/>
                        </a:lnSpc>
                        <a:spcAft>
                          <a:spcPts val="0"/>
                        </a:spcAft>
                      </a:pPr>
                      <a:r>
                        <a:rPr lang="en-US" sz="2400" kern="100">
                          <a:effectLst/>
                        </a:rPr>
                        <a:t>34</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42</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10</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50</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18</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58</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26</a:t>
                      </a:r>
                      <a:endParaRPr lang="zh-CN" sz="2400" kern="100">
                        <a:effectLst/>
                        <a:latin typeface="Times New Roman"/>
                        <a:ea typeface="宋体"/>
                      </a:endParaRPr>
                    </a:p>
                  </a:txBody>
                  <a:tcPr marL="0" marR="0" marT="0" marB="0" anchor="ctr"/>
                </a:tc>
              </a:tr>
              <a:tr h="468114">
                <a:tc>
                  <a:txBody>
                    <a:bodyPr/>
                    <a:lstStyle/>
                    <a:p>
                      <a:pPr indent="269875" algn="ctr" fontAlgn="ctr">
                        <a:lnSpc>
                          <a:spcPts val="1200"/>
                        </a:lnSpc>
                        <a:spcAft>
                          <a:spcPts val="0"/>
                        </a:spcAft>
                      </a:pPr>
                      <a:r>
                        <a:rPr lang="en-US" sz="2400" kern="100">
                          <a:effectLst/>
                        </a:rPr>
                        <a:t>33</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41</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9</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49</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17</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a:effectLst/>
                        </a:rPr>
                        <a:t>57</a:t>
                      </a:r>
                      <a:endParaRPr lang="zh-CN" sz="2400" kern="100">
                        <a:effectLst/>
                        <a:latin typeface="Times New Roman"/>
                        <a:ea typeface="宋体"/>
                      </a:endParaRPr>
                    </a:p>
                  </a:txBody>
                  <a:tcPr marL="0" marR="0" marT="0" marB="0" anchor="ctr"/>
                </a:tc>
                <a:tc>
                  <a:txBody>
                    <a:bodyPr/>
                    <a:lstStyle/>
                    <a:p>
                      <a:pPr indent="269875" algn="ctr" fontAlgn="ctr">
                        <a:lnSpc>
                          <a:spcPts val="1200"/>
                        </a:lnSpc>
                        <a:spcAft>
                          <a:spcPts val="0"/>
                        </a:spcAft>
                      </a:pPr>
                      <a:r>
                        <a:rPr lang="en-US" sz="2400" kern="100" dirty="0">
                          <a:effectLst/>
                        </a:rPr>
                        <a:t>25</a:t>
                      </a:r>
                      <a:endParaRPr lang="zh-CN" sz="2400" kern="100" dirty="0">
                        <a:effectLst/>
                        <a:latin typeface="Times New Roman"/>
                        <a:ea typeface="宋体"/>
                      </a:endParaRPr>
                    </a:p>
                  </a:txBody>
                  <a:tcPr marL="0" marR="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0" y="19050"/>
            <a:ext cx="8964613" cy="1368425"/>
          </a:xfrm>
        </p:spPr>
        <p:txBody>
          <a:bodyPr/>
          <a:lstStyle/>
          <a:p>
            <a:pPr>
              <a:buNone/>
            </a:pPr>
            <a:r>
              <a:rPr lang="zh-CN" altLang="zh-CN" b="1" dirty="0" smtClean="0">
                <a:solidFill>
                  <a:srgbClr val="002060"/>
                </a:solidFill>
              </a:rPr>
              <a:t>逆初始置换（</a:t>
            </a:r>
            <a:r>
              <a:rPr lang="en-US" altLang="zh-CN" b="1" dirty="0" smtClean="0">
                <a:solidFill>
                  <a:srgbClr val="002060"/>
                </a:solidFill>
              </a:rPr>
              <a:t>IP</a:t>
            </a:r>
            <a:r>
              <a:rPr lang="en-US" altLang="zh-CN" b="1" baseline="30000" dirty="0" smtClean="0">
                <a:solidFill>
                  <a:srgbClr val="002060"/>
                </a:solidFill>
              </a:rPr>
              <a:t>-1</a:t>
            </a:r>
            <a:r>
              <a:rPr lang="zh-CN" altLang="zh-CN" b="1" dirty="0" smtClean="0">
                <a:solidFill>
                  <a:srgbClr val="002060"/>
                </a:solidFill>
              </a:rPr>
              <a:t>）正好初始置换（</a:t>
            </a:r>
            <a:r>
              <a:rPr lang="en-US" altLang="zh-CN" b="1" dirty="0" smtClean="0">
                <a:solidFill>
                  <a:srgbClr val="002060"/>
                </a:solidFill>
              </a:rPr>
              <a:t>IP</a:t>
            </a:r>
            <a:r>
              <a:rPr lang="zh-CN" altLang="zh-CN" b="1" dirty="0" smtClean="0">
                <a:solidFill>
                  <a:srgbClr val="002060"/>
                </a:solidFill>
              </a:rPr>
              <a:t>）的逆</a:t>
            </a:r>
            <a:r>
              <a:rPr lang="zh-CN" altLang="zh-CN" dirty="0" smtClean="0"/>
              <a:t>，若输入</a:t>
            </a:r>
            <a:r>
              <a:rPr lang="en-US" altLang="zh-CN" dirty="0" smtClean="0"/>
              <a:t>64 bits</a:t>
            </a:r>
            <a:r>
              <a:rPr lang="zh-CN" altLang="zh-CN" dirty="0" smtClean="0"/>
              <a:t>数据进行初始置换之后，再进行一次逆初始置换，最后输出结果刚好为初始置换输入的</a:t>
            </a:r>
            <a:r>
              <a:rPr lang="en-US" altLang="zh-CN" dirty="0" smtClean="0"/>
              <a:t>64 bits</a:t>
            </a:r>
            <a:r>
              <a:rPr lang="zh-CN" altLang="zh-CN" dirty="0" smtClean="0"/>
              <a:t>。</a:t>
            </a:r>
          </a:p>
        </p:txBody>
      </p:sp>
      <p:sp>
        <p:nvSpPr>
          <p:cNvPr id="368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a:p>
        </p:txBody>
      </p:sp>
      <p:graphicFrame>
        <p:nvGraphicFramePr>
          <p:cNvPr id="36868" name="对象 4"/>
          <p:cNvGraphicFramePr>
            <a:graphicFrameLocks noChangeAspect="1"/>
          </p:cNvGraphicFramePr>
          <p:nvPr/>
        </p:nvGraphicFramePr>
        <p:xfrm>
          <a:off x="698500" y="1268413"/>
          <a:ext cx="6897688" cy="5589587"/>
        </p:xfrm>
        <a:graphic>
          <a:graphicData uri="http://schemas.openxmlformats.org/presentationml/2006/ole">
            <mc:AlternateContent xmlns:mc="http://schemas.openxmlformats.org/markup-compatibility/2006">
              <mc:Choice xmlns:v="urn:schemas-microsoft-com:vml" Requires="v">
                <p:oleObj spid="_x0000_s36908" r:id="rId3" imgW="5014859" imgH="4048884" progId="Visio.Drawing.11">
                  <p:embed/>
                </p:oleObj>
              </mc:Choice>
              <mc:Fallback>
                <p:oleObj r:id="rId3" imgW="5014859" imgH="4048884"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 y="1268413"/>
                        <a:ext cx="6897688"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b="1" dirty="0"/>
              <a:t>4</a:t>
            </a:r>
            <a:r>
              <a:rPr lang="zh-CN" altLang="zh-CN" b="1" dirty="0"/>
              <a:t>．</a:t>
            </a:r>
            <a:r>
              <a:rPr lang="en-US" altLang="zh-CN" b="1" dirty="0"/>
              <a:t>DES</a:t>
            </a:r>
            <a:r>
              <a:rPr lang="zh-CN" altLang="zh-CN" b="1" dirty="0"/>
              <a:t>算法子密钥生成</a:t>
            </a:r>
            <a:r>
              <a:rPr lang="zh-CN" altLang="zh-CN" b="1" dirty="0" smtClean="0"/>
              <a:t>过程</a:t>
            </a:r>
            <a:endParaRPr lang="zh-CN" altLang="en-US" dirty="0" smtClean="0"/>
          </a:p>
        </p:txBody>
      </p:sp>
      <p:sp>
        <p:nvSpPr>
          <p:cNvPr id="37891" name="内容占位符 2"/>
          <p:cNvSpPr>
            <a:spLocks noGrp="1"/>
          </p:cNvSpPr>
          <p:nvPr>
            <p:ph idx="1"/>
          </p:nvPr>
        </p:nvSpPr>
        <p:spPr/>
        <p:txBody>
          <a:bodyPr/>
          <a:lstStyle/>
          <a:p>
            <a:pPr>
              <a:buNone/>
            </a:pPr>
            <a:r>
              <a:rPr lang="en-US" altLang="zh-CN" dirty="0"/>
              <a:t>DES</a:t>
            </a:r>
            <a:r>
              <a:rPr lang="zh-CN" altLang="zh-CN" dirty="0"/>
              <a:t>算法规定</a:t>
            </a:r>
            <a:r>
              <a:rPr lang="zh-CN" altLang="zh-CN" dirty="0">
                <a:solidFill>
                  <a:srgbClr val="002060"/>
                </a:solidFill>
              </a:rPr>
              <a:t>密钥长度为</a:t>
            </a:r>
            <a:r>
              <a:rPr lang="en-US" altLang="zh-CN" dirty="0">
                <a:solidFill>
                  <a:srgbClr val="002060"/>
                </a:solidFill>
              </a:rPr>
              <a:t>64 bits</a:t>
            </a:r>
            <a:r>
              <a:rPr lang="zh-CN" altLang="zh-CN" dirty="0"/>
              <a:t>，其中</a:t>
            </a:r>
            <a:r>
              <a:rPr lang="zh-CN" altLang="zh-CN" dirty="0">
                <a:solidFill>
                  <a:srgbClr val="002060"/>
                </a:solidFill>
              </a:rPr>
              <a:t>效密钥长度为</a:t>
            </a:r>
            <a:r>
              <a:rPr lang="en-US" altLang="zh-CN" dirty="0">
                <a:solidFill>
                  <a:srgbClr val="002060"/>
                </a:solidFill>
              </a:rPr>
              <a:t>56 bits</a:t>
            </a:r>
            <a:r>
              <a:rPr lang="zh-CN" altLang="zh-CN" dirty="0"/>
              <a:t>，在</a:t>
            </a:r>
            <a:r>
              <a:rPr lang="en-US" altLang="zh-CN" dirty="0"/>
              <a:t>DES</a:t>
            </a:r>
            <a:r>
              <a:rPr lang="zh-CN" altLang="zh-CN" dirty="0"/>
              <a:t>子密钥生成算法中直接使用，另外</a:t>
            </a:r>
            <a:r>
              <a:rPr lang="en-US" altLang="zh-CN" dirty="0"/>
              <a:t>8 bits</a:t>
            </a:r>
            <a:r>
              <a:rPr lang="zh-CN" altLang="zh-CN" dirty="0"/>
              <a:t>在算法中并不直接使用，可作为校验位</a:t>
            </a:r>
            <a:r>
              <a:rPr lang="zh-CN" altLang="zh-CN" dirty="0" smtClean="0"/>
              <a:t>。</a:t>
            </a:r>
            <a:endParaRPr lang="en-US" altLang="zh-CN" dirty="0" smtClean="0"/>
          </a:p>
          <a:p>
            <a:pPr>
              <a:buNone/>
            </a:pPr>
            <a:endParaRPr lang="en-US" altLang="zh-CN" b="1" dirty="0">
              <a:solidFill>
                <a:srgbClr val="C00000"/>
              </a:solidFill>
            </a:endParaRPr>
          </a:p>
          <a:p>
            <a:pPr>
              <a:buNone/>
            </a:pPr>
            <a:r>
              <a:rPr lang="zh-CN" altLang="zh-CN" b="1" dirty="0" smtClean="0">
                <a:solidFill>
                  <a:srgbClr val="C00000"/>
                </a:solidFill>
              </a:rPr>
              <a:t>如</a:t>
            </a:r>
            <a:r>
              <a:rPr lang="zh-CN" altLang="zh-CN" dirty="0"/>
              <a:t>初始密钥中每</a:t>
            </a:r>
            <a:r>
              <a:rPr lang="en-US" altLang="zh-CN" dirty="0"/>
              <a:t>8bit</a:t>
            </a:r>
            <a:r>
              <a:rPr lang="zh-CN" altLang="zh-CN" dirty="0"/>
              <a:t>的密钥包含用户提供的</a:t>
            </a:r>
            <a:r>
              <a:rPr lang="en-US" altLang="zh-CN" dirty="0"/>
              <a:t>7bits</a:t>
            </a:r>
            <a:r>
              <a:rPr lang="zh-CN" altLang="zh-CN" dirty="0"/>
              <a:t>和</a:t>
            </a:r>
            <a:r>
              <a:rPr lang="en-US" altLang="zh-CN" dirty="0"/>
              <a:t>1bit</a:t>
            </a:r>
            <a:r>
              <a:rPr lang="zh-CN" altLang="zh-CN" dirty="0"/>
              <a:t>校验位。校验位可以用奇偶校验码产生，即每</a:t>
            </a:r>
            <a:r>
              <a:rPr lang="en-US" altLang="zh-CN" dirty="0"/>
              <a:t>8bit</a:t>
            </a:r>
            <a:r>
              <a:rPr lang="zh-CN" altLang="zh-CN" dirty="0"/>
              <a:t>的密钥中保证有奇数个“</a:t>
            </a:r>
            <a:r>
              <a:rPr lang="en-US" altLang="zh-CN" dirty="0"/>
              <a:t>1</a:t>
            </a:r>
            <a:r>
              <a:rPr lang="zh-CN" altLang="zh-CN" dirty="0"/>
              <a:t>”（</a:t>
            </a:r>
            <a:r>
              <a:rPr lang="en-US" altLang="zh-CN" dirty="0"/>
              <a:t>1</a:t>
            </a:r>
            <a:r>
              <a:rPr lang="zh-CN" altLang="zh-CN" dirty="0"/>
              <a:t>的个数为奇数）。</a:t>
            </a:r>
            <a:r>
              <a:rPr lang="en-US" altLang="zh-CN" dirty="0"/>
              <a:t>8 bits</a:t>
            </a:r>
            <a:r>
              <a:rPr lang="zh-CN" altLang="zh-CN" dirty="0"/>
              <a:t>校验位数据分别放在</a:t>
            </a:r>
            <a:r>
              <a:rPr lang="en-US" altLang="zh-CN" dirty="0"/>
              <a:t>8</a:t>
            </a:r>
            <a:r>
              <a:rPr lang="zh-CN" altLang="zh-CN" dirty="0"/>
              <a:t>、</a:t>
            </a:r>
            <a:r>
              <a:rPr lang="en-US" altLang="zh-CN" dirty="0"/>
              <a:t>16</a:t>
            </a:r>
            <a:r>
              <a:rPr lang="zh-CN" altLang="zh-CN" dirty="0"/>
              <a:t>、</a:t>
            </a:r>
            <a:r>
              <a:rPr lang="en-US" altLang="zh-CN" dirty="0"/>
              <a:t>24</a:t>
            </a:r>
            <a:r>
              <a:rPr lang="zh-CN" altLang="zh-CN" dirty="0"/>
              <a:t>、</a:t>
            </a:r>
            <a:r>
              <a:rPr lang="en-US" altLang="zh-CN" dirty="0"/>
              <a:t>32</a:t>
            </a:r>
            <a:r>
              <a:rPr lang="zh-CN" altLang="zh-CN" dirty="0"/>
              <a:t>、</a:t>
            </a:r>
            <a:r>
              <a:rPr lang="en-US" altLang="zh-CN" dirty="0"/>
              <a:t>40</a:t>
            </a:r>
            <a:r>
              <a:rPr lang="zh-CN" altLang="zh-CN" dirty="0"/>
              <a:t>、</a:t>
            </a:r>
            <a:r>
              <a:rPr lang="en-US" altLang="zh-CN" dirty="0"/>
              <a:t>56</a:t>
            </a:r>
            <a:r>
              <a:rPr lang="zh-CN" altLang="zh-CN" dirty="0"/>
              <a:t>和</a:t>
            </a:r>
            <a:r>
              <a:rPr lang="en-US" altLang="zh-CN" dirty="0"/>
              <a:t>64</a:t>
            </a:r>
            <a:r>
              <a:rPr lang="zh-CN" altLang="zh-CN" dirty="0"/>
              <a:t>位置上（位的序号为</a:t>
            </a:r>
            <a:r>
              <a:rPr lang="en-US" altLang="zh-CN" dirty="0"/>
              <a:t>8</a:t>
            </a:r>
            <a:r>
              <a:rPr lang="zh-CN" altLang="zh-CN" dirty="0"/>
              <a:t>的倍数）。</a:t>
            </a:r>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89184517"/>
              </p:ext>
            </p:extLst>
          </p:nvPr>
        </p:nvGraphicFramePr>
        <p:xfrm>
          <a:off x="3203848" y="-27384"/>
          <a:ext cx="5076056" cy="6927950"/>
        </p:xfrm>
        <a:graphic>
          <a:graphicData uri="http://schemas.openxmlformats.org/presentationml/2006/ole">
            <mc:AlternateContent xmlns:mc="http://schemas.openxmlformats.org/markup-compatibility/2006">
              <mc:Choice xmlns:v="urn:schemas-microsoft-com:vml" Requires="v">
                <p:oleObj spid="_x0000_s37929" r:id="rId3" imgW="4318651" imgH="5662600" progId="Visio.Drawing.11">
                  <p:embed/>
                </p:oleObj>
              </mc:Choice>
              <mc:Fallback>
                <p:oleObj r:id="rId3" imgW="4318651" imgH="56626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27384"/>
                        <a:ext cx="5076056" cy="6927950"/>
                      </a:xfrm>
                      <a:prstGeom prst="rect">
                        <a:avLst/>
                      </a:prstGeom>
                      <a:noFill/>
                    </p:spPr>
                  </p:pic>
                </p:oleObj>
              </mc:Fallback>
            </mc:AlternateContent>
          </a:graphicData>
        </a:graphic>
      </p:graphicFrame>
      <p:sp>
        <p:nvSpPr>
          <p:cNvPr id="4" name="TextBox 3"/>
          <p:cNvSpPr txBox="1"/>
          <p:nvPr/>
        </p:nvSpPr>
        <p:spPr>
          <a:xfrm>
            <a:off x="611560" y="2204864"/>
            <a:ext cx="2088232" cy="646331"/>
          </a:xfrm>
          <a:prstGeom prst="rect">
            <a:avLst/>
          </a:prstGeom>
          <a:noFill/>
        </p:spPr>
        <p:txBody>
          <a:bodyPr wrap="square" rtlCol="0">
            <a:spAutoFit/>
          </a:bodyPr>
          <a:lstStyle/>
          <a:p>
            <a:r>
              <a:rPr lang="zh-CN" altLang="zh-CN" b="1" dirty="0"/>
              <a:t>图4-15 　DES的轮密钥的产生</a:t>
            </a:r>
            <a:r>
              <a:rPr lang="zh-CN" altLang="zh-CN" b="1" dirty="0" smtClean="0"/>
              <a:t>过程</a:t>
            </a:r>
            <a:endParaRPr lang="zh-CN" altLang="zh-CN" dirty="0"/>
          </a:p>
        </p:txBody>
      </p:sp>
      <p:sp>
        <p:nvSpPr>
          <p:cNvPr id="5" name="矩形 4"/>
          <p:cNvSpPr/>
          <p:nvPr/>
        </p:nvSpPr>
        <p:spPr>
          <a:xfrm>
            <a:off x="2699792" y="1556792"/>
            <a:ext cx="5715704" cy="136641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96136" y="476672"/>
            <a:ext cx="2232248" cy="68320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96136" y="1124744"/>
            <a:ext cx="2448272" cy="79208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24128" y="1916832"/>
            <a:ext cx="2520280" cy="39604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868144" y="2276872"/>
            <a:ext cx="2520280" cy="39604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572000" y="2377007"/>
            <a:ext cx="1296144" cy="54793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771800" y="2377007"/>
            <a:ext cx="1800200" cy="54793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68143" y="2672916"/>
            <a:ext cx="2376265" cy="156357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203848" y="2948176"/>
            <a:ext cx="2664295" cy="128831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203848" y="4236494"/>
            <a:ext cx="5040560" cy="243286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3" grpId="0" animBg="1"/>
      <p:bldP spid="15"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1"/>
          </p:nvPr>
        </p:nvSpPr>
        <p:spPr>
          <a:xfrm>
            <a:off x="0" y="404664"/>
            <a:ext cx="9144000" cy="5688632"/>
          </a:xfrm>
        </p:spPr>
        <p:txBody>
          <a:bodyPr/>
          <a:lstStyle/>
          <a:p>
            <a:pPr>
              <a:buNone/>
            </a:pPr>
            <a:r>
              <a:rPr lang="zh-CN" altLang="zh-CN" dirty="0"/>
              <a:t>若用户输入密钥长度</a:t>
            </a:r>
            <a:r>
              <a:rPr lang="en-US" altLang="zh-CN" dirty="0"/>
              <a:t>56 bits</a:t>
            </a:r>
            <a:r>
              <a:rPr lang="zh-CN" altLang="zh-CN" dirty="0"/>
              <a:t>：</a:t>
            </a:r>
            <a:r>
              <a:rPr lang="en-US" altLang="zh-CN" dirty="0" smtClean="0"/>
              <a:t>0111000 0011100 1001101 1110110 0111011 1001001 1000010 1101101</a:t>
            </a:r>
          </a:p>
          <a:p>
            <a:pPr>
              <a:buNone/>
            </a:pPr>
            <a:endParaRPr lang="en-US" altLang="zh-CN" dirty="0"/>
          </a:p>
          <a:p>
            <a:pPr>
              <a:buNone/>
            </a:pPr>
            <a:r>
              <a:rPr lang="zh-CN" altLang="zh-CN" dirty="0" smtClean="0"/>
              <a:t>则</a:t>
            </a:r>
            <a:r>
              <a:rPr lang="zh-CN" altLang="zh-CN" dirty="0"/>
              <a:t>需要分别在</a:t>
            </a:r>
            <a:r>
              <a:rPr lang="en-US" altLang="zh-CN" dirty="0"/>
              <a:t>8</a:t>
            </a:r>
            <a:r>
              <a:rPr lang="zh-CN" altLang="zh-CN" dirty="0"/>
              <a:t>、</a:t>
            </a:r>
            <a:r>
              <a:rPr lang="en-US" altLang="zh-CN" dirty="0"/>
              <a:t>16</a:t>
            </a:r>
            <a:r>
              <a:rPr lang="zh-CN" altLang="zh-CN" dirty="0"/>
              <a:t>、</a:t>
            </a:r>
            <a:r>
              <a:rPr lang="en-US" altLang="zh-CN" dirty="0"/>
              <a:t>24</a:t>
            </a:r>
            <a:r>
              <a:rPr lang="zh-CN" altLang="zh-CN" dirty="0"/>
              <a:t>、</a:t>
            </a:r>
            <a:r>
              <a:rPr lang="en-US" altLang="zh-CN" dirty="0"/>
              <a:t>32</a:t>
            </a:r>
            <a:r>
              <a:rPr lang="zh-CN" altLang="zh-CN" dirty="0"/>
              <a:t>、</a:t>
            </a:r>
            <a:r>
              <a:rPr lang="en-US" altLang="zh-CN" dirty="0"/>
              <a:t>40</a:t>
            </a:r>
            <a:r>
              <a:rPr lang="zh-CN" altLang="zh-CN" dirty="0"/>
              <a:t>、</a:t>
            </a:r>
            <a:r>
              <a:rPr lang="en-US" altLang="zh-CN" dirty="0"/>
              <a:t>56</a:t>
            </a:r>
            <a:r>
              <a:rPr lang="zh-CN" altLang="zh-CN" dirty="0"/>
              <a:t>和</a:t>
            </a:r>
            <a:r>
              <a:rPr lang="en-US" altLang="zh-CN" dirty="0"/>
              <a:t>64</a:t>
            </a:r>
            <a:r>
              <a:rPr lang="zh-CN" altLang="zh-CN" dirty="0"/>
              <a:t>位置上插入</a:t>
            </a:r>
            <a:r>
              <a:rPr lang="en-US" altLang="zh-CN" dirty="0"/>
              <a:t>DES</a:t>
            </a:r>
            <a:r>
              <a:rPr lang="zh-CN" altLang="zh-CN" dirty="0"/>
              <a:t>算法提供的</a:t>
            </a:r>
            <a:r>
              <a:rPr lang="en-US" altLang="zh-CN" dirty="0"/>
              <a:t>8 bits</a:t>
            </a:r>
            <a:r>
              <a:rPr lang="zh-CN" altLang="zh-CN" dirty="0"/>
              <a:t>校验为，变成</a:t>
            </a:r>
            <a:r>
              <a:rPr lang="en-US" altLang="zh-CN" dirty="0"/>
              <a:t>64 bits</a:t>
            </a:r>
            <a:r>
              <a:rPr lang="zh-CN" altLang="zh-CN" dirty="0"/>
              <a:t>密钥</a:t>
            </a:r>
            <a:r>
              <a:rPr lang="zh-CN" altLang="zh-CN" dirty="0" smtClean="0"/>
              <a:t>为</a:t>
            </a:r>
            <a:r>
              <a:rPr lang="zh-CN" altLang="en-US" dirty="0" smtClean="0"/>
              <a:t>：</a:t>
            </a:r>
            <a:endParaRPr lang="en-US" altLang="zh-CN" dirty="0" smtClean="0"/>
          </a:p>
          <a:p>
            <a:pPr>
              <a:buNone/>
            </a:pPr>
            <a:r>
              <a:rPr lang="en-US" altLang="zh-CN" dirty="0" smtClean="0"/>
              <a:t>0111000</a:t>
            </a:r>
            <a:r>
              <a:rPr lang="en-US" altLang="zh-CN" b="1" u="sng" dirty="0" smtClean="0"/>
              <a:t>0</a:t>
            </a:r>
            <a:r>
              <a:rPr lang="en-US" altLang="zh-CN" dirty="0" smtClean="0"/>
              <a:t> </a:t>
            </a:r>
            <a:r>
              <a:rPr lang="en-US" altLang="zh-CN" dirty="0"/>
              <a:t>0011100</a:t>
            </a:r>
            <a:r>
              <a:rPr lang="en-US" altLang="zh-CN" b="1" u="sng" dirty="0"/>
              <a:t>0</a:t>
            </a:r>
            <a:r>
              <a:rPr lang="en-US" altLang="zh-CN" dirty="0"/>
              <a:t> 1001101</a:t>
            </a:r>
            <a:r>
              <a:rPr lang="en-US" altLang="zh-CN" b="1" u="sng" dirty="0"/>
              <a:t>1</a:t>
            </a:r>
            <a:r>
              <a:rPr lang="en-US" altLang="zh-CN" dirty="0"/>
              <a:t> 1110110</a:t>
            </a:r>
            <a:r>
              <a:rPr lang="en-US" altLang="zh-CN" b="1" u="sng" dirty="0"/>
              <a:t>0</a:t>
            </a:r>
            <a:r>
              <a:rPr lang="en-US" altLang="zh-CN" dirty="0"/>
              <a:t> 0111011</a:t>
            </a:r>
            <a:r>
              <a:rPr lang="en-US" altLang="zh-CN" b="1" u="sng" dirty="0"/>
              <a:t>0</a:t>
            </a:r>
            <a:r>
              <a:rPr lang="en-US" altLang="zh-CN" b="1" dirty="0"/>
              <a:t> </a:t>
            </a:r>
            <a:r>
              <a:rPr lang="en-US" altLang="zh-CN" dirty="0"/>
              <a:t>1001001</a:t>
            </a:r>
            <a:r>
              <a:rPr lang="en-US" altLang="zh-CN" b="1" u="sng" dirty="0"/>
              <a:t>0</a:t>
            </a:r>
            <a:r>
              <a:rPr lang="en-US" altLang="zh-CN" dirty="0"/>
              <a:t> 1000010</a:t>
            </a:r>
            <a:r>
              <a:rPr lang="en-US" altLang="zh-CN" b="1" u="sng" dirty="0"/>
              <a:t>1</a:t>
            </a:r>
            <a:r>
              <a:rPr lang="en-US" altLang="zh-CN" b="1" dirty="0"/>
              <a:t> </a:t>
            </a:r>
            <a:r>
              <a:rPr lang="en-US" altLang="zh-CN" dirty="0"/>
              <a:t>1101101</a:t>
            </a:r>
            <a:r>
              <a:rPr lang="en-US" altLang="zh-CN" b="1" u="sng" dirty="0"/>
              <a:t>0</a:t>
            </a:r>
            <a:r>
              <a:rPr lang="zh-CN" altLang="zh-CN" dirty="0" smtClean="0"/>
              <a:t>。</a:t>
            </a:r>
            <a:endParaRPr lang="en-US" altLang="zh-CN" dirty="0" smtClean="0"/>
          </a:p>
          <a:p>
            <a:pPr>
              <a:buNone/>
            </a:pPr>
            <a:endParaRPr lang="zh-CN" altLang="zh-CN" dirty="0"/>
          </a:p>
          <a:p>
            <a:pPr>
              <a:buNone/>
            </a:pPr>
            <a:r>
              <a:rPr lang="zh-CN" altLang="zh-CN" dirty="0"/>
              <a:t>如用户初始输入密钥”</a:t>
            </a:r>
            <a:r>
              <a:rPr lang="en-US" altLang="zh-CN" dirty="0"/>
              <a:t>01234567</a:t>
            </a:r>
            <a:r>
              <a:rPr lang="zh-CN" altLang="zh-CN" dirty="0" smtClean="0"/>
              <a:t>“，首先</a:t>
            </a:r>
            <a:endParaRPr lang="en-US" altLang="zh-CN" dirty="0" smtClean="0"/>
          </a:p>
          <a:p>
            <a:pPr>
              <a:buNone/>
            </a:pPr>
            <a:r>
              <a:rPr lang="zh-CN" altLang="zh-CN" dirty="0" smtClean="0"/>
              <a:t>将</a:t>
            </a:r>
            <a:r>
              <a:rPr lang="zh-CN" altLang="zh-CN" dirty="0"/>
              <a:t>字符转换为二进制为：</a:t>
            </a:r>
            <a:r>
              <a:rPr lang="en-US" altLang="zh-CN" dirty="0"/>
              <a:t>00110000 00110001 00110010 00110011 00110100 00110101 00110110 00110111</a:t>
            </a:r>
            <a:r>
              <a:rPr lang="zh-CN" altLang="zh-CN" dirty="0" smtClean="0"/>
              <a:t>。</a:t>
            </a:r>
            <a:endParaRPr lang="en-US" altLang="zh-CN" dirty="0" smtClean="0"/>
          </a:p>
          <a:p>
            <a:pPr>
              <a:buNone/>
            </a:pPr>
            <a:r>
              <a:rPr lang="zh-CN" altLang="zh-CN" dirty="0" smtClean="0"/>
              <a:t>输入</a:t>
            </a:r>
            <a:r>
              <a:rPr lang="zh-CN" altLang="zh-CN" dirty="0"/>
              <a:t>初始密钥为</a:t>
            </a:r>
            <a:r>
              <a:rPr lang="en-US" altLang="zh-CN" dirty="0"/>
              <a:t>64 bits</a:t>
            </a:r>
            <a:r>
              <a:rPr lang="zh-CN" altLang="zh-CN" dirty="0"/>
              <a:t>，则可以不插入奇偶校验。</a:t>
            </a:r>
          </a:p>
          <a:p>
            <a:pPr>
              <a:buNone/>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graphicFrame>
        <p:nvGraphicFramePr>
          <p:cNvPr id="7172" name="对象 2"/>
          <p:cNvGraphicFramePr>
            <a:graphicFrameLocks noChangeAspect="1"/>
          </p:cNvGraphicFramePr>
          <p:nvPr/>
        </p:nvGraphicFramePr>
        <p:xfrm>
          <a:off x="1835150" y="1916113"/>
          <a:ext cx="4321175" cy="1133475"/>
        </p:xfrm>
        <a:graphic>
          <a:graphicData uri="http://schemas.openxmlformats.org/presentationml/2006/ole">
            <mc:AlternateContent xmlns:mc="http://schemas.openxmlformats.org/markup-compatibility/2006">
              <mc:Choice xmlns:v="urn:schemas-microsoft-com:vml" Requires="v">
                <p:oleObj spid="_x0000_s7297" name="Equation" r:id="rId3" imgW="1562100" imgH="406400" progId="Equation.DSMT4">
                  <p:embed/>
                </p:oleObj>
              </mc:Choice>
              <mc:Fallback>
                <p:oleObj name="Equation" r:id="rId3" imgW="1562100" imgH="4064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916113"/>
                        <a:ext cx="43211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对象 5"/>
          <p:cNvGraphicFramePr>
            <a:graphicFrameLocks noChangeAspect="1"/>
          </p:cNvGraphicFramePr>
          <p:nvPr/>
        </p:nvGraphicFramePr>
        <p:xfrm>
          <a:off x="900113" y="4637088"/>
          <a:ext cx="6369050" cy="592137"/>
        </p:xfrm>
        <a:graphic>
          <a:graphicData uri="http://schemas.openxmlformats.org/presentationml/2006/ole">
            <mc:AlternateContent xmlns:mc="http://schemas.openxmlformats.org/markup-compatibility/2006">
              <mc:Choice xmlns:v="urn:schemas-microsoft-com:vml" Requires="v">
                <p:oleObj spid="_x0000_s7298" name="Equation" r:id="rId5" imgW="2451100" imgH="228600" progId="Equation.DSMT4">
                  <p:embed/>
                </p:oleObj>
              </mc:Choice>
              <mc:Fallback>
                <p:oleObj name="Equation" r:id="rId5" imgW="2451100" imgH="2286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637088"/>
                        <a:ext cx="636905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对象 6"/>
          <p:cNvGraphicFramePr>
            <a:graphicFrameLocks noChangeAspect="1"/>
          </p:cNvGraphicFramePr>
          <p:nvPr/>
        </p:nvGraphicFramePr>
        <p:xfrm>
          <a:off x="539750" y="5445125"/>
          <a:ext cx="7232650" cy="515938"/>
        </p:xfrm>
        <a:graphic>
          <a:graphicData uri="http://schemas.openxmlformats.org/presentationml/2006/ole">
            <mc:AlternateContent xmlns:mc="http://schemas.openxmlformats.org/markup-compatibility/2006">
              <mc:Choice xmlns:v="urn:schemas-microsoft-com:vml" Requires="v">
                <p:oleObj spid="_x0000_s7299" name="Equation" r:id="rId7" imgW="3200400" imgH="228600" progId="Equation.DSMT4">
                  <p:embed/>
                </p:oleObj>
              </mc:Choice>
              <mc:Fallback>
                <p:oleObj name="Equation" r:id="rId7" imgW="3200400" imgH="2286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445125"/>
                        <a:ext cx="72326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mc:AlternateContent xmlns:mc="http://schemas.openxmlformats.org/markup-compatibility/2006" xmlns:a14="http://schemas.microsoft.com/office/drawing/2010/main">
        <mc:Choice Requires="a14">
          <p:sp>
            <p:nvSpPr>
              <p:cNvPr id="6" name="TextBox 5"/>
              <p:cNvSpPr txBox="1"/>
              <p:nvPr/>
            </p:nvSpPr>
            <p:spPr>
              <a:xfrm>
                <a:off x="179512" y="260648"/>
                <a:ext cx="8784976" cy="1605504"/>
              </a:xfrm>
              <a:prstGeom prst="rect">
                <a:avLst/>
              </a:prstGeom>
              <a:noFill/>
            </p:spPr>
            <p:txBody>
              <a:bodyPr wrap="square" rtlCol="0">
                <a:spAutoFit/>
              </a:bodyPr>
              <a:lstStyle/>
              <a:p>
                <a:r>
                  <a:rPr lang="zh-CN" altLang="zh-CN" sz="2400" dirty="0" smtClean="0">
                    <a:latin typeface="微软雅黑" panose="020B0503020204020204" pitchFamily="34" charset="-122"/>
                    <a:ea typeface="微软雅黑" panose="020B0503020204020204" pitchFamily="34" charset="-122"/>
                  </a:rPr>
                  <a:t>已知</a:t>
                </a:r>
                <a:r>
                  <a:rPr lang="zh-CN" altLang="zh-CN" sz="2400" b="1" dirty="0">
                    <a:solidFill>
                      <a:srgbClr val="002060"/>
                    </a:solidFill>
                    <a:latin typeface="微软雅黑" panose="020B0503020204020204" pitchFamily="34" charset="-122"/>
                    <a:ea typeface="微软雅黑" panose="020B0503020204020204" pitchFamily="34" charset="-122"/>
                  </a:rPr>
                  <a:t>明文</a:t>
                </a:r>
                <a:r>
                  <a:rPr lang="zh-CN" altLang="zh-CN" sz="2400" dirty="0">
                    <a:latin typeface="微软雅黑" panose="020B0503020204020204" pitchFamily="34" charset="-122"/>
                    <a:ea typeface="微软雅黑" panose="020B0503020204020204" pitchFamily="34" charset="-122"/>
                  </a:rPr>
                  <a:t>经过编码后的</a:t>
                </a:r>
                <a:r>
                  <a:rPr lang="zh-CN" altLang="zh-CN" sz="2400" b="1" dirty="0">
                    <a:solidFill>
                      <a:srgbClr val="002060"/>
                    </a:solidFill>
                    <a:latin typeface="微软雅黑" panose="020B0503020204020204" pitchFamily="34" charset="-122"/>
                    <a:ea typeface="微软雅黑" panose="020B0503020204020204" pitchFamily="34" charset="-122"/>
                  </a:rPr>
                  <a:t>二元消息序列</a:t>
                </a:r>
                <a:r>
                  <a:rPr lang="zh-CN" altLang="zh-CN" sz="2400" dirty="0">
                    <a:latin typeface="微软雅黑" panose="020B0503020204020204" pitchFamily="34" charset="-122"/>
                    <a:ea typeface="微软雅黑" panose="020B0503020204020204" pitchFamily="34" charset="-122"/>
                  </a:rPr>
                  <a:t>为</a:t>
                </a:r>
                <a14:m>
                  <m:oMath xmlns:m="http://schemas.openxmlformats.org/officeDocument/2006/math">
                    <m:sSub>
                      <m:sSubPr>
                        <m:ctrlPr>
                          <a:rPr lang="zh-CN" altLang="zh-CN" sz="2400" i="1">
                            <a:latin typeface="Cambria Math"/>
                          </a:rPr>
                        </m:ctrlPr>
                      </m:sSubPr>
                      <m:e>
                        <m:r>
                          <a:rPr lang="en-US" altLang="zh-CN" sz="2400" i="1">
                            <a:latin typeface="Cambria Math"/>
                          </a:rPr>
                          <m:t>𝑥</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𝑥</m:t>
                        </m:r>
                      </m:e>
                      <m:sub>
                        <m:r>
                          <a:rPr lang="en-US" altLang="zh-CN" sz="2400" i="1">
                            <a:latin typeface="Cambria Math"/>
                          </a:rPr>
                          <m:t>2</m:t>
                        </m:r>
                      </m:sub>
                    </m:sSub>
                    <m:r>
                      <a:rPr lang="en-US" altLang="zh-CN" sz="2400" i="1">
                        <a:latin typeface="Cambria Math"/>
                      </a:rPr>
                      <m:t>⋯</m:t>
                    </m:r>
                  </m:oMath>
                </a14:m>
                <a:r>
                  <a:rPr lang="zh-CN" altLang="zh-CN"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0,1</a:t>
                </a:r>
                <a:r>
                  <a:rPr lang="zh-CN" altLang="zh-CN" sz="2400" dirty="0">
                    <a:latin typeface="微软雅黑" panose="020B0503020204020204" pitchFamily="34" charset="-122"/>
                    <a:ea typeface="微软雅黑" panose="020B0503020204020204" pitchFamily="34" charset="-122"/>
                  </a:rPr>
                  <a:t>二进制序列），分组密码首先将二元序列按照</a:t>
                </a:r>
                <a:r>
                  <a:rPr lang="zh-CN" altLang="zh-CN" sz="2400" b="1" dirty="0">
                    <a:solidFill>
                      <a:srgbClr val="002060"/>
                    </a:solidFill>
                    <a:latin typeface="微软雅黑" panose="020B0503020204020204" pitchFamily="34" charset="-122"/>
                    <a:ea typeface="微软雅黑" panose="020B0503020204020204" pitchFamily="34" charset="-122"/>
                  </a:rPr>
                  <a:t>固定长度进行分组</a:t>
                </a:r>
                <a:r>
                  <a:rPr lang="zh-CN" altLang="zh-CN" sz="2400" dirty="0">
                    <a:latin typeface="微软雅黑" panose="020B0503020204020204" pitchFamily="34" charset="-122"/>
                    <a:ea typeface="微软雅黑" panose="020B0503020204020204" pitchFamily="34" charset="-122"/>
                  </a:rPr>
                  <a:t>，不妨设明文固定分组长度为</a:t>
                </a:r>
                <a:r>
                  <a:rPr lang="en-US" altLang="zh-CN" sz="2400" i="1" dirty="0">
                    <a:latin typeface="微软雅黑" panose="020B0503020204020204" pitchFamily="34" charset="-122"/>
                    <a:ea typeface="微软雅黑" panose="020B0503020204020204" pitchFamily="34" charset="-122"/>
                  </a:rPr>
                  <a:t>n</a:t>
                </a:r>
                <a:r>
                  <a:rPr lang="en-US" altLang="zh-CN" sz="2400" dirty="0">
                    <a:latin typeface="微软雅黑" panose="020B0503020204020204" pitchFamily="34" charset="-122"/>
                    <a:ea typeface="微软雅黑" panose="020B0503020204020204" pitchFamily="34" charset="-122"/>
                  </a:rPr>
                  <a:t> bits</a:t>
                </a:r>
                <a:r>
                  <a:rPr lang="zh-CN" altLang="zh-CN" sz="2400" dirty="0">
                    <a:latin typeface="微软雅黑" panose="020B0503020204020204" pitchFamily="34" charset="-122"/>
                    <a:ea typeface="微软雅黑" panose="020B0503020204020204" pitchFamily="34" charset="-122"/>
                  </a:rPr>
                  <a:t>，则明文二元消息序列</a:t>
                </a:r>
                <a14:m>
                  <m:oMath xmlns:m="http://schemas.openxmlformats.org/officeDocument/2006/math">
                    <m:sSub>
                      <m:sSubPr>
                        <m:ctrlPr>
                          <a:rPr lang="zh-CN" altLang="zh-CN" sz="2400" i="1">
                            <a:latin typeface="Cambria Math"/>
                          </a:rPr>
                        </m:ctrlPr>
                      </m:sSubPr>
                      <m:e>
                        <m:r>
                          <a:rPr lang="en-US" altLang="zh-CN" sz="2400" i="1">
                            <a:latin typeface="Cambria Math"/>
                          </a:rPr>
                          <m:t>𝑥</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𝑥</m:t>
                        </m:r>
                      </m:e>
                      <m:sub>
                        <m:r>
                          <a:rPr lang="en-US" altLang="zh-CN" sz="2400" i="1">
                            <a:latin typeface="Cambria Math"/>
                          </a:rPr>
                          <m:t>2</m:t>
                        </m:r>
                      </m:sub>
                    </m:sSub>
                    <m:r>
                      <a:rPr lang="en-US" altLang="zh-CN" sz="2400" i="1">
                        <a:latin typeface="Cambria Math"/>
                      </a:rPr>
                      <m:t>⋯</m:t>
                    </m:r>
                  </m:oMath>
                </a14:m>
                <a:r>
                  <a:rPr lang="zh-CN" altLang="zh-CN" sz="2400" dirty="0">
                    <a:latin typeface="微软雅黑" panose="020B0503020204020204" pitchFamily="34" charset="-122"/>
                    <a:ea typeface="微软雅黑" panose="020B0503020204020204" pitchFamily="34" charset="-122"/>
                  </a:rPr>
                  <a:t>划分为长度为</a:t>
                </a:r>
                <a:r>
                  <a:rPr lang="en-US" altLang="zh-CN" sz="2400" i="1" dirty="0">
                    <a:latin typeface="微软雅黑" panose="020B0503020204020204" pitchFamily="34" charset="-122"/>
                    <a:ea typeface="微软雅黑" panose="020B0503020204020204" pitchFamily="34" charset="-122"/>
                  </a:rPr>
                  <a:t>n</a:t>
                </a:r>
                <a:r>
                  <a:rPr lang="en-US" altLang="zh-CN" sz="2400" dirty="0">
                    <a:latin typeface="微软雅黑" panose="020B0503020204020204" pitchFamily="34" charset="-122"/>
                    <a:ea typeface="微软雅黑" panose="020B0503020204020204" pitchFamily="34" charset="-122"/>
                  </a:rPr>
                  <a:t> bits</a:t>
                </a:r>
                <a:r>
                  <a:rPr lang="zh-CN" altLang="zh-CN" sz="2400" dirty="0">
                    <a:latin typeface="微软雅黑" panose="020B0503020204020204" pitchFamily="34" charset="-122"/>
                    <a:ea typeface="微软雅黑" panose="020B0503020204020204" pitchFamily="34" charset="-122"/>
                  </a:rPr>
                  <a:t>的分组</a:t>
                </a:r>
                <a14:m>
                  <m:oMath xmlns:m="http://schemas.openxmlformats.org/officeDocument/2006/math">
                    <m:sSub>
                      <m:sSubPr>
                        <m:ctrlPr>
                          <a:rPr lang="zh-CN" altLang="zh-CN" sz="2400" i="1">
                            <a:latin typeface="Cambria Math"/>
                          </a:rPr>
                        </m:ctrlPr>
                      </m:sSubPr>
                      <m:e>
                        <m:r>
                          <a:rPr lang="en-US" altLang="zh-CN" sz="2400" i="1">
                            <a:latin typeface="Cambria Math"/>
                          </a:rPr>
                          <m:t>𝑝</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m:t>
                        </m:r>
                        <m:r>
                          <a:rPr lang="en-US" altLang="zh-CN" sz="2400" i="1">
                            <a:latin typeface="Cambria Math"/>
                          </a:rPr>
                          <m:t>𝑝</m:t>
                        </m:r>
                      </m:e>
                      <m:sub>
                        <m:r>
                          <a:rPr lang="en-US" altLang="zh-CN" sz="2400" i="1">
                            <a:latin typeface="Cambria Math"/>
                          </a:rPr>
                          <m:t>2</m:t>
                        </m:r>
                      </m:sub>
                    </m:sSub>
                    <m:r>
                      <a:rPr lang="en-US" altLang="zh-CN" sz="2400" i="1">
                        <a:latin typeface="Cambria Math"/>
                      </a:rPr>
                      <m:t>⋯</m:t>
                    </m:r>
                  </m:oMath>
                </a14:m>
                <a:r>
                  <a:rPr lang="zh-CN" altLang="zh-CN" sz="2400" dirty="0">
                    <a:latin typeface="微软雅黑" panose="020B0503020204020204" pitchFamily="34" charset="-122"/>
                    <a:ea typeface="微软雅黑" panose="020B0503020204020204" pitchFamily="34" charset="-122"/>
                  </a:rPr>
                  <a:t>，即</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79512" y="260648"/>
                <a:ext cx="8784976" cy="1605504"/>
              </a:xfrm>
              <a:prstGeom prst="rect">
                <a:avLst/>
              </a:prstGeom>
              <a:blipFill rotWithShape="1">
                <a:blip r:embed="rId9"/>
                <a:stretch>
                  <a:fillRect l="-1040" t="-3042" r="-277" b="-5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1520" y="3212976"/>
                <a:ext cx="8676456" cy="1238865"/>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2400" i="1">
                            <a:latin typeface="Cambria Math"/>
                          </a:rPr>
                        </m:ctrlPr>
                      </m:sSubPr>
                      <m:e>
                        <m:r>
                          <a:rPr lang="en-US" altLang="zh-CN" sz="2400" i="1">
                            <a:latin typeface="Cambria Math"/>
                          </a:rPr>
                          <m:t>𝑥</m:t>
                        </m:r>
                      </m:e>
                      <m:sub>
                        <m:r>
                          <a:rPr lang="en-US" altLang="zh-CN" sz="2400" i="1">
                            <a:latin typeface="Cambria Math"/>
                          </a:rPr>
                          <m:t>𝑖</m:t>
                        </m:r>
                      </m:sub>
                    </m:sSub>
                    <m:sSub>
                      <m:sSubPr>
                        <m:ctrlPr>
                          <a:rPr lang="zh-CN" altLang="zh-CN" sz="2400" i="1">
                            <a:latin typeface="Cambria Math"/>
                          </a:rPr>
                        </m:ctrlPr>
                      </m:sSubPr>
                      <m:e>
                        <m:r>
                          <a:rPr lang="en-US" altLang="zh-CN" sz="2400" i="1">
                            <a:latin typeface="Cambria Math"/>
                          </a:rPr>
                          <m:t>,</m:t>
                        </m:r>
                        <m:r>
                          <a:rPr lang="en-US" altLang="zh-CN" sz="2400" i="1">
                            <a:latin typeface="Cambria Math"/>
                          </a:rPr>
                          <m:t>𝑦</m:t>
                        </m:r>
                      </m:e>
                      <m:sub>
                        <m:r>
                          <a:rPr lang="en-US" altLang="zh-CN" sz="2400" i="1">
                            <a:latin typeface="Cambria Math"/>
                          </a:rPr>
                          <m:t>𝑖</m:t>
                        </m:r>
                      </m:sub>
                    </m:sSub>
                    <m:r>
                      <a:rPr lang="en-US" altLang="zh-CN" sz="2400" i="1">
                        <a:latin typeface="Cambria Math"/>
                      </a:rPr>
                      <m:t> ,</m:t>
                    </m:r>
                    <m:sSub>
                      <m:sSubPr>
                        <m:ctrlPr>
                          <a:rPr lang="zh-CN" altLang="zh-CN" sz="2400" i="1">
                            <a:latin typeface="Cambria Math"/>
                          </a:rPr>
                        </m:ctrlPr>
                      </m:sSubPr>
                      <m:e>
                        <m:r>
                          <a:rPr lang="en-US" altLang="zh-CN" sz="2400" i="1">
                            <a:latin typeface="Cambria Math"/>
                          </a:rPr>
                          <m:t>𝑧</m:t>
                        </m:r>
                      </m:e>
                      <m:sub>
                        <m:r>
                          <a:rPr lang="en-US" altLang="zh-CN" sz="2400" i="1">
                            <a:latin typeface="Cambria Math"/>
                          </a:rPr>
                          <m:t>𝑖</m:t>
                        </m:r>
                      </m:sub>
                    </m:sSub>
                    <m:r>
                      <a:rPr lang="en-US" altLang="zh-CN" sz="2400" i="1">
                        <a:latin typeface="Cambria Math"/>
                      </a:rPr>
                      <m:t>∈</m:t>
                    </m:r>
                    <m:r>
                      <a:rPr lang="en-US" altLang="zh-CN" sz="2400" i="1">
                        <a:latin typeface="Cambria Math"/>
                      </a:rPr>
                      <m:t>𝐺𝐹</m:t>
                    </m:r>
                    <m:r>
                      <a:rPr lang="en-US" altLang="zh-CN" sz="2400" i="1">
                        <a:latin typeface="Cambria Math"/>
                      </a:rPr>
                      <m:t>(2)</m:t>
                    </m:r>
                  </m:oMath>
                </a14:m>
                <a:r>
                  <a:rPr lang="zh-CN" altLang="zh-CN" sz="2400" dirty="0">
                    <a:latin typeface="微软雅黑" panose="020B0503020204020204" pitchFamily="34" charset="-122"/>
                    <a:ea typeface="微软雅黑" panose="020B0503020204020204" pitchFamily="34" charset="-122"/>
                  </a:rPr>
                  <a:t>。各明文分组长度依次在</a:t>
                </a:r>
                <a:r>
                  <a:rPr lang="zh-CN" altLang="zh-CN" sz="2400" b="1" dirty="0">
                    <a:solidFill>
                      <a:srgbClr val="002060"/>
                    </a:solidFill>
                    <a:latin typeface="微软雅黑" panose="020B0503020204020204" pitchFamily="34" charset="-122"/>
                    <a:ea typeface="微软雅黑" panose="020B0503020204020204" pitchFamily="34" charset="-122"/>
                  </a:rPr>
                  <a:t>密钥</a:t>
                </a:r>
                <a14:m>
                  <m:oMath xmlns:m="http://schemas.openxmlformats.org/officeDocument/2006/math">
                    <m:r>
                      <a:rPr lang="en-US" altLang="zh-CN" sz="2400" i="1">
                        <a:latin typeface="Cambria Math"/>
                      </a:rPr>
                      <m:t>𝐾</m:t>
                    </m:r>
                    <m:r>
                      <a:rPr lang="en-US" altLang="zh-CN" sz="2400">
                        <a:latin typeface="Cambria Math"/>
                      </a:rPr>
                      <m:t>={</m:t>
                    </m:r>
                    <m:sSub>
                      <m:sSubPr>
                        <m:ctrlPr>
                          <a:rPr lang="zh-CN" altLang="zh-CN" sz="2400" i="1">
                            <a:latin typeface="Cambria Math"/>
                          </a:rPr>
                        </m:ctrlPr>
                      </m:sSubPr>
                      <m:e>
                        <m:r>
                          <a:rPr lang="en-US" altLang="zh-CN" sz="2400" i="1">
                            <a:latin typeface="Cambria Math"/>
                          </a:rPr>
                          <m:t>𝑘</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𝑘</m:t>
                        </m:r>
                      </m:e>
                      <m:sub>
                        <m:r>
                          <a:rPr lang="en-US" altLang="zh-CN" sz="2400" i="1">
                            <a:latin typeface="Cambria Math"/>
                          </a:rPr>
                          <m:t>2</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𝑘</m:t>
                        </m:r>
                      </m:e>
                      <m:sub>
                        <m:r>
                          <a:rPr lang="en-US" altLang="zh-CN" sz="2400" i="1">
                            <a:latin typeface="Cambria Math"/>
                          </a:rPr>
                          <m:t>𝑡</m:t>
                        </m:r>
                      </m:sub>
                    </m:sSub>
                    <m:r>
                      <a:rPr lang="en-US" altLang="zh-CN" sz="2400" i="1">
                        <a:latin typeface="Cambria Math"/>
                      </a:rPr>
                      <m:t>}</m:t>
                    </m:r>
                  </m:oMath>
                </a14:m>
                <a:r>
                  <a:rPr lang="zh-CN" altLang="zh-CN" sz="2400" dirty="0">
                    <a:latin typeface="微软雅黑" panose="020B0503020204020204" pitchFamily="34" charset="-122"/>
                    <a:ea typeface="微软雅黑" panose="020B0503020204020204" pitchFamily="34" charset="-122"/>
                  </a:rPr>
                  <a:t>控制下，按照</a:t>
                </a:r>
                <a:r>
                  <a:rPr lang="zh-CN" altLang="zh-CN" sz="2400" b="1" dirty="0">
                    <a:solidFill>
                      <a:srgbClr val="002060"/>
                    </a:solidFill>
                    <a:latin typeface="微软雅黑" panose="020B0503020204020204" pitchFamily="34" charset="-122"/>
                    <a:ea typeface="微软雅黑" panose="020B0503020204020204" pitchFamily="34" charset="-122"/>
                  </a:rPr>
                  <a:t>加密算法</a:t>
                </a:r>
                <a:r>
                  <a:rPr lang="en-US" altLang="zh-CN" sz="2400" i="1" dirty="0">
                    <a:latin typeface="微软雅黑" panose="020B0503020204020204" pitchFamily="34" charset="-122"/>
                    <a:ea typeface="微软雅黑" panose="020B0503020204020204" pitchFamily="34" charset="-122"/>
                  </a:rPr>
                  <a:t>E</a:t>
                </a:r>
                <a:r>
                  <a:rPr lang="zh-CN" altLang="zh-CN" sz="2400" dirty="0">
                    <a:latin typeface="微软雅黑" panose="020B0503020204020204" pitchFamily="34" charset="-122"/>
                    <a:ea typeface="微软雅黑" panose="020B0503020204020204" pitchFamily="34" charset="-122"/>
                  </a:rPr>
                  <a:t>进行加密，得到</a:t>
                </a:r>
                <a:r>
                  <a:rPr lang="zh-CN" altLang="zh-CN" sz="2400" b="1" dirty="0">
                    <a:solidFill>
                      <a:srgbClr val="002060"/>
                    </a:solidFill>
                    <a:latin typeface="微软雅黑" panose="020B0503020204020204" pitchFamily="34" charset="-122"/>
                    <a:ea typeface="微软雅黑" panose="020B0503020204020204" pitchFamily="34" charset="-122"/>
                  </a:rPr>
                  <a:t>密文分组</a:t>
                </a:r>
                <a14:m>
                  <m:oMath xmlns:m="http://schemas.openxmlformats.org/officeDocument/2006/math">
                    <m:sSub>
                      <m:sSubPr>
                        <m:ctrlPr>
                          <a:rPr lang="zh-CN" altLang="zh-CN" sz="2400" i="1">
                            <a:latin typeface="Cambria Math"/>
                          </a:rPr>
                        </m:ctrlPr>
                      </m:sSubPr>
                      <m:e>
                        <m:r>
                          <a:rPr lang="en-US" altLang="zh-CN" sz="2400" i="1">
                            <a:latin typeface="Cambria Math"/>
                          </a:rPr>
                          <m:t>𝑐</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𝑐</m:t>
                        </m:r>
                      </m:e>
                      <m:sub>
                        <m:r>
                          <a:rPr lang="en-US" altLang="zh-CN" sz="2400" i="1">
                            <a:latin typeface="Cambria Math"/>
                          </a:rPr>
                          <m:t>2</m:t>
                        </m:r>
                      </m:sub>
                    </m:sSub>
                    <m:r>
                      <a:rPr lang="en-US" altLang="zh-CN" sz="2400" i="1">
                        <a:latin typeface="Cambria Math"/>
                      </a:rPr>
                      <m:t>⋯</m:t>
                    </m:r>
                  </m:oMath>
                </a14:m>
                <a:r>
                  <a:rPr lang="zh-CN" altLang="zh-CN" sz="2400" dirty="0">
                    <a:latin typeface="微软雅黑" panose="020B0503020204020204" pitchFamily="34" charset="-122"/>
                    <a:ea typeface="微软雅黑" panose="020B0503020204020204" pitchFamily="34" charset="-122"/>
                  </a:rPr>
                  <a:t>，即</a:t>
                </a:r>
                <a:r>
                  <a:rPr lang="zh-CN"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51520" y="3212976"/>
                <a:ext cx="8676456" cy="1238865"/>
              </a:xfrm>
              <a:prstGeom prst="rect">
                <a:avLst/>
              </a:prstGeom>
              <a:blipFill rotWithShape="1">
                <a:blip r:embed="rId10"/>
                <a:stretch>
                  <a:fillRect l="-1053" t="-3941" b="-738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1</a:t>
            </a:r>
            <a:r>
              <a:rPr lang="zh-CN" altLang="zh-CN" dirty="0" smtClean="0"/>
              <a:t>）</a:t>
            </a:r>
            <a:r>
              <a:rPr lang="en-US" altLang="zh-CN" dirty="0"/>
              <a:t> PC-1</a:t>
            </a:r>
            <a:endParaRPr lang="zh-CN" altLang="en-US" dirty="0"/>
          </a:p>
        </p:txBody>
      </p:sp>
      <p:sp>
        <p:nvSpPr>
          <p:cNvPr id="3" name="内容占位符 2"/>
          <p:cNvSpPr>
            <a:spLocks noGrp="1"/>
          </p:cNvSpPr>
          <p:nvPr>
            <p:ph idx="1"/>
          </p:nvPr>
        </p:nvSpPr>
        <p:spPr>
          <a:xfrm>
            <a:off x="360648" y="1052736"/>
            <a:ext cx="8458200" cy="576411"/>
          </a:xfrm>
        </p:spPr>
        <p:txBody>
          <a:bodyPr/>
          <a:lstStyle/>
          <a:p>
            <a:pPr>
              <a:buNone/>
            </a:pPr>
            <a:r>
              <a:rPr lang="zh-CN" altLang="zh-CN" dirty="0" smtClean="0"/>
              <a:t>按照</a:t>
            </a:r>
            <a:r>
              <a:rPr lang="zh-CN" altLang="zh-CN" dirty="0"/>
              <a:t>下面的选择置换</a:t>
            </a:r>
            <a:r>
              <a:rPr lang="zh-CN" altLang="zh-CN" dirty="0" smtClean="0"/>
              <a:t>表进行</a:t>
            </a:r>
            <a:r>
              <a:rPr lang="zh-CN" altLang="zh-CN" dirty="0"/>
              <a:t>重新编排和压缩</a:t>
            </a:r>
            <a:r>
              <a:rPr lang="zh-CN" altLang="zh-CN" dirty="0" smtClean="0"/>
              <a:t>。</a:t>
            </a:r>
            <a:endParaRPr lang="zh-CN" altLang="zh-CN" dirty="0"/>
          </a:p>
        </p:txBody>
      </p:sp>
      <p:sp>
        <p:nvSpPr>
          <p:cNvPr id="4" name="TextBox 3"/>
          <p:cNvSpPr txBox="1"/>
          <p:nvPr/>
        </p:nvSpPr>
        <p:spPr>
          <a:xfrm>
            <a:off x="35496" y="5315724"/>
            <a:ext cx="9108504" cy="1569660"/>
          </a:xfrm>
          <a:prstGeom prst="rect">
            <a:avLst/>
          </a:prstGeom>
          <a:noFill/>
        </p:spPr>
        <p:txBody>
          <a:bodyPr wrap="square" rtlCol="0">
            <a:spAutoFit/>
          </a:bodyPr>
          <a:lstStyle/>
          <a:p>
            <a:r>
              <a:rPr lang="zh-CN" altLang="zh-CN" sz="2400" dirty="0" smtClean="0">
                <a:latin typeface="微软雅黑" panose="020B0503020204020204" pitchFamily="34" charset="-122"/>
                <a:ea typeface="微软雅黑" panose="020B0503020204020204" pitchFamily="34" charset="-122"/>
              </a:rPr>
              <a:t>输入</a:t>
            </a:r>
            <a:r>
              <a:rPr lang="en-US" altLang="zh-CN" sz="2400" dirty="0" smtClean="0">
                <a:latin typeface="微软雅黑" panose="020B0503020204020204" pitchFamily="34" charset="-122"/>
                <a:ea typeface="微软雅黑" panose="020B0503020204020204" pitchFamily="34" charset="-122"/>
              </a:rPr>
              <a:t>: </a:t>
            </a:r>
            <a:r>
              <a:rPr lang="en-US" altLang="zh-CN" sz="2400" b="1" dirty="0" smtClean="0">
                <a:solidFill>
                  <a:srgbClr val="FF0000"/>
                </a:solidFill>
                <a:latin typeface="微软雅黑" panose="020B0503020204020204" pitchFamily="34" charset="-122"/>
                <a:ea typeface="微软雅黑" panose="020B0503020204020204" pitchFamily="34" charset="-122"/>
              </a:rPr>
              <a:t>0</a:t>
            </a:r>
            <a:r>
              <a:rPr lang="en-US" altLang="zh-CN" sz="2400" b="1" dirty="0" smtClean="0">
                <a:solidFill>
                  <a:srgbClr val="002060"/>
                </a:solidFill>
                <a:latin typeface="微软雅黑" panose="020B0503020204020204" pitchFamily="34" charset="-122"/>
                <a:ea typeface="微软雅黑" panose="020B0503020204020204" pitchFamily="34" charset="-122"/>
              </a:rPr>
              <a:t>0</a:t>
            </a:r>
            <a:r>
              <a:rPr lang="en-US" altLang="zh-CN" sz="2400" b="1" dirty="0" smtClean="0">
                <a:solidFill>
                  <a:srgbClr val="00B050"/>
                </a:solidFill>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10000 </a:t>
            </a:r>
            <a:r>
              <a:rPr lang="en-US" altLang="zh-CN" sz="2400" dirty="0">
                <a:latin typeface="微软雅黑" panose="020B0503020204020204" pitchFamily="34" charset="-122"/>
                <a:ea typeface="微软雅黑" panose="020B0503020204020204" pitchFamily="34" charset="-122"/>
              </a:rPr>
              <a:t>00110001 00110010 00110011 00110100 00110101 00110110 00110111</a:t>
            </a:r>
            <a:endParaRPr lang="zh-CN" altLang="zh-CN" sz="2400" dirty="0">
              <a:latin typeface="微软雅黑" panose="020B0503020204020204" pitchFamily="34" charset="-122"/>
              <a:ea typeface="微软雅黑" panose="020B0503020204020204" pitchFamily="34" charset="-122"/>
            </a:endParaRPr>
          </a:p>
          <a:p>
            <a:r>
              <a:rPr lang="zh-CN" altLang="zh-CN" sz="2400" dirty="0" smtClean="0">
                <a:latin typeface="微软雅黑" panose="020B0503020204020204" pitchFamily="34" charset="-122"/>
                <a:ea typeface="微软雅黑" panose="020B0503020204020204" pitchFamily="34" charset="-122"/>
              </a:rPr>
              <a:t>输出</a:t>
            </a:r>
            <a:r>
              <a:rPr lang="en-US" altLang="zh-CN" sz="2400" dirty="0" smtClean="0">
                <a:latin typeface="微软雅黑" panose="020B0503020204020204" pitchFamily="34" charset="-122"/>
                <a:ea typeface="微软雅黑" panose="020B0503020204020204" pitchFamily="34" charset="-122"/>
              </a:rPr>
              <a:t>: 0000000</a:t>
            </a:r>
            <a:r>
              <a:rPr lang="en-US" altLang="zh-CN" sz="2400" b="1" dirty="0" smtClean="0">
                <a:solidFill>
                  <a:srgbClr val="FF0000"/>
                </a:solidFill>
                <a:latin typeface="微软雅黑" panose="020B0503020204020204" pitchFamily="34" charset="-122"/>
                <a:ea typeface="微软雅黑" panose="020B0503020204020204" pitchFamily="34" charset="-122"/>
              </a:rPr>
              <a:t>0</a:t>
            </a:r>
            <a:r>
              <a:rPr lang="en-US" altLang="zh-CN" sz="2400" dirty="0" smtClean="0">
                <a:latin typeface="微软雅黑" panose="020B0503020204020204" pitchFamily="34" charset="-122"/>
                <a:ea typeface="微软雅黑" panose="020B0503020204020204" pitchFamily="34" charset="-122"/>
              </a:rPr>
              <a:t> 0000000</a:t>
            </a:r>
            <a:r>
              <a:rPr lang="en-US" altLang="zh-CN" sz="2400" b="1" dirty="0" smtClean="0">
                <a:solidFill>
                  <a:srgbClr val="002060"/>
                </a:solidFill>
                <a:latin typeface="微软雅黑" panose="020B0503020204020204" pitchFamily="34" charset="-122"/>
                <a:ea typeface="微软雅黑" panose="020B0503020204020204" pitchFamily="34" charset="-122"/>
              </a:rPr>
              <a:t>0</a:t>
            </a:r>
            <a:r>
              <a:rPr lang="en-US" altLang="zh-CN" sz="2400" dirty="0" smtClean="0">
                <a:latin typeface="微软雅黑" panose="020B0503020204020204" pitchFamily="34" charset="-122"/>
                <a:ea typeface="微软雅黑" panose="020B0503020204020204" pitchFamily="34" charset="-122"/>
              </a:rPr>
              <a:t> 1111111</a:t>
            </a:r>
            <a:r>
              <a:rPr lang="en-US" altLang="zh-CN" sz="2400" b="1" dirty="0" smtClean="0">
                <a:solidFill>
                  <a:srgbClr val="00B050"/>
                </a:solidFill>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 11111100 11001111 00000000 00001111</a:t>
            </a:r>
            <a:endParaRPr lang="zh-CN" altLang="zh-CN"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890153150"/>
              </p:ext>
            </p:extLst>
          </p:nvPr>
        </p:nvGraphicFramePr>
        <p:xfrm>
          <a:off x="1619672" y="1628800"/>
          <a:ext cx="5616625" cy="3528392"/>
        </p:xfrm>
        <a:graphic>
          <a:graphicData uri="http://schemas.openxmlformats.org/drawingml/2006/table">
            <a:tbl>
              <a:tblPr>
                <a:tableStyleId>{5C22544A-7EE6-4342-B048-85BDC9FD1C3A}</a:tableStyleId>
              </a:tblPr>
              <a:tblGrid>
                <a:gridCol w="735085"/>
                <a:gridCol w="813590"/>
                <a:gridCol w="813590"/>
                <a:gridCol w="813590"/>
                <a:gridCol w="813590"/>
                <a:gridCol w="813590"/>
                <a:gridCol w="813590"/>
              </a:tblGrid>
              <a:tr h="441049">
                <a:tc>
                  <a:txBody>
                    <a:bodyPr/>
                    <a:lstStyle/>
                    <a:p>
                      <a:pPr indent="269875" algn="ctr">
                        <a:lnSpc>
                          <a:spcPts val="1200"/>
                        </a:lnSpc>
                        <a:spcAft>
                          <a:spcPts val="0"/>
                        </a:spcAft>
                      </a:pPr>
                      <a:r>
                        <a:rPr lang="en-US" sz="2400" b="1" kern="0" dirty="0">
                          <a:effectLst/>
                        </a:rPr>
                        <a:t>57</a:t>
                      </a:r>
                      <a:endParaRPr lang="zh-CN" sz="2400" b="1"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49</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41</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33</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25</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17</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9</a:t>
                      </a:r>
                      <a:endParaRPr lang="zh-CN" sz="2400" b="1" kern="100">
                        <a:effectLst/>
                        <a:latin typeface="Times New Roman"/>
                        <a:ea typeface="宋体"/>
                      </a:endParaRPr>
                    </a:p>
                  </a:txBody>
                  <a:tcPr marL="0" marR="0" marT="0" marB="0" anchor="ctr"/>
                </a:tc>
              </a:tr>
              <a:tr h="441049">
                <a:tc>
                  <a:txBody>
                    <a:bodyPr/>
                    <a:lstStyle/>
                    <a:p>
                      <a:pPr indent="269875" algn="ctr">
                        <a:lnSpc>
                          <a:spcPts val="1200"/>
                        </a:lnSpc>
                        <a:spcAft>
                          <a:spcPts val="0"/>
                        </a:spcAft>
                      </a:pPr>
                      <a:r>
                        <a:rPr lang="en-US" sz="2400" b="1" kern="0">
                          <a:effectLst/>
                        </a:rPr>
                        <a:t>1</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58</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50</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42</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34</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26</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18</a:t>
                      </a:r>
                      <a:endParaRPr lang="zh-CN" sz="2400" b="1" kern="100">
                        <a:effectLst/>
                        <a:latin typeface="Times New Roman"/>
                        <a:ea typeface="宋体"/>
                      </a:endParaRPr>
                    </a:p>
                  </a:txBody>
                  <a:tcPr marL="0" marR="0" marT="0" marB="0" anchor="ctr"/>
                </a:tc>
              </a:tr>
              <a:tr h="441049">
                <a:tc>
                  <a:txBody>
                    <a:bodyPr/>
                    <a:lstStyle/>
                    <a:p>
                      <a:pPr indent="269875" algn="ctr">
                        <a:lnSpc>
                          <a:spcPts val="1200"/>
                        </a:lnSpc>
                        <a:spcAft>
                          <a:spcPts val="0"/>
                        </a:spcAft>
                      </a:pPr>
                      <a:r>
                        <a:rPr lang="en-US" sz="2400" b="1" kern="0">
                          <a:effectLst/>
                        </a:rPr>
                        <a:t>10</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2</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59</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51</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dirty="0">
                          <a:effectLst/>
                        </a:rPr>
                        <a:t>43</a:t>
                      </a:r>
                      <a:endParaRPr lang="zh-CN" sz="2400" b="1"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35</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27</a:t>
                      </a:r>
                      <a:endParaRPr lang="zh-CN" sz="2400" b="1" kern="100">
                        <a:effectLst/>
                        <a:latin typeface="Times New Roman"/>
                        <a:ea typeface="宋体"/>
                      </a:endParaRPr>
                    </a:p>
                  </a:txBody>
                  <a:tcPr marL="0" marR="0" marT="0" marB="0" anchor="ctr"/>
                </a:tc>
              </a:tr>
              <a:tr h="441049">
                <a:tc>
                  <a:txBody>
                    <a:bodyPr/>
                    <a:lstStyle/>
                    <a:p>
                      <a:pPr indent="269875" algn="ctr">
                        <a:lnSpc>
                          <a:spcPts val="1200"/>
                        </a:lnSpc>
                        <a:spcAft>
                          <a:spcPts val="0"/>
                        </a:spcAft>
                      </a:pPr>
                      <a:r>
                        <a:rPr lang="en-US" sz="2400" b="1" kern="0">
                          <a:effectLst/>
                        </a:rPr>
                        <a:t>19</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11</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60</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52</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44</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36</a:t>
                      </a:r>
                      <a:endParaRPr lang="zh-CN" sz="2400" b="1" kern="100">
                        <a:effectLst/>
                        <a:latin typeface="Times New Roman"/>
                        <a:ea typeface="宋体"/>
                      </a:endParaRPr>
                    </a:p>
                  </a:txBody>
                  <a:tcPr marL="0" marR="0" marT="0" marB="0" anchor="ctr"/>
                </a:tc>
              </a:tr>
              <a:tr h="441049">
                <a:tc>
                  <a:txBody>
                    <a:bodyPr/>
                    <a:lstStyle/>
                    <a:p>
                      <a:pPr indent="269875" algn="ctr">
                        <a:lnSpc>
                          <a:spcPts val="1200"/>
                        </a:lnSpc>
                        <a:spcAft>
                          <a:spcPts val="0"/>
                        </a:spcAft>
                      </a:pPr>
                      <a:r>
                        <a:rPr lang="en-US" sz="2400" b="1" kern="0">
                          <a:effectLst/>
                        </a:rPr>
                        <a:t>63</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55</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47</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39</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31</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33</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15</a:t>
                      </a:r>
                      <a:endParaRPr lang="zh-CN" sz="2400" b="1" kern="100">
                        <a:effectLst/>
                        <a:latin typeface="Times New Roman"/>
                        <a:ea typeface="宋体"/>
                      </a:endParaRPr>
                    </a:p>
                  </a:txBody>
                  <a:tcPr marL="0" marR="0" marT="0" marB="0" anchor="ctr"/>
                </a:tc>
              </a:tr>
              <a:tr h="441049">
                <a:tc>
                  <a:txBody>
                    <a:bodyPr/>
                    <a:lstStyle/>
                    <a:p>
                      <a:pPr indent="269875" algn="ctr">
                        <a:lnSpc>
                          <a:spcPts val="1200"/>
                        </a:lnSpc>
                        <a:spcAft>
                          <a:spcPts val="0"/>
                        </a:spcAft>
                      </a:pPr>
                      <a:r>
                        <a:rPr lang="en-US" sz="2400" b="1" kern="0">
                          <a:effectLst/>
                        </a:rPr>
                        <a:t>7</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62</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54</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46</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38</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30</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22</a:t>
                      </a:r>
                      <a:endParaRPr lang="zh-CN" sz="2400" b="1" kern="100">
                        <a:effectLst/>
                        <a:latin typeface="Times New Roman"/>
                        <a:ea typeface="宋体"/>
                      </a:endParaRPr>
                    </a:p>
                  </a:txBody>
                  <a:tcPr marL="0" marR="0" marT="0" marB="0" anchor="ctr"/>
                </a:tc>
              </a:tr>
              <a:tr h="441049">
                <a:tc>
                  <a:txBody>
                    <a:bodyPr/>
                    <a:lstStyle/>
                    <a:p>
                      <a:pPr indent="269875" algn="ctr">
                        <a:lnSpc>
                          <a:spcPts val="1200"/>
                        </a:lnSpc>
                        <a:spcAft>
                          <a:spcPts val="0"/>
                        </a:spcAft>
                      </a:pPr>
                      <a:r>
                        <a:rPr lang="en-US" sz="2400" b="1" kern="0">
                          <a:effectLst/>
                        </a:rPr>
                        <a:t>14</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6</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61</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53</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45</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37</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29</a:t>
                      </a:r>
                      <a:endParaRPr lang="zh-CN" sz="2400" b="1" kern="100">
                        <a:effectLst/>
                        <a:latin typeface="Times New Roman"/>
                        <a:ea typeface="宋体"/>
                      </a:endParaRPr>
                    </a:p>
                  </a:txBody>
                  <a:tcPr marL="0" marR="0" marT="0" marB="0" anchor="ctr"/>
                </a:tc>
              </a:tr>
              <a:tr h="441049">
                <a:tc>
                  <a:txBody>
                    <a:bodyPr/>
                    <a:lstStyle/>
                    <a:p>
                      <a:pPr indent="269875" algn="ctr">
                        <a:lnSpc>
                          <a:spcPts val="1200"/>
                        </a:lnSpc>
                        <a:spcAft>
                          <a:spcPts val="0"/>
                        </a:spcAft>
                      </a:pPr>
                      <a:r>
                        <a:rPr lang="en-US" sz="2400" b="1" kern="0">
                          <a:effectLst/>
                        </a:rPr>
                        <a:t>21</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13</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5</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28</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20</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a:effectLst/>
                        </a:rPr>
                        <a:t>12</a:t>
                      </a:r>
                      <a:endParaRPr lang="zh-CN" sz="2400" b="1"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dirty="0">
                          <a:effectLst/>
                        </a:rPr>
                        <a:t>4</a:t>
                      </a:r>
                      <a:endParaRPr lang="zh-CN" sz="2400" b="1" kern="100" dirty="0">
                        <a:effectLst/>
                        <a:latin typeface="Times New Roman"/>
                        <a:ea typeface="宋体"/>
                      </a:endParaRPr>
                    </a:p>
                  </a:txBody>
                  <a:tcPr marL="0" marR="0" marT="0" marB="0" anchor="ctr"/>
                </a:tc>
              </a:tr>
            </a:tbl>
          </a:graphicData>
        </a:graphic>
      </p:graphicFrame>
    </p:spTree>
    <p:extLst>
      <p:ext uri="{BB962C8B-B14F-4D97-AF65-F5344CB8AC3E}">
        <p14:creationId xmlns:p14="http://schemas.microsoft.com/office/powerpoint/2010/main" val="30788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2" y="476672"/>
            <a:ext cx="8853487" cy="2160240"/>
          </a:xfrm>
        </p:spPr>
        <p:txBody>
          <a:bodyPr/>
          <a:lstStyle/>
          <a:p>
            <a:pPr>
              <a:buNone/>
            </a:pPr>
            <a:r>
              <a:rPr lang="zh-CN" altLang="zh-CN" dirty="0"/>
              <a:t>（</a:t>
            </a:r>
            <a:r>
              <a:rPr lang="en-US" altLang="zh-CN" dirty="0"/>
              <a:t>2</a:t>
            </a:r>
            <a:r>
              <a:rPr lang="zh-CN" altLang="zh-CN" dirty="0"/>
              <a:t>）经过置换选择</a:t>
            </a:r>
            <a:r>
              <a:rPr lang="en-US" altLang="zh-CN" dirty="0"/>
              <a:t>PC-1</a:t>
            </a:r>
            <a:r>
              <a:rPr lang="zh-CN" altLang="zh-CN" dirty="0"/>
              <a:t>，输出的</a:t>
            </a:r>
            <a:r>
              <a:rPr lang="en-US" altLang="zh-CN" dirty="0"/>
              <a:t>56 bits</a:t>
            </a:r>
            <a:r>
              <a:rPr lang="zh-CN" altLang="zh-CN" dirty="0"/>
              <a:t>，分为两</a:t>
            </a:r>
            <a:r>
              <a:rPr lang="zh-CN" altLang="zh-CN" dirty="0" smtClean="0"/>
              <a:t>半</a:t>
            </a:r>
            <a:endParaRPr lang="en-US" altLang="zh-CN" dirty="0" smtClean="0"/>
          </a:p>
          <a:p>
            <a:pPr>
              <a:buNone/>
            </a:pPr>
            <a:r>
              <a:rPr lang="zh-CN" altLang="zh-CN" dirty="0" smtClean="0"/>
              <a:t>前</a:t>
            </a:r>
            <a:r>
              <a:rPr lang="en-US" altLang="zh-CN" dirty="0"/>
              <a:t>28 bits</a:t>
            </a:r>
            <a:r>
              <a:rPr lang="zh-CN" altLang="zh-CN" dirty="0"/>
              <a:t>为</a:t>
            </a:r>
            <a:r>
              <a:rPr lang="en-US" altLang="zh-CN" i="1" dirty="0"/>
              <a:t>C</a:t>
            </a:r>
            <a:r>
              <a:rPr lang="en-US" altLang="zh-CN" dirty="0"/>
              <a:t>0=</a:t>
            </a:r>
            <a:r>
              <a:rPr lang="en-US" altLang="zh-CN" b="1" dirty="0">
                <a:solidFill>
                  <a:srgbClr val="002060"/>
                </a:solidFill>
              </a:rPr>
              <a:t>0</a:t>
            </a:r>
            <a:r>
              <a:rPr lang="en-US" altLang="zh-CN" dirty="0"/>
              <a:t>000 0000 0000 0000 1111 1111 </a:t>
            </a:r>
            <a:r>
              <a:rPr lang="en-US" altLang="zh-CN" dirty="0" smtClean="0"/>
              <a:t>1111</a:t>
            </a:r>
          </a:p>
          <a:p>
            <a:pPr>
              <a:buNone/>
            </a:pPr>
            <a:r>
              <a:rPr lang="zh-CN" altLang="zh-CN" dirty="0" smtClean="0"/>
              <a:t>后</a:t>
            </a:r>
            <a:r>
              <a:rPr lang="en-US" altLang="zh-CN" dirty="0" smtClean="0"/>
              <a:t>28 </a:t>
            </a:r>
            <a:r>
              <a:rPr lang="en-US" altLang="zh-CN" dirty="0"/>
              <a:t>bits</a:t>
            </a:r>
            <a:r>
              <a:rPr lang="zh-CN" altLang="zh-CN" dirty="0"/>
              <a:t>为</a:t>
            </a:r>
            <a:r>
              <a:rPr lang="en-US" altLang="zh-CN" i="1" dirty="0"/>
              <a:t>D</a:t>
            </a:r>
            <a:r>
              <a:rPr lang="en-US" altLang="zh-CN" dirty="0"/>
              <a:t>0=</a:t>
            </a:r>
            <a:r>
              <a:rPr lang="en-US" altLang="zh-CN" b="1" dirty="0">
                <a:solidFill>
                  <a:srgbClr val="002060"/>
                </a:solidFill>
              </a:rPr>
              <a:t>1</a:t>
            </a:r>
            <a:r>
              <a:rPr lang="en-US" altLang="zh-CN" dirty="0"/>
              <a:t>100 1100 1111 0000 0000 0000 </a:t>
            </a:r>
            <a:r>
              <a:rPr lang="en-US" altLang="zh-CN" dirty="0" smtClean="0"/>
              <a:t>1111</a:t>
            </a:r>
          </a:p>
          <a:p>
            <a:pPr>
              <a:buNone/>
            </a:pPr>
            <a:r>
              <a:rPr lang="zh-CN" altLang="zh-CN" dirty="0" smtClean="0"/>
              <a:t>然后</a:t>
            </a:r>
            <a:r>
              <a:rPr lang="zh-CN" altLang="zh-CN" dirty="0"/>
              <a:t>根据</a:t>
            </a:r>
            <a:r>
              <a:rPr lang="zh-CN" altLang="zh-CN" dirty="0">
                <a:solidFill>
                  <a:srgbClr val="002060"/>
                </a:solidFill>
              </a:rPr>
              <a:t>左循环移位</a:t>
            </a:r>
            <a:r>
              <a:rPr lang="zh-CN" altLang="zh-CN" dirty="0"/>
              <a:t>函数进行左循环移位</a:t>
            </a:r>
            <a:r>
              <a:rPr lang="en-US" altLang="zh-CN" dirty="0"/>
              <a:t>1</a:t>
            </a:r>
            <a:r>
              <a:rPr lang="zh-CN" altLang="zh-CN" dirty="0"/>
              <a:t>或</a:t>
            </a:r>
            <a:r>
              <a:rPr lang="en-US" altLang="zh-CN" dirty="0"/>
              <a:t>2</a:t>
            </a:r>
            <a:r>
              <a:rPr lang="zh-CN" altLang="zh-CN" dirty="0"/>
              <a:t>位，各轮循环左移位位数如</a:t>
            </a:r>
            <a:r>
              <a:rPr lang="zh-CN" altLang="zh-CN" dirty="0" smtClean="0"/>
              <a:t>表所</a:t>
            </a:r>
            <a:r>
              <a:rPr lang="zh-CN" altLang="zh-CN" dirty="0"/>
              <a:t>示。</a:t>
            </a:r>
          </a:p>
          <a:p>
            <a:pPr marL="457200" indent="-457200"/>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698503327"/>
              </p:ext>
            </p:extLst>
          </p:nvPr>
        </p:nvGraphicFramePr>
        <p:xfrm>
          <a:off x="4585" y="3356992"/>
          <a:ext cx="9143999" cy="957233"/>
        </p:xfrm>
        <a:graphic>
          <a:graphicData uri="http://schemas.openxmlformats.org/drawingml/2006/table">
            <a:tbl>
              <a:tblPr firstRow="1" firstCol="1" lastRow="1" lastCol="1" bandRow="1" bandCol="1"/>
              <a:tblGrid>
                <a:gridCol w="1187623"/>
                <a:gridCol w="504056"/>
                <a:gridCol w="432048"/>
                <a:gridCol w="432048"/>
                <a:gridCol w="441691"/>
                <a:gridCol w="499392"/>
                <a:gridCol w="499392"/>
                <a:gridCol w="499392"/>
                <a:gridCol w="499392"/>
                <a:gridCol w="499392"/>
                <a:gridCol w="521686"/>
                <a:gridCol w="519457"/>
                <a:gridCol w="521686"/>
                <a:gridCol w="521686"/>
                <a:gridCol w="521686"/>
                <a:gridCol w="521686"/>
                <a:gridCol w="521686"/>
              </a:tblGrid>
              <a:tr h="446689">
                <a:tc>
                  <a:txBody>
                    <a:bodyPr/>
                    <a:lstStyle/>
                    <a:p>
                      <a:pPr indent="0" algn="ctr">
                        <a:lnSpc>
                          <a:spcPct val="100000"/>
                        </a:lnSpc>
                        <a:spcAft>
                          <a:spcPts val="0"/>
                        </a:spcAft>
                      </a:pPr>
                      <a:r>
                        <a:rPr lang="zh-CN" sz="2400" kern="0" dirty="0">
                          <a:effectLst/>
                          <a:latin typeface="Times New Roman"/>
                          <a:ea typeface="宋体"/>
                        </a:rPr>
                        <a:t>轮序</a:t>
                      </a:r>
                      <a:endParaRPr lang="zh-CN" sz="2400" kern="100" dirty="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1</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3</a:t>
                      </a:r>
                      <a:endParaRPr lang="zh-CN" sz="2400" kern="100" dirty="0">
                        <a:effectLst/>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4</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5</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6</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7</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8</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9</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10 </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11</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12</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13</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14</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15</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a:effectLst/>
                          <a:latin typeface="Times New Roman"/>
                          <a:ea typeface="宋体"/>
                        </a:rPr>
                        <a:t>16</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544">
                <a:tc>
                  <a:txBody>
                    <a:bodyPr/>
                    <a:lstStyle/>
                    <a:p>
                      <a:pPr indent="0" algn="ctr">
                        <a:lnSpc>
                          <a:spcPct val="100000"/>
                        </a:lnSpc>
                        <a:spcAft>
                          <a:spcPts val="0"/>
                        </a:spcAft>
                      </a:pPr>
                      <a:r>
                        <a:rPr lang="zh-CN" sz="2400" kern="0" dirty="0">
                          <a:effectLst/>
                          <a:latin typeface="Times New Roman"/>
                          <a:ea typeface="宋体"/>
                        </a:rPr>
                        <a:t>移位数</a:t>
                      </a:r>
                      <a:endParaRPr lang="zh-CN" sz="2400" kern="100" dirty="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altLang="zh-CN" sz="2400" kern="100" dirty="0" smtClean="0">
                          <a:effectLst/>
                          <a:latin typeface="Times New Roman"/>
                          <a:ea typeface="宋体"/>
                        </a:rPr>
                        <a:t>1</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1</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1</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2</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0" dirty="0">
                          <a:effectLst/>
                          <a:latin typeface="Times New Roman"/>
                          <a:ea typeface="宋体"/>
                        </a:rPr>
                        <a:t>1</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251520" y="4797152"/>
            <a:ext cx="8496944" cy="1569660"/>
          </a:xfrm>
          <a:prstGeom prst="rect">
            <a:avLst/>
          </a:prstGeom>
          <a:noFill/>
        </p:spPr>
        <p:txBody>
          <a:bodyPr wrap="square" rtlCol="0">
            <a:spAutoFit/>
          </a:bodyPr>
          <a:lstStyle/>
          <a:p>
            <a:r>
              <a:rPr lang="zh-CN" altLang="zh-CN" sz="2600" dirty="0">
                <a:latin typeface="微软雅黑" panose="020B0503020204020204" pitchFamily="34" charset="-122"/>
                <a:ea typeface="微软雅黑" panose="020B0503020204020204" pitchFamily="34" charset="-122"/>
              </a:rPr>
              <a:t>根据</a:t>
            </a:r>
            <a:r>
              <a:rPr lang="zh-CN" altLang="zh-CN" sz="2600" dirty="0" smtClean="0">
                <a:latin typeface="微软雅黑" panose="020B0503020204020204" pitchFamily="34" charset="-122"/>
                <a:ea typeface="微软雅黑" panose="020B0503020204020204" pitchFamily="34" charset="-122"/>
              </a:rPr>
              <a:t>表所</a:t>
            </a:r>
            <a:r>
              <a:rPr lang="zh-CN" altLang="zh-CN" sz="2600" dirty="0">
                <a:latin typeface="微软雅黑" panose="020B0503020204020204" pitchFamily="34" charset="-122"/>
                <a:ea typeface="微软雅黑" panose="020B0503020204020204" pitchFamily="34" charset="-122"/>
              </a:rPr>
              <a:t>示，</a:t>
            </a:r>
            <a:r>
              <a:rPr lang="en-US" altLang="zh-CN" sz="2600" dirty="0">
                <a:latin typeface="微软雅黑" panose="020B0503020204020204" pitchFamily="34" charset="-122"/>
                <a:ea typeface="微软雅黑" panose="020B0503020204020204" pitchFamily="34" charset="-122"/>
              </a:rPr>
              <a:t>C0</a:t>
            </a:r>
            <a:r>
              <a:rPr lang="zh-CN" altLang="zh-CN" sz="2600" dirty="0">
                <a:latin typeface="微软雅黑" panose="020B0503020204020204" pitchFamily="34" charset="-122"/>
                <a:ea typeface="微软雅黑" panose="020B0503020204020204" pitchFamily="34" charset="-122"/>
              </a:rPr>
              <a:t>及</a:t>
            </a:r>
            <a:r>
              <a:rPr lang="en-US" altLang="zh-CN" sz="2600" dirty="0">
                <a:latin typeface="微软雅黑" panose="020B0503020204020204" pitchFamily="34" charset="-122"/>
                <a:ea typeface="微软雅黑" panose="020B0503020204020204" pitchFamily="34" charset="-122"/>
              </a:rPr>
              <a:t>D0</a:t>
            </a:r>
            <a:r>
              <a:rPr lang="zh-CN" altLang="zh-CN" sz="2600" dirty="0">
                <a:latin typeface="微软雅黑" panose="020B0503020204020204" pitchFamily="34" charset="-122"/>
                <a:ea typeface="微软雅黑" panose="020B0503020204020204" pitchFamily="34" charset="-122"/>
              </a:rPr>
              <a:t>分别左循环</a:t>
            </a:r>
            <a:r>
              <a:rPr lang="en-US" altLang="zh-CN" sz="2600" dirty="0">
                <a:latin typeface="微软雅黑" panose="020B0503020204020204" pitchFamily="34" charset="-122"/>
                <a:ea typeface="微软雅黑" panose="020B0503020204020204" pitchFamily="34" charset="-122"/>
              </a:rPr>
              <a:t>1</a:t>
            </a:r>
            <a:r>
              <a:rPr lang="zh-CN" altLang="zh-CN" sz="2600" dirty="0">
                <a:latin typeface="微软雅黑" panose="020B0503020204020204" pitchFamily="34" charset="-122"/>
                <a:ea typeface="微软雅黑" panose="020B0503020204020204" pitchFamily="34" charset="-122"/>
              </a:rPr>
              <a:t>位</a:t>
            </a:r>
            <a:r>
              <a:rPr lang="zh-CN" altLang="zh-CN" sz="2600" dirty="0" smtClean="0">
                <a:latin typeface="微软雅黑" panose="020B0503020204020204" pitchFamily="34" charset="-122"/>
                <a:ea typeface="微软雅黑" panose="020B0503020204020204" pitchFamily="34" charset="-122"/>
              </a:rPr>
              <a:t>得到</a:t>
            </a:r>
            <a:endParaRPr lang="en-US" altLang="zh-CN" sz="2600" dirty="0">
              <a:latin typeface="微软雅黑" panose="020B0503020204020204" pitchFamily="34" charset="-122"/>
              <a:ea typeface="微软雅黑" panose="020B0503020204020204" pitchFamily="34" charset="-122"/>
            </a:endParaRPr>
          </a:p>
          <a:p>
            <a:r>
              <a:rPr lang="en-US" altLang="zh-CN" sz="2600" dirty="0" smtClean="0">
                <a:latin typeface="微软雅黑" panose="020B0503020204020204" pitchFamily="34" charset="-122"/>
                <a:ea typeface="微软雅黑" panose="020B0503020204020204" pitchFamily="34" charset="-122"/>
              </a:rPr>
              <a:t>C1=000 </a:t>
            </a:r>
            <a:r>
              <a:rPr lang="en-US" altLang="zh-CN" sz="2600" dirty="0">
                <a:latin typeface="微软雅黑" panose="020B0503020204020204" pitchFamily="34" charset="-122"/>
                <a:ea typeface="微软雅黑" panose="020B0503020204020204" pitchFamily="34" charset="-122"/>
              </a:rPr>
              <a:t>0000 0000 0000 1111 1111 1111 </a:t>
            </a:r>
            <a:r>
              <a:rPr lang="en-US" altLang="zh-CN" sz="2600" b="1" dirty="0">
                <a:solidFill>
                  <a:srgbClr val="002060"/>
                </a:solidFill>
                <a:latin typeface="微软雅黑" panose="020B0503020204020204" pitchFamily="34" charset="-122"/>
                <a:ea typeface="微软雅黑" panose="020B0503020204020204" pitchFamily="34" charset="-122"/>
              </a:rPr>
              <a:t>0</a:t>
            </a:r>
            <a:r>
              <a:rPr lang="zh-CN" altLang="zh-CN"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r>
              <a:rPr lang="en-US" altLang="zh-CN" sz="2600" dirty="0" smtClean="0">
                <a:latin typeface="微软雅黑" panose="020B0503020204020204" pitchFamily="34" charset="-122"/>
                <a:ea typeface="微软雅黑" panose="020B0503020204020204" pitchFamily="34" charset="-122"/>
              </a:rPr>
              <a:t>D1=100 </a:t>
            </a:r>
            <a:r>
              <a:rPr lang="en-US" altLang="zh-CN" sz="2600" dirty="0">
                <a:latin typeface="微软雅黑" panose="020B0503020204020204" pitchFamily="34" charset="-122"/>
                <a:ea typeface="微软雅黑" panose="020B0503020204020204" pitchFamily="34" charset="-122"/>
              </a:rPr>
              <a:t>1100 1111 0000 0000 0000 1111 </a:t>
            </a:r>
            <a:r>
              <a:rPr lang="en-US" altLang="zh-CN" sz="2600" b="1" dirty="0">
                <a:solidFill>
                  <a:srgbClr val="002060"/>
                </a:solidFill>
                <a:latin typeface="微软雅黑" panose="020B0503020204020204" pitchFamily="34" charset="-122"/>
                <a:ea typeface="微软雅黑" panose="020B0503020204020204" pitchFamily="34" charset="-122"/>
              </a:rPr>
              <a:t>1</a:t>
            </a:r>
            <a:r>
              <a:rPr lang="zh-CN" altLang="zh-CN" sz="2600" dirty="0">
                <a:latin typeface="微软雅黑" panose="020B0503020204020204" pitchFamily="34" charset="-122"/>
                <a:ea typeface="微软雅黑" panose="020B0503020204020204" pitchFamily="34" charset="-122"/>
              </a:rPr>
              <a:t>。</a:t>
            </a:r>
          </a:p>
          <a:p>
            <a:endParaRPr lang="zh-CN" altLang="en-US" dirty="0"/>
          </a:p>
        </p:txBody>
      </p:sp>
    </p:spTree>
    <p:extLst>
      <p:ext uri="{BB962C8B-B14F-4D97-AF65-F5344CB8AC3E}">
        <p14:creationId xmlns:p14="http://schemas.microsoft.com/office/powerpoint/2010/main" val="7076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4625"/>
            <a:ext cx="8781728" cy="2304255"/>
          </a:xfrm>
        </p:spPr>
        <p:txBody>
          <a:bodyPr/>
          <a:lstStyle/>
          <a:p>
            <a:pPr>
              <a:buNone/>
            </a:pPr>
            <a:r>
              <a:rPr lang="en-US" altLang="zh-CN" dirty="0"/>
              <a:t>(3) </a:t>
            </a:r>
            <a:r>
              <a:rPr lang="zh-CN" altLang="zh-CN" dirty="0" smtClean="0"/>
              <a:t>将</a:t>
            </a:r>
            <a:r>
              <a:rPr lang="en-US" altLang="zh-CN" i="1" dirty="0"/>
              <a:t>C</a:t>
            </a:r>
            <a:r>
              <a:rPr lang="en-US" altLang="zh-CN" dirty="0"/>
              <a:t>1</a:t>
            </a:r>
            <a:r>
              <a:rPr lang="zh-CN" altLang="zh-CN" dirty="0"/>
              <a:t>和</a:t>
            </a:r>
            <a:r>
              <a:rPr lang="en-US" altLang="zh-CN" i="1" dirty="0"/>
              <a:t>D</a:t>
            </a:r>
            <a:r>
              <a:rPr lang="en-US" altLang="zh-CN" dirty="0"/>
              <a:t>1</a:t>
            </a:r>
            <a:r>
              <a:rPr lang="zh-CN" altLang="zh-CN" dirty="0"/>
              <a:t>连接，</a:t>
            </a:r>
            <a:r>
              <a:rPr lang="en-US" altLang="zh-CN" dirty="0"/>
              <a:t>56 bits</a:t>
            </a:r>
            <a:r>
              <a:rPr lang="zh-CN" altLang="zh-CN" dirty="0"/>
              <a:t>为</a:t>
            </a:r>
            <a:r>
              <a:rPr lang="en-US" altLang="zh-CN" dirty="0"/>
              <a:t>000 0000 0000 0000 1111 1111 1111 </a:t>
            </a:r>
            <a:r>
              <a:rPr lang="en-US" altLang="zh-CN" b="1" u="sng" dirty="0">
                <a:solidFill>
                  <a:srgbClr val="00B050"/>
                </a:solidFill>
              </a:rPr>
              <a:t>0</a:t>
            </a:r>
            <a:r>
              <a:rPr lang="en-US" altLang="zh-CN" dirty="0"/>
              <a:t> 100 1100 1111 0000 0000 0000 1111 </a:t>
            </a:r>
            <a:r>
              <a:rPr lang="en-US" altLang="zh-CN" b="1" u="sng" dirty="0">
                <a:solidFill>
                  <a:srgbClr val="FF0000"/>
                </a:solidFill>
              </a:rPr>
              <a:t>1</a:t>
            </a:r>
            <a:r>
              <a:rPr lang="zh-CN" altLang="zh-CN" dirty="0"/>
              <a:t>作为置换选择</a:t>
            </a:r>
            <a:r>
              <a:rPr lang="en-US" altLang="zh-CN" dirty="0"/>
              <a:t>PC-2</a:t>
            </a:r>
            <a:r>
              <a:rPr lang="zh-CN" altLang="zh-CN" dirty="0"/>
              <a:t>的输入，根据置换选择</a:t>
            </a:r>
            <a:r>
              <a:rPr lang="en-US" altLang="zh-CN" dirty="0" smtClean="0"/>
              <a:t>PC-2</a:t>
            </a:r>
            <a:r>
              <a:rPr lang="zh-CN" altLang="zh-CN" dirty="0" smtClean="0"/>
              <a:t>得到</a:t>
            </a:r>
            <a:r>
              <a:rPr lang="en-US" altLang="zh-CN" dirty="0"/>
              <a:t>48 bits</a:t>
            </a:r>
            <a:r>
              <a:rPr lang="zh-CN" altLang="zh-CN" dirty="0"/>
              <a:t>子密钥</a:t>
            </a:r>
            <a:r>
              <a:rPr lang="en-US" altLang="zh-CN" i="1" dirty="0"/>
              <a:t>K</a:t>
            </a:r>
            <a:r>
              <a:rPr lang="en-US" altLang="zh-CN" dirty="0"/>
              <a:t>1</a:t>
            </a:r>
            <a:r>
              <a:rPr lang="zh-CN" altLang="zh-CN" dirty="0" smtClean="0"/>
              <a:t>。</a:t>
            </a:r>
            <a:endParaRPr lang="en-US" altLang="zh-CN" dirty="0" smtClean="0"/>
          </a:p>
          <a:p>
            <a:pPr>
              <a:buNone/>
            </a:pPr>
            <a:r>
              <a:rPr lang="en-US" altLang="zh-CN" i="1" dirty="0" smtClean="0"/>
              <a:t>C</a:t>
            </a:r>
            <a:r>
              <a:rPr lang="en-US" altLang="zh-CN" dirty="0" smtClean="0"/>
              <a:t>1</a:t>
            </a:r>
            <a:r>
              <a:rPr lang="zh-CN" altLang="zh-CN" dirty="0"/>
              <a:t>和</a:t>
            </a:r>
            <a:r>
              <a:rPr lang="en-US" altLang="zh-CN" i="1" dirty="0"/>
              <a:t>D</a:t>
            </a:r>
            <a:r>
              <a:rPr lang="en-US" altLang="zh-CN" dirty="0"/>
              <a:t>1</a:t>
            </a:r>
            <a:r>
              <a:rPr lang="zh-CN" altLang="zh-CN" dirty="0"/>
              <a:t>作为下一轮子密钥的输入</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2143765083"/>
              </p:ext>
            </p:extLst>
          </p:nvPr>
        </p:nvGraphicFramePr>
        <p:xfrm>
          <a:off x="971600" y="2420888"/>
          <a:ext cx="6264694" cy="2736304"/>
        </p:xfrm>
        <a:graphic>
          <a:graphicData uri="http://schemas.openxmlformats.org/drawingml/2006/table">
            <a:tbl>
              <a:tblPr>
                <a:tableStyleId>{5C22544A-7EE6-4342-B048-85BDC9FD1C3A}</a:tableStyleId>
              </a:tblPr>
              <a:tblGrid>
                <a:gridCol w="1094009"/>
                <a:gridCol w="1034137"/>
                <a:gridCol w="1034137"/>
                <a:gridCol w="1034137"/>
                <a:gridCol w="1034137"/>
                <a:gridCol w="1034137"/>
              </a:tblGrid>
              <a:tr h="342038">
                <a:tc>
                  <a:txBody>
                    <a:bodyPr/>
                    <a:lstStyle/>
                    <a:p>
                      <a:pPr indent="269875" algn="ctr">
                        <a:lnSpc>
                          <a:spcPts val="1200"/>
                        </a:lnSpc>
                        <a:spcAft>
                          <a:spcPts val="0"/>
                        </a:spcAft>
                      </a:pPr>
                      <a:r>
                        <a:rPr lang="en-US" sz="2400" kern="0" dirty="0">
                          <a:effectLst/>
                        </a:rPr>
                        <a:t>14</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17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11</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24</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1</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5</a:t>
                      </a:r>
                      <a:endParaRPr lang="zh-CN" sz="2400" kern="100">
                        <a:effectLst/>
                        <a:latin typeface="Times New Roman"/>
                        <a:ea typeface="宋体"/>
                      </a:endParaRPr>
                    </a:p>
                  </a:txBody>
                  <a:tcPr marL="0" marR="0" marT="0" marB="0" anchor="ctr"/>
                </a:tc>
              </a:tr>
              <a:tr h="342038">
                <a:tc>
                  <a:txBody>
                    <a:bodyPr/>
                    <a:lstStyle/>
                    <a:p>
                      <a:pPr indent="269875" algn="ctr">
                        <a:lnSpc>
                          <a:spcPts val="1200"/>
                        </a:lnSpc>
                        <a:spcAft>
                          <a:spcPts val="0"/>
                        </a:spcAft>
                      </a:pPr>
                      <a:r>
                        <a:rPr lang="en-US" sz="2400" kern="0">
                          <a:effectLst/>
                        </a:rPr>
                        <a:t>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dirty="0">
                          <a:solidFill>
                            <a:srgbClr val="00B050"/>
                          </a:solidFill>
                          <a:effectLst/>
                        </a:rPr>
                        <a:t>28</a:t>
                      </a:r>
                      <a:endParaRPr lang="zh-CN" sz="2400" b="1" kern="100" dirty="0">
                        <a:solidFill>
                          <a:srgbClr val="00B05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15</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6</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21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10</a:t>
                      </a:r>
                      <a:endParaRPr lang="zh-CN" sz="2400" kern="100">
                        <a:effectLst/>
                        <a:latin typeface="Times New Roman"/>
                        <a:ea typeface="宋体"/>
                      </a:endParaRPr>
                    </a:p>
                  </a:txBody>
                  <a:tcPr marL="0" marR="0" marT="0" marB="0" anchor="ctr"/>
                </a:tc>
              </a:tr>
              <a:tr h="342038">
                <a:tc>
                  <a:txBody>
                    <a:bodyPr/>
                    <a:lstStyle/>
                    <a:p>
                      <a:pPr indent="269875" algn="ctr">
                        <a:lnSpc>
                          <a:spcPts val="1200"/>
                        </a:lnSpc>
                        <a:spcAft>
                          <a:spcPts val="0"/>
                        </a:spcAft>
                      </a:pPr>
                      <a:r>
                        <a:rPr lang="en-US" sz="2400" kern="0">
                          <a:effectLst/>
                        </a:rPr>
                        <a:t>23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19</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12</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26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8</a:t>
                      </a:r>
                      <a:endParaRPr lang="zh-CN" sz="2400" kern="100">
                        <a:effectLst/>
                        <a:latin typeface="Times New Roman"/>
                        <a:ea typeface="宋体"/>
                      </a:endParaRPr>
                    </a:p>
                  </a:txBody>
                  <a:tcPr marL="0" marR="0" marT="0" marB="0" anchor="ctr"/>
                </a:tc>
              </a:tr>
              <a:tr h="342038">
                <a:tc>
                  <a:txBody>
                    <a:bodyPr/>
                    <a:lstStyle/>
                    <a:p>
                      <a:pPr indent="269875" algn="ctr">
                        <a:lnSpc>
                          <a:spcPts val="1200"/>
                        </a:lnSpc>
                        <a:spcAft>
                          <a:spcPts val="0"/>
                        </a:spcAft>
                      </a:pPr>
                      <a:r>
                        <a:rPr lang="en-US" sz="2400" kern="0">
                          <a:effectLst/>
                        </a:rPr>
                        <a:t>16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27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20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13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2</a:t>
                      </a:r>
                      <a:endParaRPr lang="zh-CN" sz="2400" kern="100">
                        <a:effectLst/>
                        <a:latin typeface="Times New Roman"/>
                        <a:ea typeface="宋体"/>
                      </a:endParaRPr>
                    </a:p>
                  </a:txBody>
                  <a:tcPr marL="0" marR="0" marT="0" marB="0" anchor="ctr"/>
                </a:tc>
              </a:tr>
              <a:tr h="342038">
                <a:tc>
                  <a:txBody>
                    <a:bodyPr/>
                    <a:lstStyle/>
                    <a:p>
                      <a:pPr indent="269875" algn="ctr">
                        <a:lnSpc>
                          <a:spcPts val="1200"/>
                        </a:lnSpc>
                        <a:spcAft>
                          <a:spcPts val="0"/>
                        </a:spcAft>
                      </a:pPr>
                      <a:r>
                        <a:rPr lang="en-US" sz="2400" kern="0">
                          <a:effectLst/>
                        </a:rPr>
                        <a:t>41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52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31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37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47</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55</a:t>
                      </a:r>
                      <a:endParaRPr lang="zh-CN" sz="2400" kern="100">
                        <a:effectLst/>
                        <a:latin typeface="Times New Roman"/>
                        <a:ea typeface="宋体"/>
                      </a:endParaRPr>
                    </a:p>
                  </a:txBody>
                  <a:tcPr marL="0" marR="0" marT="0" marB="0" anchor="ctr"/>
                </a:tc>
              </a:tr>
              <a:tr h="342038">
                <a:tc>
                  <a:txBody>
                    <a:bodyPr/>
                    <a:lstStyle/>
                    <a:p>
                      <a:pPr indent="269875" algn="ctr">
                        <a:lnSpc>
                          <a:spcPts val="1200"/>
                        </a:lnSpc>
                        <a:spcAft>
                          <a:spcPts val="0"/>
                        </a:spcAft>
                      </a:pPr>
                      <a:r>
                        <a:rPr lang="en-US" sz="2400" kern="0">
                          <a:effectLst/>
                        </a:rPr>
                        <a:t>30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40</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51</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45</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33</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48</a:t>
                      </a:r>
                      <a:endParaRPr lang="zh-CN" sz="2400" kern="100">
                        <a:effectLst/>
                        <a:latin typeface="Times New Roman"/>
                        <a:ea typeface="宋体"/>
                      </a:endParaRPr>
                    </a:p>
                  </a:txBody>
                  <a:tcPr marL="0" marR="0" marT="0" marB="0" anchor="ctr"/>
                </a:tc>
              </a:tr>
              <a:tr h="342038">
                <a:tc>
                  <a:txBody>
                    <a:bodyPr/>
                    <a:lstStyle/>
                    <a:p>
                      <a:pPr indent="269875" algn="ctr">
                        <a:lnSpc>
                          <a:spcPts val="1200"/>
                        </a:lnSpc>
                        <a:spcAft>
                          <a:spcPts val="0"/>
                        </a:spcAft>
                      </a:pPr>
                      <a:r>
                        <a:rPr lang="en-US" sz="2400" kern="0">
                          <a:effectLst/>
                        </a:rPr>
                        <a:t>44</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49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39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b="1" kern="0" dirty="0">
                          <a:solidFill>
                            <a:srgbClr val="FF0000"/>
                          </a:solidFill>
                          <a:effectLst/>
                        </a:rPr>
                        <a:t>56</a:t>
                      </a:r>
                      <a:endParaRPr lang="zh-CN" sz="2400" b="1" kern="100" dirty="0">
                        <a:solidFill>
                          <a:srgbClr val="FF0000"/>
                        </a:solidFill>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34</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53</a:t>
                      </a:r>
                      <a:endParaRPr lang="zh-CN" sz="2400" kern="100">
                        <a:effectLst/>
                        <a:latin typeface="Times New Roman"/>
                        <a:ea typeface="宋体"/>
                      </a:endParaRPr>
                    </a:p>
                  </a:txBody>
                  <a:tcPr marL="0" marR="0" marT="0" marB="0" anchor="ctr"/>
                </a:tc>
              </a:tr>
              <a:tr h="342038">
                <a:tc>
                  <a:txBody>
                    <a:bodyPr/>
                    <a:lstStyle/>
                    <a:p>
                      <a:pPr indent="269875" algn="ctr">
                        <a:lnSpc>
                          <a:spcPts val="1200"/>
                        </a:lnSpc>
                        <a:spcAft>
                          <a:spcPts val="0"/>
                        </a:spcAft>
                      </a:pPr>
                      <a:r>
                        <a:rPr lang="en-US" sz="2400" kern="0">
                          <a:effectLst/>
                        </a:rPr>
                        <a:t>46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42</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50</a:t>
                      </a:r>
                      <a:endParaRPr lang="zh-CN" sz="2400" kern="100" dirty="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36</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a:effectLst/>
                        </a:rPr>
                        <a:t>29</a:t>
                      </a:r>
                      <a:endParaRPr lang="zh-CN" sz="2400" kern="100">
                        <a:effectLst/>
                        <a:latin typeface="Times New Roman"/>
                        <a:ea typeface="宋体"/>
                      </a:endParaRPr>
                    </a:p>
                  </a:txBody>
                  <a:tcPr marL="0" marR="0" marT="0" marB="0" anchor="ctr"/>
                </a:tc>
                <a:tc>
                  <a:txBody>
                    <a:bodyPr/>
                    <a:lstStyle/>
                    <a:p>
                      <a:pPr indent="269875" algn="ctr">
                        <a:lnSpc>
                          <a:spcPts val="1200"/>
                        </a:lnSpc>
                        <a:spcAft>
                          <a:spcPts val="0"/>
                        </a:spcAft>
                      </a:pPr>
                      <a:r>
                        <a:rPr lang="en-US" sz="2400" kern="0" dirty="0">
                          <a:effectLst/>
                        </a:rPr>
                        <a:t>32</a:t>
                      </a:r>
                      <a:endParaRPr lang="zh-CN" sz="2400" kern="100" dirty="0">
                        <a:effectLst/>
                        <a:latin typeface="Times New Roman"/>
                        <a:ea typeface="宋体"/>
                      </a:endParaRPr>
                    </a:p>
                  </a:txBody>
                  <a:tcPr marL="0" marR="0" marT="0" marB="0" anchor="ctr"/>
                </a:tc>
              </a:tr>
            </a:tbl>
          </a:graphicData>
        </a:graphic>
      </p:graphicFrame>
      <p:sp>
        <p:nvSpPr>
          <p:cNvPr id="5" name="TextBox 4"/>
          <p:cNvSpPr txBox="1"/>
          <p:nvPr/>
        </p:nvSpPr>
        <p:spPr>
          <a:xfrm>
            <a:off x="0" y="5325015"/>
            <a:ext cx="9144000" cy="1569660"/>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输入：</a:t>
            </a:r>
            <a:r>
              <a:rPr lang="en-US" altLang="zh-CN" sz="2400" dirty="0">
                <a:latin typeface="微软雅黑" panose="020B0503020204020204" pitchFamily="34" charset="-122"/>
                <a:ea typeface="微软雅黑" panose="020B0503020204020204" pitchFamily="34" charset="-122"/>
              </a:rPr>
              <a:t>000 0000 0000 0000 1111 1111 1111 </a:t>
            </a:r>
            <a:r>
              <a:rPr lang="en-US" altLang="zh-CN" sz="2400" b="1" dirty="0">
                <a:solidFill>
                  <a:srgbClr val="00B050"/>
                </a:solidFill>
                <a:latin typeface="微软雅黑" panose="020B0503020204020204" pitchFamily="34" charset="-122"/>
                <a:ea typeface="微软雅黑" panose="020B0503020204020204" pitchFamily="34" charset="-122"/>
              </a:rPr>
              <a:t>0</a:t>
            </a:r>
            <a:r>
              <a:rPr lang="en-US" altLang="zh-CN" sz="2400" spc="-15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100 1100 1111 0000 0000 0000 1111 </a:t>
            </a:r>
            <a:r>
              <a:rPr lang="en-US" altLang="zh-CN" sz="2400" b="1" spc="-150" dirty="0">
                <a:solidFill>
                  <a:srgbClr val="FF0000"/>
                </a:solidFill>
                <a:latin typeface="微软雅黑" panose="020B0503020204020204" pitchFamily="34" charset="-122"/>
                <a:ea typeface="微软雅黑" panose="020B0503020204020204" pitchFamily="34" charset="-122"/>
              </a:rPr>
              <a:t>1</a:t>
            </a:r>
            <a:r>
              <a:rPr lang="en-US" altLang="zh-CN" sz="2400" spc="-150" dirty="0">
                <a:latin typeface="微软雅黑" panose="020B0503020204020204" pitchFamily="34" charset="-122"/>
                <a:ea typeface="微软雅黑" panose="020B0503020204020204" pitchFamily="34" charset="-122"/>
              </a:rPr>
              <a:t> </a:t>
            </a:r>
            <a:endParaRPr lang="zh-CN" altLang="zh-CN" sz="2400" dirty="0">
              <a:latin typeface="微软雅黑" panose="020B0503020204020204" pitchFamily="34" charset="-122"/>
              <a:ea typeface="微软雅黑" panose="020B0503020204020204" pitchFamily="34" charset="-122"/>
            </a:endParaRPr>
          </a:p>
          <a:p>
            <a:r>
              <a:rPr lang="zh-CN" altLang="zh-CN" sz="2400" dirty="0" smtClean="0">
                <a:latin typeface="微软雅黑" panose="020B0503020204020204" pitchFamily="34" charset="-122"/>
                <a:ea typeface="微软雅黑" panose="020B0503020204020204" pitchFamily="34" charset="-122"/>
              </a:rPr>
              <a:t>输出</a:t>
            </a:r>
            <a:r>
              <a:rPr lang="zh-CN" altLang="zh-CN" sz="2400" dirty="0">
                <a:latin typeface="微软雅黑" panose="020B0503020204020204" pitchFamily="34" charset="-122"/>
                <a:ea typeface="微软雅黑" panose="020B0503020204020204" pitchFamily="34" charset="-122"/>
              </a:rPr>
              <a:t>：</a:t>
            </a:r>
            <a:r>
              <a:rPr lang="en-US" altLang="zh-CN" sz="2400" spc="-150" dirty="0" smtClean="0">
                <a:latin typeface="微软雅黑" panose="020B0503020204020204" pitchFamily="34" charset="-122"/>
                <a:ea typeface="微软雅黑" panose="020B0503020204020204" pitchFamily="34" charset="-122"/>
              </a:rPr>
              <a:t>0101000</a:t>
            </a:r>
            <a:r>
              <a:rPr lang="en-US" altLang="zh-CN" sz="2400" b="1" dirty="0">
                <a:solidFill>
                  <a:srgbClr val="00B050"/>
                </a:solidFill>
                <a:latin typeface="微软雅黑" panose="020B0503020204020204" pitchFamily="34" charset="-122"/>
                <a:ea typeface="微软雅黑" panose="020B0503020204020204" pitchFamily="34" charset="-122"/>
              </a:rPr>
              <a:t>0</a:t>
            </a:r>
            <a:r>
              <a:rPr lang="en-US" altLang="zh-CN" sz="2400" spc="-150" dirty="0" smtClean="0">
                <a:latin typeface="微软雅黑" panose="020B0503020204020204" pitchFamily="34" charset="-122"/>
                <a:ea typeface="微软雅黑" panose="020B0503020204020204" pitchFamily="34" charset="-122"/>
              </a:rPr>
              <a:t>  00101100  10101100  01010100  0010001</a:t>
            </a:r>
            <a:r>
              <a:rPr lang="en-US" altLang="zh-CN" sz="2400" b="1" spc="-150" dirty="0" smtClean="0">
                <a:solidFill>
                  <a:srgbClr val="FF0000"/>
                </a:solidFill>
                <a:latin typeface="微软雅黑" panose="020B0503020204020204" pitchFamily="34" charset="-122"/>
                <a:ea typeface="微软雅黑" panose="020B0503020204020204" pitchFamily="34" charset="-122"/>
              </a:rPr>
              <a:t>1</a:t>
            </a:r>
            <a:r>
              <a:rPr lang="en-US" altLang="zh-CN" sz="2400" spc="-150" dirty="0" smtClean="0">
                <a:latin typeface="微软雅黑" panose="020B0503020204020204" pitchFamily="34" charset="-122"/>
                <a:ea typeface="微软雅黑" panose="020B0503020204020204" pitchFamily="34" charset="-122"/>
              </a:rPr>
              <a:t> 01000111</a:t>
            </a:r>
            <a:endParaRPr lang="zh-CN" altLang="zh-CN" sz="2400" spc="-1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43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2" y="1268413"/>
            <a:ext cx="8745984" cy="4824412"/>
          </a:xfrm>
        </p:spPr>
        <p:txBody>
          <a:bodyPr/>
          <a:lstStyle/>
          <a:p>
            <a:pPr>
              <a:buNone/>
            </a:pPr>
            <a:r>
              <a:rPr lang="en-US" altLang="zh-CN" dirty="0"/>
              <a:t>DES</a:t>
            </a:r>
            <a:r>
              <a:rPr lang="zh-CN" altLang="zh-CN" dirty="0"/>
              <a:t>总共有</a:t>
            </a:r>
            <a:r>
              <a:rPr lang="en-US" altLang="zh-CN" dirty="0"/>
              <a:t>16</a:t>
            </a:r>
            <a:r>
              <a:rPr lang="zh-CN" altLang="zh-CN" dirty="0"/>
              <a:t>轮变换，因此</a:t>
            </a:r>
            <a:r>
              <a:rPr lang="zh-CN" altLang="zh-CN" dirty="0">
                <a:solidFill>
                  <a:srgbClr val="002060"/>
                </a:solidFill>
              </a:rPr>
              <a:t>子密钥也有</a:t>
            </a:r>
            <a:r>
              <a:rPr lang="en-US" altLang="zh-CN" dirty="0">
                <a:solidFill>
                  <a:srgbClr val="002060"/>
                </a:solidFill>
              </a:rPr>
              <a:t>16</a:t>
            </a:r>
            <a:r>
              <a:rPr lang="zh-CN" altLang="zh-CN" dirty="0">
                <a:solidFill>
                  <a:srgbClr val="002060"/>
                </a:solidFill>
              </a:rPr>
              <a:t>个</a:t>
            </a:r>
            <a:r>
              <a:rPr lang="zh-CN" altLang="zh-CN" dirty="0" smtClean="0"/>
              <a:t>。</a:t>
            </a:r>
            <a:endParaRPr lang="en-US" altLang="zh-CN" dirty="0" smtClean="0"/>
          </a:p>
          <a:p>
            <a:pPr>
              <a:buNone/>
            </a:pPr>
            <a:endParaRPr lang="zh-CN" altLang="zh-CN" dirty="0"/>
          </a:p>
          <a:p>
            <a:pPr>
              <a:buNone/>
            </a:pPr>
            <a:r>
              <a:rPr lang="en-US" altLang="zh-CN" dirty="0"/>
              <a:t>DES</a:t>
            </a:r>
            <a:r>
              <a:rPr lang="zh-CN" altLang="zh-CN" dirty="0" smtClean="0"/>
              <a:t>算法解密</a:t>
            </a:r>
            <a:r>
              <a:rPr lang="zh-CN" altLang="zh-CN" dirty="0"/>
              <a:t>过程与加密过程完全一样，只是输入不一样</a:t>
            </a:r>
            <a:r>
              <a:rPr lang="zh-CN" altLang="zh-CN" dirty="0" smtClean="0"/>
              <a:t>。</a:t>
            </a:r>
            <a:endParaRPr lang="en-US" altLang="zh-CN" dirty="0" smtClean="0"/>
          </a:p>
          <a:p>
            <a:pPr>
              <a:buNone/>
            </a:pPr>
            <a:r>
              <a:rPr lang="zh-CN" altLang="zh-CN" b="1" dirty="0" smtClean="0">
                <a:solidFill>
                  <a:srgbClr val="002060"/>
                </a:solidFill>
              </a:rPr>
              <a:t>加密</a:t>
            </a:r>
            <a:r>
              <a:rPr lang="zh-CN" altLang="zh-CN" dirty="0"/>
              <a:t>输入的数据为明文，子密钥的顺序</a:t>
            </a:r>
            <a:r>
              <a:rPr lang="zh-CN" altLang="zh-CN" dirty="0" smtClean="0"/>
              <a:t>为</a:t>
            </a:r>
            <a:r>
              <a:rPr lang="en-US" altLang="zh-CN" dirty="0" smtClean="0"/>
              <a:t>K1,K2,…,K15,K16</a:t>
            </a:r>
            <a:endParaRPr lang="en-US" altLang="zh-CN" dirty="0"/>
          </a:p>
          <a:p>
            <a:pPr>
              <a:buNone/>
            </a:pPr>
            <a:r>
              <a:rPr lang="zh-CN" altLang="zh-CN" b="1" dirty="0" smtClean="0">
                <a:solidFill>
                  <a:srgbClr val="002060"/>
                </a:solidFill>
              </a:rPr>
              <a:t>解密</a:t>
            </a:r>
            <a:r>
              <a:rPr lang="zh-CN" altLang="zh-CN" dirty="0"/>
              <a:t>过程输入的数据为密文，子密钥的顺序</a:t>
            </a:r>
            <a:r>
              <a:rPr lang="zh-CN" altLang="zh-CN" dirty="0" smtClean="0"/>
              <a:t>与加密</a:t>
            </a:r>
            <a:r>
              <a:rPr lang="zh-CN" altLang="zh-CN" dirty="0"/>
              <a:t>过程刚好相反</a:t>
            </a:r>
            <a:r>
              <a:rPr lang="en-US" altLang="zh-CN" dirty="0"/>
              <a:t> </a:t>
            </a:r>
            <a:r>
              <a:rPr lang="zh-CN" altLang="en-US" dirty="0" smtClean="0"/>
              <a:t>。</a:t>
            </a:r>
            <a:endParaRPr lang="zh-CN" altLang="en-US" dirty="0"/>
          </a:p>
        </p:txBody>
      </p:sp>
    </p:spTree>
    <p:extLst>
      <p:ext uri="{BB962C8B-B14F-4D97-AF65-F5344CB8AC3E}">
        <p14:creationId xmlns:p14="http://schemas.microsoft.com/office/powerpoint/2010/main" val="40189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程序演示</a:t>
            </a:r>
            <a:endParaRPr lang="zh-CN" altLang="en-US" dirty="0"/>
          </a:p>
        </p:txBody>
      </p:sp>
      <p:sp>
        <p:nvSpPr>
          <p:cNvPr id="3" name="内容占位符 2"/>
          <p:cNvSpPr>
            <a:spLocks noGrp="1"/>
          </p:cNvSpPr>
          <p:nvPr>
            <p:ph idx="1"/>
          </p:nvPr>
        </p:nvSpPr>
        <p:spPr/>
        <p:txBody>
          <a:bodyPr/>
          <a:lstStyle/>
          <a:p>
            <a:pPr>
              <a:buNone/>
            </a:pPr>
            <a:r>
              <a:rPr lang="zh-CN" altLang="en-US" dirty="0" smtClean="0"/>
              <a:t>注意：</a:t>
            </a:r>
            <a:endParaRPr lang="en-US" altLang="zh-CN" smtClean="0"/>
          </a:p>
          <a:p>
            <a:pPr>
              <a:buNone/>
            </a:pPr>
            <a:r>
              <a:rPr lang="zh-CN" altLang="en-US" smtClean="0"/>
              <a:t>明文</a:t>
            </a:r>
            <a:r>
              <a:rPr lang="zh-CN" altLang="en-US" dirty="0" smtClean="0"/>
              <a:t>或者密钥</a:t>
            </a:r>
            <a:r>
              <a:rPr lang="en-US" altLang="zh-CN" dirty="0" smtClean="0"/>
              <a:t>1</a:t>
            </a:r>
            <a:r>
              <a:rPr lang="zh-CN" altLang="en-US" dirty="0" smtClean="0"/>
              <a:t>比特的变化，会导致密文发生大面积的改变，看似与原来的密文毫无关系。</a:t>
            </a:r>
            <a:endParaRPr lang="zh-CN" altLang="en-US" dirty="0"/>
          </a:p>
        </p:txBody>
      </p:sp>
    </p:spTree>
    <p:extLst>
      <p:ext uri="{BB962C8B-B14F-4D97-AF65-F5344CB8AC3E}">
        <p14:creationId xmlns:p14="http://schemas.microsoft.com/office/powerpoint/2010/main" val="458729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a:t>
            </a:r>
            <a:r>
              <a:rPr lang="zh-CN" altLang="en-US" dirty="0" smtClean="0"/>
              <a:t>解密的函数形式</a:t>
            </a:r>
            <a:endParaRPr lang="zh-CN" altLang="en-US" dirty="0"/>
          </a:p>
        </p:txBody>
      </p:sp>
      <p:sp>
        <p:nvSpPr>
          <p:cNvPr id="3" name="内容占位符 2"/>
          <p:cNvSpPr>
            <a:spLocks noGrp="1"/>
          </p:cNvSpPr>
          <p:nvPr>
            <p:ph idx="1"/>
          </p:nvPr>
        </p:nvSpPr>
        <p:spPr/>
        <p:txBody>
          <a:bodyPr/>
          <a:lstStyle/>
          <a:p>
            <a:r>
              <a:rPr lang="en-US" altLang="zh-CN" dirty="0"/>
              <a:t>void </a:t>
            </a:r>
            <a:r>
              <a:rPr lang="en-US" altLang="zh-CN" dirty="0" err="1"/>
              <a:t>DES_Efun</a:t>
            </a:r>
            <a:r>
              <a:rPr lang="en-US" altLang="zh-CN" dirty="0"/>
              <a:t>(</a:t>
            </a:r>
            <a:r>
              <a:rPr lang="en-US" altLang="zh-CN" dirty="0" err="1"/>
              <a:t>int</a:t>
            </a:r>
            <a:r>
              <a:rPr lang="en-US" altLang="zh-CN" dirty="0"/>
              <a:t> input[64],char </a:t>
            </a:r>
            <a:r>
              <a:rPr lang="en-US" altLang="zh-CN" dirty="0" err="1"/>
              <a:t>key_in</a:t>
            </a:r>
            <a:r>
              <a:rPr lang="en-US" altLang="zh-CN" dirty="0"/>
              <a:t>[8],</a:t>
            </a:r>
            <a:r>
              <a:rPr lang="en-US" altLang="zh-CN" dirty="0" err="1"/>
              <a:t>int</a:t>
            </a:r>
            <a:r>
              <a:rPr lang="en-US" altLang="zh-CN" dirty="0"/>
              <a:t> output[64</a:t>
            </a:r>
            <a:r>
              <a:rPr lang="en-US" altLang="zh-CN" dirty="0" smtClean="0"/>
              <a:t>])</a:t>
            </a:r>
          </a:p>
          <a:p>
            <a:endParaRPr lang="en-US" altLang="zh-CN" dirty="0"/>
          </a:p>
          <a:p>
            <a:r>
              <a:rPr lang="en-US" altLang="zh-CN" dirty="0"/>
              <a:t>void  </a:t>
            </a:r>
            <a:r>
              <a:rPr lang="en-US" altLang="zh-CN" dirty="0" err="1"/>
              <a:t>DES_Dfun</a:t>
            </a:r>
            <a:r>
              <a:rPr lang="en-US" altLang="zh-CN" dirty="0"/>
              <a:t>(</a:t>
            </a:r>
            <a:r>
              <a:rPr lang="en-US" altLang="zh-CN" dirty="0" err="1"/>
              <a:t>int</a:t>
            </a:r>
            <a:r>
              <a:rPr lang="en-US" altLang="zh-CN" dirty="0"/>
              <a:t> input[64],char </a:t>
            </a:r>
            <a:r>
              <a:rPr lang="en-US" altLang="zh-CN" dirty="0" err="1"/>
              <a:t>key_in</a:t>
            </a:r>
            <a:r>
              <a:rPr lang="en-US" altLang="zh-CN" dirty="0"/>
              <a:t>[8],</a:t>
            </a:r>
            <a:r>
              <a:rPr lang="en-US" altLang="zh-CN" dirty="0" err="1"/>
              <a:t>int</a:t>
            </a:r>
            <a:r>
              <a:rPr lang="en-US" altLang="zh-CN" dirty="0"/>
              <a:t> output[64])</a:t>
            </a:r>
            <a:endParaRPr lang="zh-CN" altLang="en-US" dirty="0"/>
          </a:p>
        </p:txBody>
      </p:sp>
    </p:spTree>
    <p:extLst>
      <p:ext uri="{BB962C8B-B14F-4D97-AF65-F5344CB8AC3E}">
        <p14:creationId xmlns:p14="http://schemas.microsoft.com/office/powerpoint/2010/main" val="40796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r>
              <a:rPr lang="en-US" altLang="zh-CN" dirty="0"/>
              <a:t>1</a:t>
            </a:r>
            <a:endParaRPr lang="zh-CN" altLang="en-US" dirty="0"/>
          </a:p>
        </p:txBody>
      </p:sp>
      <p:sp>
        <p:nvSpPr>
          <p:cNvPr id="3" name="内容占位符 2"/>
          <p:cNvSpPr>
            <a:spLocks noGrp="1"/>
          </p:cNvSpPr>
          <p:nvPr>
            <p:ph idx="1"/>
          </p:nvPr>
        </p:nvSpPr>
        <p:spPr/>
        <p:txBody>
          <a:bodyPr/>
          <a:lstStyle/>
          <a:p>
            <a:pPr>
              <a:buNone/>
            </a:pPr>
            <a:r>
              <a:rPr lang="zh-CN" altLang="en-US" dirty="0" smtClean="0"/>
              <a:t>一个密码体制的</a:t>
            </a:r>
            <a:r>
              <a:rPr lang="en-US" altLang="zh-CN" dirty="0" smtClean="0"/>
              <a:t>5</a:t>
            </a:r>
            <a:r>
              <a:rPr lang="zh-CN" altLang="en-US" dirty="0" smtClean="0"/>
              <a:t>个元素在</a:t>
            </a:r>
            <a:r>
              <a:rPr lang="en-US" altLang="zh-CN" dirty="0" smtClean="0"/>
              <a:t>DES</a:t>
            </a:r>
            <a:r>
              <a:rPr lang="zh-CN" altLang="en-US" dirty="0" smtClean="0"/>
              <a:t>算法里面的体现：</a:t>
            </a:r>
            <a:endParaRPr lang="en-US" altLang="zh-CN" dirty="0" smtClean="0"/>
          </a:p>
          <a:p>
            <a:pPr>
              <a:buNone/>
            </a:pPr>
            <a:r>
              <a:rPr lang="zh-CN" altLang="en-US" dirty="0" smtClean="0"/>
              <a:t>（</a:t>
            </a:r>
            <a:r>
              <a:rPr lang="en-US" altLang="zh-CN" dirty="0" smtClean="0"/>
              <a:t>1</a:t>
            </a:r>
            <a:r>
              <a:rPr lang="zh-CN" altLang="en-US" dirty="0" smtClean="0"/>
              <a:t>） 明文空间</a:t>
            </a:r>
            <a:endParaRPr lang="en-US" altLang="zh-CN" dirty="0" smtClean="0"/>
          </a:p>
          <a:p>
            <a:pPr>
              <a:buNone/>
            </a:pPr>
            <a:r>
              <a:rPr lang="zh-CN" altLang="en-US" dirty="0" smtClean="0"/>
              <a:t>（</a:t>
            </a:r>
            <a:r>
              <a:rPr lang="en-US" altLang="zh-CN" dirty="0" smtClean="0"/>
              <a:t>2</a:t>
            </a:r>
            <a:r>
              <a:rPr lang="zh-CN" altLang="en-US" dirty="0" smtClean="0"/>
              <a:t>） 密文空间</a:t>
            </a:r>
            <a:endParaRPr lang="en-US" altLang="zh-CN" dirty="0" smtClean="0"/>
          </a:p>
          <a:p>
            <a:pPr>
              <a:buNone/>
            </a:pPr>
            <a:r>
              <a:rPr lang="zh-CN" altLang="en-US" dirty="0" smtClean="0"/>
              <a:t>（</a:t>
            </a:r>
            <a:r>
              <a:rPr lang="en-US" altLang="zh-CN" dirty="0" smtClean="0"/>
              <a:t>3</a:t>
            </a:r>
            <a:r>
              <a:rPr lang="zh-CN" altLang="en-US" dirty="0" smtClean="0"/>
              <a:t>）密钥空间</a:t>
            </a:r>
            <a:endParaRPr lang="en-US" altLang="zh-CN" dirty="0" smtClean="0"/>
          </a:p>
          <a:p>
            <a:pPr>
              <a:buNone/>
            </a:pPr>
            <a:r>
              <a:rPr lang="zh-CN" altLang="en-US" dirty="0" smtClean="0"/>
              <a:t>（</a:t>
            </a:r>
            <a:r>
              <a:rPr lang="en-US" altLang="zh-CN" dirty="0" smtClean="0"/>
              <a:t>4</a:t>
            </a:r>
            <a:r>
              <a:rPr lang="zh-CN" altLang="en-US" dirty="0" smtClean="0"/>
              <a:t>）加密算法</a:t>
            </a:r>
            <a:endParaRPr lang="en-US" altLang="zh-CN" dirty="0" smtClean="0"/>
          </a:p>
          <a:p>
            <a:pPr>
              <a:buNone/>
            </a:pPr>
            <a:r>
              <a:rPr lang="zh-CN" altLang="en-US" dirty="0" smtClean="0"/>
              <a:t>（</a:t>
            </a:r>
            <a:r>
              <a:rPr lang="en-US" altLang="zh-CN" dirty="0" smtClean="0"/>
              <a:t>5</a:t>
            </a:r>
            <a:r>
              <a:rPr lang="zh-CN" altLang="en-US" dirty="0" smtClean="0"/>
              <a:t>）解密算法</a:t>
            </a:r>
            <a:endParaRPr lang="zh-CN" altLang="en-US" dirty="0"/>
          </a:p>
        </p:txBody>
      </p:sp>
    </p:spTree>
    <p:extLst>
      <p:ext uri="{BB962C8B-B14F-4D97-AF65-F5344CB8AC3E}">
        <p14:creationId xmlns:p14="http://schemas.microsoft.com/office/powerpoint/2010/main" val="1863665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r>
              <a:rPr lang="en-US" altLang="zh-CN" dirty="0" smtClean="0"/>
              <a:t>2</a:t>
            </a:r>
            <a:endParaRPr lang="zh-CN" altLang="en-US" dirty="0"/>
          </a:p>
        </p:txBody>
      </p:sp>
      <p:sp>
        <p:nvSpPr>
          <p:cNvPr id="3" name="内容占位符 2"/>
          <p:cNvSpPr>
            <a:spLocks noGrp="1"/>
          </p:cNvSpPr>
          <p:nvPr>
            <p:ph idx="1"/>
          </p:nvPr>
        </p:nvSpPr>
        <p:spPr/>
        <p:txBody>
          <a:bodyPr/>
          <a:lstStyle/>
          <a:p>
            <a:pPr>
              <a:buNone/>
            </a:pPr>
            <a:r>
              <a:rPr lang="zh-CN" altLang="en-US" dirty="0" smtClean="0"/>
              <a:t>把自己放到保密通讯模型中的密码分析者的角色，看看如何去破解该密码算法？</a:t>
            </a:r>
            <a:endParaRPr lang="zh-CN" altLang="en-US" dirty="0"/>
          </a:p>
        </p:txBody>
      </p:sp>
    </p:spTree>
    <p:extLst>
      <p:ext uri="{BB962C8B-B14F-4D97-AF65-F5344CB8AC3E}">
        <p14:creationId xmlns:p14="http://schemas.microsoft.com/office/powerpoint/2010/main" val="2716856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r>
              <a:rPr lang="en-US" altLang="zh-CN" dirty="0"/>
              <a:t>3</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a:buNone/>
            </a:pPr>
            <a:r>
              <a:rPr lang="zh-CN" altLang="en-US" dirty="0"/>
              <a:t>什么是</a:t>
            </a:r>
            <a:r>
              <a:rPr lang="zh-CN" altLang="en-US" b="1" dirty="0">
                <a:solidFill>
                  <a:srgbClr val="FF0000"/>
                </a:solidFill>
              </a:rPr>
              <a:t>惟密文攻击</a:t>
            </a:r>
            <a:r>
              <a:rPr lang="zh-CN" altLang="en-US" dirty="0" smtClean="0"/>
              <a:t>？  什么</a:t>
            </a:r>
            <a:r>
              <a:rPr lang="zh-CN" altLang="en-US" dirty="0"/>
              <a:t>是</a:t>
            </a:r>
            <a:r>
              <a:rPr lang="zh-CN" altLang="en-US" b="1" dirty="0">
                <a:solidFill>
                  <a:srgbClr val="FF0000"/>
                </a:solidFill>
              </a:rPr>
              <a:t>已知明文攻击</a:t>
            </a:r>
            <a:r>
              <a:rPr lang="zh-CN" altLang="en-US" dirty="0" smtClean="0"/>
              <a:t>？</a:t>
            </a:r>
            <a:endParaRPr lang="en-US" altLang="zh-CN" dirty="0" smtClean="0"/>
          </a:p>
          <a:p>
            <a:pPr>
              <a:buNone/>
            </a:pPr>
            <a:endParaRPr lang="en-US" altLang="zh-CN" dirty="0"/>
          </a:p>
          <a:p>
            <a:pPr>
              <a:buNone/>
            </a:pPr>
            <a:r>
              <a:rPr lang="en-US" altLang="zh-CN" dirty="0" smtClean="0"/>
              <a:t>DES</a:t>
            </a:r>
            <a:r>
              <a:rPr lang="zh-CN" altLang="en-US" dirty="0" smtClean="0"/>
              <a:t>算法能否抵御</a:t>
            </a:r>
            <a:r>
              <a:rPr lang="zh-CN" altLang="en-US" b="1" dirty="0">
                <a:solidFill>
                  <a:srgbClr val="FF0000"/>
                </a:solidFill>
              </a:rPr>
              <a:t>惟密文攻击</a:t>
            </a:r>
            <a:r>
              <a:rPr lang="zh-CN" altLang="en-US" dirty="0" smtClean="0"/>
              <a:t>？能否抵御</a:t>
            </a:r>
            <a:r>
              <a:rPr lang="zh-CN" altLang="en-US" b="1" dirty="0">
                <a:solidFill>
                  <a:srgbClr val="FF0000"/>
                </a:solidFill>
              </a:rPr>
              <a:t>已知明文攻击</a:t>
            </a:r>
            <a:r>
              <a:rPr lang="zh-CN" altLang="en-US" dirty="0" smtClean="0"/>
              <a:t>？</a:t>
            </a:r>
            <a:endParaRPr lang="zh-CN" altLang="en-US" dirty="0"/>
          </a:p>
        </p:txBody>
      </p:sp>
    </p:spTree>
    <p:extLst>
      <p:ext uri="{BB962C8B-B14F-4D97-AF65-F5344CB8AC3E}">
        <p14:creationId xmlns:p14="http://schemas.microsoft.com/office/powerpoint/2010/main" val="41806432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4.3.3 DES</a:t>
            </a:r>
            <a:r>
              <a:rPr lang="zh-CN" altLang="zh-CN" b="1" dirty="0"/>
              <a:t>的各种变形</a:t>
            </a:r>
            <a:r>
              <a:rPr lang="zh-CN" altLang="zh-CN" b="1" dirty="0" smtClean="0"/>
              <a:t>算法</a:t>
            </a:r>
            <a:endParaRPr lang="zh-CN" altLang="en-US" dirty="0"/>
          </a:p>
        </p:txBody>
      </p:sp>
      <p:sp>
        <p:nvSpPr>
          <p:cNvPr id="3" name="内容占位符 2"/>
          <p:cNvSpPr>
            <a:spLocks noGrp="1"/>
          </p:cNvSpPr>
          <p:nvPr>
            <p:ph idx="1"/>
          </p:nvPr>
        </p:nvSpPr>
        <p:spPr>
          <a:xfrm>
            <a:off x="578544" y="1772469"/>
            <a:ext cx="7881888" cy="3240707"/>
          </a:xfrm>
        </p:spPr>
        <p:txBody>
          <a:bodyPr/>
          <a:lstStyle/>
          <a:p>
            <a:pPr>
              <a:buNone/>
            </a:pPr>
            <a:r>
              <a:rPr lang="en-US" altLang="zh-CN" dirty="0"/>
              <a:t>1998</a:t>
            </a:r>
            <a:r>
              <a:rPr lang="zh-CN" altLang="zh-CN" dirty="0"/>
              <a:t>年</a:t>
            </a:r>
            <a:r>
              <a:rPr lang="en-US" altLang="zh-CN" dirty="0"/>
              <a:t>7</a:t>
            </a:r>
            <a:r>
              <a:rPr lang="zh-CN" altLang="zh-CN" dirty="0"/>
              <a:t>月，一台特殊构造的计算机（名位</a:t>
            </a:r>
            <a:r>
              <a:rPr lang="en-US" altLang="zh-CN" dirty="0"/>
              <a:t>Deep Crack</a:t>
            </a:r>
            <a:r>
              <a:rPr lang="zh-CN" altLang="zh-CN" dirty="0"/>
              <a:t>），总共耗资</a:t>
            </a:r>
            <a:r>
              <a:rPr lang="en-US" altLang="zh-CN" dirty="0"/>
              <a:t>20</a:t>
            </a:r>
            <a:r>
              <a:rPr lang="zh-CN" altLang="zh-CN" dirty="0"/>
              <a:t>万美元，该机器使用</a:t>
            </a:r>
            <a:r>
              <a:rPr lang="en-US" altLang="zh-CN" dirty="0"/>
              <a:t>1536</a:t>
            </a:r>
            <a:r>
              <a:rPr lang="zh-CN" altLang="zh-CN" dirty="0"/>
              <a:t>个专用处理器，平均破解</a:t>
            </a:r>
            <a:r>
              <a:rPr lang="en-US" altLang="zh-CN" dirty="0"/>
              <a:t>(</a:t>
            </a:r>
            <a:r>
              <a:rPr lang="zh-CN" altLang="zh-CN" dirty="0"/>
              <a:t>穷举</a:t>
            </a:r>
            <a:r>
              <a:rPr lang="en-US" altLang="zh-CN" dirty="0"/>
              <a:t>)</a:t>
            </a:r>
            <a:r>
              <a:rPr lang="zh-CN" altLang="zh-CN" dirty="0"/>
              <a:t>出一个正确的密钥需耗时</a:t>
            </a:r>
            <a:r>
              <a:rPr lang="en-US" altLang="zh-CN" dirty="0"/>
              <a:t>4</a:t>
            </a:r>
            <a:r>
              <a:rPr lang="zh-CN" altLang="zh-CN" dirty="0"/>
              <a:t>天左右。每秒钟可以穷举</a:t>
            </a:r>
            <a:r>
              <a:rPr lang="en-US" altLang="zh-CN" dirty="0"/>
              <a:t>920</a:t>
            </a:r>
            <a:r>
              <a:rPr lang="zh-CN" altLang="zh-CN" dirty="0"/>
              <a:t>亿个密钥，只用了</a:t>
            </a:r>
            <a:r>
              <a:rPr lang="en-US" altLang="zh-CN" dirty="0"/>
              <a:t>56</a:t>
            </a:r>
            <a:r>
              <a:rPr lang="zh-CN" altLang="zh-CN" dirty="0"/>
              <a:t>个小时就破解了一个</a:t>
            </a:r>
            <a:r>
              <a:rPr lang="en-US" altLang="zh-CN" dirty="0"/>
              <a:t>DES</a:t>
            </a:r>
            <a:r>
              <a:rPr lang="zh-CN" altLang="zh-CN" dirty="0"/>
              <a:t>密钥。</a:t>
            </a:r>
            <a:endParaRPr lang="zh-CN" altLang="en-US" dirty="0"/>
          </a:p>
        </p:txBody>
      </p:sp>
    </p:spTree>
    <p:extLst>
      <p:ext uri="{BB962C8B-B14F-4D97-AF65-F5344CB8AC3E}">
        <p14:creationId xmlns:p14="http://schemas.microsoft.com/office/powerpoint/2010/main" val="88695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对象 2"/>
          <p:cNvGraphicFramePr>
            <a:graphicFrameLocks noChangeAspect="1"/>
          </p:cNvGraphicFramePr>
          <p:nvPr>
            <p:extLst>
              <p:ext uri="{D42A27DB-BD31-4B8C-83A1-F6EECF244321}">
                <p14:modId xmlns:p14="http://schemas.microsoft.com/office/powerpoint/2010/main" val="2535099609"/>
              </p:ext>
            </p:extLst>
          </p:nvPr>
        </p:nvGraphicFramePr>
        <p:xfrm>
          <a:off x="1619250" y="2348111"/>
          <a:ext cx="5502275" cy="504825"/>
        </p:xfrm>
        <a:graphic>
          <a:graphicData uri="http://schemas.openxmlformats.org/presentationml/2006/ole">
            <mc:AlternateContent xmlns:mc="http://schemas.openxmlformats.org/markup-compatibility/2006">
              <mc:Choice xmlns:v="urn:schemas-microsoft-com:vml" Requires="v">
                <p:oleObj spid="_x0000_s8281" name="Equation" r:id="rId3" imgW="2489200" imgH="228600" progId="Equation.DSMT4">
                  <p:embed/>
                </p:oleObj>
              </mc:Choice>
              <mc:Fallback>
                <p:oleObj name="Equation" r:id="rId3" imgW="2489200" imgH="228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348111"/>
                        <a:ext cx="55022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6" name="对象 3"/>
          <p:cNvGraphicFramePr>
            <a:graphicFrameLocks noChangeAspect="1"/>
          </p:cNvGraphicFramePr>
          <p:nvPr>
            <p:extLst>
              <p:ext uri="{D42A27DB-BD31-4B8C-83A1-F6EECF244321}">
                <p14:modId xmlns:p14="http://schemas.microsoft.com/office/powerpoint/2010/main" val="1716433749"/>
              </p:ext>
            </p:extLst>
          </p:nvPr>
        </p:nvGraphicFramePr>
        <p:xfrm>
          <a:off x="930910" y="3262511"/>
          <a:ext cx="7099300" cy="504825"/>
        </p:xfrm>
        <a:graphic>
          <a:graphicData uri="http://schemas.openxmlformats.org/presentationml/2006/ole">
            <mc:AlternateContent xmlns:mc="http://schemas.openxmlformats.org/markup-compatibility/2006">
              <mc:Choice xmlns:v="urn:schemas-microsoft-com:vml" Requires="v">
                <p:oleObj spid="_x0000_s8282" name="Equation" r:id="rId5" imgW="3225800" imgH="228600" progId="Equation.DSMT4">
                  <p:embed/>
                </p:oleObj>
              </mc:Choice>
              <mc:Fallback>
                <p:oleObj name="Equation" r:id="rId5" imgW="3225800" imgH="2286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910" y="3262511"/>
                        <a:ext cx="7099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7"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sp>
        <p:nvSpPr>
          <p:cNvPr id="8199" name="Rectangle 8"/>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spcBef>
                <a:spcPct val="0"/>
              </a:spcBef>
              <a:buFontTx/>
              <a:buNone/>
            </a:pPr>
            <a:endParaRPr lang="zh-CN" altLang="zh-CN" sz="1800"/>
          </a:p>
        </p:txBody>
      </p:sp>
      <p:sp>
        <p:nvSpPr>
          <p:cNvPr id="8200" name="矩形 7"/>
          <p:cNvSpPr>
            <a:spLocks noChangeArrowheads="1"/>
          </p:cNvSpPr>
          <p:nvPr/>
        </p:nvSpPr>
        <p:spPr bwMode="auto">
          <a:xfrm>
            <a:off x="323850" y="4283249"/>
            <a:ext cx="8424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dirty="0">
                <a:latin typeface="微软雅黑" panose="020B0503020204020204" pitchFamily="34" charset="-122"/>
                <a:ea typeface="微软雅黑" panose="020B0503020204020204" pitchFamily="34" charset="-122"/>
              </a:rPr>
              <a:t>分组密码体制的解密过程是加密过程的逆过程。</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TextBox 2"/>
              <p:cNvSpPr txBox="1"/>
              <p:nvPr/>
            </p:nvSpPr>
            <p:spPr>
              <a:xfrm>
                <a:off x="323850" y="457200"/>
                <a:ext cx="8280598" cy="1236172"/>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则</a:t>
                </a:r>
                <a:r>
                  <a:rPr lang="zh-CN" altLang="zh-CN" sz="2400" b="1" dirty="0">
                    <a:solidFill>
                      <a:srgbClr val="002060"/>
                    </a:solidFill>
                    <a:latin typeface="微软雅黑" panose="020B0503020204020204" pitchFamily="34" charset="-122"/>
                    <a:ea typeface="微软雅黑" panose="020B0503020204020204" pitchFamily="34" charset="-122"/>
                  </a:rPr>
                  <a:t>解密过程</a:t>
                </a:r>
                <a:r>
                  <a:rPr lang="zh-CN" altLang="zh-CN" sz="2400" dirty="0">
                    <a:latin typeface="微软雅黑" panose="020B0503020204020204" pitchFamily="34" charset="-122"/>
                    <a:ea typeface="微软雅黑" panose="020B0503020204020204" pitchFamily="34" charset="-122"/>
                  </a:rPr>
                  <a:t>则是将</a:t>
                </a:r>
                <a:r>
                  <a:rPr lang="zh-CN" altLang="zh-CN" sz="2400" b="1" dirty="0">
                    <a:solidFill>
                      <a:srgbClr val="002060"/>
                    </a:solidFill>
                    <a:latin typeface="微软雅黑" panose="020B0503020204020204" pitchFamily="34" charset="-122"/>
                    <a:ea typeface="微软雅黑" panose="020B0503020204020204" pitchFamily="34" charset="-122"/>
                  </a:rPr>
                  <a:t>密文分组</a:t>
                </a:r>
                <a14:m>
                  <m:oMath xmlns:m="http://schemas.openxmlformats.org/officeDocument/2006/math">
                    <m:sSub>
                      <m:sSubPr>
                        <m:ctrlPr>
                          <a:rPr lang="zh-CN" altLang="zh-CN" sz="2400" i="1">
                            <a:latin typeface="Cambria Math"/>
                          </a:rPr>
                        </m:ctrlPr>
                      </m:sSubPr>
                      <m:e>
                        <m:r>
                          <a:rPr lang="en-US" altLang="zh-CN" sz="2400" i="1">
                            <a:latin typeface="Cambria Math"/>
                          </a:rPr>
                          <m:t>𝑐</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𝑐</m:t>
                        </m:r>
                      </m:e>
                      <m:sub>
                        <m:r>
                          <a:rPr lang="en-US" altLang="zh-CN" sz="2400" i="1">
                            <a:latin typeface="Cambria Math"/>
                          </a:rPr>
                          <m:t>2</m:t>
                        </m:r>
                      </m:sub>
                    </m:sSub>
                    <m:r>
                      <a:rPr lang="en-US" altLang="zh-CN" sz="2400" i="1">
                        <a:latin typeface="Cambria Math"/>
                      </a:rPr>
                      <m:t>⋯</m:t>
                    </m:r>
                  </m:oMath>
                </a14:m>
                <a:r>
                  <a:rPr lang="zh-CN" altLang="zh-CN" sz="2400" dirty="0">
                    <a:latin typeface="微软雅黑" panose="020B0503020204020204" pitchFamily="34" charset="-122"/>
                    <a:ea typeface="微软雅黑" panose="020B0503020204020204" pitchFamily="34" charset="-122"/>
                  </a:rPr>
                  <a:t>，在</a:t>
                </a:r>
                <a:r>
                  <a:rPr lang="zh-CN" altLang="zh-CN" sz="2400" b="1" dirty="0" smtClean="0">
                    <a:solidFill>
                      <a:srgbClr val="002060"/>
                    </a:solidFill>
                    <a:latin typeface="微软雅黑" panose="020B0503020204020204" pitchFamily="34" charset="-122"/>
                    <a:ea typeface="微软雅黑" panose="020B0503020204020204" pitchFamily="34" charset="-122"/>
                  </a:rPr>
                  <a:t>密钥</a:t>
                </a:r>
                <a14:m>
                  <m:oMath xmlns:m="http://schemas.openxmlformats.org/officeDocument/2006/math">
                    <m:r>
                      <a:rPr lang="en-US" altLang="zh-CN" sz="2400" b="1" i="1">
                        <a:solidFill>
                          <a:srgbClr val="002060"/>
                        </a:solidFill>
                        <a:latin typeface="Cambria Math"/>
                      </a:rPr>
                      <m:t>𝑲</m:t>
                    </m:r>
                    <m:r>
                      <a:rPr lang="en-US" altLang="zh-CN" sz="2400">
                        <a:latin typeface="Cambria Math"/>
                      </a:rPr>
                      <m:t>={</m:t>
                    </m:r>
                    <m:sSub>
                      <m:sSubPr>
                        <m:ctrlPr>
                          <a:rPr lang="zh-CN" altLang="zh-CN" sz="2400" i="1">
                            <a:latin typeface="Cambria Math"/>
                          </a:rPr>
                        </m:ctrlPr>
                      </m:sSubPr>
                      <m:e>
                        <m:r>
                          <a:rPr lang="en-US" altLang="zh-CN" sz="2400" i="1">
                            <a:latin typeface="Cambria Math"/>
                          </a:rPr>
                          <m:t>𝑘</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𝑘</m:t>
                        </m:r>
                      </m:e>
                      <m:sub>
                        <m:r>
                          <a:rPr lang="en-US" altLang="zh-CN" sz="2400" i="1">
                            <a:latin typeface="Cambria Math"/>
                          </a:rPr>
                          <m:t>2</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𝑘</m:t>
                        </m:r>
                      </m:e>
                      <m:sub>
                        <m:r>
                          <a:rPr lang="en-US" altLang="zh-CN" sz="2400" i="1">
                            <a:latin typeface="Cambria Math"/>
                          </a:rPr>
                          <m:t>𝑡</m:t>
                        </m:r>
                      </m:sub>
                    </m:sSub>
                    <m:r>
                      <a:rPr lang="en-US" altLang="zh-CN" sz="2400" i="1">
                        <a:latin typeface="Cambria Math"/>
                      </a:rPr>
                      <m:t>}</m:t>
                    </m:r>
                  </m:oMath>
                </a14:m>
                <a:r>
                  <a:rPr lang="zh-CN" altLang="zh-CN" sz="2400" dirty="0">
                    <a:latin typeface="微软雅黑" panose="020B0503020204020204" pitchFamily="34" charset="-122"/>
                    <a:ea typeface="微软雅黑" panose="020B0503020204020204" pitchFamily="34" charset="-122"/>
                  </a:rPr>
                  <a:t>控制下，按照</a:t>
                </a:r>
                <a:r>
                  <a:rPr lang="zh-CN" altLang="zh-CN" sz="2400" b="1" dirty="0">
                    <a:solidFill>
                      <a:srgbClr val="002060"/>
                    </a:solidFill>
                    <a:latin typeface="微软雅黑" panose="020B0503020204020204" pitchFamily="34" charset="-122"/>
                    <a:ea typeface="微软雅黑" panose="020B0503020204020204" pitchFamily="34" charset="-122"/>
                  </a:rPr>
                  <a:t>解密算法</a:t>
                </a:r>
                <a:r>
                  <a:rPr lang="en-US" altLang="zh-CN" sz="2400" i="1" dirty="0">
                    <a:latin typeface="微软雅黑" panose="020B0503020204020204" pitchFamily="34" charset="-122"/>
                    <a:ea typeface="微软雅黑" panose="020B0503020204020204" pitchFamily="34" charset="-122"/>
                  </a:rPr>
                  <a:t>D</a:t>
                </a:r>
                <a:r>
                  <a:rPr lang="zh-CN" altLang="zh-CN" sz="2400" dirty="0">
                    <a:latin typeface="微软雅黑" panose="020B0503020204020204" pitchFamily="34" charset="-122"/>
                    <a:ea typeface="微软雅黑" panose="020B0503020204020204" pitchFamily="34" charset="-122"/>
                  </a:rPr>
                  <a:t>进行解密，得到</a:t>
                </a:r>
                <a:r>
                  <a:rPr lang="zh-CN" altLang="zh-CN" sz="2400" b="1" dirty="0">
                    <a:solidFill>
                      <a:srgbClr val="002060"/>
                    </a:solidFill>
                    <a:latin typeface="微软雅黑" panose="020B0503020204020204" pitchFamily="34" charset="-122"/>
                    <a:ea typeface="微软雅黑" panose="020B0503020204020204" pitchFamily="34" charset="-122"/>
                  </a:rPr>
                  <a:t>明文分组</a:t>
                </a:r>
                <a14:m>
                  <m:oMath xmlns:m="http://schemas.openxmlformats.org/officeDocument/2006/math">
                    <m:sSub>
                      <m:sSubPr>
                        <m:ctrlPr>
                          <a:rPr lang="zh-CN" altLang="zh-CN" sz="2400" i="1">
                            <a:latin typeface="Cambria Math"/>
                          </a:rPr>
                        </m:ctrlPr>
                      </m:sSubPr>
                      <m:e>
                        <m:r>
                          <a:rPr lang="en-US" altLang="zh-CN" sz="2400" i="1">
                            <a:latin typeface="Cambria Math"/>
                          </a:rPr>
                          <m:t>𝑝</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m:t>
                        </m:r>
                        <m:r>
                          <a:rPr lang="en-US" altLang="zh-CN" sz="2400" i="1">
                            <a:latin typeface="Cambria Math"/>
                          </a:rPr>
                          <m:t>𝑝</m:t>
                        </m:r>
                      </m:e>
                      <m:sub>
                        <m:r>
                          <a:rPr lang="en-US" altLang="zh-CN" sz="2400" i="1">
                            <a:latin typeface="Cambria Math"/>
                          </a:rPr>
                          <m:t>2</m:t>
                        </m:r>
                      </m:sub>
                    </m:sSub>
                    <m:r>
                      <a:rPr lang="en-US" altLang="zh-CN" sz="2400" i="1">
                        <a:latin typeface="Cambria Math"/>
                      </a:rPr>
                      <m:t>⋯</m:t>
                    </m:r>
                  </m:oMath>
                </a14:m>
                <a:r>
                  <a:rPr lang="zh-CN" altLang="zh-CN" sz="2400" dirty="0">
                    <a:latin typeface="微软雅黑" panose="020B0503020204020204" pitchFamily="34" charset="-122"/>
                    <a:ea typeface="微软雅黑" panose="020B0503020204020204" pitchFamily="34" charset="-122"/>
                  </a:rPr>
                  <a:t>，即</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23850" y="457200"/>
                <a:ext cx="8280598" cy="1236172"/>
              </a:xfrm>
              <a:prstGeom prst="rect">
                <a:avLst/>
              </a:prstGeom>
              <a:blipFill rotWithShape="1">
                <a:blip r:embed="rId7"/>
                <a:stretch>
                  <a:fillRect l="-1105" t="-3941" b="-738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zh-CN" b="1" dirty="0"/>
              <a:t>三重</a:t>
            </a:r>
            <a:r>
              <a:rPr lang="en-US" altLang="zh-CN" b="1" dirty="0" smtClean="0"/>
              <a:t>DES</a:t>
            </a:r>
            <a:endParaRPr lang="zh-CN" altLang="en-US" dirty="0"/>
          </a:p>
        </p:txBody>
      </p:sp>
      <p:sp>
        <p:nvSpPr>
          <p:cNvPr id="3" name="内容占位符 2"/>
          <p:cNvSpPr>
            <a:spLocks noGrp="1"/>
          </p:cNvSpPr>
          <p:nvPr>
            <p:ph idx="1"/>
          </p:nvPr>
        </p:nvSpPr>
        <p:spPr>
          <a:xfrm>
            <a:off x="290513" y="1268413"/>
            <a:ext cx="8458200" cy="1440507"/>
          </a:xfrm>
        </p:spPr>
        <p:txBody>
          <a:bodyPr/>
          <a:lstStyle/>
          <a:p>
            <a:pPr>
              <a:buNone/>
            </a:pPr>
            <a:r>
              <a:rPr lang="zh-CN" altLang="zh-CN" dirty="0"/>
              <a:t>（</a:t>
            </a:r>
            <a:r>
              <a:rPr lang="en-US" altLang="zh-CN" dirty="0"/>
              <a:t>1</a:t>
            </a:r>
            <a:r>
              <a:rPr lang="zh-CN" altLang="zh-CN" dirty="0"/>
              <a:t>）</a:t>
            </a:r>
            <a:r>
              <a:rPr lang="en-US" altLang="zh-CN" dirty="0"/>
              <a:t>DES-EEE3</a:t>
            </a:r>
            <a:r>
              <a:rPr lang="zh-CN" altLang="zh-CN" dirty="0"/>
              <a:t>模式，如图</a:t>
            </a:r>
            <a:r>
              <a:rPr lang="en-US" altLang="zh-CN" dirty="0"/>
              <a:t>4-17</a:t>
            </a:r>
            <a:r>
              <a:rPr lang="zh-CN" altLang="zh-CN" dirty="0"/>
              <a:t>所示，使用三个互不相同的密钥，有效密钥长度</a:t>
            </a:r>
            <a:r>
              <a:rPr lang="en-US" altLang="zh-CN" dirty="0"/>
              <a:t>168bits</a:t>
            </a:r>
            <a:r>
              <a:rPr lang="zh-CN" altLang="zh-CN" dirty="0"/>
              <a:t>。加密</a:t>
            </a:r>
            <a:r>
              <a:rPr lang="en-US" altLang="zh-CN" dirty="0"/>
              <a:t>(E)-</a:t>
            </a:r>
            <a:r>
              <a:rPr lang="zh-CN" altLang="zh-CN" dirty="0"/>
              <a:t>加密</a:t>
            </a:r>
            <a:r>
              <a:rPr lang="en-US" altLang="zh-CN" dirty="0"/>
              <a:t>(E)-</a:t>
            </a:r>
            <a:r>
              <a:rPr lang="zh-CN" altLang="zh-CN" dirty="0"/>
              <a:t>加密</a:t>
            </a:r>
            <a:r>
              <a:rPr lang="en-US" altLang="zh-CN" dirty="0"/>
              <a:t>(E)</a:t>
            </a:r>
            <a:r>
              <a:rPr lang="zh-CN" altLang="zh-CN" dirty="0"/>
              <a:t>，密钥分别为</a:t>
            </a:r>
            <a:r>
              <a:rPr lang="en-US" altLang="zh-CN" i="1" dirty="0"/>
              <a:t>K</a:t>
            </a:r>
            <a:r>
              <a:rPr lang="en-US" altLang="zh-CN" dirty="0"/>
              <a:t>1</a:t>
            </a:r>
            <a:r>
              <a:rPr lang="zh-CN" altLang="zh-CN" dirty="0"/>
              <a:t>、</a:t>
            </a:r>
            <a:r>
              <a:rPr lang="en-US" altLang="zh-CN" i="1" dirty="0"/>
              <a:t>K</a:t>
            </a:r>
            <a:r>
              <a:rPr lang="en-US" altLang="zh-CN" dirty="0"/>
              <a:t>2</a:t>
            </a:r>
            <a:r>
              <a:rPr lang="zh-CN" altLang="zh-CN" dirty="0"/>
              <a:t>，</a:t>
            </a:r>
            <a:r>
              <a:rPr lang="en-US" altLang="zh-CN" i="1" dirty="0"/>
              <a:t>K</a:t>
            </a:r>
            <a:r>
              <a:rPr lang="en-US" altLang="zh-CN" dirty="0"/>
              <a:t>3</a:t>
            </a:r>
            <a:r>
              <a:rPr lang="zh-CN" altLang="zh-CN" dirty="0"/>
              <a:t>，其加密过程为</a:t>
            </a:r>
            <a:r>
              <a:rPr lang="zh-CN" altLang="zh-CN" dirty="0" smtClean="0"/>
              <a:t>：</a:t>
            </a:r>
            <a:endParaRPr lang="zh-CN"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067378731"/>
              </p:ext>
            </p:extLst>
          </p:nvPr>
        </p:nvGraphicFramePr>
        <p:xfrm>
          <a:off x="2195736" y="2564904"/>
          <a:ext cx="3915435" cy="648072"/>
        </p:xfrm>
        <a:graphic>
          <a:graphicData uri="http://schemas.openxmlformats.org/presentationml/2006/ole">
            <mc:AlternateContent xmlns:mc="http://schemas.openxmlformats.org/markup-compatibility/2006">
              <mc:Choice xmlns:v="urn:schemas-microsoft-com:vml" Requires="v">
                <p:oleObj spid="_x0000_s38969" name="Equation" r:id="rId3" imgW="1384300" imgH="241300" progId="Equation.DSMT4">
                  <p:embed/>
                </p:oleObj>
              </mc:Choice>
              <mc:Fallback>
                <p:oleObj name="Equation" r:id="rId3" imgW="13843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564904"/>
                        <a:ext cx="3915435" cy="648072"/>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07315920"/>
              </p:ext>
            </p:extLst>
          </p:nvPr>
        </p:nvGraphicFramePr>
        <p:xfrm>
          <a:off x="323528" y="3324108"/>
          <a:ext cx="8712968" cy="3489268"/>
        </p:xfrm>
        <a:graphic>
          <a:graphicData uri="http://schemas.openxmlformats.org/presentationml/2006/ole">
            <mc:AlternateContent xmlns:mc="http://schemas.openxmlformats.org/markup-compatibility/2006">
              <mc:Choice xmlns:v="urn:schemas-microsoft-com:vml" Requires="v">
                <p:oleObj spid="_x0000_s38970" r:id="rId5" imgW="5419362" imgH="2182976" progId="Visio.Drawing.11">
                  <p:embed/>
                </p:oleObj>
              </mc:Choice>
              <mc:Fallback>
                <p:oleObj r:id="rId5" imgW="5419362" imgH="2182976"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3324108"/>
                        <a:ext cx="8712968" cy="3489268"/>
                      </a:xfrm>
                      <a:prstGeom prst="rect">
                        <a:avLst/>
                      </a:prstGeom>
                      <a:noFill/>
                    </p:spPr>
                  </p:pic>
                </p:oleObj>
              </mc:Fallback>
            </mc:AlternateContent>
          </a:graphicData>
        </a:graphic>
      </p:graphicFrame>
      <p:sp>
        <p:nvSpPr>
          <p:cNvPr id="9" name="矩形 8"/>
          <p:cNvSpPr/>
          <p:nvPr/>
        </p:nvSpPr>
        <p:spPr>
          <a:xfrm>
            <a:off x="251520" y="5085184"/>
            <a:ext cx="8784976" cy="177281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567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0648"/>
            <a:ext cx="8136904" cy="892552"/>
          </a:xfrm>
          <a:prstGeom prst="rect">
            <a:avLst/>
          </a:prstGeom>
          <a:noFill/>
        </p:spPr>
        <p:txBody>
          <a:bodyPr wrap="square" rtlCol="0">
            <a:spAutoFit/>
          </a:bodyPr>
          <a:lstStyle/>
          <a:p>
            <a:pPr lvl="0" eaLnBrk="0" hangingPunct="0">
              <a:spcBef>
                <a:spcPct val="20000"/>
              </a:spcBef>
              <a:buFont typeface="Arial" charset="0"/>
              <a:buChar char="•"/>
            </a:pPr>
            <a:r>
              <a:rPr lang="zh-CN" altLang="zh-CN" sz="2600" dirty="0">
                <a:solidFill>
                  <a:prstClr val="black"/>
                </a:solidFill>
                <a:latin typeface="微软雅黑" panose="020B0503020204020204" pitchFamily="34" charset="-122"/>
                <a:ea typeface="微软雅黑" panose="020B0503020204020204" pitchFamily="34" charset="-122"/>
              </a:rPr>
              <a:t>解密时，密钥顺序正好与加密密钥顺序相反，其解密过程为</a:t>
            </a:r>
            <a:r>
              <a:rPr lang="zh-CN" altLang="zh-CN" sz="2600" dirty="0" smtClean="0">
                <a:solidFill>
                  <a:prstClr val="black"/>
                </a:solidFill>
                <a:latin typeface="微软雅黑" panose="020B0503020204020204" pitchFamily="34" charset="-122"/>
                <a:ea typeface="微软雅黑" panose="020B0503020204020204" pitchFamily="34" charset="-122"/>
              </a:rPr>
              <a:t>：</a:t>
            </a:r>
            <a:endParaRPr lang="zh-CN" altLang="zh-CN" sz="2600" dirty="0">
              <a:solidFill>
                <a:prstClr val="black"/>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26841608"/>
              </p:ext>
            </p:extLst>
          </p:nvPr>
        </p:nvGraphicFramePr>
        <p:xfrm>
          <a:off x="611560" y="1340768"/>
          <a:ext cx="3312368" cy="648073"/>
        </p:xfrm>
        <a:graphic>
          <a:graphicData uri="http://schemas.openxmlformats.org/presentationml/2006/ole">
            <mc:AlternateContent xmlns:mc="http://schemas.openxmlformats.org/markup-compatibility/2006">
              <mc:Choice xmlns:v="urn:schemas-microsoft-com:vml" Requires="v">
                <p:oleObj spid="_x0000_s40016" name="Equation" r:id="rId3" imgW="1409088" imgH="241195" progId="Equation.DSMT4">
                  <p:embed/>
                </p:oleObj>
              </mc:Choice>
              <mc:Fallback>
                <p:oleObj name="Equation" r:id="rId3" imgW="1409088"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340768"/>
                        <a:ext cx="3312368" cy="648073"/>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98940696"/>
              </p:ext>
            </p:extLst>
          </p:nvPr>
        </p:nvGraphicFramePr>
        <p:xfrm>
          <a:off x="5076056" y="1340768"/>
          <a:ext cx="3916362" cy="647700"/>
        </p:xfrm>
        <a:graphic>
          <a:graphicData uri="http://schemas.openxmlformats.org/presentationml/2006/ole">
            <mc:AlternateContent xmlns:mc="http://schemas.openxmlformats.org/markup-compatibility/2006">
              <mc:Choice xmlns:v="urn:schemas-microsoft-com:vml" Requires="v">
                <p:oleObj spid="_x0000_s40017" name="Equation" r:id="rId5" imgW="1384300" imgH="241300" progId="Equation.DSMT4">
                  <p:embed/>
                </p:oleObj>
              </mc:Choice>
              <mc:Fallback>
                <p:oleObj name="Equation" r:id="rId5" imgW="1384300" imgH="2413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1340768"/>
                        <a:ext cx="39163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47592433"/>
              </p:ext>
            </p:extLst>
          </p:nvPr>
        </p:nvGraphicFramePr>
        <p:xfrm>
          <a:off x="215900" y="2276872"/>
          <a:ext cx="8712200" cy="3489325"/>
        </p:xfrm>
        <a:graphic>
          <a:graphicData uri="http://schemas.openxmlformats.org/presentationml/2006/ole">
            <mc:AlternateContent xmlns:mc="http://schemas.openxmlformats.org/markup-compatibility/2006">
              <mc:Choice xmlns:v="urn:schemas-microsoft-com:vml" Requires="v">
                <p:oleObj spid="_x0000_s40018" r:id="rId7" imgW="5419362" imgH="2182976" progId="Visio.Drawing.11">
                  <p:embed/>
                </p:oleObj>
              </mc:Choice>
              <mc:Fallback>
                <p:oleObj r:id="rId7" imgW="5419362" imgH="2182976" progId="Visio.Drawing.11">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0" y="2276872"/>
                        <a:ext cx="871220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179512" y="2204864"/>
            <a:ext cx="8784976" cy="177281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076056" y="1182544"/>
            <a:ext cx="3867120" cy="73400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742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DES-EDE3</a:t>
            </a:r>
            <a:r>
              <a:rPr lang="zh-CN" altLang="zh-CN" dirty="0" smtClean="0"/>
              <a:t>模式</a:t>
            </a:r>
            <a:endParaRPr lang="en-US" altLang="zh-CN" dirty="0" smtClean="0"/>
          </a:p>
          <a:p>
            <a:endParaRPr lang="en-US" altLang="zh-CN" dirty="0"/>
          </a:p>
          <a:p>
            <a:r>
              <a:rPr lang="en-US" altLang="zh-CN" dirty="0" smtClean="0"/>
              <a:t>DES-EEE2</a:t>
            </a:r>
            <a:r>
              <a:rPr lang="zh-CN" altLang="zh-CN" dirty="0" smtClean="0"/>
              <a:t>模式</a:t>
            </a:r>
            <a:endParaRPr lang="zh-CN" altLang="en-US" dirty="0"/>
          </a:p>
          <a:p>
            <a:endParaRPr lang="zh-CN" altLang="en-US" dirty="0"/>
          </a:p>
        </p:txBody>
      </p:sp>
    </p:spTree>
    <p:extLst>
      <p:ext uri="{BB962C8B-B14F-4D97-AF65-F5344CB8AC3E}">
        <p14:creationId xmlns:p14="http://schemas.microsoft.com/office/powerpoint/2010/main" val="6372253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(4) DES-EDE2</a:t>
            </a:r>
            <a:r>
              <a:rPr lang="zh-CN" altLang="zh-CN" dirty="0"/>
              <a:t>模式</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83164249"/>
              </p:ext>
            </p:extLst>
          </p:nvPr>
        </p:nvGraphicFramePr>
        <p:xfrm>
          <a:off x="35496" y="1484784"/>
          <a:ext cx="9049863" cy="3672408"/>
        </p:xfrm>
        <a:graphic>
          <a:graphicData uri="http://schemas.openxmlformats.org/presentationml/2006/ole">
            <mc:AlternateContent xmlns:mc="http://schemas.openxmlformats.org/markup-compatibility/2006">
              <mc:Choice xmlns:v="urn:schemas-microsoft-com:vml" Requires="v">
                <p:oleObj spid="_x0000_s40988" r:id="rId3" imgW="5419362" imgH="2182976" progId="Visio.Drawing.11">
                  <p:embed/>
                </p:oleObj>
              </mc:Choice>
              <mc:Fallback>
                <p:oleObj r:id="rId3" imgW="5419362" imgH="218297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484784"/>
                        <a:ext cx="9049863" cy="3672408"/>
                      </a:xfrm>
                      <a:prstGeom prst="rect">
                        <a:avLst/>
                      </a:prstGeom>
                      <a:noFill/>
                    </p:spPr>
                  </p:pic>
                </p:oleObj>
              </mc:Fallback>
            </mc:AlternateContent>
          </a:graphicData>
        </a:graphic>
      </p:graphicFrame>
      <p:sp>
        <p:nvSpPr>
          <p:cNvPr id="6" name="矩形 5"/>
          <p:cNvSpPr/>
          <p:nvPr/>
        </p:nvSpPr>
        <p:spPr>
          <a:xfrm>
            <a:off x="189072" y="3429000"/>
            <a:ext cx="8784976" cy="177281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64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233363" y="663079"/>
            <a:ext cx="8677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dirty="0">
                <a:latin typeface="微软雅黑" pitchFamily="34" charset="-122"/>
                <a:ea typeface="微软雅黑" pitchFamily="34" charset="-122"/>
              </a:rPr>
              <a:t>因此根据分组密码系统描述，</a:t>
            </a:r>
            <a:r>
              <a:rPr lang="zh-CN" altLang="zh-CN" sz="2400" b="1" dirty="0">
                <a:solidFill>
                  <a:srgbClr val="002060"/>
                </a:solidFill>
                <a:latin typeface="微软雅黑" pitchFamily="34" charset="-122"/>
                <a:ea typeface="微软雅黑" pitchFamily="34" charset="-122"/>
              </a:rPr>
              <a:t>分组密码模型框图</a:t>
            </a:r>
            <a:r>
              <a:rPr lang="zh-CN" altLang="zh-CN" sz="2400" dirty="0">
                <a:latin typeface="微软雅黑" pitchFamily="34" charset="-122"/>
                <a:ea typeface="微软雅黑" pitchFamily="34" charset="-122"/>
              </a:rPr>
              <a:t>如图</a:t>
            </a:r>
            <a:r>
              <a:rPr lang="en-US" altLang="zh-CN" sz="2400" dirty="0">
                <a:latin typeface="微软雅黑" pitchFamily="34" charset="-122"/>
                <a:ea typeface="微软雅黑" pitchFamily="34" charset="-122"/>
              </a:rPr>
              <a:t>4-2</a:t>
            </a:r>
            <a:r>
              <a:rPr lang="zh-CN" altLang="zh-CN" sz="2400" dirty="0">
                <a:latin typeface="微软雅黑" pitchFamily="34" charset="-122"/>
                <a:ea typeface="微软雅黑" pitchFamily="34" charset="-122"/>
              </a:rPr>
              <a:t>所示。</a:t>
            </a:r>
            <a:endParaRPr lang="zh-CN" altLang="en-US" sz="2400" dirty="0">
              <a:latin typeface="微软雅黑" pitchFamily="34" charset="-122"/>
              <a:ea typeface="微软雅黑" pitchFamily="34" charset="-122"/>
            </a:endParaRPr>
          </a:p>
        </p:txBody>
      </p:sp>
      <p:sp>
        <p:nvSpPr>
          <p:cNvPr id="921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graphicFrame>
        <p:nvGraphicFramePr>
          <p:cNvPr id="9220" name="对象 3"/>
          <p:cNvGraphicFramePr>
            <a:graphicFrameLocks noChangeAspect="1"/>
          </p:cNvGraphicFramePr>
          <p:nvPr/>
        </p:nvGraphicFramePr>
        <p:xfrm>
          <a:off x="250825" y="1341438"/>
          <a:ext cx="8637588" cy="1511300"/>
        </p:xfrm>
        <a:graphic>
          <a:graphicData uri="http://schemas.openxmlformats.org/presentationml/2006/ole">
            <mc:AlternateContent xmlns:mc="http://schemas.openxmlformats.org/markup-compatibility/2006">
              <mc:Choice xmlns:v="urn:schemas-microsoft-com:vml" Requires="v">
                <p:oleObj spid="_x0000_s9263" r:id="rId3" imgW="5873247" imgH="1027696" progId="Visio.Drawing.11">
                  <p:embed/>
                </p:oleObj>
              </mc:Choice>
              <mc:Fallback>
                <p:oleObj r:id="rId3" imgW="5873247" imgH="1027696"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341438"/>
                        <a:ext cx="86375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1" name="矩形 4"/>
          <p:cNvSpPr>
            <a:spLocks noChangeArrowheads="1"/>
          </p:cNvSpPr>
          <p:nvPr/>
        </p:nvSpPr>
        <p:spPr bwMode="auto">
          <a:xfrm>
            <a:off x="3165475" y="3244850"/>
            <a:ext cx="281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1800" b="1"/>
              <a:t>图4-2　分组密码模型框图</a:t>
            </a:r>
            <a:endParaRPr lang="zh-CN" altLang="en-US" sz="1800"/>
          </a:p>
        </p:txBody>
      </p:sp>
      <p:sp>
        <p:nvSpPr>
          <p:cNvPr id="9222" name="TextBox 5"/>
          <p:cNvSpPr txBox="1">
            <a:spLocks noChangeArrowheads="1"/>
          </p:cNvSpPr>
          <p:nvPr/>
        </p:nvSpPr>
        <p:spPr bwMode="auto">
          <a:xfrm>
            <a:off x="233363" y="4005263"/>
            <a:ext cx="86772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2400" dirty="0">
                <a:latin typeface="微软雅黑" pitchFamily="34" charset="-122"/>
                <a:ea typeface="微软雅黑" pitchFamily="34" charset="-122"/>
              </a:rPr>
              <a:t>上述分组密码系统中，</a:t>
            </a:r>
            <a:r>
              <a:rPr lang="zh-CN" altLang="zh-CN" sz="2400" b="1" dirty="0">
                <a:solidFill>
                  <a:srgbClr val="002060"/>
                </a:solidFill>
                <a:latin typeface="微软雅黑" pitchFamily="34" charset="-122"/>
                <a:ea typeface="微软雅黑" pitchFamily="34" charset="-122"/>
              </a:rPr>
              <a:t>明文分组长度</a:t>
            </a:r>
            <a:r>
              <a:rPr lang="zh-CN" altLang="zh-CN" sz="2400" dirty="0">
                <a:latin typeface="微软雅黑" pitchFamily="34" charset="-122"/>
                <a:ea typeface="微软雅黑" pitchFamily="34" charset="-122"/>
              </a:rPr>
              <a:t>为</a:t>
            </a:r>
            <a:r>
              <a:rPr lang="en-US" altLang="zh-CN" sz="2400" i="1" dirty="0">
                <a:latin typeface="微软雅黑" pitchFamily="34" charset="-122"/>
                <a:ea typeface="微软雅黑" pitchFamily="34" charset="-122"/>
              </a:rPr>
              <a:t>n</a:t>
            </a:r>
            <a:r>
              <a:rPr lang="en-US" altLang="zh-CN" sz="2400" dirty="0">
                <a:latin typeface="微软雅黑" pitchFamily="34" charset="-122"/>
                <a:ea typeface="微软雅黑" pitchFamily="34" charset="-122"/>
              </a:rPr>
              <a:t> bits</a:t>
            </a:r>
            <a:r>
              <a:rPr lang="zh-CN" altLang="zh-CN" sz="2400" dirty="0">
                <a:latin typeface="微软雅黑" pitchFamily="34" charset="-122"/>
                <a:ea typeface="微软雅黑" pitchFamily="34" charset="-122"/>
              </a:rPr>
              <a:t>，</a:t>
            </a:r>
            <a:r>
              <a:rPr lang="zh-CN" altLang="zh-CN" sz="2400" b="1" dirty="0">
                <a:solidFill>
                  <a:srgbClr val="002060"/>
                </a:solidFill>
                <a:latin typeface="微软雅黑" pitchFamily="34" charset="-122"/>
                <a:ea typeface="微软雅黑" pitchFamily="34" charset="-122"/>
              </a:rPr>
              <a:t>密文分组长度</a:t>
            </a:r>
            <a:r>
              <a:rPr lang="zh-CN" altLang="zh-CN" sz="2400" dirty="0">
                <a:latin typeface="微软雅黑" pitchFamily="34" charset="-122"/>
                <a:ea typeface="微软雅黑" pitchFamily="34" charset="-122"/>
              </a:rPr>
              <a:t>为</a:t>
            </a:r>
            <a:r>
              <a:rPr lang="en-US" altLang="zh-CN" sz="2400" i="1" dirty="0">
                <a:latin typeface="微软雅黑" pitchFamily="34" charset="-122"/>
                <a:ea typeface="微软雅黑" pitchFamily="34" charset="-122"/>
              </a:rPr>
              <a:t>m</a:t>
            </a:r>
            <a:r>
              <a:rPr lang="en-US" altLang="zh-CN" sz="2400" dirty="0">
                <a:latin typeface="微软雅黑" pitchFamily="34" charset="-122"/>
                <a:ea typeface="微软雅黑" pitchFamily="34" charset="-122"/>
              </a:rPr>
              <a:t> bits</a:t>
            </a:r>
            <a:r>
              <a:rPr lang="zh-CN" altLang="zh-CN" sz="2400" dirty="0">
                <a:latin typeface="微软雅黑" pitchFamily="34" charset="-122"/>
                <a:ea typeface="微软雅黑" pitchFamily="34" charset="-122"/>
              </a:rPr>
              <a:t>，密钥长度为</a:t>
            </a:r>
            <a:r>
              <a:rPr lang="en-US" altLang="zh-CN" sz="2400" i="1" dirty="0">
                <a:latin typeface="微软雅黑" pitchFamily="34" charset="-122"/>
                <a:ea typeface="微软雅黑" pitchFamily="34" charset="-122"/>
              </a:rPr>
              <a:t>t</a:t>
            </a:r>
            <a:r>
              <a:rPr lang="en-US" altLang="zh-CN" sz="2400" dirty="0">
                <a:latin typeface="微软雅黑" pitchFamily="34" charset="-122"/>
                <a:ea typeface="微软雅黑" pitchFamily="34" charset="-122"/>
              </a:rPr>
              <a:t> bits</a:t>
            </a:r>
            <a:r>
              <a:rPr lang="zh-CN" altLang="zh-CN" sz="2400" dirty="0">
                <a:latin typeface="微软雅黑" pitchFamily="34" charset="-122"/>
                <a:ea typeface="微软雅黑" pitchFamily="34" charset="-122"/>
              </a:rPr>
              <a:t>。若</a:t>
            </a:r>
            <a:r>
              <a:rPr lang="en-US" altLang="zh-CN" sz="2400" i="1" dirty="0">
                <a:latin typeface="微软雅黑" pitchFamily="34" charset="-122"/>
                <a:ea typeface="微软雅黑" pitchFamily="34" charset="-122"/>
              </a:rPr>
              <a:t>n</a:t>
            </a:r>
            <a:r>
              <a:rPr lang="en-US" altLang="zh-CN" sz="2400" dirty="0">
                <a:latin typeface="微软雅黑" pitchFamily="34" charset="-122"/>
                <a:ea typeface="微软雅黑" pitchFamily="34" charset="-122"/>
              </a:rPr>
              <a:t>&gt;</a:t>
            </a:r>
            <a:r>
              <a:rPr lang="en-US" altLang="zh-CN" sz="2400" i="1" dirty="0">
                <a:latin typeface="微软雅黑" pitchFamily="34" charset="-122"/>
                <a:ea typeface="微软雅黑" pitchFamily="34" charset="-122"/>
              </a:rPr>
              <a:t>m</a:t>
            </a:r>
            <a:r>
              <a:rPr lang="zh-CN" altLang="zh-CN" sz="2400" dirty="0">
                <a:latin typeface="微软雅黑" pitchFamily="34" charset="-122"/>
                <a:ea typeface="微软雅黑" pitchFamily="34" charset="-122"/>
              </a:rPr>
              <a:t>，明文分组长度大于密文分组长度，称其为</a:t>
            </a:r>
            <a:r>
              <a:rPr lang="zh-CN" altLang="zh-CN" sz="2400" dirty="0">
                <a:solidFill>
                  <a:srgbClr val="002060"/>
                </a:solidFill>
                <a:latin typeface="微软雅黑" pitchFamily="34" charset="-122"/>
                <a:ea typeface="微软雅黑" pitchFamily="34" charset="-122"/>
              </a:rPr>
              <a:t>有数据压缩的分组密码</a:t>
            </a:r>
            <a:r>
              <a:rPr lang="zh-CN" altLang="zh-CN" sz="2400" dirty="0">
                <a:latin typeface="微软雅黑" pitchFamily="34" charset="-122"/>
                <a:ea typeface="微软雅黑" pitchFamily="34" charset="-122"/>
              </a:rPr>
              <a:t>；若</a:t>
            </a:r>
            <a:r>
              <a:rPr lang="en-US" altLang="zh-CN" sz="2400" i="1" dirty="0">
                <a:latin typeface="微软雅黑" pitchFamily="34" charset="-122"/>
                <a:ea typeface="微软雅黑" pitchFamily="34" charset="-122"/>
              </a:rPr>
              <a:t>n</a:t>
            </a:r>
            <a:r>
              <a:rPr lang="en-US" altLang="zh-CN" sz="2400" dirty="0">
                <a:latin typeface="微软雅黑" pitchFamily="34" charset="-122"/>
                <a:ea typeface="微软雅黑" pitchFamily="34" charset="-122"/>
              </a:rPr>
              <a:t>&lt;</a:t>
            </a:r>
            <a:r>
              <a:rPr lang="en-US" altLang="zh-CN" sz="2400" i="1" dirty="0">
                <a:latin typeface="微软雅黑" pitchFamily="34" charset="-122"/>
                <a:ea typeface="微软雅黑" pitchFamily="34" charset="-122"/>
              </a:rPr>
              <a:t>m</a:t>
            </a:r>
            <a:r>
              <a:rPr lang="zh-CN" altLang="zh-CN" sz="2400" dirty="0">
                <a:latin typeface="微软雅黑" pitchFamily="34" charset="-122"/>
                <a:ea typeface="微软雅黑" pitchFamily="34" charset="-122"/>
              </a:rPr>
              <a:t>，明文分组长度小于密文分组长度，这称之为</a:t>
            </a:r>
            <a:r>
              <a:rPr lang="zh-CN" altLang="zh-CN" sz="2400" dirty="0">
                <a:solidFill>
                  <a:srgbClr val="002060"/>
                </a:solidFill>
                <a:latin typeface="微软雅黑" pitchFamily="34" charset="-122"/>
                <a:ea typeface="微软雅黑" pitchFamily="34" charset="-122"/>
              </a:rPr>
              <a:t>有数据扩展的分组密码</a:t>
            </a:r>
            <a:r>
              <a:rPr lang="zh-CN" altLang="zh-CN" sz="2400" dirty="0">
                <a:latin typeface="微软雅黑" pitchFamily="34" charset="-122"/>
                <a:ea typeface="微软雅黑" pitchFamily="34" charset="-122"/>
              </a:rPr>
              <a:t>；若</a:t>
            </a:r>
            <a:r>
              <a:rPr lang="en-US" altLang="zh-CN" sz="2400" i="1" dirty="0">
                <a:latin typeface="微软雅黑" pitchFamily="34" charset="-122"/>
                <a:ea typeface="微软雅黑" pitchFamily="34" charset="-122"/>
              </a:rPr>
              <a:t>n</a:t>
            </a:r>
            <a:r>
              <a:rPr lang="en-US" altLang="zh-CN" sz="2400" dirty="0">
                <a:latin typeface="微软雅黑" pitchFamily="34" charset="-122"/>
                <a:ea typeface="微软雅黑" pitchFamily="34" charset="-122"/>
              </a:rPr>
              <a:t>=</a:t>
            </a:r>
            <a:r>
              <a:rPr lang="en-US" altLang="zh-CN" sz="2400" i="1" dirty="0">
                <a:latin typeface="微软雅黑" pitchFamily="34" charset="-122"/>
                <a:ea typeface="微软雅黑" pitchFamily="34" charset="-122"/>
              </a:rPr>
              <a:t>m</a:t>
            </a:r>
            <a:r>
              <a:rPr lang="zh-CN" altLang="zh-CN" sz="2400" dirty="0">
                <a:latin typeface="微软雅黑" pitchFamily="34" charset="-122"/>
                <a:ea typeface="微软雅黑" pitchFamily="34" charset="-122"/>
              </a:rPr>
              <a:t>，明文分组长度等于密文分组长度，则称之为</a:t>
            </a:r>
            <a:r>
              <a:rPr lang="zh-CN" altLang="zh-CN" sz="2400" dirty="0">
                <a:solidFill>
                  <a:srgbClr val="002060"/>
                </a:solidFill>
                <a:latin typeface="微软雅黑" pitchFamily="34" charset="-122"/>
                <a:ea typeface="微软雅黑" pitchFamily="34" charset="-122"/>
              </a:rPr>
              <a:t>无数据扩展和压缩</a:t>
            </a:r>
            <a:r>
              <a:rPr lang="zh-CN" altLang="zh-CN" sz="2400" dirty="0">
                <a:latin typeface="微软雅黑" pitchFamily="34" charset="-122"/>
                <a:ea typeface="微软雅黑" pitchFamily="34" charset="-122"/>
              </a:rPr>
              <a:t>的分组密码。事实上，通常的分组密码均取为</a:t>
            </a:r>
            <a:r>
              <a:rPr lang="en-US" altLang="zh-CN" sz="2400" dirty="0">
                <a:latin typeface="微软雅黑" pitchFamily="34" charset="-122"/>
                <a:ea typeface="微软雅黑" pitchFamily="34" charset="-122"/>
              </a:rPr>
              <a:t>n=m</a:t>
            </a:r>
            <a:endParaRPr lang="zh-CN" altLang="en-US" sz="2400" dirty="0">
              <a:latin typeface="微软雅黑" pitchFamily="34" charset="-122"/>
              <a:ea typeface="微软雅黑" pitchFamily="34" charset="-122"/>
            </a:endParaRPr>
          </a:p>
        </p:txBody>
      </p:sp>
      <p:sp>
        <p:nvSpPr>
          <p:cNvPr id="7" name="矩形 6"/>
          <p:cNvSpPr/>
          <p:nvPr/>
        </p:nvSpPr>
        <p:spPr>
          <a:xfrm>
            <a:off x="1403648" y="1412776"/>
            <a:ext cx="2520280" cy="153224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23928" y="1712602"/>
            <a:ext cx="1152128" cy="1232422"/>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076056" y="1412776"/>
            <a:ext cx="2520280" cy="153224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596336" y="2012428"/>
            <a:ext cx="1152128" cy="1232422"/>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P spid="7" grpId="0" animBg="1"/>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b="1" smtClean="0"/>
              <a:t>4.1.2 </a:t>
            </a:r>
            <a:r>
              <a:rPr lang="zh-CN" altLang="zh-CN" b="1" smtClean="0"/>
              <a:t>分组密码的基本设计原则</a:t>
            </a:r>
            <a:r>
              <a:rPr lang="zh-CN" altLang="zh-CN" smtClean="0"/>
              <a:t/>
            </a:r>
            <a:br>
              <a:rPr lang="zh-CN" altLang="zh-CN" smtClean="0"/>
            </a:br>
            <a:endParaRPr lang="zh-CN" altLang="en-US" smtClean="0"/>
          </a:p>
        </p:txBody>
      </p:sp>
      <p:sp>
        <p:nvSpPr>
          <p:cNvPr id="10243" name="内容占位符 2"/>
          <p:cNvSpPr>
            <a:spLocks noGrp="1"/>
          </p:cNvSpPr>
          <p:nvPr>
            <p:ph idx="1"/>
          </p:nvPr>
        </p:nvSpPr>
        <p:spPr>
          <a:xfrm>
            <a:off x="253206" y="764704"/>
            <a:ext cx="8458200" cy="1873250"/>
          </a:xfrm>
        </p:spPr>
        <p:txBody>
          <a:bodyPr/>
          <a:lstStyle/>
          <a:p>
            <a:pPr>
              <a:buFont typeface="Arial" charset="0"/>
              <a:buNone/>
            </a:pPr>
            <a:r>
              <a:rPr lang="zh-CN" altLang="zh-CN" dirty="0" smtClean="0"/>
              <a:t>一个好的分组密码在保证足够安全强度下，还应该有运行效率、存储空间、不同运行平台可实现性以及灵活性等相关因素考虑。下面从</a:t>
            </a:r>
            <a:r>
              <a:rPr lang="zh-CN" altLang="zh-CN" b="1" dirty="0" smtClean="0">
                <a:solidFill>
                  <a:srgbClr val="002060"/>
                </a:solidFill>
              </a:rPr>
              <a:t>安全性和实现</a:t>
            </a:r>
            <a:r>
              <a:rPr lang="zh-CN" altLang="zh-CN" dirty="0" smtClean="0"/>
              <a:t>两个方面简单描述一下分组密码设计基本原则</a:t>
            </a:r>
            <a:r>
              <a:rPr lang="en-US" altLang="zh-CN" dirty="0" smtClean="0"/>
              <a:t>.</a:t>
            </a:r>
            <a:endParaRPr lang="zh-CN" altLang="en-US" dirty="0" smtClean="0"/>
          </a:p>
        </p:txBody>
      </p:sp>
      <p:sp>
        <p:nvSpPr>
          <p:cNvPr id="10244" name="TextBox 1"/>
          <p:cNvSpPr txBox="1">
            <a:spLocks noChangeArrowheads="1"/>
          </p:cNvSpPr>
          <p:nvPr/>
        </p:nvSpPr>
        <p:spPr bwMode="auto">
          <a:xfrm>
            <a:off x="71883" y="2708920"/>
            <a:ext cx="896461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indent="533400" eaLnBrk="1" hangingPunct="1">
              <a:spcBef>
                <a:spcPct val="0"/>
              </a:spcBef>
              <a:buFontTx/>
              <a:buNone/>
            </a:pPr>
            <a:r>
              <a:rPr lang="en-US" altLang="zh-CN" sz="2400" dirty="0" smtClean="0">
                <a:latin typeface="微软雅黑" pitchFamily="34" charset="-122"/>
                <a:ea typeface="微软雅黑" pitchFamily="34" charset="-122"/>
              </a:rPr>
              <a:t>1. </a:t>
            </a:r>
            <a:r>
              <a:rPr lang="zh-CN" altLang="zh-CN" sz="2400" dirty="0" smtClean="0">
                <a:latin typeface="微软雅黑" pitchFamily="34" charset="-122"/>
                <a:ea typeface="微软雅黑" pitchFamily="34" charset="-122"/>
              </a:rPr>
              <a:t>为了</a:t>
            </a:r>
            <a:r>
              <a:rPr lang="zh-CN" altLang="zh-CN" sz="2400" dirty="0">
                <a:latin typeface="微软雅黑" pitchFamily="34" charset="-122"/>
                <a:ea typeface="微软雅黑" pitchFamily="34" charset="-122"/>
              </a:rPr>
              <a:t>保证分组密码的</a:t>
            </a:r>
            <a:r>
              <a:rPr lang="zh-CN" altLang="zh-CN" sz="2400" b="1" dirty="0">
                <a:solidFill>
                  <a:srgbClr val="002060"/>
                </a:solidFill>
                <a:latin typeface="微软雅黑" pitchFamily="34" charset="-122"/>
                <a:ea typeface="微软雅黑" pitchFamily="34" charset="-122"/>
              </a:rPr>
              <a:t>安全强度</a:t>
            </a:r>
            <a:r>
              <a:rPr lang="zh-CN" altLang="zh-CN" sz="2400" dirty="0">
                <a:latin typeface="微软雅黑" pitchFamily="34" charset="-122"/>
                <a:ea typeface="微软雅黑" pitchFamily="34" charset="-122"/>
              </a:rPr>
              <a:t>，设计分组密码时应遵循如下的基本原则：</a:t>
            </a:r>
          </a:p>
          <a:p>
            <a:pPr indent="533400" eaLnBrk="1" hangingPunct="1">
              <a:spcBef>
                <a:spcPct val="0"/>
              </a:spcBef>
              <a:buFontTx/>
              <a:buNone/>
            </a:pPr>
            <a:r>
              <a:rPr lang="zh-CN" altLang="zh-CN"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a:t>
            </a:r>
            <a:r>
              <a:rPr lang="zh-CN" altLang="zh-CN" sz="2400" dirty="0">
                <a:latin typeface="微软雅黑" pitchFamily="34" charset="-122"/>
                <a:ea typeface="微软雅黑" pitchFamily="34" charset="-122"/>
              </a:rPr>
              <a:t>）</a:t>
            </a:r>
            <a:r>
              <a:rPr lang="zh-CN" altLang="zh-CN" sz="2400" dirty="0">
                <a:solidFill>
                  <a:srgbClr val="002060"/>
                </a:solidFill>
                <a:latin typeface="微软雅黑" pitchFamily="34" charset="-122"/>
                <a:ea typeface="微软雅黑" pitchFamily="34" charset="-122"/>
              </a:rPr>
              <a:t>分组长度</a:t>
            </a:r>
            <a:r>
              <a:rPr lang="zh-CN" altLang="zh-CN" sz="2400" dirty="0">
                <a:latin typeface="微软雅黑" pitchFamily="34" charset="-122"/>
                <a:ea typeface="微软雅黑" pitchFamily="34" charset="-122"/>
              </a:rPr>
              <a:t>足够长，防止明文穷举攻击。</a:t>
            </a:r>
            <a:endParaRPr lang="en-US" altLang="zh-CN" sz="2400" dirty="0">
              <a:latin typeface="微软雅黑" pitchFamily="34" charset="-122"/>
              <a:ea typeface="微软雅黑" pitchFamily="34" charset="-122"/>
            </a:endParaRPr>
          </a:p>
          <a:p>
            <a:pPr indent="533400" eaLnBrk="1" hangingPunct="1">
              <a:spcBef>
                <a:spcPct val="0"/>
              </a:spcBef>
              <a:buFontTx/>
              <a:buNone/>
            </a:pPr>
            <a:r>
              <a:rPr lang="zh-CN" altLang="zh-CN"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zh-CN" sz="2400" dirty="0">
                <a:latin typeface="微软雅黑" pitchFamily="34" charset="-122"/>
                <a:ea typeface="微软雅黑" pitchFamily="34" charset="-122"/>
              </a:rPr>
              <a:t>）</a:t>
            </a:r>
            <a:r>
              <a:rPr lang="zh-CN" altLang="zh-CN" sz="2400" dirty="0">
                <a:solidFill>
                  <a:srgbClr val="002060"/>
                </a:solidFill>
                <a:latin typeface="微软雅黑" pitchFamily="34" charset="-122"/>
                <a:ea typeface="微软雅黑" pitchFamily="34" charset="-122"/>
              </a:rPr>
              <a:t>密钥量</a:t>
            </a:r>
            <a:r>
              <a:rPr lang="zh-CN" altLang="zh-CN" sz="2400" dirty="0">
                <a:latin typeface="微软雅黑" pitchFamily="34" charset="-122"/>
                <a:ea typeface="微软雅黑" pitchFamily="34" charset="-122"/>
              </a:rPr>
              <a:t>足够大，防止密钥穷举攻击。</a:t>
            </a:r>
            <a:endParaRPr lang="en-US" altLang="zh-CN" sz="2400" dirty="0">
              <a:latin typeface="微软雅黑" pitchFamily="34" charset="-122"/>
              <a:ea typeface="微软雅黑" pitchFamily="34" charset="-122"/>
            </a:endParaRPr>
          </a:p>
          <a:p>
            <a:pPr indent="533400" eaLnBrk="1" hangingPunct="1">
              <a:spcBef>
                <a:spcPct val="0"/>
              </a:spcBef>
              <a:buFontTx/>
              <a:buNone/>
            </a:pPr>
            <a:r>
              <a:rPr lang="zh-CN" altLang="zh-CN"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zh-CN" sz="2400" dirty="0">
                <a:latin typeface="微软雅黑" pitchFamily="34" charset="-122"/>
                <a:ea typeface="微软雅黑" pitchFamily="34" charset="-122"/>
              </a:rPr>
              <a:t>）</a:t>
            </a:r>
            <a:r>
              <a:rPr lang="zh-CN" altLang="zh-CN" sz="2400" dirty="0">
                <a:solidFill>
                  <a:srgbClr val="002060"/>
                </a:solidFill>
                <a:latin typeface="微软雅黑" pitchFamily="34" charset="-122"/>
                <a:ea typeface="微软雅黑" pitchFamily="34" charset="-122"/>
              </a:rPr>
              <a:t>密钥变换</a:t>
            </a:r>
            <a:r>
              <a:rPr lang="zh-CN" altLang="zh-CN" sz="2400" dirty="0">
                <a:latin typeface="微软雅黑" pitchFamily="34" charset="-122"/>
                <a:ea typeface="微软雅黑" pitchFamily="34" charset="-122"/>
              </a:rPr>
              <a:t>足够复杂，攻击者除了穷举攻击外找不到其它有效攻击方法。</a:t>
            </a:r>
          </a:p>
          <a:p>
            <a:pPr indent="533400" eaLnBrk="1" hangingPunct="1">
              <a:spcBef>
                <a:spcPct val="0"/>
              </a:spcBef>
              <a:buFontTx/>
              <a:buNone/>
            </a:pPr>
            <a:r>
              <a:rPr lang="zh-CN" altLang="zh-CN"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zh-CN" sz="2400" dirty="0">
                <a:latin typeface="微软雅黑" pitchFamily="34" charset="-122"/>
                <a:ea typeface="微软雅黑" pitchFamily="34" charset="-122"/>
              </a:rPr>
              <a:t>）</a:t>
            </a:r>
            <a:r>
              <a:rPr lang="zh-CN" altLang="zh-CN" sz="2400" dirty="0">
                <a:solidFill>
                  <a:srgbClr val="002060"/>
                </a:solidFill>
                <a:latin typeface="微软雅黑" pitchFamily="34" charset="-122"/>
                <a:ea typeface="微软雅黑" pitchFamily="34" charset="-122"/>
              </a:rPr>
              <a:t>数据扩展</a:t>
            </a:r>
            <a:r>
              <a:rPr lang="zh-CN" altLang="zh-CN" sz="2400" dirty="0">
                <a:latin typeface="微软雅黑" pitchFamily="34" charset="-122"/>
                <a:ea typeface="微软雅黑" pitchFamily="34" charset="-122"/>
              </a:rPr>
              <a:t>足够小，一般无数据扩展。</a:t>
            </a:r>
          </a:p>
          <a:p>
            <a:pPr indent="533400" eaLnBrk="1" hangingPunct="1">
              <a:spcBef>
                <a:spcPct val="0"/>
              </a:spcBef>
              <a:buFontTx/>
              <a:buNone/>
            </a:pPr>
            <a:r>
              <a:rPr lang="zh-CN" altLang="zh-CN"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5</a:t>
            </a:r>
            <a:r>
              <a:rPr lang="zh-CN" altLang="zh-CN" sz="2400" dirty="0">
                <a:latin typeface="微软雅黑" pitchFamily="34" charset="-122"/>
                <a:ea typeface="微软雅黑" pitchFamily="34" charset="-122"/>
              </a:rPr>
              <a:t>）</a:t>
            </a:r>
            <a:r>
              <a:rPr lang="zh-CN" altLang="zh-CN" sz="2400" dirty="0">
                <a:solidFill>
                  <a:srgbClr val="002060"/>
                </a:solidFill>
                <a:latin typeface="微软雅黑" pitchFamily="34" charset="-122"/>
                <a:ea typeface="微软雅黑" pitchFamily="34" charset="-122"/>
              </a:rPr>
              <a:t>差错传播</a:t>
            </a:r>
            <a:r>
              <a:rPr lang="zh-CN" altLang="zh-CN" sz="2400" dirty="0">
                <a:latin typeface="微软雅黑" pitchFamily="34" charset="-122"/>
                <a:ea typeface="微软雅黑" pitchFamily="34" charset="-122"/>
              </a:rPr>
              <a:t>尽可能小，加密或解密某明文或密文分组出错，对后续密文解密影响尽可能小。</a:t>
            </a:r>
          </a:p>
          <a:p>
            <a:pPr eaLnBrk="1" hangingPunct="1">
              <a:spcBef>
                <a:spcPct val="0"/>
              </a:spcBef>
              <a:buFontTx/>
              <a:buNone/>
            </a:pP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4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a:xfrm>
            <a:off x="467544" y="476673"/>
            <a:ext cx="8352606" cy="5904655"/>
          </a:xfrm>
        </p:spPr>
        <p:txBody>
          <a:bodyPr/>
          <a:lstStyle/>
          <a:p>
            <a:pPr>
              <a:buNone/>
            </a:pPr>
            <a:r>
              <a:rPr lang="en-US" altLang="zh-CN" b="1" dirty="0"/>
              <a:t>2</a:t>
            </a:r>
            <a:r>
              <a:rPr lang="zh-CN" altLang="zh-CN" b="1" dirty="0"/>
              <a:t>．实现设计</a:t>
            </a:r>
            <a:r>
              <a:rPr lang="zh-CN" altLang="zh-CN" b="1" dirty="0" smtClean="0"/>
              <a:t>原则</a:t>
            </a:r>
            <a:endParaRPr lang="en-US" altLang="zh-CN" b="1" dirty="0" smtClean="0"/>
          </a:p>
          <a:p>
            <a:pPr>
              <a:buNone/>
            </a:pPr>
            <a:r>
              <a:rPr lang="zh-CN" altLang="zh-CN" b="1" dirty="0" smtClean="0"/>
              <a:t>（</a:t>
            </a:r>
            <a:r>
              <a:rPr lang="en-US" altLang="zh-CN" b="1" dirty="0" smtClean="0"/>
              <a:t>1</a:t>
            </a:r>
            <a:r>
              <a:rPr lang="zh-CN" altLang="zh-CN" b="1" dirty="0" smtClean="0"/>
              <a:t>）硬件实现原则</a:t>
            </a:r>
            <a:endParaRPr lang="zh-CN" altLang="zh-CN" dirty="0" smtClean="0"/>
          </a:p>
          <a:p>
            <a:pPr fontAlgn="ctr">
              <a:buFont typeface="Arial" charset="0"/>
              <a:buNone/>
            </a:pPr>
            <a:r>
              <a:rPr lang="zh-CN" altLang="zh-CN" dirty="0" smtClean="0"/>
              <a:t>一般将密码算法设计成一个密码协处理器，加密和解密都可使用密码协处理器快速完成。分组密码应尽量满足下述原则：</a:t>
            </a:r>
          </a:p>
          <a:p>
            <a:pPr fontAlgn="ctr">
              <a:buFont typeface="Arial" charset="0"/>
              <a:buNone/>
            </a:pPr>
            <a:r>
              <a:rPr lang="en-US" altLang="zh-CN" dirty="0" smtClean="0"/>
              <a:t>1</a:t>
            </a:r>
            <a:r>
              <a:rPr lang="zh-CN" altLang="zh-CN" dirty="0" smtClean="0"/>
              <a:t>）应该尽量使得加密和解密算法结构相同，仅仅密钥使用方式不同，保证加密和解密采用同一密码协处理器。</a:t>
            </a:r>
          </a:p>
          <a:p>
            <a:pPr fontAlgn="ctr">
              <a:buFont typeface="Arial" charset="0"/>
              <a:buNone/>
            </a:pPr>
            <a:r>
              <a:rPr lang="en-US" altLang="zh-CN" dirty="0" smtClean="0"/>
              <a:t>2</a:t>
            </a:r>
            <a:r>
              <a:rPr lang="zh-CN" altLang="zh-CN" dirty="0" smtClean="0"/>
              <a:t>）规则的编码结构，适应于大规模集成电路实现，降低成本。</a:t>
            </a:r>
          </a:p>
          <a:p>
            <a:pPr fontAlgn="ctr">
              <a:buFont typeface="Arial" charset="0"/>
              <a:buNone/>
            </a:pPr>
            <a:r>
              <a:rPr lang="en-US" altLang="zh-CN" dirty="0" smtClean="0"/>
              <a:t>3</a:t>
            </a:r>
            <a:r>
              <a:rPr lang="zh-CN" altLang="zh-CN" dirty="0" smtClean="0"/>
              <a:t>）设计成迭代型，减少大规模集成电路实现时的硬件资源。</a:t>
            </a:r>
          </a:p>
          <a:p>
            <a:pPr fontAlgn="ctr">
              <a:buFont typeface="Arial" charset="0"/>
              <a:buNone/>
            </a:pPr>
            <a:r>
              <a:rPr lang="en-US" altLang="zh-CN" dirty="0" smtClean="0"/>
              <a:t>4</a:t>
            </a:r>
            <a:r>
              <a:rPr lang="zh-CN" altLang="zh-CN" dirty="0" smtClean="0"/>
              <a:t>）易于硬件实现的编码结构。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577850" y="548680"/>
            <a:ext cx="8170614" cy="5544145"/>
          </a:xfrm>
        </p:spPr>
        <p:txBody>
          <a:bodyPr/>
          <a:lstStyle/>
          <a:p>
            <a:pPr indent="715963" fontAlgn="ctr">
              <a:buNone/>
            </a:pPr>
            <a:r>
              <a:rPr lang="zh-CN" altLang="zh-CN" b="1" dirty="0"/>
              <a:t>（</a:t>
            </a:r>
            <a:r>
              <a:rPr lang="en-US" altLang="zh-CN" b="1" dirty="0"/>
              <a:t>2</a:t>
            </a:r>
            <a:r>
              <a:rPr lang="zh-CN" altLang="zh-CN" b="1" dirty="0"/>
              <a:t>）软件实现</a:t>
            </a:r>
            <a:r>
              <a:rPr lang="zh-CN" altLang="zh-CN" b="1" dirty="0" smtClean="0"/>
              <a:t>原则</a:t>
            </a:r>
            <a:endParaRPr lang="en-US" altLang="zh-CN" b="1" dirty="0" smtClean="0"/>
          </a:p>
          <a:p>
            <a:pPr indent="715963" fontAlgn="ctr">
              <a:buNone/>
            </a:pPr>
            <a:r>
              <a:rPr lang="zh-CN" altLang="zh-CN" dirty="0" smtClean="0"/>
              <a:t>从软件实现角度考虑，分组密码设计应尽量满足下述原则：</a:t>
            </a:r>
          </a:p>
          <a:p>
            <a:pPr indent="715963" fontAlgn="ctr">
              <a:buFont typeface="Arial" charset="0"/>
              <a:buNone/>
            </a:pPr>
            <a:r>
              <a:rPr lang="en-US" altLang="zh-CN" dirty="0" smtClean="0"/>
              <a:t>1</a:t>
            </a:r>
            <a:r>
              <a:rPr lang="zh-CN" altLang="zh-CN" dirty="0" smtClean="0"/>
              <a:t>）</a:t>
            </a:r>
            <a:r>
              <a:rPr lang="zh-CN" altLang="zh-CN" dirty="0" smtClean="0">
                <a:solidFill>
                  <a:srgbClr val="002060"/>
                </a:solidFill>
              </a:rPr>
              <a:t>加密和解密结构相似</a:t>
            </a:r>
            <a:r>
              <a:rPr lang="zh-CN" altLang="zh-CN" dirty="0" smtClean="0"/>
              <a:t>，便于加密和解密过程软件实现可以方便调用子函数。</a:t>
            </a:r>
          </a:p>
          <a:p>
            <a:pPr indent="715963" fontAlgn="ctr">
              <a:buFont typeface="Arial" charset="0"/>
              <a:buNone/>
            </a:pPr>
            <a:r>
              <a:rPr lang="en-US" altLang="zh-CN" dirty="0" smtClean="0"/>
              <a:t>2</a:t>
            </a:r>
            <a:r>
              <a:rPr lang="zh-CN" altLang="zh-CN" dirty="0" smtClean="0"/>
              <a:t>）尽量使用既简单又</a:t>
            </a:r>
            <a:r>
              <a:rPr lang="zh-CN" altLang="zh-CN" dirty="0" smtClean="0">
                <a:solidFill>
                  <a:srgbClr val="002060"/>
                </a:solidFill>
              </a:rPr>
              <a:t>易于软件实现的运算</a:t>
            </a:r>
            <a:r>
              <a:rPr lang="zh-CN" altLang="zh-CN" dirty="0" smtClean="0"/>
              <a:t>，例如加法、乘法、移位运算</a:t>
            </a:r>
            <a:r>
              <a:rPr lang="zh-CN" altLang="en-US" dirty="0" smtClean="0"/>
              <a:t>。</a:t>
            </a:r>
            <a:endParaRPr lang="zh-CN" altLang="zh-CN" dirty="0" smtClean="0"/>
          </a:p>
          <a:p>
            <a:pPr indent="715963" fontAlgn="ctr">
              <a:buFont typeface="Arial" charset="0"/>
              <a:buNone/>
            </a:pPr>
            <a:r>
              <a:rPr lang="en-US" altLang="zh-CN" dirty="0" smtClean="0"/>
              <a:t>3</a:t>
            </a:r>
            <a:r>
              <a:rPr lang="zh-CN" altLang="zh-CN" dirty="0" smtClean="0"/>
              <a:t>）设计成</a:t>
            </a:r>
            <a:r>
              <a:rPr lang="zh-CN" altLang="zh-CN" dirty="0" smtClean="0">
                <a:solidFill>
                  <a:srgbClr val="002060"/>
                </a:solidFill>
              </a:rPr>
              <a:t>迭代型</a:t>
            </a:r>
            <a:r>
              <a:rPr lang="zh-CN" altLang="zh-CN" dirty="0" smtClean="0"/>
              <a:t>。迭代型分组密码有利于软件实现中使用循环，代码简单。</a:t>
            </a:r>
          </a:p>
          <a:p>
            <a:pPr indent="715963" fontAlgn="ctr">
              <a:buFont typeface="Arial" charset="0"/>
              <a:buNone/>
            </a:pPr>
            <a:r>
              <a:rPr lang="en-US" altLang="zh-CN" dirty="0" smtClean="0"/>
              <a:t>4</a:t>
            </a:r>
            <a:r>
              <a:rPr lang="zh-CN" altLang="zh-CN" dirty="0" smtClean="0"/>
              <a:t>）密码算法中尽量采用子块运算，</a:t>
            </a:r>
            <a:r>
              <a:rPr lang="zh-CN" altLang="zh-CN" dirty="0" smtClean="0">
                <a:solidFill>
                  <a:srgbClr val="002060"/>
                </a:solidFill>
              </a:rPr>
              <a:t>运算长度</a:t>
            </a:r>
            <a:r>
              <a:rPr lang="zh-CN" altLang="zh-CN" dirty="0" smtClean="0"/>
              <a:t>尽可能适应软件编程，如</a:t>
            </a:r>
            <a:r>
              <a:rPr lang="en-US" altLang="zh-CN" dirty="0" smtClean="0"/>
              <a:t>8 bits</a:t>
            </a:r>
            <a:r>
              <a:rPr lang="zh-CN" altLang="zh-CN" dirty="0" smtClean="0"/>
              <a:t>、</a:t>
            </a:r>
            <a:r>
              <a:rPr lang="en-US" altLang="zh-CN" dirty="0" smtClean="0"/>
              <a:t>16 bits</a:t>
            </a:r>
            <a:r>
              <a:rPr lang="zh-CN" altLang="zh-CN" dirty="0" smtClean="0"/>
              <a:t>、</a:t>
            </a:r>
            <a:r>
              <a:rPr lang="en-US" altLang="zh-CN" dirty="0" smtClean="0"/>
              <a:t>32 bits</a:t>
            </a:r>
            <a:r>
              <a:rPr lang="zh-CN" altLang="zh-CN" dirty="0" smtClean="0"/>
              <a:t>或</a:t>
            </a:r>
            <a:r>
              <a:rPr lang="en-US" altLang="zh-CN" dirty="0" smtClean="0"/>
              <a:t>64 bits</a:t>
            </a:r>
            <a:r>
              <a:rPr lang="zh-CN" altLang="zh-CN" dirty="0" smtClean="0"/>
              <a:t>的单位长度。</a:t>
            </a:r>
          </a:p>
          <a:p>
            <a:pPr>
              <a:buFont typeface="Arial" charset="0"/>
              <a:buNone/>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2086</TotalTime>
  <Words>3427</Words>
  <Application>Microsoft Office PowerPoint</Application>
  <PresentationFormat>全屏显示(4:3)</PresentationFormat>
  <Paragraphs>591</Paragraphs>
  <Slides>53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56" baseType="lpstr">
      <vt:lpstr>Office 主题​​</vt:lpstr>
      <vt:lpstr>Microsoft Visio 绘图</vt:lpstr>
      <vt:lpstr>Equation</vt:lpstr>
      <vt:lpstr>PowerPoint 演示文稿</vt:lpstr>
      <vt:lpstr>4.1 分组密码基本概念  4.1.1 分组密码概述</vt:lpstr>
      <vt:lpstr>PowerPoint 演示文稿</vt:lpstr>
      <vt:lpstr>PowerPoint 演示文稿</vt:lpstr>
      <vt:lpstr>PowerPoint 演示文稿</vt:lpstr>
      <vt:lpstr>PowerPoint 演示文稿</vt:lpstr>
      <vt:lpstr>4.1.2 分组密码的基本设计原则 </vt:lpstr>
      <vt:lpstr>PowerPoint 演示文稿</vt:lpstr>
      <vt:lpstr>PowerPoint 演示文稿</vt:lpstr>
      <vt:lpstr>4.2 分组密码的原理 </vt:lpstr>
      <vt:lpstr>PowerPoint 演示文稿</vt:lpstr>
      <vt:lpstr>4.3 数据加密标准（DES）</vt:lpstr>
      <vt:lpstr>PowerPoint 演示文稿</vt:lpstr>
      <vt:lpstr>PowerPoint 演示文稿</vt:lpstr>
      <vt:lpstr>PowerPoint 演示文稿</vt:lpstr>
      <vt:lpstr>PowerPoint 演示文稿</vt:lpstr>
      <vt:lpstr>1．初始置换（IP）</vt:lpstr>
      <vt:lpstr>PowerPoint 演示文稿</vt:lpstr>
      <vt:lpstr>PowerPoint 演示文稿</vt:lpstr>
      <vt:lpstr>IP变换的实现</vt:lpstr>
      <vt:lpstr>2．轮结构</vt:lpstr>
      <vt:lpstr>PowerPoint 演示文稿</vt:lpstr>
      <vt:lpstr>PowerPoint 演示文稿</vt:lpstr>
      <vt:lpstr>（1） E盒扩展</vt:lpstr>
      <vt:lpstr>PowerPoint 演示文稿</vt:lpstr>
      <vt:lpstr>PowerPoint 演示文稿</vt:lpstr>
      <vt:lpstr>（2）与子密钥异或</vt:lpstr>
      <vt:lpstr>（3）S盒代替</vt:lpstr>
      <vt:lpstr>PowerPoint 演示文稿</vt:lpstr>
      <vt:lpstr>PowerPoint 演示文稿</vt:lpstr>
      <vt:lpstr>PowerPoint 演示文稿</vt:lpstr>
      <vt:lpstr>（4） P盒置换</vt:lpstr>
      <vt:lpstr>下一轮右半部分</vt:lpstr>
      <vt:lpstr>PowerPoint 演示文稿</vt:lpstr>
      <vt:lpstr>3．逆初始置换（IP-1）</vt:lpstr>
      <vt:lpstr>PowerPoint 演示文稿</vt:lpstr>
      <vt:lpstr>4．DES算法子密钥生成过程</vt:lpstr>
      <vt:lpstr>PowerPoint 演示文稿</vt:lpstr>
      <vt:lpstr>PowerPoint 演示文稿</vt:lpstr>
      <vt:lpstr>（1） PC-1</vt:lpstr>
      <vt:lpstr>PowerPoint 演示文稿</vt:lpstr>
      <vt:lpstr>PowerPoint 演示文稿</vt:lpstr>
      <vt:lpstr>PowerPoint 演示文稿</vt:lpstr>
      <vt:lpstr>程序演示</vt:lpstr>
      <vt:lpstr>加解密的函数形式</vt:lpstr>
      <vt:lpstr>思考1</vt:lpstr>
      <vt:lpstr>思考2</vt:lpstr>
      <vt:lpstr>思考3</vt:lpstr>
      <vt:lpstr>4.3.3 DES的各种变形算法</vt:lpstr>
      <vt:lpstr>2. 三重DES</vt:lpstr>
      <vt:lpstr>PowerPoint 演示文稿</vt:lpstr>
      <vt:lpstr>PowerPoint 演示文稿</vt:lpstr>
      <vt:lpstr> (4) DES-EDE2模式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sleuth</dc:creator>
  <cp:lastModifiedBy>Wu Zhen</cp:lastModifiedBy>
  <cp:revision>105</cp:revision>
  <dcterms:created xsi:type="dcterms:W3CDTF">2016-02-24T14:37:43Z</dcterms:created>
  <dcterms:modified xsi:type="dcterms:W3CDTF">2019-03-07T04:35:00Z</dcterms:modified>
</cp:coreProperties>
</file>