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1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319" r:id="rId18"/>
    <p:sldId id="320" r:id="rId19"/>
    <p:sldId id="318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48" r:id="rId30"/>
    <p:sldId id="332" r:id="rId31"/>
    <p:sldId id="330" r:id="rId32"/>
    <p:sldId id="331" r:id="rId33"/>
    <p:sldId id="333" r:id="rId34"/>
    <p:sldId id="334" r:id="rId35"/>
    <p:sldId id="351" r:id="rId36"/>
    <p:sldId id="350" r:id="rId37"/>
    <p:sldId id="349" r:id="rId38"/>
    <p:sldId id="336" r:id="rId39"/>
    <p:sldId id="337" r:id="rId40"/>
    <p:sldId id="338" r:id="rId41"/>
    <p:sldId id="335" r:id="rId42"/>
    <p:sldId id="339" r:id="rId43"/>
    <p:sldId id="340" r:id="rId44"/>
    <p:sldId id="341" r:id="rId45"/>
    <p:sldId id="343" r:id="rId46"/>
    <p:sldId id="342" r:id="rId47"/>
    <p:sldId id="346" r:id="rId48"/>
    <p:sldId id="344" r:id="rId49"/>
    <p:sldId id="345" r:id="rId50"/>
    <p:sldId id="347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1" autoAdjust="0"/>
  </p:normalViewPr>
  <p:slideViewPr>
    <p:cSldViewPr>
      <p:cViewPr varScale="1">
        <p:scale>
          <a:sx n="60" d="100"/>
          <a:sy n="60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A41A48-095F-4469-A1EF-5A80356E196E}" type="datetimeFigureOut">
              <a:rPr lang="zh-CN" altLang="en-US"/>
              <a:pPr>
                <a:defRPr/>
              </a:pPr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3E1621-F685-4E8F-98EE-DD870F6193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6A-9C98-438B-98D4-D527B3D3446D}" type="datetimeFigureOut">
              <a:rPr lang="zh-CN" altLang="en-US"/>
              <a:pPr>
                <a:defRPr/>
              </a:pPr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8C36-7974-4B31-A074-CA4C012F17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824412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411913"/>
            <a:ext cx="14398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434138"/>
            <a:ext cx="1054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0B1-9ED1-4648-923D-E24FDCD84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6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3171-C6D5-4710-8C33-FBE6D43AE653}" type="datetimeFigureOut">
              <a:rPr lang="zh-CN" altLang="en-US"/>
              <a:pPr>
                <a:defRPr/>
              </a:pPr>
              <a:t>2017/3/15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1964-BA47-4775-852C-4B2BE0C1B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A53B9-2325-4994-97A7-B8B7EFFEF03D}" type="datetimeFigureOut">
              <a:rPr lang="zh-CN" altLang="en-US"/>
              <a:pPr>
                <a:defRPr/>
              </a:pPr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6AE4F-335A-4199-800B-A3603077F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7.png"/><Relationship Id="rId4" Type="http://schemas.openxmlformats.org/officeDocument/2006/relationships/image" Target="../media/image40.wmf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512590"/>
          </a:xfrm>
        </p:spPr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4.3 AES</a:t>
            </a:r>
            <a:endParaRPr lang="zh-CN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58200" cy="4752528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1997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15</a:t>
            </a:r>
            <a:r>
              <a:rPr lang="zh-CN" altLang="zh-CN" dirty="0"/>
              <a:t>日，美国</a:t>
            </a:r>
            <a:r>
              <a:rPr lang="en-US" altLang="zh-CN" dirty="0"/>
              <a:t>ANSI</a:t>
            </a:r>
            <a:r>
              <a:rPr lang="zh-CN" altLang="zh-CN" dirty="0"/>
              <a:t>发起征集</a:t>
            </a:r>
            <a:r>
              <a:rPr lang="en-US" altLang="zh-CN" dirty="0"/>
              <a:t>AES</a:t>
            </a:r>
            <a:r>
              <a:rPr lang="zh-CN" altLang="zh-CN" dirty="0"/>
              <a:t>（</a:t>
            </a:r>
            <a:r>
              <a:rPr lang="en-US" altLang="zh-CN" dirty="0"/>
              <a:t>advanced encryption standard</a:t>
            </a:r>
            <a:r>
              <a:rPr lang="zh-CN" altLang="zh-CN" dirty="0"/>
              <a:t>）的活动，并为此成立了</a:t>
            </a:r>
            <a:r>
              <a:rPr lang="en-US" altLang="zh-CN" dirty="0"/>
              <a:t>AES</a:t>
            </a:r>
            <a:r>
              <a:rPr lang="zh-CN" altLang="zh-CN" dirty="0"/>
              <a:t>工作小组。此次活动的目的是确定一</a:t>
            </a:r>
            <a:r>
              <a:rPr lang="zh-CN" altLang="zh-CN" dirty="0" smtClean="0"/>
              <a:t>个可以</a:t>
            </a:r>
            <a:r>
              <a:rPr lang="zh-CN" altLang="zh-CN" dirty="0">
                <a:solidFill>
                  <a:srgbClr val="002060"/>
                </a:solidFill>
              </a:rPr>
              <a:t>公开技术</a:t>
            </a:r>
            <a:r>
              <a:rPr lang="zh-CN" altLang="zh-CN" dirty="0" smtClean="0">
                <a:solidFill>
                  <a:srgbClr val="002060"/>
                </a:solidFill>
              </a:rPr>
              <a:t>细节</a:t>
            </a:r>
            <a:r>
              <a:rPr lang="zh-CN" altLang="zh-CN" dirty="0" smtClean="0"/>
              <a:t>、</a:t>
            </a:r>
            <a:r>
              <a:rPr lang="zh-CN" altLang="zh-CN" dirty="0">
                <a:solidFill>
                  <a:srgbClr val="002060"/>
                </a:solidFill>
              </a:rPr>
              <a:t>全球免费使用</a:t>
            </a:r>
            <a:r>
              <a:rPr lang="zh-CN" altLang="zh-CN" dirty="0"/>
              <a:t>的分组密码算法，以作为新的数据加密标准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1997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en-US" altLang="zh-CN" dirty="0"/>
              <a:t>12</a:t>
            </a:r>
            <a:r>
              <a:rPr lang="zh-CN" altLang="zh-CN" dirty="0"/>
              <a:t>日，美国联邦登记处公布了正式征集</a:t>
            </a:r>
            <a:r>
              <a:rPr lang="en-US" altLang="zh-CN" dirty="0"/>
              <a:t>AES</a:t>
            </a:r>
            <a:r>
              <a:rPr lang="zh-CN" altLang="zh-CN" dirty="0"/>
              <a:t>候选算法的通告。对</a:t>
            </a:r>
            <a:r>
              <a:rPr lang="en-US" altLang="zh-CN" dirty="0"/>
              <a:t>AES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002060"/>
                </a:solidFill>
              </a:rPr>
              <a:t>基本要求</a:t>
            </a:r>
            <a:r>
              <a:rPr lang="zh-CN" altLang="zh-CN" dirty="0"/>
              <a:t>是：比三重</a:t>
            </a:r>
            <a:r>
              <a:rPr lang="en-US" altLang="zh-CN" dirty="0"/>
              <a:t>DES</a:t>
            </a:r>
            <a:r>
              <a:rPr lang="zh-CN" altLang="zh-CN" dirty="0"/>
              <a:t>快、至少与三重</a:t>
            </a:r>
            <a:r>
              <a:rPr lang="en-US" altLang="zh-CN" dirty="0"/>
              <a:t>DES</a:t>
            </a:r>
            <a:r>
              <a:rPr lang="zh-CN" altLang="zh-CN" dirty="0"/>
              <a:t>一样安全、数据分组长度为</a:t>
            </a:r>
            <a:r>
              <a:rPr lang="en-US" altLang="zh-CN" dirty="0"/>
              <a:t>128bits</a:t>
            </a:r>
            <a:r>
              <a:rPr lang="zh-CN" altLang="zh-CN" dirty="0"/>
              <a:t>、密钥长度为</a:t>
            </a:r>
            <a:r>
              <a:rPr lang="en-US" altLang="zh-CN" dirty="0"/>
              <a:t>128/192/256bits</a:t>
            </a:r>
            <a:r>
              <a:rPr lang="zh-CN" altLang="zh-CN" dirty="0"/>
              <a:t>、应可应用于公共领域并免费提供、应至少在</a:t>
            </a:r>
            <a:r>
              <a:rPr lang="en-US" altLang="zh-CN" dirty="0"/>
              <a:t>30</a:t>
            </a:r>
            <a:r>
              <a:rPr lang="zh-CN" altLang="zh-CN" dirty="0"/>
              <a:t>年内是安全的。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908720"/>
            <a:ext cx="8458200" cy="1872555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初始密钥的列数编排类似明文初始状态矩阵，因而密钥构成一个</a:t>
            </a:r>
            <a:r>
              <a:rPr lang="en-US" altLang="zh-CN" dirty="0"/>
              <a:t>4×4</a:t>
            </a:r>
            <a:r>
              <a:rPr lang="zh-CN" altLang="zh-CN" dirty="0"/>
              <a:t>、</a:t>
            </a:r>
            <a:r>
              <a:rPr lang="en-US" altLang="zh-CN" dirty="0"/>
              <a:t>4×6</a:t>
            </a:r>
            <a:r>
              <a:rPr lang="zh-CN" altLang="zh-CN" dirty="0"/>
              <a:t>、</a:t>
            </a:r>
            <a:r>
              <a:rPr lang="en-US" altLang="zh-CN" dirty="0"/>
              <a:t>4×8</a:t>
            </a:r>
            <a:r>
              <a:rPr lang="zh-CN" altLang="zh-CN" dirty="0"/>
              <a:t>的密钥</a:t>
            </a:r>
            <a:r>
              <a:rPr lang="en-US" altLang="zh-CN" dirty="0"/>
              <a:t>字节</a:t>
            </a:r>
            <a:r>
              <a:rPr lang="zh-CN" altLang="zh-CN" dirty="0"/>
              <a:t>矩阵。例如密钥长度为</a:t>
            </a:r>
            <a:r>
              <a:rPr lang="en-US" altLang="zh-CN" b="1" dirty="0">
                <a:solidFill>
                  <a:srgbClr val="002060"/>
                </a:solidFill>
              </a:rPr>
              <a:t>192bits</a:t>
            </a:r>
            <a:r>
              <a:rPr lang="zh-CN" altLang="zh-CN" dirty="0"/>
              <a:t>，以字节为单位，则总共有</a:t>
            </a:r>
            <a:r>
              <a:rPr lang="en-US" altLang="zh-CN" b="1" dirty="0">
                <a:solidFill>
                  <a:srgbClr val="002060"/>
                </a:solidFill>
              </a:rPr>
              <a:t>24bytes</a:t>
            </a:r>
            <a:r>
              <a:rPr lang="zh-CN" altLang="zh-CN" dirty="0" smtClean="0"/>
              <a:t>，类似</a:t>
            </a:r>
            <a:r>
              <a:rPr lang="zh-CN" altLang="zh-CN" dirty="0"/>
              <a:t>的每</a:t>
            </a:r>
            <a:r>
              <a:rPr lang="en-US" altLang="zh-CN" dirty="0"/>
              <a:t>4</a:t>
            </a:r>
            <a:r>
              <a:rPr lang="zh-CN" altLang="zh-CN" dirty="0"/>
              <a:t>字节为</a:t>
            </a:r>
            <a:r>
              <a:rPr lang="en-US" altLang="zh-CN" dirty="0"/>
              <a:t>1</a:t>
            </a:r>
            <a:r>
              <a:rPr lang="zh-CN" altLang="zh-CN" dirty="0"/>
              <a:t>列依次排列，总共</a:t>
            </a:r>
            <a:r>
              <a:rPr lang="en-US" altLang="zh-CN" dirty="0"/>
              <a:t>6</a:t>
            </a:r>
            <a:r>
              <a:rPr lang="zh-CN" altLang="zh-CN" dirty="0"/>
              <a:t>列</a:t>
            </a:r>
            <a:r>
              <a:rPr lang="zh-CN" altLang="zh-CN" dirty="0" smtClean="0"/>
              <a:t>，如图所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94108"/>
              </p:ext>
            </p:extLst>
          </p:nvPr>
        </p:nvGraphicFramePr>
        <p:xfrm>
          <a:off x="467544" y="2924944"/>
          <a:ext cx="11394696" cy="29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3" imgW="8854800" imgH="2342455" progId="Visio.Drawing.11">
                  <p:embed/>
                </p:oleObj>
              </mc:Choice>
              <mc:Fallback>
                <p:oleObj r:id="rId3" imgW="8854800" imgH="23424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11394696" cy="2992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39130" y="6061938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4-25　初始密钥矩阵列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75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/>
              <a:t>下面我们以一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</a:rPr>
              <a:t>明文</a:t>
            </a:r>
            <a:r>
              <a:rPr lang="zh-CN" altLang="zh-CN" b="1" dirty="0">
                <a:solidFill>
                  <a:srgbClr val="002060"/>
                </a:solidFill>
              </a:rPr>
              <a:t>分组</a:t>
            </a:r>
            <a:r>
              <a:rPr lang="en-US" altLang="zh-CN" dirty="0"/>
              <a:t>128bits</a:t>
            </a:r>
            <a:r>
              <a:rPr lang="zh-CN" altLang="zh-CN" dirty="0"/>
              <a:t>，十六进制表示为</a:t>
            </a:r>
            <a:r>
              <a:rPr lang="en-US" altLang="zh-CN" dirty="0" smtClean="0"/>
              <a:t> </a:t>
            </a:r>
            <a:r>
              <a:rPr lang="en-US" altLang="zh-CN" dirty="0"/>
              <a:t>80 5E 6A 36 53 25 3A 66 63 35 69 03 20 6C 28 </a:t>
            </a:r>
            <a:r>
              <a:rPr lang="en-US" altLang="zh-CN" dirty="0" smtClean="0"/>
              <a:t>06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</a:rPr>
              <a:t>初始密钥</a:t>
            </a:r>
            <a:r>
              <a:rPr lang="zh-CN" altLang="zh-CN" dirty="0" smtClean="0"/>
              <a:t>为</a:t>
            </a:r>
            <a:r>
              <a:rPr lang="en-US" altLang="zh-CN" dirty="0"/>
              <a:t>128bits</a:t>
            </a:r>
            <a:r>
              <a:rPr lang="zh-CN" altLang="zh-CN" dirty="0"/>
              <a:t>，十六进制表示为：</a:t>
            </a:r>
            <a:r>
              <a:rPr lang="en-US" altLang="zh-CN" dirty="0"/>
              <a:t>75 35 6B 99 05 61 39 56 73 62 05 31 00 55 09 </a:t>
            </a:r>
            <a:r>
              <a:rPr lang="en-US" altLang="zh-CN" dirty="0" smtClean="0"/>
              <a:t>32</a:t>
            </a:r>
          </a:p>
          <a:p>
            <a:pPr>
              <a:buNone/>
            </a:pPr>
            <a:r>
              <a:rPr lang="zh-CN" altLang="zh-CN" dirty="0" smtClean="0"/>
              <a:t>为</a:t>
            </a:r>
            <a:r>
              <a:rPr lang="zh-CN" altLang="zh-CN" dirty="0"/>
              <a:t>例，讲述</a:t>
            </a:r>
            <a:r>
              <a:rPr lang="en-US" altLang="zh-CN" dirty="0"/>
              <a:t>AES</a:t>
            </a:r>
            <a:r>
              <a:rPr lang="zh-CN" altLang="zh-CN" dirty="0"/>
              <a:t>加密过程。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1440507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首先把输入明文</a:t>
            </a:r>
            <a:r>
              <a:rPr lang="en-US" altLang="zh-CN" dirty="0"/>
              <a:t>128bits</a:t>
            </a:r>
            <a:r>
              <a:rPr lang="zh-CN" altLang="zh-CN" dirty="0"/>
              <a:t>示例块</a:t>
            </a:r>
            <a:r>
              <a:rPr lang="en-US" altLang="zh-CN" dirty="0"/>
              <a:t>80 5E 6A 36 53 25 3A 66 63 35 69 03 20 6C 28 06</a:t>
            </a:r>
            <a:r>
              <a:rPr lang="zh-CN" altLang="zh-CN" dirty="0"/>
              <a:t>按照</a:t>
            </a:r>
            <a:r>
              <a:rPr lang="en-US" altLang="zh-CN" dirty="0"/>
              <a:t>AES</a:t>
            </a:r>
            <a:r>
              <a:rPr lang="zh-CN" altLang="zh-CN" dirty="0"/>
              <a:t>算法</a:t>
            </a:r>
            <a:r>
              <a:rPr lang="zh-CN" altLang="zh-CN" b="1" dirty="0">
                <a:solidFill>
                  <a:srgbClr val="002060"/>
                </a:solidFill>
              </a:rPr>
              <a:t>初始状态</a:t>
            </a:r>
            <a:r>
              <a:rPr lang="zh-CN" altLang="zh-CN" dirty="0" smtClean="0"/>
              <a:t>矩阵构成</a:t>
            </a:r>
            <a:r>
              <a:rPr lang="zh-CN" altLang="zh-CN" dirty="0"/>
              <a:t>一个构成一个</a:t>
            </a:r>
            <a:r>
              <a:rPr lang="en-US" altLang="zh-CN" dirty="0"/>
              <a:t>4×4</a:t>
            </a:r>
            <a:r>
              <a:rPr lang="zh-CN" altLang="zh-CN" dirty="0"/>
              <a:t>的</a:t>
            </a:r>
            <a:r>
              <a:rPr lang="en-US" altLang="zh-CN" dirty="0"/>
              <a:t>字节</a:t>
            </a:r>
            <a:r>
              <a:rPr lang="zh-CN" altLang="zh-CN" dirty="0"/>
              <a:t>矩阵。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55158"/>
              </p:ext>
            </p:extLst>
          </p:nvPr>
        </p:nvGraphicFramePr>
        <p:xfrm>
          <a:off x="107504" y="3212976"/>
          <a:ext cx="906767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r:id="rId3" imgW="5074615" imgH="1360932" progId="Visio.Drawing.11">
                  <p:embed/>
                </p:oleObj>
              </mc:Choice>
              <mc:Fallback>
                <p:oleObj r:id="rId3" imgW="5074615" imgH="13609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12976"/>
                        <a:ext cx="9067674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1512168"/>
          </a:xfrm>
        </p:spPr>
        <p:txBody>
          <a:bodyPr/>
          <a:lstStyle/>
          <a:p>
            <a:pPr indent="625475">
              <a:buNone/>
            </a:pPr>
            <a:r>
              <a:rPr lang="en-US" altLang="zh-CN" dirty="0"/>
              <a:t>AES</a:t>
            </a:r>
            <a:r>
              <a:rPr lang="zh-CN" altLang="zh-CN" dirty="0"/>
              <a:t>加密算法</a:t>
            </a:r>
            <a:r>
              <a:rPr lang="zh-CN" altLang="zh-CN" b="1" dirty="0">
                <a:solidFill>
                  <a:srgbClr val="002060"/>
                </a:solidFill>
              </a:rPr>
              <a:t>基本变换</a:t>
            </a:r>
            <a:r>
              <a:rPr lang="zh-CN" altLang="zh-CN" dirty="0"/>
              <a:t>有</a:t>
            </a:r>
            <a:r>
              <a:rPr lang="zh-CN" altLang="zh-CN" b="1" dirty="0">
                <a:solidFill>
                  <a:srgbClr val="002060"/>
                </a:solidFill>
              </a:rPr>
              <a:t>字节代替</a:t>
            </a:r>
            <a:r>
              <a:rPr lang="en-US" altLang="zh-CN" b="1" dirty="0" err="1">
                <a:solidFill>
                  <a:srgbClr val="002060"/>
                </a:solidFill>
              </a:rPr>
              <a:t>SubBytes</a:t>
            </a:r>
            <a:r>
              <a:rPr lang="zh-CN" altLang="zh-CN" dirty="0"/>
              <a:t>、</a:t>
            </a:r>
            <a:r>
              <a:rPr lang="zh-CN" altLang="zh-CN" b="1" dirty="0">
                <a:solidFill>
                  <a:srgbClr val="002060"/>
                </a:solidFill>
              </a:rPr>
              <a:t>行移位</a:t>
            </a:r>
            <a:r>
              <a:rPr lang="en-US" altLang="zh-CN" b="1" dirty="0" err="1">
                <a:solidFill>
                  <a:srgbClr val="002060"/>
                </a:solidFill>
              </a:rPr>
              <a:t>ShiftRows</a:t>
            </a:r>
            <a:r>
              <a:rPr lang="zh-CN" altLang="zh-CN" dirty="0"/>
              <a:t>、</a:t>
            </a:r>
            <a:r>
              <a:rPr lang="zh-CN" altLang="zh-CN" b="1" dirty="0">
                <a:solidFill>
                  <a:srgbClr val="002060"/>
                </a:solidFill>
              </a:rPr>
              <a:t>列混合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MixColumns</a:t>
            </a:r>
            <a:r>
              <a:rPr lang="zh-CN" altLang="zh-CN" dirty="0" smtClean="0"/>
              <a:t>、</a:t>
            </a:r>
            <a:r>
              <a:rPr lang="zh-CN" altLang="zh-CN" b="1" dirty="0">
                <a:solidFill>
                  <a:srgbClr val="002060"/>
                </a:solidFill>
              </a:rPr>
              <a:t>轮密钥加</a:t>
            </a:r>
            <a:r>
              <a:rPr lang="en-US" altLang="zh-CN" b="1" dirty="0" err="1">
                <a:solidFill>
                  <a:srgbClr val="002060"/>
                </a:solidFill>
              </a:rPr>
              <a:t>AddRoundKey</a:t>
            </a:r>
            <a:r>
              <a:rPr lang="zh-CN" altLang="zh-CN" dirty="0"/>
              <a:t>，下面给出这</a:t>
            </a:r>
            <a:r>
              <a:rPr lang="en-US" altLang="zh-CN" dirty="0"/>
              <a:t>4</a:t>
            </a:r>
            <a:r>
              <a:rPr lang="zh-CN" altLang="zh-CN" dirty="0"/>
              <a:t>个基本变换的具体过程。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90513" y="2348533"/>
            <a:ext cx="8458200" cy="30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b="1" dirty="0" smtClean="0"/>
              <a:t>1</a:t>
            </a:r>
            <a:r>
              <a:rPr lang="zh-CN" altLang="zh-CN" b="1" dirty="0" smtClean="0"/>
              <a:t>．字节代替（</a:t>
            </a:r>
            <a:r>
              <a:rPr lang="en-US" altLang="zh-CN" b="1" dirty="0" err="1" smtClean="0"/>
              <a:t>SubBytes</a:t>
            </a:r>
            <a:r>
              <a:rPr lang="zh-CN" altLang="zh-CN" b="1" dirty="0" smtClean="0"/>
              <a:t>）</a:t>
            </a:r>
            <a:endParaRPr lang="en-US" altLang="zh-CN" dirty="0" smtClean="0"/>
          </a:p>
          <a:p>
            <a:pPr indent="715963">
              <a:buFont typeface="Arial" charset="0"/>
              <a:buNone/>
            </a:pPr>
            <a:r>
              <a:rPr lang="zh-CN" altLang="zh-CN" dirty="0" smtClean="0"/>
              <a:t>使用一个</a:t>
            </a:r>
            <a:r>
              <a:rPr lang="en-US" altLang="zh-CN" dirty="0" smtClean="0"/>
              <a:t>S</a:t>
            </a:r>
            <a:r>
              <a:rPr lang="zh-CN" altLang="zh-CN" dirty="0" smtClean="0"/>
              <a:t>盒进行</a:t>
            </a:r>
            <a:r>
              <a:rPr lang="zh-CN" altLang="zh-CN" b="1" dirty="0" smtClean="0">
                <a:solidFill>
                  <a:srgbClr val="002060"/>
                </a:solidFill>
              </a:rPr>
              <a:t>非线性置换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</a:t>
            </a:r>
            <a:r>
              <a:rPr lang="zh-CN" altLang="zh-CN" dirty="0" smtClean="0"/>
              <a:t>盒是一个</a:t>
            </a:r>
            <a:r>
              <a:rPr lang="en-US" altLang="zh-CN" dirty="0" smtClean="0"/>
              <a:t>16×16</a:t>
            </a:r>
            <a:r>
              <a:rPr lang="zh-CN" altLang="zh-CN" dirty="0" smtClean="0"/>
              <a:t>的矩阵</a:t>
            </a:r>
            <a:r>
              <a:rPr lang="zh-CN" altLang="en-US" dirty="0"/>
              <a:t>。</a:t>
            </a:r>
            <a:r>
              <a:rPr lang="zh-CN" altLang="zh-CN" dirty="0" smtClean="0"/>
              <a:t>查表方法是：输入字节的前</a:t>
            </a:r>
            <a:r>
              <a:rPr lang="en-US" altLang="zh-CN" dirty="0" smtClean="0"/>
              <a:t>4</a:t>
            </a:r>
            <a:r>
              <a:rPr lang="zh-CN" altLang="zh-CN" dirty="0" smtClean="0"/>
              <a:t>bits指定</a:t>
            </a:r>
            <a:r>
              <a:rPr lang="en-US" altLang="zh-CN" dirty="0" smtClean="0"/>
              <a:t>S</a:t>
            </a:r>
            <a:r>
              <a:rPr lang="zh-CN" altLang="zh-CN" dirty="0" smtClean="0"/>
              <a:t>盒的行值，后</a:t>
            </a:r>
            <a:r>
              <a:rPr lang="en-US" altLang="zh-CN" dirty="0" smtClean="0"/>
              <a:t>4</a:t>
            </a:r>
            <a:r>
              <a:rPr lang="zh-CN" altLang="zh-CN" dirty="0" smtClean="0"/>
              <a:t>bits指定</a:t>
            </a:r>
            <a:r>
              <a:rPr lang="en-US" altLang="zh-CN" dirty="0" smtClean="0"/>
              <a:t>S</a:t>
            </a:r>
            <a:r>
              <a:rPr lang="zh-CN" altLang="zh-CN" dirty="0" smtClean="0"/>
              <a:t>盒的列值，行和列所确定</a:t>
            </a:r>
            <a:r>
              <a:rPr lang="en-US" altLang="zh-CN" dirty="0" smtClean="0"/>
              <a:t>S</a:t>
            </a:r>
            <a:r>
              <a:rPr lang="zh-CN" altLang="zh-CN" dirty="0" smtClean="0"/>
              <a:t>盒位置的元素作为输出，例如输入字节“</a:t>
            </a:r>
            <a:r>
              <a:rPr lang="en-US" altLang="zh-CN" dirty="0" smtClean="0"/>
              <a:t>03”</a:t>
            </a:r>
            <a:r>
              <a:rPr lang="zh-CN" altLang="zh-CN" dirty="0" smtClean="0"/>
              <a:t>，行值为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，列值为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，根据表可知第0行第3列对应的值为 “</a:t>
            </a:r>
            <a:r>
              <a:rPr lang="en-US" altLang="zh-CN" dirty="0" smtClean="0"/>
              <a:t>7B”</a:t>
            </a:r>
            <a:r>
              <a:rPr lang="zh-CN" altLang="zh-CN" dirty="0" smtClean="0"/>
              <a:t>，因此输出字节为“</a:t>
            </a:r>
            <a:r>
              <a:rPr lang="en-US" altLang="zh-CN" dirty="0" smtClean="0"/>
              <a:t>7B</a:t>
            </a:r>
            <a:r>
              <a:rPr lang="zh-CN" altLang="zh-CN" dirty="0" smtClean="0"/>
              <a:t>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4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97387"/>
              </p:ext>
            </p:extLst>
          </p:nvPr>
        </p:nvGraphicFramePr>
        <p:xfrm>
          <a:off x="648075" y="116632"/>
          <a:ext cx="7740349" cy="6782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421"/>
                <a:gridCol w="491720"/>
                <a:gridCol w="473838"/>
                <a:gridCol w="500657"/>
                <a:gridCol w="491720"/>
                <a:gridCol w="472843"/>
                <a:gridCol w="463905"/>
                <a:gridCol w="463905"/>
                <a:gridCol w="481784"/>
                <a:gridCol w="499665"/>
                <a:gridCol w="499665"/>
                <a:gridCol w="402315"/>
                <a:gridCol w="422184"/>
                <a:gridCol w="423175"/>
                <a:gridCol w="422184"/>
                <a:gridCol w="422184"/>
                <a:gridCol w="422184"/>
              </a:tblGrid>
              <a:tr h="428348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S</a:t>
                      </a: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盒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63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</a:rPr>
                        <a:t>7B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428348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ED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428348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428348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8A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371636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  <a:tr h="428348"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8C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BB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576411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算法的状态矩阵字节替代如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27551"/>
              </p:ext>
            </p:extLst>
          </p:nvPr>
        </p:nvGraphicFramePr>
        <p:xfrm>
          <a:off x="13961" y="2132856"/>
          <a:ext cx="9094543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3" imgW="4534799" imgH="1039049" progId="Visio.Drawing.11">
                  <p:embed/>
                </p:oleObj>
              </mc:Choice>
              <mc:Fallback>
                <p:oleObj r:id="rId3" imgW="4534799" imgH="10390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" y="2132856"/>
                        <a:ext cx="9094543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99792" y="4509120"/>
            <a:ext cx="4319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图4-27　AES算法字节代替操作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07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1080467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例如，输入矩阵（用</a:t>
            </a:r>
            <a:r>
              <a:rPr lang="en-US" altLang="zh-CN" dirty="0"/>
              <a:t>16</a:t>
            </a:r>
            <a:r>
              <a:rPr lang="zh-CN" altLang="zh-CN" dirty="0"/>
              <a:t>进制表示）进入</a:t>
            </a:r>
            <a:r>
              <a:rPr lang="en-US" altLang="zh-CN" dirty="0"/>
              <a:t>S</a:t>
            </a:r>
            <a:r>
              <a:rPr lang="zh-CN" altLang="zh-CN" dirty="0"/>
              <a:t>盒替换操作，则相应的输出如下所示：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51723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明文分组的第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列为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 5E 6A 36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，怎么变了？</a:t>
            </a: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-1044624" y="2492896"/>
            <a:ext cx="11322164" cy="2194912"/>
            <a:chOff x="-1044624" y="2492896"/>
            <a:chExt cx="11322164" cy="219491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4624" y="2492896"/>
              <a:ext cx="11322164" cy="2194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16216" y="2516832"/>
              <a:ext cx="432048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．行移位（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ShiftRows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48578"/>
              </p:ext>
            </p:extLst>
          </p:nvPr>
        </p:nvGraphicFramePr>
        <p:xfrm>
          <a:off x="215516" y="1268760"/>
          <a:ext cx="8712968" cy="222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3" imgW="3634740" imgH="921106" progId="Visio.Drawing.11">
                  <p:embed/>
                </p:oleObj>
              </mc:Choice>
              <mc:Fallback>
                <p:oleObj r:id="rId3" imgW="3634740" imgH="9211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1268760"/>
                        <a:ext cx="8712968" cy="2228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0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0513" y="1268413"/>
                <a:ext cx="8458200" cy="1944563"/>
              </a:xfrm>
            </p:spPr>
            <p:txBody>
              <a:bodyPr/>
              <a:lstStyle/>
              <a:p>
                <a:pPr indent="715963">
                  <a:buNone/>
                </a:pPr>
                <a:r>
                  <a:rPr lang="zh-CN" altLang="zh-CN" dirty="0"/>
                  <a:t>状态矩阵的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个行循环</a:t>
                </a:r>
                <a:r>
                  <a:rPr lang="zh-CN" altLang="zh-CN" b="1" dirty="0">
                    <a:solidFill>
                      <a:srgbClr val="002060"/>
                    </a:solidFill>
                  </a:rPr>
                  <a:t>以字节为基本单位</a:t>
                </a:r>
                <a:r>
                  <a:rPr lang="zh-CN" altLang="zh-CN" dirty="0"/>
                  <a:t>进行左移，而每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行</a:t>
                </a:r>
                <a:r>
                  <a:rPr lang="zh-CN" altLang="zh-CN" b="1" dirty="0" smtClean="0">
                    <a:solidFill>
                      <a:srgbClr val="002060"/>
                    </a:solidFill>
                  </a:rPr>
                  <a:t>循环</a:t>
                </a:r>
                <a:r>
                  <a:rPr lang="zh-CN" altLang="en-US" b="1" dirty="0" smtClean="0">
                    <a:solidFill>
                      <a:srgbClr val="002060"/>
                    </a:solidFill>
                  </a:rPr>
                  <a:t>左</a:t>
                </a:r>
                <a:r>
                  <a:rPr lang="zh-CN" altLang="zh-CN" b="1" dirty="0" smtClean="0">
                    <a:solidFill>
                      <a:srgbClr val="002060"/>
                    </a:solidFill>
                  </a:rPr>
                  <a:t>移</a:t>
                </a:r>
                <a:r>
                  <a:rPr lang="zh-CN" altLang="zh-CN" dirty="0"/>
                  <a:t>的偏移量是由明文分组的大小和所在行数共同确定，即列数</a:t>
                </a:r>
                <a:r>
                  <a:rPr lang="en-US" altLang="zh-CN" i="1" dirty="0" err="1"/>
                  <a:t>N</a:t>
                </a:r>
                <a:r>
                  <a:rPr lang="en-US" altLang="zh-CN" baseline="-25000" dirty="0" err="1"/>
                  <a:t>b</a:t>
                </a:r>
                <a:r>
                  <a:rPr lang="zh-CN" altLang="zh-CN" dirty="0"/>
                  <a:t>和行号确定。设状态阵列的每行用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来表示，那么每行偏移量如下</a:t>
                </a:r>
                <a:r>
                  <a:rPr lang="zh-CN" altLang="zh-CN" dirty="0" smtClean="0"/>
                  <a:t>表所</a:t>
                </a:r>
                <a:r>
                  <a:rPr lang="zh-CN" altLang="zh-CN" dirty="0"/>
                  <a:t>示：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13" y="1268413"/>
                <a:ext cx="8458200" cy="1944563"/>
              </a:xfrm>
              <a:blipFill rotWithShape="1">
                <a:blip r:embed="rId2"/>
                <a:stretch>
                  <a:fillRect l="-1298" t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2232"/>
              </p:ext>
            </p:extLst>
          </p:nvPr>
        </p:nvGraphicFramePr>
        <p:xfrm>
          <a:off x="179510" y="3212976"/>
          <a:ext cx="8964491" cy="201622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23941"/>
                <a:gridCol w="1873349"/>
                <a:gridCol w="1746925"/>
                <a:gridCol w="1810138"/>
                <a:gridCol w="1810138"/>
              </a:tblGrid>
              <a:tr h="78257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2400" kern="100" baseline="-25000" dirty="0" err="1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（列数）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行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行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行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2400" kern="100" baseline="-2500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第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行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15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b="1" kern="1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15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15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023432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例如，输入矩阵（用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进制表示）进入行移位操作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612576" y="2761491"/>
            <a:ext cx="10793747" cy="2035661"/>
            <a:chOff x="-612576" y="2761491"/>
            <a:chExt cx="10793747" cy="2035661"/>
          </a:xfrm>
        </p:grpSpPr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576" y="2761491"/>
              <a:ext cx="10793747" cy="2035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267744" y="3186892"/>
              <a:ext cx="288032" cy="27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398647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88224" y="276149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4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9" y="261119"/>
            <a:ext cx="8604447" cy="597619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1998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 smtClean="0"/>
              <a:t>月</a:t>
            </a:r>
            <a:r>
              <a:rPr lang="en-US" altLang="zh-CN" dirty="0" smtClean="0"/>
              <a:t>NIST</a:t>
            </a:r>
            <a:r>
              <a:rPr lang="zh-CN" altLang="zh-CN" dirty="0"/>
              <a:t>召开了第一次</a:t>
            </a:r>
            <a:r>
              <a:rPr lang="en-US" altLang="zh-CN" dirty="0"/>
              <a:t>AES</a:t>
            </a:r>
            <a:r>
              <a:rPr lang="zh-CN" altLang="zh-CN" dirty="0"/>
              <a:t>候选会议，并公布了满足候选要求的</a:t>
            </a:r>
            <a:r>
              <a:rPr lang="en-US" altLang="zh-CN" dirty="0"/>
              <a:t>15</a:t>
            </a:r>
            <a:r>
              <a:rPr lang="zh-CN" altLang="zh-CN" dirty="0"/>
              <a:t>个</a:t>
            </a:r>
            <a:r>
              <a:rPr lang="en-US" altLang="zh-CN" dirty="0"/>
              <a:t>AES</a:t>
            </a:r>
            <a:r>
              <a:rPr lang="zh-CN" altLang="zh-CN" dirty="0"/>
              <a:t>候选算法。后来</a:t>
            </a:r>
            <a:r>
              <a:rPr lang="zh-CN" altLang="zh-CN" dirty="0" smtClean="0"/>
              <a:t>，又选出</a:t>
            </a:r>
            <a:r>
              <a:rPr lang="zh-CN" altLang="zh-CN" dirty="0"/>
              <a:t>了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/>
              <a:t>AES</a:t>
            </a:r>
            <a:r>
              <a:rPr lang="zh-CN" altLang="zh-CN" dirty="0"/>
              <a:t>候选算法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indent="625475">
              <a:buNone/>
            </a:pPr>
            <a:r>
              <a:rPr lang="en-US" altLang="zh-CN" dirty="0" smtClean="0"/>
              <a:t>- IBM</a:t>
            </a:r>
            <a:r>
              <a:rPr lang="zh-CN" altLang="zh-CN" sz="2400" dirty="0"/>
              <a:t>提交的</a:t>
            </a:r>
            <a:r>
              <a:rPr lang="en-US" altLang="zh-CN" sz="2400" dirty="0"/>
              <a:t>MARS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indent="625475">
              <a:buNone/>
            </a:pPr>
            <a:r>
              <a:rPr lang="en-US" altLang="zh-CN" sz="2400" dirty="0" smtClean="0"/>
              <a:t>- RSA</a:t>
            </a:r>
            <a:r>
              <a:rPr lang="zh-CN" altLang="zh-CN" sz="2400" dirty="0"/>
              <a:t>实验室提交的</a:t>
            </a:r>
            <a:r>
              <a:rPr lang="en-US" altLang="zh-CN" sz="2400" dirty="0"/>
              <a:t>RC6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indent="625475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 Joan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Daemen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和</a:t>
            </a:r>
            <a:r>
              <a:rPr lang="en-US" altLang="zh-CN" sz="2400" b="1" dirty="0">
                <a:solidFill>
                  <a:schemeClr val="tx2"/>
                </a:solidFill>
              </a:rPr>
              <a:t>Vincent </a:t>
            </a:r>
            <a:r>
              <a:rPr lang="en-US" altLang="zh-CN" sz="2400" b="1" dirty="0" err="1">
                <a:solidFill>
                  <a:schemeClr val="tx2"/>
                </a:solidFill>
              </a:rPr>
              <a:t>Rijmen</a:t>
            </a:r>
            <a:r>
              <a:rPr lang="zh-CN" altLang="zh-CN" sz="2400" b="1" dirty="0">
                <a:solidFill>
                  <a:schemeClr val="tx2"/>
                </a:solidFill>
              </a:rPr>
              <a:t>博士提交的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Rijndael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indent="625475">
              <a:buNone/>
            </a:pPr>
            <a:r>
              <a:rPr lang="en-US" altLang="zh-CN" sz="2400" dirty="0" smtClean="0"/>
              <a:t>- Anderson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Biham</a:t>
            </a:r>
            <a:r>
              <a:rPr lang="zh-CN" altLang="zh-CN" sz="2400" dirty="0"/>
              <a:t>和</a:t>
            </a:r>
            <a:r>
              <a:rPr lang="en-US" altLang="zh-CN" sz="2400" dirty="0"/>
              <a:t>Knudsen</a:t>
            </a:r>
            <a:r>
              <a:rPr lang="zh-CN" altLang="zh-CN" sz="2400" dirty="0"/>
              <a:t>提交的</a:t>
            </a:r>
            <a:r>
              <a:rPr lang="en-US" altLang="zh-CN" sz="2400" dirty="0"/>
              <a:t>SERPENT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indent="625475">
              <a:buNone/>
            </a:pPr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Schneier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Kelsy</a:t>
            </a:r>
            <a:r>
              <a:rPr lang="zh-CN" altLang="zh-CN" sz="2400" dirty="0"/>
              <a:t>、</a:t>
            </a:r>
            <a:r>
              <a:rPr lang="en-US" altLang="zh-CN" sz="2400" dirty="0"/>
              <a:t>Whiting</a:t>
            </a:r>
            <a:r>
              <a:rPr lang="zh-CN" altLang="zh-CN" sz="2400" dirty="0"/>
              <a:t>、</a:t>
            </a:r>
            <a:r>
              <a:rPr lang="en-US" altLang="zh-CN" sz="2400" dirty="0"/>
              <a:t>Wagner</a:t>
            </a:r>
            <a:r>
              <a:rPr lang="zh-CN" altLang="zh-CN" sz="2400" dirty="0"/>
              <a:t>、</a:t>
            </a:r>
            <a:r>
              <a:rPr lang="en-US" altLang="zh-CN" sz="2400" dirty="0"/>
              <a:t>Hall</a:t>
            </a:r>
            <a:r>
              <a:rPr lang="zh-CN" altLang="zh-CN" sz="2400" dirty="0"/>
              <a:t>以及</a:t>
            </a:r>
            <a:r>
              <a:rPr lang="en-US" altLang="zh-CN" sz="2400" dirty="0"/>
              <a:t>Ferguson</a:t>
            </a:r>
            <a:r>
              <a:rPr lang="zh-CN" altLang="zh-CN" sz="2400" dirty="0"/>
              <a:t>提交的</a:t>
            </a:r>
            <a:r>
              <a:rPr lang="en-US" altLang="zh-CN" sz="2400" dirty="0" err="1"/>
              <a:t>Twofish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Rijndael</a:t>
            </a:r>
            <a:r>
              <a:rPr lang="zh-CN" altLang="zh-CN" dirty="0"/>
              <a:t>算法设计者是两位</a:t>
            </a:r>
            <a:r>
              <a:rPr lang="zh-CN" altLang="zh-CN" b="1" dirty="0">
                <a:solidFill>
                  <a:schemeClr val="tx2"/>
                </a:solidFill>
              </a:rPr>
              <a:t>比利时</a:t>
            </a:r>
            <a:r>
              <a:rPr lang="zh-CN" altLang="zh-CN" dirty="0"/>
              <a:t>的密码</a:t>
            </a:r>
            <a:r>
              <a:rPr lang="zh-CN" altLang="zh-CN" dirty="0" smtClean="0"/>
              <a:t>专家，</a:t>
            </a:r>
            <a:r>
              <a:rPr lang="zh-CN" altLang="zh-CN" dirty="0"/>
              <a:t>他们建议</a:t>
            </a:r>
            <a:r>
              <a:rPr lang="zh-CN" altLang="zh-CN" dirty="0" smtClean="0"/>
              <a:t>将</a:t>
            </a:r>
            <a:r>
              <a:rPr lang="en-US" altLang="zh-CN" dirty="0" err="1" smtClean="0"/>
              <a:t>Rijndael</a:t>
            </a:r>
            <a:r>
              <a:rPr lang="zh-CN" altLang="zh-CN" dirty="0"/>
              <a:t>读作</a:t>
            </a:r>
            <a:r>
              <a:rPr lang="en-US" altLang="zh-CN" dirty="0"/>
              <a:t> “</a:t>
            </a:r>
            <a:r>
              <a:rPr lang="en-US" altLang="zh-CN" b="1" dirty="0">
                <a:solidFill>
                  <a:srgbClr val="002060"/>
                </a:solidFill>
              </a:rPr>
              <a:t>rain-doll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“Reign Dahl”</a:t>
            </a:r>
            <a:r>
              <a:rPr lang="zh-CN" altLang="zh-CN" dirty="0"/>
              <a:t>或者</a:t>
            </a:r>
            <a:r>
              <a:rPr lang="en-US" altLang="zh-CN" dirty="0"/>
              <a:t>“Rhine Dahl”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5413"/>
            <a:ext cx="7772400" cy="1000125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．列混合（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MixColumns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569201" cy="936451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列混合可用矩阵相乘来实现，</a:t>
            </a:r>
            <a:r>
              <a:rPr lang="zh-CN" altLang="zh-CN" dirty="0" smtClean="0"/>
              <a:t>如公式所示</a:t>
            </a:r>
            <a:r>
              <a:rPr lang="zh-CN" altLang="en-US" dirty="0" smtClean="0"/>
              <a:t>。</a:t>
            </a:r>
            <a:r>
              <a:rPr lang="zh-CN" altLang="en-US" sz="2800" dirty="0" smtClean="0">
                <a:solidFill>
                  <a:srgbClr val="FF0000"/>
                </a:solidFill>
              </a:rPr>
              <a:t>（如何计算？</a:t>
            </a:r>
            <a:r>
              <a:rPr lang="zh-CN" altLang="en-US" sz="2800" dirty="0">
                <a:solidFill>
                  <a:srgbClr val="FF0000"/>
                </a:solidFill>
              </a:rPr>
              <a:t>此处按下不表）</a:t>
            </a:r>
          </a:p>
          <a:p>
            <a:pPr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92065"/>
              </p:ext>
            </p:extLst>
          </p:nvPr>
        </p:nvGraphicFramePr>
        <p:xfrm>
          <a:off x="1691680" y="1772816"/>
          <a:ext cx="464671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3" imgW="1943100" imgH="939800" progId="Equation.DSMT4">
                  <p:embed/>
                </p:oleObj>
              </mc:Choice>
              <mc:Fallback>
                <p:oleObj name="Equation" r:id="rId3" imgW="1943100" imgH="9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72816"/>
                        <a:ext cx="4646719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39293"/>
              </p:ext>
            </p:extLst>
          </p:nvPr>
        </p:nvGraphicFramePr>
        <p:xfrm>
          <a:off x="669479" y="3861048"/>
          <a:ext cx="6926857" cy="288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r:id="rId5" imgW="3310773" imgH="1394765" progId="Visio.Drawing.11">
                  <p:embed/>
                </p:oleObj>
              </mc:Choice>
              <mc:Fallback>
                <p:oleObj r:id="rId5" imgW="3310773" imgH="13947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79" y="3861048"/>
                        <a:ext cx="6926857" cy="2887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0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458200" cy="648072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输入矩阵（用</a:t>
            </a:r>
            <a:r>
              <a:rPr lang="en-US" altLang="zh-CN" dirty="0"/>
              <a:t>16</a:t>
            </a:r>
            <a:r>
              <a:rPr lang="zh-CN" altLang="zh-CN" dirty="0"/>
              <a:t>进制表示）进入列混合</a:t>
            </a:r>
            <a:r>
              <a:rPr lang="zh-CN" altLang="zh-CN" dirty="0" smtClean="0"/>
              <a:t>操作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13670"/>
              </p:ext>
            </p:extLst>
          </p:nvPr>
        </p:nvGraphicFramePr>
        <p:xfrm>
          <a:off x="179512" y="2060848"/>
          <a:ext cx="819620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3" imgW="4152900" imgH="914400" progId="Equation.DSMT4">
                  <p:embed/>
                </p:oleObj>
              </mc:Choice>
              <mc:Fallback>
                <p:oleObj name="Equation" r:id="rId3" imgW="41529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819620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772400" cy="1000125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．轮密钥加（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AddRoundKey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96050"/>
              </p:ext>
            </p:extLst>
          </p:nvPr>
        </p:nvGraphicFramePr>
        <p:xfrm>
          <a:off x="35496" y="1340768"/>
          <a:ext cx="9075065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r:id="rId3" imgW="4750678" imgH="1228802" progId="Visio.Drawing.11">
                  <p:embed/>
                </p:oleObj>
              </mc:Choice>
              <mc:Fallback>
                <p:oleObj r:id="rId3" imgW="4750678" imgH="12288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340768"/>
                        <a:ext cx="9075065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72455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子密钥矩阵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输出矩阵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57979" y="4437112"/>
            <a:ext cx="9782507" cy="1872208"/>
            <a:chOff x="-457979" y="4437112"/>
            <a:chExt cx="9782507" cy="187220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0959462"/>
                </p:ext>
              </p:extLst>
            </p:nvPr>
          </p:nvGraphicFramePr>
          <p:xfrm>
            <a:off x="-457979" y="4437112"/>
            <a:ext cx="9782507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文档" r:id="rId5" imgW="5416290" imgH="1038454" progId="Word.Document.12">
                    <p:embed/>
                  </p:oleObj>
                </mc:Choice>
                <mc:Fallback>
                  <p:oleObj name="文档" r:id="rId5" imgW="5416290" imgH="10384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457979" y="4437112"/>
                          <a:ext cx="9782507" cy="1872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683568" y="5517232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1760" y="5517232"/>
              <a:ext cx="25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515719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797152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4368" y="478786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84368" y="552652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3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4.4.4 </a:t>
            </a:r>
            <a:r>
              <a:rPr lang="zh-CN" altLang="zh-CN" b="1" dirty="0"/>
              <a:t>密钥</a:t>
            </a:r>
            <a:r>
              <a:rPr lang="zh-CN" altLang="zh-CN" b="1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en-US" altLang="zh-CN" dirty="0" err="1"/>
              <a:t>Rijndael</a:t>
            </a:r>
            <a:r>
              <a:rPr lang="zh-CN" altLang="zh-CN" dirty="0"/>
              <a:t>算法的密钥同样以字节为单位进行变换，用一个</a:t>
            </a:r>
            <a:r>
              <a:rPr lang="en-US" altLang="zh-CN" dirty="0">
                <a:solidFill>
                  <a:srgbClr val="002060"/>
                </a:solidFill>
              </a:rPr>
              <a:t>4</a:t>
            </a:r>
            <a:r>
              <a:rPr lang="zh-CN" altLang="zh-CN" dirty="0">
                <a:solidFill>
                  <a:srgbClr val="002060"/>
                </a:solidFill>
              </a:rPr>
              <a:t>行的二维矩阵</a:t>
            </a:r>
            <a:r>
              <a:rPr lang="zh-CN" altLang="zh-CN" dirty="0"/>
              <a:t>来表示。密钥按照矩阵的列进行分组，密钥比特的总数等于明文分组长度乘以轮数加</a:t>
            </a:r>
            <a:r>
              <a:rPr lang="en-US" altLang="zh-CN" dirty="0"/>
              <a:t>1</a:t>
            </a:r>
            <a:r>
              <a:rPr lang="zh-CN" altLang="zh-CN" dirty="0"/>
              <a:t>，即密钥比特的总数＝明文分组长度</a:t>
            </a:r>
            <a:r>
              <a:rPr lang="en-US" altLang="zh-CN" dirty="0"/>
              <a:t>×</a:t>
            </a:r>
            <a:r>
              <a:rPr lang="zh-CN" altLang="zh-CN" dirty="0"/>
              <a:t>（轮数</a:t>
            </a:r>
            <a:r>
              <a:rPr lang="en-US" altLang="zh-CN" dirty="0"/>
              <a:t>Round</a:t>
            </a:r>
            <a:r>
              <a:rPr lang="zh-CN" altLang="zh-CN" dirty="0"/>
              <a:t>＋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r>
              <a:rPr lang="zh-CN" altLang="en-US" dirty="0" smtClean="0"/>
              <a:t>（为什么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例如</a:t>
            </a:r>
            <a:r>
              <a:rPr lang="zh-CN" altLang="zh-CN" dirty="0"/>
              <a:t>当密钥长度为</a:t>
            </a:r>
            <a:r>
              <a:rPr lang="en-US" altLang="zh-CN" dirty="0"/>
              <a:t>128bits</a:t>
            </a:r>
            <a:r>
              <a:rPr lang="zh-CN" altLang="zh-CN" dirty="0"/>
              <a:t>和轮数</a:t>
            </a:r>
            <a:r>
              <a:rPr lang="en-US" altLang="zh-CN" dirty="0"/>
              <a:t>Round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时，轮密钥长度为</a:t>
            </a:r>
            <a:r>
              <a:rPr lang="en-US" altLang="zh-CN" dirty="0"/>
              <a:t>128×(10</a:t>
            </a:r>
            <a:r>
              <a:rPr lang="zh-CN" altLang="zh-CN" dirty="0"/>
              <a:t>＋</a:t>
            </a:r>
            <a:r>
              <a:rPr lang="en-US" altLang="zh-CN" dirty="0"/>
              <a:t>1)</a:t>
            </a:r>
            <a:r>
              <a:rPr lang="zh-CN" altLang="zh-CN" dirty="0"/>
              <a:t>＝</a:t>
            </a:r>
            <a:r>
              <a:rPr lang="en-US" altLang="zh-CN" dirty="0"/>
              <a:t>1408bits</a:t>
            </a:r>
            <a:r>
              <a:rPr lang="zh-CN" altLang="zh-CN" dirty="0"/>
              <a:t>，则需要添加</a:t>
            </a:r>
            <a:r>
              <a:rPr lang="en-US" altLang="zh-CN" dirty="0"/>
              <a:t>40</a:t>
            </a:r>
            <a:r>
              <a:rPr lang="zh-CN" altLang="zh-CN" dirty="0"/>
              <a:t>个新列来进行扩充</a:t>
            </a:r>
            <a:r>
              <a:rPr lang="zh-CN" altLang="zh-CN" dirty="0" smtClean="0"/>
              <a:t>；</a:t>
            </a:r>
            <a:r>
              <a:rPr lang="zh-CN" altLang="en-US" b="1" dirty="0">
                <a:solidFill>
                  <a:srgbClr val="002060"/>
                </a:solidFill>
              </a:rPr>
              <a:t> （为什么？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indent="625475">
              <a:buNone/>
            </a:pPr>
            <a:r>
              <a:rPr lang="zh-CN" altLang="zh-CN" dirty="0" smtClean="0"/>
              <a:t>当</a:t>
            </a:r>
            <a:r>
              <a:rPr lang="zh-CN" altLang="zh-CN" dirty="0"/>
              <a:t>密钥长度为</a:t>
            </a:r>
            <a:r>
              <a:rPr lang="en-US" altLang="zh-CN" dirty="0"/>
              <a:t>192bits</a:t>
            </a:r>
            <a:r>
              <a:rPr lang="zh-CN" altLang="zh-CN" dirty="0"/>
              <a:t>和轮数</a:t>
            </a:r>
            <a:r>
              <a:rPr lang="en-US" altLang="zh-CN" dirty="0"/>
              <a:t>Round</a:t>
            </a:r>
            <a:r>
              <a:rPr lang="zh-CN" altLang="zh-CN" dirty="0"/>
              <a:t>为</a:t>
            </a:r>
            <a:r>
              <a:rPr lang="en-US" altLang="zh-CN" dirty="0"/>
              <a:t>12</a:t>
            </a:r>
            <a:r>
              <a:rPr lang="zh-CN" altLang="zh-CN" dirty="0"/>
              <a:t>时，轮密钥长度为</a:t>
            </a:r>
            <a:r>
              <a:rPr lang="en-US" altLang="zh-CN" dirty="0"/>
              <a:t>128×(12</a:t>
            </a:r>
            <a:r>
              <a:rPr lang="zh-CN" altLang="zh-CN" dirty="0"/>
              <a:t>＋</a:t>
            </a:r>
            <a:r>
              <a:rPr lang="en-US" altLang="zh-CN" dirty="0"/>
              <a:t>1)</a:t>
            </a:r>
            <a:r>
              <a:rPr lang="zh-CN" altLang="zh-CN" dirty="0"/>
              <a:t>＝</a:t>
            </a:r>
            <a:r>
              <a:rPr lang="en-US" altLang="zh-CN" dirty="0"/>
              <a:t>1664bits</a:t>
            </a:r>
            <a:r>
              <a:rPr lang="zh-CN" altLang="zh-CN" dirty="0"/>
              <a:t>，则需要添加</a:t>
            </a:r>
            <a:r>
              <a:rPr lang="en-US" altLang="zh-CN" dirty="0"/>
              <a:t>46</a:t>
            </a:r>
            <a:r>
              <a:rPr lang="zh-CN" altLang="zh-CN" dirty="0" smtClean="0"/>
              <a:t>个</a:t>
            </a:r>
            <a:r>
              <a:rPr lang="zh-CN" altLang="en-US" b="1" dirty="0">
                <a:solidFill>
                  <a:srgbClr val="002060"/>
                </a:solidFill>
              </a:rPr>
              <a:t>（为什么？）</a:t>
            </a:r>
            <a:r>
              <a:rPr lang="zh-CN" altLang="zh-CN" dirty="0" smtClean="0"/>
              <a:t>新</a:t>
            </a:r>
            <a:r>
              <a:rPr lang="zh-CN" altLang="zh-CN" dirty="0"/>
              <a:t>列来进行扩充。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5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91880" y="1484784"/>
            <a:ext cx="1866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表</a:t>
            </a:r>
            <a:r>
              <a:rPr lang="en-US" altLang="zh-CN" b="1" dirty="0"/>
              <a:t>4-10  RC[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常数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87328"/>
              </p:ext>
            </p:extLst>
          </p:nvPr>
        </p:nvGraphicFramePr>
        <p:xfrm>
          <a:off x="179514" y="1854116"/>
          <a:ext cx="8856983" cy="12868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24134"/>
                <a:gridCol w="720080"/>
                <a:gridCol w="720080"/>
                <a:gridCol w="792088"/>
                <a:gridCol w="716632"/>
                <a:gridCol w="867544"/>
                <a:gridCol w="808441"/>
                <a:gridCol w="751996"/>
                <a:gridCol w="751996"/>
                <a:gridCol w="751996"/>
                <a:gridCol w="751996"/>
              </a:tblGrid>
              <a:tr h="64342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42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RC[i]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36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28060" y="3244334"/>
            <a:ext cx="208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表</a:t>
            </a:r>
            <a:r>
              <a:rPr lang="en-US" altLang="zh-CN" b="1" dirty="0"/>
              <a:t>4-11  </a:t>
            </a:r>
            <a:r>
              <a:rPr lang="en-US" altLang="zh-CN" b="1" dirty="0" err="1"/>
              <a:t>Rcon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常数</a:t>
            </a:r>
            <a:endParaRPr lang="zh-CN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2106"/>
              </p:ext>
            </p:extLst>
          </p:nvPr>
        </p:nvGraphicFramePr>
        <p:xfrm>
          <a:off x="0" y="4077072"/>
          <a:ext cx="9036496" cy="20532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92948"/>
                <a:gridCol w="1520382"/>
                <a:gridCol w="1520382"/>
                <a:gridCol w="1647817"/>
                <a:gridCol w="1514807"/>
                <a:gridCol w="1440160"/>
              </a:tblGrid>
              <a:tr h="34725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5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Rcon[i]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01000000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02000000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04000000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08000000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10000000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25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5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Rcon[i]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>
                          <a:effectLst/>
                          <a:latin typeface="Times New Roman"/>
                          <a:ea typeface="宋体"/>
                        </a:rPr>
                        <a:t>20000000</a:t>
                      </a:r>
                      <a:endParaRPr lang="zh-CN" sz="2400" kern="100" spc="-1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40000000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80000000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1b000000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spc="-150" dirty="0">
                          <a:effectLst/>
                          <a:latin typeface="Times New Roman"/>
                          <a:ea typeface="宋体"/>
                        </a:rPr>
                        <a:t>36000000</a:t>
                      </a:r>
                      <a:endParaRPr lang="zh-CN" sz="2400" kern="100" spc="-1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26064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密钥扩展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（怎么来的？此处按下不表）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2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37150"/>
              </p:ext>
            </p:extLst>
          </p:nvPr>
        </p:nvGraphicFramePr>
        <p:xfrm>
          <a:off x="-56768" y="116632"/>
          <a:ext cx="9237280" cy="545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r:id="rId3" imgW="3869084" imgH="2260553" progId="Visio.Drawing.11">
                  <p:embed/>
                </p:oleObj>
              </mc:Choice>
              <mc:Fallback>
                <p:oleObj r:id="rId3" imgW="3869084" imgH="22605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6768" y="116632"/>
                        <a:ext cx="9237280" cy="5459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43608" y="5582612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图4-31　128bits长度的密钥扩展示意图（Nk=4）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982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1772816"/>
              </a:xfrm>
            </p:spPr>
            <p:txBody>
              <a:bodyPr/>
              <a:lstStyle/>
              <a:p>
                <a:pPr>
                  <a:buNone/>
                </a:pPr>
                <a:r>
                  <a:rPr lang="zh-CN" altLang="zh-CN" sz="2400" dirty="0" smtClean="0"/>
                  <a:t>实例：设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</a:rPr>
                  <a:t>128 </a:t>
                </a:r>
                <a:r>
                  <a:rPr lang="en-US" altLang="zh-CN" sz="2400" b="1" dirty="0">
                    <a:solidFill>
                      <a:srgbClr val="002060"/>
                    </a:solidFill>
                  </a:rPr>
                  <a:t>bits</a:t>
                </a:r>
                <a:r>
                  <a:rPr lang="zh-CN" altLang="zh-CN" sz="2400" b="1" dirty="0">
                    <a:solidFill>
                      <a:srgbClr val="002060"/>
                    </a:solidFill>
                  </a:rPr>
                  <a:t>密钥</a:t>
                </a:r>
                <a:r>
                  <a:rPr lang="zh-CN" altLang="zh-CN" sz="2400" dirty="0"/>
                  <a:t>为十六进制表示为：</a:t>
                </a:r>
                <a:r>
                  <a:rPr lang="en-US" altLang="zh-CN" sz="2400" b="1" dirty="0">
                    <a:solidFill>
                      <a:srgbClr val="002060"/>
                    </a:solidFill>
                  </a:rPr>
                  <a:t>75 35 6B 99 </a:t>
                </a:r>
                <a:r>
                  <a:rPr lang="en-US" altLang="zh-CN" sz="2400" dirty="0"/>
                  <a:t>05 61 39 56 73 62 05 31 00 55 09 32</a:t>
                </a:r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/>
                      </a:rPr>
                      <m:t>={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/>
                      </a:rPr>
                      <m:t>𝟕𝟓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/>
                      </a:rPr>
                      <m:t>𝟑𝟓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/>
                      </a:rPr>
                      <m:t>𝟔𝐁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/>
                      </a:rPr>
                      <m:t>𝟗𝟗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{05 61 39 56}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{73 62 05 31}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={00 55 09 32},</a:t>
                </a:r>
                <a:endParaRPr lang="zh-CN" altLang="zh-CN" sz="2400" dirty="0"/>
              </a:p>
              <a:p>
                <a:pPr>
                  <a:buNone/>
                </a:pPr>
                <a:r>
                  <a:rPr lang="zh-CN" altLang="zh-CN" sz="2400" dirty="0" smtClean="0"/>
                  <a:t>则</a:t>
                </a:r>
                <a:r>
                  <a:rPr lang="zh-CN" altLang="zh-CN" sz="2400" dirty="0"/>
                  <a:t>求下一列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400" dirty="0"/>
                  <a:t>，</a:t>
                </a:r>
                <a:r>
                  <a:rPr lang="zh-CN" altLang="zh-CN" sz="2400" dirty="0" smtClean="0"/>
                  <a:t>由于是</a:t>
                </a:r>
                <a:r>
                  <a:rPr lang="en-US" altLang="zh-CN" sz="2400" dirty="0"/>
                  <a:t>4</a:t>
                </a:r>
                <a:r>
                  <a:rPr lang="zh-CN" altLang="zh-CN" sz="2400" dirty="0"/>
                  <a:t>的倍数，所以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400" dirty="0"/>
                  <a:t>计算如下</a:t>
                </a:r>
                <a:r>
                  <a:rPr lang="zh-CN" altLang="zh-CN" sz="2400" dirty="0" smtClean="0"/>
                  <a:t>：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1772816"/>
              </a:xfrm>
              <a:blipFill rotWithShape="1">
                <a:blip r:embed="rId3"/>
                <a:stretch>
                  <a:fillRect l="-1000" t="-2749" r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472" y="2542252"/>
                <a:ext cx="874846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hangingPunct="0">
                  <a:spcBef>
                    <a:spcPct val="20000"/>
                  </a:spcBef>
                </a:pP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的计算步骤如下：</a:t>
                </a:r>
              </a:p>
              <a:p>
                <a:pPr lvl="0" eaLnBrk="0" hangingPunct="0"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）循环将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按照字节为单位循环左移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字节，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09 32</a:t>
                </a:r>
                <a:r>
                  <a:rPr lang="zh-CN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变成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09 32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hangingPunct="0"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55 09 32 00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盒的输入，查表得到输出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01 23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hangingPunct="0">
                  <a:spcBef>
                    <a:spcPct val="20000"/>
                  </a:spcBef>
                </a:pPr>
                <a:r>
                  <a:rPr lang="it-IT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）查找</a:t>
                </a:r>
                <a:r>
                  <a:rPr lang="it-IT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Rcon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表，</a:t>
                </a:r>
                <a:r>
                  <a:rPr lang="it-IT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Rcon[i/</a:t>
                </a:r>
                <a:r>
                  <a:rPr lang="it-IT" altLang="zh-CN" sz="2400" i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</a:t>
                </a:r>
                <a:r>
                  <a:rPr lang="it-IT" altLang="zh-CN" sz="2400" i="1" baseline="-25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it-IT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]=Rcon[1]=01000000</a:t>
                </a:r>
                <a:endParaRPr lang="zh-CN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hangingPunct="0"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01000000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01 23 63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异或运算得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FD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01 23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</a:t>
                </a:r>
                <a:endParaRPr lang="zh-CN" altLang="zh-CN" sz="24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eaLnBrk="0" hangingPunct="0">
                  <a:spcBef>
                    <a:spcPct val="20000"/>
                  </a:spcBef>
                </a:pP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zh-CN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/>
                        <a:ea typeface="微软雅黑" panose="020B0503020204020204" pitchFamily="34" charset="-122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FD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 01 23 63}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" y="2542252"/>
                <a:ext cx="8748464" cy="3046988"/>
              </a:xfrm>
              <a:prstGeom prst="rect">
                <a:avLst/>
              </a:prstGeom>
              <a:blipFill rotWithShape="1">
                <a:blip r:embed="rId4"/>
                <a:stretch>
                  <a:fillRect l="-1045" t="-1600" r="-557" b="-3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2850"/>
              </p:ext>
            </p:extLst>
          </p:nvPr>
        </p:nvGraphicFramePr>
        <p:xfrm>
          <a:off x="1115616" y="1628800"/>
          <a:ext cx="273630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1091726" imgH="228501" progId="Equation.DSMT4">
                  <p:embed/>
                </p:oleObj>
              </mc:Choice>
              <mc:Fallback>
                <p:oleObj name="Equation" r:id="rId5" imgW="1091726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273630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0109"/>
              </p:ext>
            </p:extLst>
          </p:nvPr>
        </p:nvGraphicFramePr>
        <p:xfrm>
          <a:off x="12129" y="5864225"/>
          <a:ext cx="9096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7" imgW="4190760" imgH="241200" progId="Equation.DSMT4">
                  <p:embed/>
                </p:oleObj>
              </mc:Choice>
              <mc:Fallback>
                <p:oleObj name="Equation" r:id="rId7" imgW="41907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9" y="5864225"/>
                        <a:ext cx="9096375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9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528" y="476672"/>
                <a:ext cx="5067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其余三个子密钥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计算如下：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6672"/>
                <a:ext cx="506709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05" t="-10526" r="-9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51837"/>
              </p:ext>
            </p:extLst>
          </p:nvPr>
        </p:nvGraphicFramePr>
        <p:xfrm>
          <a:off x="527028" y="1273622"/>
          <a:ext cx="7249165" cy="49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4" imgW="3378200" imgH="228600" progId="Equation.DSMT4">
                  <p:embed/>
                </p:oleObj>
              </mc:Choice>
              <mc:Fallback>
                <p:oleObj name="Equation" r:id="rId4" imgW="3378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28" y="1273622"/>
                        <a:ext cx="7249165" cy="499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05116"/>
              </p:ext>
            </p:extLst>
          </p:nvPr>
        </p:nvGraphicFramePr>
        <p:xfrm>
          <a:off x="557907" y="2209726"/>
          <a:ext cx="7379389" cy="49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6" imgW="3441700" imgH="228600" progId="Equation.DSMT4">
                  <p:embed/>
                </p:oleObj>
              </mc:Choice>
              <mc:Fallback>
                <p:oleObj name="Equation" r:id="rId6" imgW="3441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07" y="2209726"/>
                        <a:ext cx="7379389" cy="499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52435"/>
              </p:ext>
            </p:extLst>
          </p:nvPr>
        </p:nvGraphicFramePr>
        <p:xfrm>
          <a:off x="576987" y="3289846"/>
          <a:ext cx="7379389" cy="49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8" imgW="3505200" imgH="228600" progId="Equation.DSMT4">
                  <p:embed/>
                </p:oleObj>
              </mc:Choice>
              <mc:Fallback>
                <p:oleObj name="Equation" r:id="rId8" imgW="3505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87" y="3289846"/>
                        <a:ext cx="7379389" cy="499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9875" y="67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27776" y="4119463"/>
            <a:ext cx="9284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因此下一轮轮密钥为</a:t>
            </a:r>
            <a:r>
              <a:rPr kumimoji="0" lang="zh-CN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sv-SE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883448fa 8d5571ac fe37749d fe627daf</a:t>
            </a:r>
            <a:endParaRPr kumimoji="0" lang="sv-SE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504" y="620688"/>
                <a:ext cx="88569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按照上述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算法扩展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，128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bits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密钥扩展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⋯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43</m:t>
                        </m:r>
                      </m:sub>
                    </m:sSub>
                  </m:oMath>
                </a14:m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为止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扩展完成之后，进行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轮密钥选取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扩展密钥中取出轮密钥：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第一个轮</a:t>
                </a:r>
                <a:r>
                  <a:rPr lang="zh-CN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密钥的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第一个</a:t>
                </a:r>
                <a:r>
                  <a:rPr lang="en-US" altLang="zh-CN" sz="2400" b="1" dirty="0" err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Nb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第二个轮密钥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接下来的</a:t>
                </a:r>
                <a:r>
                  <a:rPr lang="en-US" altLang="zh-CN" sz="2400" b="1" dirty="0" err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Nb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组成，以此类推。因此，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 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轮的轮密钥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状态矩阵由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𝑟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𝑟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𝑟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0≤</m:t>
                    </m:r>
                    <m:r>
                      <a:rPr lang="en-US" altLang="zh-CN" sz="2400" i="1">
                        <a:latin typeface="Cambria Math"/>
                      </a:rPr>
                      <m:t>𝑟</m:t>
                    </m:r>
                    <m:r>
                      <a:rPr lang="en-US" altLang="zh-CN" sz="2400">
                        <a:latin typeface="Cambria Math"/>
                      </a:rPr>
                      <m:t>≤10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。若</a:t>
                </a:r>
                <a:r>
                  <a:rPr lang="en-US" altLang="zh-CN" sz="2400" i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2400" i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=4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，轮密钥选取其结构如图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4-32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所示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20688"/>
                <a:ext cx="8856984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101" t="-2116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32511"/>
              </p:ext>
            </p:extLst>
          </p:nvPr>
        </p:nvGraphicFramePr>
        <p:xfrm>
          <a:off x="132341" y="3429000"/>
          <a:ext cx="883214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4" imgW="4210686" imgH="754278" progId="Visio.Drawing.11">
                  <p:embed/>
                </p:oleObj>
              </mc:Choice>
              <mc:Fallback>
                <p:oleObj r:id="rId4" imgW="4210686" imgH="7542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41" y="3429000"/>
                        <a:ext cx="8832147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1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详解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fips-197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）密钥扩展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）加密过程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(3) </a:t>
            </a:r>
            <a:r>
              <a:rPr lang="zh-CN" altLang="en-US" dirty="0" smtClean="0"/>
              <a:t>作业</a:t>
            </a:r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4.4.1 AES</a:t>
            </a:r>
            <a:r>
              <a:rPr lang="zh-CN" altLang="zh-CN" b="1" dirty="0"/>
              <a:t>算法</a:t>
            </a:r>
            <a:r>
              <a:rPr lang="zh-CN" altLang="zh-CN" b="1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2088579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Rijndael</a:t>
            </a:r>
            <a:r>
              <a:rPr lang="zh-CN" altLang="zh-CN" dirty="0"/>
              <a:t>密码</a:t>
            </a:r>
            <a:r>
              <a:rPr lang="zh-CN" altLang="zh-CN" dirty="0" smtClean="0"/>
              <a:t>算法</a:t>
            </a:r>
            <a:r>
              <a:rPr lang="zh-CN" altLang="zh-CN" dirty="0" smtClean="0">
                <a:solidFill>
                  <a:schemeClr val="tx2"/>
                </a:solidFill>
              </a:rPr>
              <a:t>明文</a:t>
            </a:r>
            <a:r>
              <a:rPr lang="zh-CN" altLang="zh-CN" dirty="0">
                <a:solidFill>
                  <a:schemeClr val="tx2"/>
                </a:solidFill>
              </a:rPr>
              <a:t>分组长度可变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chemeClr val="tx2"/>
                </a:solidFill>
              </a:rPr>
              <a:t>密钥长度也</a:t>
            </a:r>
            <a:r>
              <a:rPr lang="zh-CN" altLang="zh-CN" dirty="0" smtClean="0">
                <a:solidFill>
                  <a:schemeClr val="tx2"/>
                </a:solidFill>
              </a:rPr>
              <a:t>可变</a:t>
            </a:r>
            <a:r>
              <a:rPr lang="zh-CN" altLang="zh-CN" dirty="0" smtClean="0"/>
              <a:t>。</a:t>
            </a:r>
            <a:r>
              <a:rPr lang="zh-CN" altLang="zh-CN" dirty="0"/>
              <a:t>明文分组长度和密钥长度彼此独立地确定为</a:t>
            </a:r>
            <a:r>
              <a:rPr lang="en-US" altLang="zh-CN" dirty="0"/>
              <a:t>128</a:t>
            </a:r>
            <a:r>
              <a:rPr lang="zh-CN" altLang="zh-CN" dirty="0"/>
              <a:t>、</a:t>
            </a:r>
            <a:r>
              <a:rPr lang="en-US" altLang="zh-CN" dirty="0"/>
              <a:t>192</a:t>
            </a:r>
            <a:r>
              <a:rPr lang="zh-CN" altLang="zh-CN" dirty="0"/>
              <a:t>、</a:t>
            </a:r>
            <a:r>
              <a:rPr lang="en-US" altLang="zh-CN" dirty="0"/>
              <a:t>256bits</a:t>
            </a:r>
            <a:r>
              <a:rPr lang="zh-CN" altLang="zh-CN" dirty="0"/>
              <a:t>，因而</a:t>
            </a:r>
            <a:r>
              <a:rPr lang="en-US" altLang="zh-CN" dirty="0" err="1"/>
              <a:t>Rijndael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dirty="0"/>
              <a:t>9</a:t>
            </a:r>
            <a:r>
              <a:rPr lang="zh-CN" altLang="zh-CN" dirty="0"/>
              <a:t>种不同的版本，而迭代次数与明文分组长度和密钥长度</a:t>
            </a:r>
            <a:r>
              <a:rPr lang="zh-CN" altLang="zh-CN" dirty="0" smtClean="0"/>
              <a:t>有关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22380"/>
              </p:ext>
            </p:extLst>
          </p:nvPr>
        </p:nvGraphicFramePr>
        <p:xfrm>
          <a:off x="179512" y="3573016"/>
          <a:ext cx="8784976" cy="223224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52328"/>
                <a:gridCol w="2088232"/>
                <a:gridCol w="1872208"/>
                <a:gridCol w="1872208"/>
              </a:tblGrid>
              <a:tr h="70207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轮数（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明文分组长度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=128bits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明文分组长度</a:t>
                      </a: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=192bits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明文分组长度</a:t>
                      </a: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=256bits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1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密钥长度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=128bits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密钥长度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=192bits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密钥长度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=256bits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1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AES</a:t>
            </a:r>
            <a:r>
              <a:rPr lang="zh-CN" altLang="zh-CN" b="1" dirty="0" smtClean="0"/>
              <a:t>加密</a:t>
            </a:r>
            <a:r>
              <a:rPr lang="zh-CN" altLang="en-US" b="1" dirty="0" smtClean="0"/>
              <a:t>和解密</a:t>
            </a:r>
            <a:r>
              <a:rPr lang="zh-CN" altLang="zh-CN" b="1" dirty="0" smtClean="0"/>
              <a:t>过程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60512"/>
              </p:ext>
            </p:extLst>
          </p:nvPr>
        </p:nvGraphicFramePr>
        <p:xfrm>
          <a:off x="35496" y="404664"/>
          <a:ext cx="9116144" cy="34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r:id="rId3" imgW="6325819" imgH="2188464" progId="Visio.Drawing.11">
                  <p:embed/>
                </p:oleObj>
              </mc:Choice>
              <mc:Fallback>
                <p:oleObj r:id="rId3" imgW="6325819" imgH="21884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04664"/>
                        <a:ext cx="9116144" cy="345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25998"/>
              </p:ext>
            </p:extLst>
          </p:nvPr>
        </p:nvGraphicFramePr>
        <p:xfrm>
          <a:off x="-25112" y="3717032"/>
          <a:ext cx="9169112" cy="3240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r:id="rId5" imgW="6793699" imgH="2188652" progId="Visio.Drawing.11">
                  <p:embed/>
                </p:oleObj>
              </mc:Choice>
              <mc:Fallback>
                <p:oleObj r:id="rId5" imgW="6793699" imgH="21886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112" y="3717032"/>
                        <a:ext cx="9169112" cy="3240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7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Rijndael</a:t>
            </a:r>
            <a:r>
              <a:rPr lang="zh-CN" altLang="zh-CN" dirty="0"/>
              <a:t>算法的逆字节代替（</a:t>
            </a:r>
            <a:r>
              <a:rPr lang="en-US" altLang="zh-CN" dirty="0" err="1"/>
              <a:t>InvSubBytes</a:t>
            </a:r>
            <a:r>
              <a:rPr lang="zh-CN" altLang="zh-CN" dirty="0"/>
              <a:t>）与加密过程字节代替一样，也是将输入的状态矩阵的每一个字节通过一个简单</a:t>
            </a:r>
            <a:r>
              <a:rPr lang="zh-CN" altLang="zh-CN" b="1" dirty="0">
                <a:solidFill>
                  <a:srgbClr val="002060"/>
                </a:solidFill>
              </a:rPr>
              <a:t>查表操作</a:t>
            </a:r>
            <a:r>
              <a:rPr lang="zh-CN" altLang="zh-CN" dirty="0"/>
              <a:t>，只是查表操作变为查逆</a:t>
            </a:r>
            <a:r>
              <a:rPr lang="en-US" altLang="zh-CN" dirty="0"/>
              <a:t>S</a:t>
            </a:r>
            <a:r>
              <a:rPr lang="zh-CN" altLang="zh-CN" dirty="0" smtClean="0"/>
              <a:t>盒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zh-CN" dirty="0"/>
              <a:t>逆</a:t>
            </a:r>
            <a:r>
              <a:rPr lang="en-US" altLang="zh-CN" dirty="0"/>
              <a:t>S</a:t>
            </a:r>
            <a:r>
              <a:rPr lang="zh-CN" altLang="zh-CN" dirty="0"/>
              <a:t>盒映射方法是：输入字节的前</a:t>
            </a:r>
            <a:r>
              <a:rPr lang="en-US" altLang="zh-CN" dirty="0"/>
              <a:t>4</a:t>
            </a:r>
            <a:r>
              <a:rPr lang="zh-CN" altLang="zh-CN" dirty="0"/>
              <a:t>bits指定逆</a:t>
            </a:r>
            <a:r>
              <a:rPr lang="en-US" altLang="zh-CN" dirty="0"/>
              <a:t>S</a:t>
            </a:r>
            <a:r>
              <a:rPr lang="zh-CN" altLang="zh-CN" dirty="0"/>
              <a:t>盒的行值，后</a:t>
            </a:r>
            <a:r>
              <a:rPr lang="en-US" altLang="zh-CN" dirty="0"/>
              <a:t>4</a:t>
            </a:r>
            <a:r>
              <a:rPr lang="zh-CN" altLang="zh-CN" dirty="0"/>
              <a:t>bits指定逆</a:t>
            </a:r>
            <a:r>
              <a:rPr lang="en-US" altLang="zh-CN" dirty="0"/>
              <a:t>S</a:t>
            </a:r>
            <a:r>
              <a:rPr lang="zh-CN" altLang="zh-CN" dirty="0"/>
              <a:t>盒的列值，行和列所确定逆</a:t>
            </a:r>
            <a:r>
              <a:rPr lang="en-US" altLang="zh-CN" dirty="0"/>
              <a:t>S</a:t>
            </a:r>
            <a:r>
              <a:rPr lang="zh-CN" altLang="zh-CN" dirty="0"/>
              <a:t>盒位置的元素作为输出，例如输入字节“</a:t>
            </a:r>
            <a:r>
              <a:rPr lang="en-US" altLang="zh-CN" dirty="0"/>
              <a:t>2a” </a:t>
            </a:r>
            <a:r>
              <a:rPr lang="zh-CN" altLang="zh-CN" dirty="0"/>
              <a:t>，行值为</a:t>
            </a:r>
            <a:r>
              <a:rPr lang="en-US" altLang="zh-CN" dirty="0"/>
              <a:t>2</a:t>
            </a:r>
            <a:r>
              <a:rPr lang="zh-CN" altLang="zh-CN" dirty="0"/>
              <a:t>，列值为</a:t>
            </a:r>
            <a:r>
              <a:rPr lang="en-US" altLang="zh-CN" dirty="0"/>
              <a:t>a</a:t>
            </a:r>
            <a:r>
              <a:rPr lang="zh-CN" altLang="zh-CN" dirty="0"/>
              <a:t>，根据表4-12可知</a:t>
            </a:r>
            <a:r>
              <a:rPr lang="zh-CN" altLang="zh-CN" dirty="0" smtClean="0"/>
              <a:t>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行第</a:t>
            </a:r>
            <a:r>
              <a:rPr lang="en-US" altLang="zh-CN" dirty="0" smtClean="0"/>
              <a:t>a</a:t>
            </a:r>
            <a:r>
              <a:rPr lang="zh-CN" altLang="zh-CN" dirty="0" smtClean="0"/>
              <a:t>列</a:t>
            </a:r>
            <a:r>
              <a:rPr lang="zh-CN" altLang="zh-CN" dirty="0"/>
              <a:t>对应的值为 “</a:t>
            </a:r>
            <a:r>
              <a:rPr lang="en-US" altLang="zh-CN" dirty="0"/>
              <a:t>95”</a:t>
            </a:r>
            <a:r>
              <a:rPr lang="zh-CN" altLang="zh-CN" dirty="0"/>
              <a:t>，因此输出字节为“</a:t>
            </a:r>
            <a:r>
              <a:rPr lang="en-US" altLang="zh-CN" dirty="0"/>
              <a:t>95</a:t>
            </a:r>
            <a:r>
              <a:rPr lang="zh-CN" altLang="zh-CN" dirty="0"/>
              <a:t>”。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6672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．逆字节代替（</a:t>
            </a:r>
            <a:r>
              <a:rPr lang="en-US" altLang="zh-CN" sz="2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InvSubBytes</a:t>
            </a:r>
            <a:r>
              <a:rPr lang="zh-CN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5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06985"/>
              </p:ext>
            </p:extLst>
          </p:nvPr>
        </p:nvGraphicFramePr>
        <p:xfrm>
          <a:off x="539548" y="116631"/>
          <a:ext cx="8064901" cy="6606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46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  <a:gridCol w="436415"/>
              </a:tblGrid>
              <a:tr h="359402">
                <a:tc rowSpan="2" gridSpan="2"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逆</a:t>
                      </a:r>
                      <a:r>
                        <a:rPr lang="en-US" sz="2400" kern="0">
                          <a:effectLst/>
                        </a:rPr>
                        <a:t>S</a:t>
                      </a:r>
                      <a:r>
                        <a:rPr lang="zh-CN" sz="2400" kern="0">
                          <a:effectLst/>
                        </a:rPr>
                        <a:t>盒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Y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40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rowSpan="16"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X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67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ba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0c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indent="0" algn="ctr" fontAlgn="b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7d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576411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．逆行移位（</a:t>
            </a:r>
            <a:r>
              <a:rPr lang="en-US" altLang="zh-CN" b="1" dirty="0" err="1"/>
              <a:t>InvShiftRows</a:t>
            </a:r>
            <a:r>
              <a:rPr lang="zh-CN" altLang="zh-CN" b="1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10571"/>
              </p:ext>
            </p:extLst>
          </p:nvPr>
        </p:nvGraphicFramePr>
        <p:xfrm>
          <a:off x="35496" y="2492896"/>
          <a:ext cx="908610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3" imgW="3634740" imgH="927506" progId="Visio.Drawing.11">
                  <p:embed/>
                </p:oleObj>
              </mc:Choice>
              <mc:Fallback>
                <p:oleObj r:id="rId3" imgW="3634740" imgH="9275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492896"/>
                        <a:ext cx="9086100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8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0"/>
            <a:ext cx="8458200" cy="648419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3</a:t>
            </a:r>
            <a:r>
              <a:rPr lang="zh-CN" altLang="zh-CN" b="1" dirty="0"/>
              <a:t>．逆列混合（</a:t>
            </a:r>
            <a:r>
              <a:rPr lang="en-US" altLang="zh-CN" b="1" dirty="0" err="1"/>
              <a:t>InvMixColumns</a:t>
            </a:r>
            <a:r>
              <a:rPr lang="zh-CN" altLang="zh-CN" b="1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84679"/>
              </p:ext>
            </p:extLst>
          </p:nvPr>
        </p:nvGraphicFramePr>
        <p:xfrm>
          <a:off x="1691680" y="620688"/>
          <a:ext cx="5760640" cy="25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3" imgW="2120760" imgH="939600" progId="Equation.DSMT4">
                  <p:embed/>
                </p:oleObj>
              </mc:Choice>
              <mc:Fallback>
                <p:oleObj name="Equation" r:id="rId3" imgW="212076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20688"/>
                        <a:ext cx="5760640" cy="2540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73462"/>
              </p:ext>
            </p:extLst>
          </p:nvPr>
        </p:nvGraphicFramePr>
        <p:xfrm>
          <a:off x="899592" y="3573016"/>
          <a:ext cx="6552728" cy="3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r:id="rId5" imgW="3166567" imgH="1501140" progId="Visio.Drawing.11">
                  <p:embed/>
                </p:oleObj>
              </mc:Choice>
              <mc:Fallback>
                <p:oleObj r:id="rId5" imgW="3166567" imgH="15011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6552728" cy="3130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1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逆列混合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07555"/>
              </p:ext>
            </p:extLst>
          </p:nvPr>
        </p:nvGraphicFramePr>
        <p:xfrm>
          <a:off x="395536" y="2132856"/>
          <a:ext cx="7704856" cy="24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2895480" imgH="914400" progId="Equation.DSMT4">
                  <p:embed/>
                </p:oleObj>
              </mc:Choice>
              <mc:Fallback>
                <p:oleObj name="Equation" r:id="rId3" imgW="2895480" imgH="914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2856"/>
                        <a:ext cx="7704856" cy="2426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7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详解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fips-197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）加密过程的值，解密过程步步</a:t>
            </a:r>
            <a:r>
              <a:rPr lang="zh-CN" altLang="en-US" dirty="0" smtClean="0"/>
              <a:t>可逆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）解密过程有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种，实质差不多，知道有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种就行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4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什么是</a:t>
            </a:r>
            <a:r>
              <a:rPr lang="zh-CN" altLang="en-US" b="1" dirty="0">
                <a:solidFill>
                  <a:srgbClr val="FF0000"/>
                </a:solidFill>
              </a:rPr>
              <a:t>惟密文攻击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什么是</a:t>
            </a:r>
            <a:r>
              <a:rPr lang="zh-CN" altLang="en-US" b="1" dirty="0">
                <a:solidFill>
                  <a:srgbClr val="FF0000"/>
                </a:solidFill>
              </a:rPr>
              <a:t>已知明文攻击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AES</a:t>
            </a:r>
            <a:r>
              <a:rPr lang="zh-CN" altLang="en-US" dirty="0" smtClean="0"/>
              <a:t>算法能否抵御</a:t>
            </a:r>
            <a:r>
              <a:rPr lang="zh-CN" altLang="en-US" b="1" dirty="0">
                <a:solidFill>
                  <a:srgbClr val="FF0000"/>
                </a:solidFill>
              </a:rPr>
              <a:t>惟密文攻击</a:t>
            </a:r>
            <a:r>
              <a:rPr lang="zh-CN" altLang="en-US" dirty="0" smtClean="0"/>
              <a:t>？能否抵御</a:t>
            </a:r>
            <a:r>
              <a:rPr lang="zh-CN" altLang="en-US" b="1" dirty="0">
                <a:solidFill>
                  <a:srgbClr val="FF0000"/>
                </a:solidFill>
              </a:rPr>
              <a:t>已知明文攻击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1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4.4.2 </a:t>
            </a:r>
            <a:r>
              <a:rPr lang="zh-CN" altLang="zh-CN" b="1" dirty="0" smtClean="0"/>
              <a:t>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392835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算法的基本运算是在</a:t>
            </a:r>
            <a:r>
              <a:rPr lang="zh-CN" altLang="zh-CN" dirty="0" smtClean="0"/>
              <a:t>有限域</a:t>
            </a:r>
            <a:r>
              <a:rPr lang="en-US" altLang="zh-CN" dirty="0" smtClean="0"/>
              <a:t>GF(2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)</a:t>
            </a:r>
            <a:r>
              <a:rPr lang="zh-CN" altLang="zh-CN" dirty="0" smtClean="0"/>
              <a:t>上</a:t>
            </a:r>
            <a:r>
              <a:rPr lang="zh-CN" altLang="zh-CN" dirty="0"/>
              <a:t>的加与乘运算。</a:t>
            </a:r>
            <a:r>
              <a:rPr lang="en-US" altLang="zh-CN" dirty="0"/>
              <a:t>AES</a:t>
            </a:r>
            <a:r>
              <a:rPr lang="zh-CN" altLang="zh-CN" dirty="0"/>
              <a:t>算法构造</a:t>
            </a:r>
            <a:r>
              <a:rPr lang="zh-CN" altLang="zh-CN" dirty="0" smtClean="0"/>
              <a:t>有限域选择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002060"/>
                </a:solidFill>
              </a:rPr>
              <a:t>不可约多项式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p(x)=x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+x+1</a:t>
            </a:r>
            <a:endParaRPr lang="en-US" altLang="zh-CN" dirty="0"/>
          </a:p>
          <a:p>
            <a:pPr>
              <a:buNone/>
            </a:pPr>
            <a:r>
              <a:rPr lang="zh-CN" altLang="zh-CN" b="1" dirty="0" smtClean="0">
                <a:solidFill>
                  <a:srgbClr val="002060"/>
                </a:solidFill>
              </a:rPr>
              <a:t>余式</a:t>
            </a:r>
            <a:r>
              <a:rPr lang="zh-CN" altLang="zh-CN" b="1" dirty="0">
                <a:solidFill>
                  <a:srgbClr val="002060"/>
                </a:solidFill>
              </a:rPr>
              <a:t>的次数至多是</a:t>
            </a:r>
            <a:r>
              <a:rPr lang="en-US" altLang="zh-CN" b="1" dirty="0">
                <a:solidFill>
                  <a:srgbClr val="002060"/>
                </a:solidFill>
              </a:rPr>
              <a:t>7</a:t>
            </a:r>
            <a:r>
              <a:rPr lang="zh-CN" altLang="zh-CN" b="1" dirty="0">
                <a:solidFill>
                  <a:srgbClr val="002060"/>
                </a:solidFill>
              </a:rPr>
              <a:t>次</a:t>
            </a:r>
            <a:r>
              <a:rPr lang="zh-CN" altLang="zh-CN" dirty="0"/>
              <a:t>，共</a:t>
            </a:r>
            <a:r>
              <a:rPr lang="en-US" altLang="zh-CN" dirty="0"/>
              <a:t>2</a:t>
            </a:r>
            <a:r>
              <a:rPr lang="en-US" altLang="zh-CN" baseline="30000" dirty="0"/>
              <a:t>8</a:t>
            </a:r>
            <a:r>
              <a:rPr lang="en-US" altLang="zh-CN" dirty="0"/>
              <a:t>=256</a:t>
            </a:r>
            <a:r>
              <a:rPr lang="zh-CN" altLang="zh-CN" dirty="0"/>
              <a:t>个多项式，这</a:t>
            </a:r>
            <a:r>
              <a:rPr lang="en-US" altLang="zh-CN" dirty="0"/>
              <a:t>256</a:t>
            </a:r>
            <a:r>
              <a:rPr lang="zh-CN" altLang="zh-CN" dirty="0"/>
              <a:t>个余式构成了一个有限域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%%%</a:t>
            </a:r>
            <a:r>
              <a:rPr lang="zh-CN" altLang="en-US" dirty="0" smtClean="0"/>
              <a:t>重要规则：系数模</a:t>
            </a:r>
            <a:r>
              <a:rPr lang="en-US" altLang="zh-CN" dirty="0" smtClean="0"/>
              <a:t>2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．字节</a:t>
            </a:r>
            <a:r>
              <a:rPr lang="zh-CN" altLang="zh-CN" b="1" dirty="0" smtClean="0"/>
              <a:t>在</a:t>
            </a: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b="1" dirty="0" smtClean="0"/>
              <a:t>上</a:t>
            </a:r>
            <a:r>
              <a:rPr lang="zh-CN" altLang="zh-CN" b="1" dirty="0"/>
              <a:t>的</a:t>
            </a:r>
            <a:r>
              <a:rPr lang="zh-CN" altLang="zh-CN" b="1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有限域</a:t>
            </a: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 smtClean="0"/>
              <a:t>)</a:t>
            </a:r>
            <a:r>
              <a:rPr lang="zh-CN" altLang="zh-CN" dirty="0" smtClean="0"/>
              <a:t>上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002060"/>
                </a:solidFill>
              </a:rPr>
              <a:t>域元素</a:t>
            </a:r>
            <a:r>
              <a:rPr lang="zh-CN" altLang="zh-CN" dirty="0"/>
              <a:t>，用</a:t>
            </a:r>
            <a:r>
              <a:rPr lang="zh-CN" altLang="zh-CN" b="1" dirty="0">
                <a:solidFill>
                  <a:srgbClr val="002060"/>
                </a:solidFill>
              </a:rPr>
              <a:t>十进制表示则是</a:t>
            </a:r>
            <a:r>
              <a:rPr lang="en-US" altLang="zh-CN" b="1" dirty="0">
                <a:solidFill>
                  <a:srgbClr val="002060"/>
                </a:solidFill>
              </a:rPr>
              <a:t>0~255</a:t>
            </a:r>
            <a:r>
              <a:rPr lang="zh-CN" altLang="zh-CN" dirty="0"/>
              <a:t>，用</a:t>
            </a:r>
            <a:r>
              <a:rPr lang="zh-CN" altLang="zh-CN" b="1" dirty="0">
                <a:solidFill>
                  <a:srgbClr val="002060"/>
                </a:solidFill>
              </a:rPr>
              <a:t>二进制表示则是</a:t>
            </a:r>
            <a:r>
              <a:rPr lang="en-US" altLang="zh-CN" b="1" dirty="0">
                <a:solidFill>
                  <a:srgbClr val="002060"/>
                </a:solidFill>
              </a:rPr>
              <a:t>8bits</a:t>
            </a:r>
            <a:r>
              <a:rPr lang="zh-CN" altLang="zh-CN" dirty="0"/>
              <a:t>，即</a:t>
            </a:r>
            <a:r>
              <a:rPr lang="en-US" altLang="zh-CN" dirty="0"/>
              <a:t>1</a:t>
            </a:r>
            <a:r>
              <a:rPr lang="zh-CN" altLang="zh-CN" dirty="0"/>
              <a:t>字节</a:t>
            </a:r>
            <a:r>
              <a:rPr lang="en-US" altLang="zh-CN" dirty="0"/>
              <a:t>(1byte)</a:t>
            </a:r>
            <a:r>
              <a:rPr lang="zh-CN" altLang="zh-CN" dirty="0"/>
              <a:t>，可记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若</a:t>
            </a:r>
            <a:r>
              <a:rPr lang="zh-CN" altLang="zh-CN" dirty="0"/>
              <a:t>用</a:t>
            </a:r>
            <a:r>
              <a:rPr lang="zh-CN" altLang="zh-CN" b="1" dirty="0">
                <a:solidFill>
                  <a:srgbClr val="002060"/>
                </a:solidFill>
              </a:rPr>
              <a:t>多项式表示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zh-CN" dirty="0"/>
              <a:t>可看作是多项式的</a:t>
            </a:r>
            <a:r>
              <a:rPr lang="zh-CN" altLang="zh-CN" b="1" dirty="0">
                <a:solidFill>
                  <a:srgbClr val="002060"/>
                </a:solidFill>
              </a:rPr>
              <a:t>系数</a:t>
            </a:r>
            <a:r>
              <a:rPr lang="zh-CN" altLang="zh-CN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∈{0,1} </a:t>
            </a:r>
            <a:r>
              <a:rPr lang="zh-CN" altLang="zh-CN" dirty="0"/>
              <a:t>，则</a:t>
            </a:r>
            <a:r>
              <a:rPr lang="en-US" altLang="zh-CN" dirty="0"/>
              <a:t>1</a:t>
            </a:r>
            <a:r>
              <a:rPr lang="zh-CN" altLang="zh-CN" dirty="0" smtClean="0"/>
              <a:t>字节</a:t>
            </a:r>
            <a:r>
              <a:rPr lang="en-US" altLang="zh-CN" dirty="0" smtClean="0"/>
              <a:t>b</a:t>
            </a:r>
            <a:r>
              <a:rPr lang="zh-CN" altLang="zh-CN" dirty="0" smtClean="0"/>
              <a:t>对应</a:t>
            </a:r>
            <a:r>
              <a:rPr lang="zh-CN" altLang="zh-CN" dirty="0"/>
              <a:t>多项式为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x</a:t>
            </a:r>
            <a:r>
              <a:rPr lang="en-US" altLang="zh-CN" baseline="30000" dirty="0"/>
              <a:t>6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0</a:t>
            </a:r>
            <a:endParaRPr lang="en-US" altLang="zh-CN" dirty="0"/>
          </a:p>
          <a:p>
            <a:pPr>
              <a:buNone/>
            </a:pPr>
            <a:endParaRPr lang="zh-CN" altLang="zh-CN" dirty="0"/>
          </a:p>
          <a:p>
            <a:pPr>
              <a:buNone/>
            </a:pPr>
            <a:r>
              <a:rPr lang="zh-CN" altLang="zh-CN" dirty="0"/>
              <a:t>例如：</a:t>
            </a:r>
            <a:r>
              <a:rPr lang="en-US" altLang="zh-CN" dirty="0"/>
              <a:t>1</a:t>
            </a:r>
            <a:r>
              <a:rPr lang="zh-CN" altLang="zh-CN" dirty="0"/>
              <a:t>字节</a:t>
            </a:r>
            <a:r>
              <a:rPr lang="en-US" altLang="zh-CN" dirty="0"/>
              <a:t>‘0x57’ </a:t>
            </a:r>
            <a:r>
              <a:rPr lang="zh-CN" altLang="zh-CN" dirty="0"/>
              <a:t>（</a:t>
            </a:r>
            <a:r>
              <a:rPr lang="en-US" altLang="zh-CN" dirty="0"/>
              <a:t>0x</a:t>
            </a:r>
            <a:r>
              <a:rPr lang="zh-CN" altLang="zh-CN" dirty="0"/>
              <a:t>表示十六进制数）对应的二进制为</a:t>
            </a:r>
            <a:r>
              <a:rPr lang="en-US" altLang="zh-CN" dirty="0"/>
              <a:t>01010111</a:t>
            </a:r>
            <a:r>
              <a:rPr lang="zh-CN" altLang="zh-CN" dirty="0"/>
              <a:t>，为</a:t>
            </a:r>
            <a:r>
              <a:rPr lang="en-US" altLang="zh-CN" dirty="0"/>
              <a:t> 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dirty="0" smtClean="0"/>
              <a:t>上</a:t>
            </a:r>
            <a:r>
              <a:rPr lang="zh-CN" altLang="zh-CN" dirty="0"/>
              <a:t>域元素，字节</a:t>
            </a:r>
            <a:r>
              <a:rPr lang="en-US" altLang="zh-CN" dirty="0"/>
              <a:t>‘0x 57’</a:t>
            </a:r>
            <a:r>
              <a:rPr lang="zh-CN" altLang="zh-CN" dirty="0"/>
              <a:t>对应的多项式</a:t>
            </a:r>
            <a:r>
              <a:rPr lang="zh-CN" altLang="zh-CN" dirty="0" smtClean="0"/>
              <a:t>为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+x+1 </a:t>
            </a:r>
            <a:r>
              <a:rPr lang="zh-CN" altLang="zh-CN" dirty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5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30238">
              <a:buNone/>
            </a:pPr>
            <a:r>
              <a:rPr lang="en-US" altLang="zh-CN" dirty="0"/>
              <a:t>NIST</a:t>
            </a:r>
            <a:r>
              <a:rPr lang="zh-CN" altLang="zh-CN" dirty="0"/>
              <a:t>选中</a:t>
            </a:r>
            <a:r>
              <a:rPr lang="en-US" altLang="zh-CN" dirty="0" err="1"/>
              <a:t>Rijndael</a:t>
            </a:r>
            <a:r>
              <a:rPr lang="zh-CN" altLang="zh-CN" dirty="0"/>
              <a:t>算法作为</a:t>
            </a:r>
            <a:r>
              <a:rPr lang="en-US" altLang="zh-CN" dirty="0"/>
              <a:t>AES</a:t>
            </a:r>
            <a:r>
              <a:rPr lang="zh-CN" altLang="zh-CN" dirty="0"/>
              <a:t>算法，</a:t>
            </a:r>
            <a:r>
              <a:rPr lang="zh-CN" altLang="zh-CN" b="1" dirty="0">
                <a:solidFill>
                  <a:srgbClr val="002060"/>
                </a:solidFill>
              </a:rPr>
              <a:t>限定了明文</a:t>
            </a:r>
            <a:r>
              <a:rPr lang="zh-CN" altLang="zh-CN" b="1" dirty="0" smtClean="0">
                <a:solidFill>
                  <a:srgbClr val="002060"/>
                </a:solidFill>
              </a:rPr>
              <a:t>分组为</a:t>
            </a:r>
            <a:r>
              <a:rPr lang="en-US" altLang="zh-CN" b="1" dirty="0">
                <a:solidFill>
                  <a:srgbClr val="002060"/>
                </a:solidFill>
              </a:rPr>
              <a:t>128bits</a:t>
            </a:r>
            <a:r>
              <a:rPr lang="zh-CN" altLang="zh-CN" dirty="0"/>
              <a:t>，而密钥长度可为</a:t>
            </a:r>
            <a:r>
              <a:rPr lang="en-US" altLang="zh-CN" dirty="0"/>
              <a:t>128</a:t>
            </a:r>
            <a:r>
              <a:rPr lang="zh-CN" altLang="zh-CN" dirty="0"/>
              <a:t>、</a:t>
            </a:r>
            <a:r>
              <a:rPr lang="en-US" altLang="zh-CN" dirty="0"/>
              <a:t>192</a:t>
            </a:r>
            <a:r>
              <a:rPr lang="zh-CN" altLang="zh-CN" dirty="0"/>
              <a:t>、</a:t>
            </a:r>
            <a:r>
              <a:rPr lang="en-US" altLang="zh-CN" dirty="0"/>
              <a:t>256bits</a:t>
            </a:r>
            <a:r>
              <a:rPr lang="zh-CN" altLang="zh-CN" dirty="0"/>
              <a:t>，因而实际上</a:t>
            </a:r>
            <a:r>
              <a:rPr lang="en-US" altLang="zh-CN" dirty="0"/>
              <a:t>AES</a:t>
            </a:r>
            <a:r>
              <a:rPr lang="zh-CN" altLang="zh-CN" dirty="0"/>
              <a:t>有三个版本：</a:t>
            </a:r>
            <a:r>
              <a:rPr lang="en-US" altLang="zh-CN" dirty="0"/>
              <a:t>AES-128</a:t>
            </a:r>
            <a:r>
              <a:rPr lang="zh-CN" altLang="zh-CN" dirty="0"/>
              <a:t>、</a:t>
            </a:r>
            <a:r>
              <a:rPr lang="en-US" altLang="zh-CN" dirty="0"/>
              <a:t>AES-192</a:t>
            </a:r>
            <a:r>
              <a:rPr lang="zh-CN" altLang="zh-CN" dirty="0"/>
              <a:t>、</a:t>
            </a:r>
            <a:r>
              <a:rPr lang="en-US" altLang="zh-CN" dirty="0"/>
              <a:t>AES-256</a:t>
            </a:r>
            <a:r>
              <a:rPr lang="zh-CN" altLang="zh-CN" dirty="0"/>
              <a:t>，相应的迭代轮数为</a:t>
            </a:r>
            <a:r>
              <a:rPr lang="en-US" altLang="zh-CN" dirty="0"/>
              <a:t>10</a:t>
            </a:r>
            <a:r>
              <a:rPr lang="zh-CN" altLang="zh-CN" dirty="0"/>
              <a:t>轮、</a:t>
            </a:r>
            <a:r>
              <a:rPr lang="en-US" altLang="zh-CN" dirty="0"/>
              <a:t>12</a:t>
            </a:r>
            <a:r>
              <a:rPr lang="zh-CN" altLang="zh-CN" dirty="0"/>
              <a:t>轮、</a:t>
            </a:r>
            <a:r>
              <a:rPr lang="en-US" altLang="zh-CN" dirty="0"/>
              <a:t>14</a:t>
            </a:r>
            <a:r>
              <a:rPr lang="zh-CN" altLang="zh-CN" dirty="0"/>
              <a:t>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算法是</a:t>
            </a:r>
            <a:r>
              <a:rPr lang="en-US" altLang="zh-CN" dirty="0" err="1"/>
              <a:t>Rijndael</a:t>
            </a:r>
            <a:r>
              <a:rPr lang="zh-CN" altLang="zh-CN" dirty="0"/>
              <a:t>算法的子集，但实际应用中，术语</a:t>
            </a:r>
            <a:r>
              <a:rPr lang="en-US" altLang="zh-CN" dirty="0"/>
              <a:t>AES</a:t>
            </a:r>
            <a:r>
              <a:rPr lang="zh-CN" altLang="zh-CN" dirty="0"/>
              <a:t>和</a:t>
            </a:r>
            <a:r>
              <a:rPr lang="en-US" altLang="zh-CN" dirty="0" err="1"/>
              <a:t>Rijndael</a:t>
            </a:r>
            <a:r>
              <a:rPr lang="zh-CN" altLang="zh-CN" dirty="0"/>
              <a:t>视为等价，可以交替使用。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1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b="1" dirty="0"/>
              <a:t>上</a:t>
            </a:r>
            <a:r>
              <a:rPr lang="en-US" altLang="zh-CN" b="1" dirty="0" err="1" smtClean="0"/>
              <a:t>两个域元素的加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2"/>
            <a:ext cx="8458200" cy="5328939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下面给出两域元素不同表示方式求和实例</a:t>
            </a:r>
            <a:r>
              <a:rPr lang="en-US" altLang="zh-CN" dirty="0"/>
              <a:t>。</a:t>
            </a:r>
          </a:p>
          <a:p>
            <a:pPr>
              <a:buNone/>
            </a:pPr>
            <a:r>
              <a:rPr lang="zh-CN" altLang="zh-CN" dirty="0"/>
              <a:t>用多项式表示为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(x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+x+1)+</a:t>
            </a:r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+x+1)=(x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>
              <a:buNone/>
            </a:pPr>
            <a:r>
              <a:rPr lang="zh-CN" altLang="zh-CN" dirty="0" smtClean="0"/>
              <a:t>用</a:t>
            </a:r>
            <a:r>
              <a:rPr lang="zh-CN" altLang="zh-CN" dirty="0"/>
              <a:t>二进制表示：</a:t>
            </a:r>
            <a:r>
              <a:rPr lang="en-US" altLang="zh-CN" dirty="0"/>
              <a:t> </a:t>
            </a:r>
            <a:r>
              <a:rPr lang="en-US" altLang="zh-CN" dirty="0" smtClean="0"/>
              <a:t>0101 0111</a:t>
            </a:r>
            <a:r>
              <a:rPr lang="zh-CN" altLang="zh-CN" dirty="0" smtClean="0"/>
              <a:t> ⊕</a:t>
            </a:r>
            <a:r>
              <a:rPr lang="en-US" altLang="zh-CN" dirty="0" smtClean="0"/>
              <a:t>1000 0011=1101 0100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用十六进制表示为：</a:t>
            </a:r>
            <a:r>
              <a:rPr lang="en-US" altLang="zh-CN" dirty="0"/>
              <a:t> </a:t>
            </a:r>
            <a:r>
              <a:rPr lang="en-US" altLang="zh-CN" dirty="0" smtClean="0"/>
              <a:t>0x57</a:t>
            </a:r>
            <a:r>
              <a:rPr lang="zh-CN" altLang="zh-CN" dirty="0"/>
              <a:t> ⊕ </a:t>
            </a:r>
            <a:r>
              <a:rPr lang="en-US" altLang="zh-CN" dirty="0" smtClean="0"/>
              <a:t>0x83=0xd4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%%%</a:t>
            </a:r>
            <a:r>
              <a:rPr lang="zh-CN" altLang="en-US" dirty="0"/>
              <a:t>重要规则：系数模</a:t>
            </a:r>
            <a:r>
              <a:rPr lang="en-US" altLang="zh-CN" dirty="0"/>
              <a:t>2</a:t>
            </a:r>
            <a:endParaRPr lang="zh-CN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dirty="0"/>
              <a:t>上</a:t>
            </a:r>
            <a:r>
              <a:rPr lang="en-US" altLang="zh-CN" dirty="0"/>
              <a:t>两个域元素的和对应的多项式仍然是一个次数不超过7的多项式，其多项式系数等于两个元素对应多项式系数的模2加，即域元素对应二进制按位异或运算。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</a:t>
            </a:r>
            <a:r>
              <a:rPr lang="en-US" altLang="zh-CN" dirty="0"/>
              <a:t> 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b="1" dirty="0" smtClean="0"/>
              <a:t>上</a:t>
            </a:r>
            <a:r>
              <a:rPr lang="zh-CN" altLang="zh-CN" b="1" dirty="0"/>
              <a:t>两个域元素的</a:t>
            </a:r>
            <a:r>
              <a:rPr lang="zh-CN" altLang="zh-CN" b="1" dirty="0" smtClean="0"/>
              <a:t>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要计算</a:t>
            </a: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dirty="0" smtClean="0"/>
              <a:t>上</a:t>
            </a:r>
            <a:r>
              <a:rPr lang="zh-CN" altLang="zh-CN" dirty="0"/>
              <a:t>域元素的乘法，必须先确定一</a:t>
            </a:r>
            <a:r>
              <a:rPr lang="zh-CN" altLang="zh-CN" dirty="0" smtClean="0"/>
              <a:t>个</a:t>
            </a: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dirty="0" smtClean="0"/>
              <a:t>上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次不可约多项式；</a:t>
            </a:r>
            <a:r>
              <a:rPr lang="en-US" altLang="zh-CN" dirty="0"/>
              <a:t> </a:t>
            </a:r>
            <a:r>
              <a:rPr lang="zh-CN" altLang="zh-CN" dirty="0" smtClean="0"/>
              <a:t>两</a:t>
            </a:r>
            <a:r>
              <a:rPr lang="zh-CN" altLang="zh-CN" dirty="0"/>
              <a:t>个域元素的乘积就是这两个多项式的</a:t>
            </a:r>
            <a:r>
              <a:rPr lang="zh-CN" altLang="zh-CN" b="1" dirty="0">
                <a:solidFill>
                  <a:srgbClr val="002060"/>
                </a:solidFill>
              </a:rPr>
              <a:t>模乘</a:t>
            </a:r>
            <a:r>
              <a:rPr lang="zh-CN" altLang="zh-CN" dirty="0"/>
              <a:t>（以这个</a:t>
            </a:r>
            <a:r>
              <a:rPr lang="en-US" altLang="zh-CN" dirty="0"/>
              <a:t>8</a:t>
            </a:r>
            <a:r>
              <a:rPr lang="zh-CN" altLang="zh-CN" dirty="0"/>
              <a:t>次不可约多项式为模）。</a:t>
            </a:r>
          </a:p>
          <a:p>
            <a:pPr>
              <a:buNone/>
            </a:pPr>
            <a:r>
              <a:rPr lang="zh-CN" altLang="zh-CN" dirty="0"/>
              <a:t>在</a:t>
            </a:r>
            <a:r>
              <a:rPr lang="en-US" altLang="zh-CN" dirty="0" err="1"/>
              <a:t>Rijndael</a:t>
            </a:r>
            <a:r>
              <a:rPr lang="zh-CN" altLang="zh-CN" dirty="0"/>
              <a:t>密码中，这个</a:t>
            </a:r>
            <a:r>
              <a:rPr lang="en-US" altLang="zh-CN" dirty="0"/>
              <a:t>8</a:t>
            </a:r>
            <a:r>
              <a:rPr lang="zh-CN" altLang="zh-CN" dirty="0"/>
              <a:t>次</a:t>
            </a:r>
            <a:r>
              <a:rPr lang="zh-CN" altLang="zh-CN" b="1" dirty="0">
                <a:solidFill>
                  <a:srgbClr val="002060"/>
                </a:solidFill>
              </a:rPr>
              <a:t>不可约多项式</a:t>
            </a:r>
            <a:r>
              <a:rPr lang="zh-CN" altLang="zh-CN" dirty="0"/>
              <a:t>确定为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p(x)=x</a:t>
            </a:r>
            <a:r>
              <a:rPr lang="en-US" altLang="zh-CN" baseline="30000" dirty="0"/>
              <a:t>8</a:t>
            </a:r>
            <a:r>
              <a:rPr lang="en-US" altLang="zh-CN" dirty="0"/>
              <a:t>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+x+1</a:t>
            </a:r>
          </a:p>
          <a:p>
            <a:pPr>
              <a:buNone/>
            </a:pPr>
            <a:r>
              <a:rPr lang="zh-CN" altLang="zh-CN" dirty="0" smtClean="0"/>
              <a:t>不可约多项式</a:t>
            </a:r>
            <a:r>
              <a:rPr lang="zh-CN" altLang="zh-CN" dirty="0"/>
              <a:t>的十六进制表示为</a:t>
            </a:r>
            <a:r>
              <a:rPr lang="en-US" altLang="zh-CN" dirty="0"/>
              <a:t>{</a:t>
            </a:r>
            <a:r>
              <a:rPr lang="en-US" altLang="zh-CN" dirty="0" smtClean="0"/>
              <a:t>011B</a:t>
            </a:r>
            <a:r>
              <a:rPr lang="en-US" altLang="zh-CN" dirty="0"/>
              <a:t>}</a:t>
            </a:r>
            <a:r>
              <a:rPr lang="zh-CN" altLang="zh-CN" dirty="0"/>
              <a:t>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%%%</a:t>
            </a:r>
            <a:r>
              <a:rPr lang="zh-CN" altLang="en-US" dirty="0"/>
              <a:t>重要规则：系数模</a:t>
            </a:r>
            <a:r>
              <a:rPr lang="en-US" altLang="zh-CN" dirty="0"/>
              <a:t>2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%%%</a:t>
            </a:r>
            <a:r>
              <a:rPr lang="zh-CN" altLang="en-US" dirty="0"/>
              <a:t>重要规则</a:t>
            </a:r>
            <a:r>
              <a:rPr lang="zh-CN" altLang="en-US" dirty="0" smtClean="0"/>
              <a:t>：模</a:t>
            </a:r>
            <a:r>
              <a:rPr lang="en-US" altLang="zh-CN" dirty="0"/>
              <a:t>p(x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3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620688"/>
            <a:ext cx="8458200" cy="720427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例如两域元素乘法</a:t>
            </a:r>
            <a:r>
              <a:rPr lang="en-US" altLang="zh-CN" dirty="0"/>
              <a:t> </a:t>
            </a:r>
            <a:r>
              <a:rPr lang="zh-CN" altLang="zh-CN" dirty="0"/>
              <a:t>，用多项式表示乘法计算过程为：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873574"/>
              </p:ext>
            </p:extLst>
          </p:nvPr>
        </p:nvGraphicFramePr>
        <p:xfrm>
          <a:off x="755576" y="1484784"/>
          <a:ext cx="736697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3" imgW="3619500" imgH="736600" progId="Equation.DSMT4">
                  <p:embed/>
                </p:oleObj>
              </mc:Choice>
              <mc:Fallback>
                <p:oleObj name="Equation" r:id="rId3" imgW="36195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7366972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98968"/>
              </p:ext>
            </p:extLst>
          </p:nvPr>
        </p:nvGraphicFramePr>
        <p:xfrm>
          <a:off x="389997" y="4149080"/>
          <a:ext cx="836400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5" imgW="4305300" imgH="736600" progId="Equation.DSMT4">
                  <p:embed/>
                </p:oleObj>
              </mc:Choice>
              <mc:Fallback>
                <p:oleObj name="Equation" r:id="rId5" imgW="43053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97" y="4149080"/>
                        <a:ext cx="8364006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580526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两域元素乘法结果为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对应二进制为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11000001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，对应十六进制为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{C1}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35294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然后计算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4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</a:t>
            </a:r>
            <a:r>
              <a:rPr lang="en-US" altLang="zh-CN" dirty="0"/>
              <a:t> GF(2</a:t>
            </a:r>
            <a:r>
              <a:rPr lang="en-US" altLang="zh-CN" baseline="30000" dirty="0"/>
              <a:t>8</a:t>
            </a:r>
            <a:r>
              <a:rPr lang="en-US" altLang="zh-CN" dirty="0"/>
              <a:t>)</a:t>
            </a:r>
            <a:r>
              <a:rPr lang="zh-CN" altLang="zh-CN" b="1" dirty="0" smtClean="0"/>
              <a:t>上</a:t>
            </a:r>
            <a:r>
              <a:rPr lang="zh-CN" altLang="zh-CN" b="1" dirty="0"/>
              <a:t>域元素的乘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413"/>
            <a:ext cx="8673975" cy="648419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GF(2</a:t>
            </a:r>
            <a:r>
              <a:rPr lang="en-US" altLang="zh-CN" baseline="30000" dirty="0"/>
              <a:t>8</a:t>
            </a:r>
            <a:r>
              <a:rPr lang="en-US" altLang="zh-CN" dirty="0"/>
              <a:t>) </a:t>
            </a:r>
            <a:r>
              <a:rPr lang="en-US" altLang="zh-CN" dirty="0" err="1" smtClean="0"/>
              <a:t>上还定义了一个运算</a:t>
            </a:r>
            <a:r>
              <a:rPr lang="en-US" altLang="zh-CN" dirty="0" err="1"/>
              <a:t>，</a:t>
            </a:r>
            <a:r>
              <a:rPr lang="en-US" altLang="zh-CN" dirty="0" err="1" smtClean="0"/>
              <a:t>称之为x乘法</a:t>
            </a:r>
            <a:r>
              <a:rPr lang="zh-CN" altLang="en-US" dirty="0" smtClean="0"/>
              <a:t>。设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13488"/>
              </p:ext>
            </p:extLst>
          </p:nvPr>
        </p:nvGraphicFramePr>
        <p:xfrm>
          <a:off x="107504" y="3501008"/>
          <a:ext cx="915701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3" imgW="4165600" imgH="241300" progId="Equation.DSMT4">
                  <p:embed/>
                </p:oleObj>
              </mc:Choice>
              <mc:Fallback>
                <p:oleObj name="Equation" r:id="rId3" imgW="41656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01008"/>
                        <a:ext cx="915701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7808"/>
              </p:ext>
            </p:extLst>
          </p:nvPr>
        </p:nvGraphicFramePr>
        <p:xfrm>
          <a:off x="179512" y="2060848"/>
          <a:ext cx="8111096" cy="5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5" imgW="3225600" imgH="241200" progId="Equation.DSMT4">
                  <p:embed/>
                </p:oleObj>
              </mc:Choice>
              <mc:Fallback>
                <p:oleObj name="Equation" r:id="rId5" imgW="322560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8111096" cy="5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278092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47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3126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32" y="1255400"/>
            <a:ext cx="860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多项式对应的二进制可表示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GF(2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域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{0000 0010}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十六进制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得出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x•b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(x)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结果就是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b(x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8bits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二进制向左移一位，最后一位补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乘二进制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05437"/>
              </p:ext>
            </p:extLst>
          </p:nvPr>
        </p:nvGraphicFramePr>
        <p:xfrm>
          <a:off x="505335" y="658387"/>
          <a:ext cx="8648522" cy="52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3" imgW="3771720" imgH="241200" progId="Equation.DSMT4">
                  <p:embed/>
                </p:oleObj>
              </mc:Choice>
              <mc:Fallback>
                <p:oleObj name="Equation" r:id="rId3" imgW="377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35" y="658387"/>
                        <a:ext cx="8648522" cy="52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4776"/>
              </p:ext>
            </p:extLst>
          </p:nvPr>
        </p:nvGraphicFramePr>
        <p:xfrm>
          <a:off x="229938" y="5024710"/>
          <a:ext cx="8518526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5" imgW="3784320" imgH="736560" progId="Equation.DSMT4">
                  <p:embed/>
                </p:oleObj>
              </mc:Choice>
              <mc:Fallback>
                <p:oleObj name="Equation" r:id="rId5" imgW="378432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38" y="5024710"/>
                        <a:ext cx="8518526" cy="164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05738"/>
              </p:ext>
            </p:extLst>
          </p:nvPr>
        </p:nvGraphicFramePr>
        <p:xfrm>
          <a:off x="1182688" y="4149725"/>
          <a:ext cx="6424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7" imgW="2908080" imgH="228600" progId="Equation.DSMT4">
                  <p:embed/>
                </p:oleObj>
              </mc:Choice>
              <mc:Fallback>
                <p:oleObj name="Equation" r:id="rId7" imgW="29080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149725"/>
                        <a:ext cx="64246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2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3103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02" y="3227492"/>
            <a:ext cx="860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x•b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(x)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8bits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二进制向左移一位，最后一位补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{1B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（其二进制为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00011011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，多项式表示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+x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+x+1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逐比特异或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二进制表示：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19377"/>
              </p:ext>
            </p:extLst>
          </p:nvPr>
        </p:nvGraphicFramePr>
        <p:xfrm>
          <a:off x="218303" y="1076836"/>
          <a:ext cx="903423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3" imgW="4445000" imgH="990600" progId="Equation.DSMT4">
                  <p:embed/>
                </p:oleObj>
              </mc:Choice>
              <mc:Fallback>
                <p:oleObj name="Equation" r:id="rId3" imgW="44450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3" y="1076836"/>
                        <a:ext cx="9034234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10518"/>
              </p:ext>
            </p:extLst>
          </p:nvPr>
        </p:nvGraphicFramePr>
        <p:xfrm>
          <a:off x="157367" y="5013176"/>
          <a:ext cx="810690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5" imgW="3670300" imgH="228600" progId="Equation.DSMT4">
                  <p:embed/>
                </p:oleObj>
              </mc:Choice>
              <mc:Fallback>
                <p:oleObj name="Equation" r:id="rId5" imgW="3670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7" y="5013176"/>
                        <a:ext cx="810690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562" y="452571"/>
            <a:ext cx="881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x•b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(x)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的结果就是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b(x)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8bits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二进制向左移一位，最后一位补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{1B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（其二进制为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00011011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，多项式表示为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+x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+x+1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）做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逐比特异或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乘二进制表示：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27711"/>
              </p:ext>
            </p:extLst>
          </p:nvPr>
        </p:nvGraphicFramePr>
        <p:xfrm>
          <a:off x="225563" y="1916832"/>
          <a:ext cx="810690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3" imgW="3670300" imgH="228600" progId="Equation.DSMT4">
                  <p:embed/>
                </p:oleObj>
              </mc:Choice>
              <mc:Fallback>
                <p:oleObj name="Equation" r:id="rId3" imgW="367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63" y="1916832"/>
                        <a:ext cx="810690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20795"/>
              </p:ext>
            </p:extLst>
          </p:nvPr>
        </p:nvGraphicFramePr>
        <p:xfrm>
          <a:off x="225563" y="2608064"/>
          <a:ext cx="5561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5" imgW="2616120" imgH="660240" progId="Equation.DSMT4">
                  <p:embed/>
                </p:oleObj>
              </mc:Choice>
              <mc:Fallback>
                <p:oleObj name="Equation" r:id="rId5" imgW="261612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63" y="2608064"/>
                        <a:ext cx="5561012" cy="1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79837"/>
              </p:ext>
            </p:extLst>
          </p:nvPr>
        </p:nvGraphicFramePr>
        <p:xfrm>
          <a:off x="338075" y="4365104"/>
          <a:ext cx="823591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7" imgW="3873240" imgH="1015920" progId="Equation.DSMT4">
                  <p:embed/>
                </p:oleObj>
              </mc:Choice>
              <mc:Fallback>
                <p:oleObj name="Equation" r:id="rId7" imgW="38732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075" y="4365104"/>
                        <a:ext cx="8235915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2860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{57}•{13}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}=(0001 0011)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=(00010000+00000010+00000001)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依次计算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57}•{13}={57} •({01}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{02}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1543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91972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{02}={01010111}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{00000010}={10101110}={AE}</a:t>
            </a:r>
          </a:p>
          <a:p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{04}={AE}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{02}={10101110}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{00000010}={01011100}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{00011011} ={01000111}={47}</a:t>
            </a:r>
          </a:p>
          <a:p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{08}={47}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{02}={01000111}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{00000010}={10001110}={8E}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{10}={8E}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{02}={10001110}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{00000010}={00011100}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{00011011} ={00000111}={07}</a:t>
            </a:r>
          </a:p>
          <a:p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{57}•{13}={57} •({01} ⊕{02} ⊕{10})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={57}•{01}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{57}•{02}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{57}•{10}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={01010111}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{10101110}⊕{00000111}={11111110}={FE}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1000125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．列混合（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MixColumns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569201" cy="432048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列混合可用矩阵相乘来实现，</a:t>
            </a:r>
            <a:r>
              <a:rPr lang="zh-CN" altLang="zh-CN" dirty="0" smtClean="0"/>
              <a:t>如公式所示</a:t>
            </a:r>
            <a:r>
              <a:rPr lang="zh-CN" altLang="en-US" dirty="0" smtClean="0"/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39395"/>
              </p:ext>
            </p:extLst>
          </p:nvPr>
        </p:nvGraphicFramePr>
        <p:xfrm>
          <a:off x="1431925" y="1052513"/>
          <a:ext cx="569118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3" imgW="2882880" imgH="914400" progId="Equation.DSMT4">
                  <p:embed/>
                </p:oleObj>
              </mc:Choice>
              <mc:Fallback>
                <p:oleObj name="Equation" r:id="rId3" imgW="2882880" imgH="914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052513"/>
                        <a:ext cx="569118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72254"/>
              </p:ext>
            </p:extLst>
          </p:nvPr>
        </p:nvGraphicFramePr>
        <p:xfrm>
          <a:off x="179512" y="3861048"/>
          <a:ext cx="7831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5" imgW="3809880" imgH="203040" progId="Equation.DSMT4">
                  <p:embed/>
                </p:oleObj>
              </mc:Choice>
              <mc:Fallback>
                <p:oleObj name="Equation" r:id="rId5" imgW="380988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61048"/>
                        <a:ext cx="783113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7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230187"/>
              </p:ext>
            </p:extLst>
          </p:nvPr>
        </p:nvGraphicFramePr>
        <p:xfrm>
          <a:off x="323528" y="1268760"/>
          <a:ext cx="8112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3" imgW="3848040" imgH="203040" progId="Equation.DSMT4">
                  <p:embed/>
                </p:oleObj>
              </mc:Choice>
              <mc:Fallback>
                <p:oleObj name="Equation" r:id="rId3" imgW="384804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8112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50470"/>
              </p:ext>
            </p:extLst>
          </p:nvPr>
        </p:nvGraphicFramePr>
        <p:xfrm>
          <a:off x="149225" y="4508500"/>
          <a:ext cx="89804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5" imgW="4368600" imgH="660240" progId="Equation.DSMT4">
                  <p:embed/>
                </p:oleObj>
              </mc:Choice>
              <mc:Fallback>
                <p:oleObj name="Equation" r:id="rId5" imgW="4368600" imgH="6602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508500"/>
                        <a:ext cx="898048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66729"/>
              </p:ext>
            </p:extLst>
          </p:nvPr>
        </p:nvGraphicFramePr>
        <p:xfrm>
          <a:off x="323528" y="476672"/>
          <a:ext cx="7831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7" imgW="3809880" imgH="203040" progId="Equation.DSMT4">
                  <p:embed/>
                </p:oleObj>
              </mc:Choice>
              <mc:Fallback>
                <p:oleObj name="Equation" r:id="rId7" imgW="3809880" imgH="203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672"/>
                        <a:ext cx="7831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23528" y="2860751"/>
                <a:ext cx="40324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}"/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/>
                            </a:rPr>
                            <m:t>{01}•{50})={01010000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60751"/>
                <a:ext cx="4032447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7504" y="1848136"/>
                <a:ext cx="6552728" cy="822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}"/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/>
                            </a:rPr>
                            <m:t>{03}•{1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zh-CN" altLang="en-US" sz="2400">
                              <a:latin typeface="Cambria Math"/>
                            </a:rPr>
                            <m:t>})=({02}•{1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zh-CN" altLang="en-US" sz="2400">
                              <a:latin typeface="Cambria Math"/>
                            </a:rPr>
                            <m:t>})⊕({01}•{1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zh-CN" altLang="en-US" sz="2400">
                              <a:latin typeface="Cambria Math"/>
                            </a:rPr>
                            <m:t>})={00110110}⊕{1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48136"/>
                <a:ext cx="6552728" cy="822982"/>
              </a:xfrm>
              <a:prstGeom prst="rect">
                <a:avLst/>
              </a:prstGeom>
              <a:blipFill rotWithShape="1">
                <a:blip r:embed="rId10"/>
                <a:stretch>
                  <a:fillRect l="-4093" t="-72593" b="-10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7504" y="3460941"/>
                <a:ext cx="44648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}"/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/>
                            </a:rPr>
                            <m:t>{01}•{18})={00011000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60941"/>
                <a:ext cx="4464865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AES</a:t>
            </a:r>
            <a:r>
              <a:rPr lang="zh-CN" altLang="zh-CN" b="1" dirty="0" smtClean="0"/>
              <a:t>加密过程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9344"/>
              </p:ext>
            </p:extLst>
          </p:nvPr>
        </p:nvGraphicFramePr>
        <p:xfrm>
          <a:off x="27856" y="1124744"/>
          <a:ext cx="9116144" cy="34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3" imgW="6325819" imgH="2188464" progId="Visio.Drawing.11">
                  <p:embed/>
                </p:oleObj>
              </mc:Choice>
              <mc:Fallback>
                <p:oleObj r:id="rId3" imgW="6325819" imgH="21884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6" y="1124744"/>
                        <a:ext cx="9116144" cy="345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494116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如果明文分组长度为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128bits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，密钥的长度也为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128bits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加密轮数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）各个操作执行的次数。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0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01428"/>
              </p:ext>
            </p:extLst>
          </p:nvPr>
        </p:nvGraphicFramePr>
        <p:xfrm>
          <a:off x="395536" y="908720"/>
          <a:ext cx="8568951" cy="9361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60743"/>
                <a:gridCol w="727541"/>
                <a:gridCol w="727541"/>
                <a:gridCol w="727541"/>
                <a:gridCol w="893940"/>
                <a:gridCol w="727541"/>
                <a:gridCol w="893940"/>
                <a:gridCol w="727541"/>
                <a:gridCol w="727541"/>
                <a:gridCol w="727541"/>
                <a:gridCol w="727541"/>
              </a:tblGrid>
              <a:tr h="46805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RC[i]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1b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36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4039"/>
              </p:ext>
            </p:extLst>
          </p:nvPr>
        </p:nvGraphicFramePr>
        <p:xfrm>
          <a:off x="251520" y="2348880"/>
          <a:ext cx="8712968" cy="16283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3077"/>
                <a:gridCol w="1465949"/>
                <a:gridCol w="1465949"/>
                <a:gridCol w="1588821"/>
                <a:gridCol w="1383223"/>
                <a:gridCol w="1465949"/>
              </a:tblGrid>
              <a:tr h="23563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43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Rcon[i]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01000000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02000000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04000000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08000000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3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i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43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Rcon[i]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20000000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40000000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80000000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>
                          <a:effectLst/>
                          <a:latin typeface="Times New Roman"/>
                          <a:ea typeface="宋体"/>
                        </a:rPr>
                        <a:t>1b000000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it-IT" sz="2400" kern="100" dirty="0">
                          <a:effectLst/>
                          <a:latin typeface="Times New Roman"/>
                          <a:ea typeface="宋体"/>
                        </a:rPr>
                        <a:t>36000000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4509120"/>
                <a:ext cx="8064896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Rcon[i]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是一个字</a:t>
                </a:r>
                <a:r>
                  <a:rPr lang="it-IT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32bits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。计算方法为：</a:t>
                </a:r>
                <a:r>
                  <a:rPr lang="it-IT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Rcon[i]=(RC[i],{00} {00} {00})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。则</a:t>
                </a:r>
                <a:r>
                  <a:rPr lang="it-IT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RC[0]={01}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it-IT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RC[</a:t>
                </a:r>
                <a:r>
                  <a:rPr lang="it-IT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it-IT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]={02}</a:t>
                </a:r>
                <a14:m>
                  <m:oMath xmlns:m="http://schemas.openxmlformats.org/officeDocument/2006/math">
                    <m:r>
                      <a:rPr lang="it-IT" altLang="zh-CN" sz="240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it-IT" altLang="zh-CN" sz="2400">
                        <a:latin typeface="Cambria Math"/>
                      </a:rPr>
                      <m:t>RC</m:t>
                    </m:r>
                    <m:r>
                      <a:rPr lang="it-IT" altLang="zh-CN" sz="2400">
                        <a:latin typeface="Cambria Math"/>
                      </a:rPr>
                      <m:t>[</m:t>
                    </m:r>
                    <m:r>
                      <a:rPr lang="it-IT" altLang="zh-CN" sz="2400" i="1">
                        <a:latin typeface="Cambria Math"/>
                      </a:rPr>
                      <m:t>𝑖</m:t>
                    </m:r>
                    <m:r>
                      <a:rPr lang="it-IT" altLang="zh-CN" sz="2400" i="1">
                        <a:latin typeface="Cambria Math"/>
                      </a:rPr>
                      <m:t>−</m:t>
                    </m:r>
                    <m:r>
                      <a:rPr lang="it-IT" altLang="zh-CN" sz="2400">
                        <a:latin typeface="Cambria Math"/>
                      </a:rPr>
                      <m:t>1]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altLang="zh-CN" sz="2400">
                        <a:latin typeface="Cambria Math"/>
                      </a:rPr>
                      <m:t>RC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altLang="zh-CN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t-IT" altLang="zh-CN" sz="2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altLang="zh-CN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t-IT" altLang="zh-CN" sz="2400" i="1">
                            <a:latin typeface="Cambria Math"/>
                          </a:rPr>
                          <m:t>𝑖</m:t>
                        </m:r>
                        <m:r>
                          <a:rPr lang="it-IT" altLang="zh-CN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，即是在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GF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</a:t>
                </a:r>
                <a:r>
                  <a:rPr lang="en-US" altLang="zh-CN" sz="24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有限域上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乘。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09120"/>
                <a:ext cx="8064896" cy="1577996"/>
              </a:xfrm>
              <a:prstGeom prst="rect">
                <a:avLst/>
              </a:prstGeom>
              <a:blipFill rotWithShape="1">
                <a:blip r:embed="rId2"/>
                <a:stretch>
                  <a:fillRect l="-1134" t="-3089" r="-2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7544" y="9746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kern="100" dirty="0">
                <a:latin typeface="Times New Roman"/>
                <a:ea typeface="宋体"/>
              </a:rPr>
              <a:t>Rcon[i</a:t>
            </a:r>
            <a:r>
              <a:rPr lang="it-IT" altLang="zh-CN" sz="2800" kern="100" dirty="0" smtClean="0">
                <a:latin typeface="Times New Roman"/>
                <a:ea typeface="宋体"/>
              </a:rPr>
              <a:t>]</a:t>
            </a:r>
            <a:endParaRPr lang="zh-CN" altLang="zh-CN" sz="2800" kern="100" dirty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983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136904" cy="19445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AES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chemeClr val="tx2"/>
                </a:solidFill>
              </a:rPr>
              <a:t>基本运算单位</a:t>
            </a:r>
            <a:r>
              <a:rPr lang="zh-CN" altLang="zh-CN" dirty="0"/>
              <a:t>是字节（</a:t>
            </a:r>
            <a:r>
              <a:rPr lang="en-US" altLang="zh-CN" dirty="0"/>
              <a:t>Byte</a:t>
            </a:r>
            <a:r>
              <a:rPr lang="zh-CN" altLang="zh-CN" dirty="0"/>
              <a:t>），加密和解密过程都是在一个</a:t>
            </a:r>
            <a:r>
              <a:rPr lang="en-US" altLang="zh-CN" dirty="0"/>
              <a:t>4×4</a:t>
            </a:r>
            <a:r>
              <a:rPr lang="zh-CN" altLang="zh-CN" dirty="0"/>
              <a:t>的</a:t>
            </a:r>
            <a:r>
              <a:rPr lang="en-US" altLang="zh-CN" dirty="0">
                <a:solidFill>
                  <a:schemeClr val="tx2"/>
                </a:solidFill>
              </a:rPr>
              <a:t>字节</a:t>
            </a:r>
            <a:r>
              <a:rPr lang="zh-CN" altLang="zh-CN" dirty="0">
                <a:solidFill>
                  <a:schemeClr val="tx2"/>
                </a:solidFill>
              </a:rPr>
              <a:t>矩阵</a:t>
            </a:r>
            <a:r>
              <a:rPr lang="zh-CN" altLang="zh-CN" dirty="0"/>
              <a:t>上运作，这个矩阵又称为</a:t>
            </a:r>
            <a:r>
              <a:rPr lang="en-US" altLang="zh-CN" dirty="0"/>
              <a:t>“</a:t>
            </a:r>
            <a:r>
              <a:rPr lang="zh-CN" altLang="zh-CN" dirty="0"/>
              <a:t>体（</a:t>
            </a:r>
            <a:r>
              <a:rPr lang="en-US" altLang="zh-CN" dirty="0"/>
              <a:t>state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或者</a:t>
            </a:r>
            <a:r>
              <a:rPr lang="en-US" altLang="zh-CN" dirty="0"/>
              <a:t>“</a:t>
            </a:r>
            <a:r>
              <a:rPr lang="zh-CN" altLang="zh-CN" b="1" dirty="0">
                <a:solidFill>
                  <a:srgbClr val="002060"/>
                </a:solidFill>
              </a:rPr>
              <a:t>状态</a:t>
            </a:r>
            <a:r>
              <a:rPr lang="en-US" altLang="zh-CN" dirty="0"/>
              <a:t>”</a:t>
            </a:r>
            <a:r>
              <a:rPr lang="zh-CN" altLang="zh-CN" dirty="0" smtClean="0"/>
              <a:t>。字节矩阵初始值是一个明文块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块</a:t>
            </a:r>
            <a:r>
              <a:rPr lang="en-US" altLang="zh-CN" dirty="0"/>
              <a:t>/</a:t>
            </a:r>
            <a:r>
              <a:rPr lang="zh-CN" altLang="en-US" dirty="0" smtClean="0"/>
              <a:t>分组，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32051"/>
              </p:ext>
            </p:extLst>
          </p:nvPr>
        </p:nvGraphicFramePr>
        <p:xfrm>
          <a:off x="2843808" y="2852936"/>
          <a:ext cx="3168352" cy="247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3" imgW="1474721" imgH="1154469" progId="Visio.Drawing.11">
                  <p:embed/>
                </p:oleObj>
              </mc:Choice>
              <mc:Fallback>
                <p:oleObj r:id="rId3" imgW="1474721" imgH="11544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52936"/>
                        <a:ext cx="3168352" cy="247024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3768" y="56935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图4-23　状态矩阵（State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03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2" y="1268413"/>
            <a:ext cx="8673976" cy="4824412"/>
          </a:xfrm>
        </p:spPr>
        <p:txBody>
          <a:bodyPr/>
          <a:lstStyle/>
          <a:p>
            <a:pPr indent="625475">
              <a:buNone/>
            </a:pPr>
            <a:r>
              <a:rPr lang="zh-CN" altLang="zh-CN" dirty="0"/>
              <a:t>状态用以</a:t>
            </a:r>
            <a:r>
              <a:rPr lang="zh-CN" altLang="zh-CN" b="1" dirty="0">
                <a:solidFill>
                  <a:srgbClr val="002060"/>
                </a:solidFill>
              </a:rPr>
              <a:t>字节（</a:t>
            </a:r>
            <a:r>
              <a:rPr lang="en-US" altLang="zh-CN" b="1" dirty="0">
                <a:solidFill>
                  <a:srgbClr val="002060"/>
                </a:solidFill>
              </a:rPr>
              <a:t>8bits</a:t>
            </a:r>
            <a:r>
              <a:rPr lang="zh-CN" altLang="zh-CN" b="1" dirty="0">
                <a:solidFill>
                  <a:srgbClr val="002060"/>
                </a:solidFill>
              </a:rPr>
              <a:t>）</a:t>
            </a:r>
            <a:r>
              <a:rPr lang="zh-CN" altLang="zh-CN" dirty="0"/>
              <a:t>为基本构成元素，</a:t>
            </a:r>
            <a:r>
              <a:rPr lang="zh-CN" altLang="zh-CN" b="1" dirty="0">
                <a:solidFill>
                  <a:srgbClr val="002060"/>
                </a:solidFill>
              </a:rPr>
              <a:t>每列</a:t>
            </a:r>
            <a:r>
              <a:rPr lang="en-US" altLang="zh-CN" b="1" dirty="0">
                <a:solidFill>
                  <a:srgbClr val="002060"/>
                </a:solidFill>
              </a:rPr>
              <a:t>4bytes</a:t>
            </a:r>
            <a:r>
              <a:rPr lang="zh-CN" altLang="zh-CN" b="1" dirty="0">
                <a:solidFill>
                  <a:srgbClr val="002060"/>
                </a:solidFill>
              </a:rPr>
              <a:t>数据</a:t>
            </a:r>
            <a:r>
              <a:rPr lang="zh-CN" altLang="zh-CN" dirty="0"/>
              <a:t>，即为</a:t>
            </a:r>
            <a:r>
              <a:rPr lang="en-US" altLang="zh-CN" dirty="0" smtClean="0"/>
              <a:t>32bits</a:t>
            </a:r>
            <a:r>
              <a:rPr lang="zh-CN" altLang="en-US" dirty="0" smtClean="0"/>
              <a:t>。对于</a:t>
            </a:r>
            <a:r>
              <a:rPr lang="en-US" altLang="zh-CN" dirty="0" err="1"/>
              <a:t>Rijndael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明文</a:t>
            </a:r>
            <a:r>
              <a:rPr lang="zh-CN" altLang="zh-CN" dirty="0"/>
              <a:t>列数为分组长度除以</a:t>
            </a:r>
            <a:r>
              <a:rPr lang="en-US" altLang="zh-CN" dirty="0"/>
              <a:t>32</a:t>
            </a:r>
            <a:r>
              <a:rPr lang="zh-CN" altLang="zh-CN" dirty="0"/>
              <a:t>，通常记为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zh-CN" altLang="zh-CN" dirty="0"/>
              <a:t>。</a:t>
            </a:r>
          </a:p>
          <a:p>
            <a:pPr indent="625475">
              <a:buNone/>
            </a:pPr>
            <a:r>
              <a:rPr lang="en-US" altLang="zh-CN" i="1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=</a:t>
            </a:r>
            <a:r>
              <a:rPr lang="zh-CN" altLang="zh-CN" dirty="0"/>
              <a:t>分组长度（</a:t>
            </a:r>
            <a:r>
              <a:rPr lang="en-US" altLang="zh-CN" dirty="0"/>
              <a:t>bits</a:t>
            </a:r>
            <a:r>
              <a:rPr lang="zh-CN" altLang="zh-CN" dirty="0"/>
              <a:t>）</a:t>
            </a:r>
            <a:r>
              <a:rPr lang="en-US" altLang="zh-CN" dirty="0"/>
              <a:t>/ 32(bits)</a:t>
            </a:r>
            <a:endParaRPr lang="zh-CN" altLang="zh-CN" dirty="0"/>
          </a:p>
          <a:p>
            <a:pPr indent="625475">
              <a:buNone/>
            </a:pPr>
            <a:r>
              <a:rPr lang="en-US" altLang="zh-CN" dirty="0" err="1"/>
              <a:t>Rijndael</a:t>
            </a:r>
            <a:r>
              <a:rPr lang="zh-CN" altLang="zh-CN" dirty="0"/>
              <a:t>算法列数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b</a:t>
            </a:r>
            <a:r>
              <a:rPr lang="zh-CN" altLang="zh-CN" dirty="0"/>
              <a:t>可以取的值为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，对应的明文分组长度为</a:t>
            </a:r>
            <a:r>
              <a:rPr lang="en-US" altLang="zh-CN" dirty="0"/>
              <a:t>128</a:t>
            </a:r>
            <a:r>
              <a:rPr lang="zh-CN" altLang="zh-CN" dirty="0"/>
              <a:t>、</a:t>
            </a:r>
            <a:r>
              <a:rPr lang="en-US" altLang="zh-CN" dirty="0"/>
              <a:t>192</a:t>
            </a:r>
            <a:r>
              <a:rPr lang="zh-CN" altLang="zh-CN" dirty="0"/>
              <a:t>、</a:t>
            </a:r>
            <a:r>
              <a:rPr lang="en-US" altLang="zh-CN" dirty="0"/>
              <a:t>256 bits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625475">
              <a:buNone/>
            </a:pPr>
            <a:endParaRPr lang="en-US" altLang="zh-CN" dirty="0"/>
          </a:p>
          <a:p>
            <a:pPr indent="625475">
              <a:buNone/>
            </a:pPr>
            <a:r>
              <a:rPr lang="zh-CN" altLang="zh-CN" dirty="0" smtClean="0"/>
              <a:t>而</a:t>
            </a:r>
            <a:r>
              <a:rPr lang="en-US" altLang="zh-CN" b="1" dirty="0">
                <a:solidFill>
                  <a:srgbClr val="002060"/>
                </a:solidFill>
              </a:rPr>
              <a:t>AES</a:t>
            </a:r>
            <a:r>
              <a:rPr lang="zh-CN" altLang="zh-CN" b="1" dirty="0">
                <a:solidFill>
                  <a:srgbClr val="002060"/>
                </a:solidFill>
              </a:rPr>
              <a:t>算法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002060"/>
                </a:solidFill>
              </a:rPr>
              <a:t>分组长度固定</a:t>
            </a:r>
            <a:r>
              <a:rPr lang="zh-CN" altLang="zh-CN" dirty="0"/>
              <a:t>为</a:t>
            </a:r>
            <a:r>
              <a:rPr lang="en-US" altLang="zh-CN" dirty="0"/>
              <a:t>128 bits</a:t>
            </a:r>
            <a:r>
              <a:rPr lang="zh-CN" altLang="zh-CN" dirty="0"/>
              <a:t>，因此</a:t>
            </a:r>
            <a:r>
              <a:rPr lang="en-US" altLang="zh-CN" dirty="0"/>
              <a:t>AES</a:t>
            </a:r>
            <a:r>
              <a:rPr lang="zh-CN" altLang="zh-CN" dirty="0"/>
              <a:t>明文列数等于固定值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b</a:t>
            </a:r>
            <a:r>
              <a:rPr lang="en-US" altLang="zh-CN" dirty="0"/>
              <a:t>=4</a:t>
            </a:r>
            <a:r>
              <a:rPr lang="zh-CN" altLang="zh-CN" dirty="0"/>
              <a:t>。</a:t>
            </a:r>
          </a:p>
          <a:p>
            <a:pPr indent="625475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2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9"/>
            <a:ext cx="8458200" cy="2232248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初始状态</a:t>
            </a:r>
            <a:r>
              <a:rPr lang="zh-CN" altLang="zh-CN" dirty="0"/>
              <a:t>矩阵</a:t>
            </a:r>
            <a:r>
              <a:rPr lang="zh-CN" altLang="zh-CN" dirty="0" smtClean="0"/>
              <a:t>由为</a:t>
            </a:r>
            <a:r>
              <a:rPr lang="en-US" altLang="zh-CN" b="1" dirty="0">
                <a:solidFill>
                  <a:srgbClr val="002060"/>
                </a:solidFill>
              </a:rPr>
              <a:t>128bits</a:t>
            </a:r>
            <a:r>
              <a:rPr lang="zh-CN" altLang="zh-CN" b="1" dirty="0">
                <a:solidFill>
                  <a:srgbClr val="002060"/>
                </a:solidFill>
              </a:rPr>
              <a:t>明文</a:t>
            </a:r>
            <a:r>
              <a:rPr lang="zh-CN" altLang="zh-CN" dirty="0"/>
              <a:t>分组构成，以字节为单位，则总共有</a:t>
            </a:r>
            <a:r>
              <a:rPr lang="en-US" altLang="zh-CN" b="1" dirty="0" smtClean="0">
                <a:solidFill>
                  <a:srgbClr val="002060"/>
                </a:solidFill>
              </a:rPr>
              <a:t>16bytes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从</a:t>
            </a:r>
            <a:r>
              <a:rPr lang="zh-CN" altLang="zh-CN" dirty="0"/>
              <a:t>左到右开始，则</a:t>
            </a:r>
            <a:r>
              <a:rPr lang="zh-CN" altLang="zh-CN" b="1" dirty="0">
                <a:solidFill>
                  <a:srgbClr val="002060"/>
                </a:solidFill>
              </a:rPr>
              <a:t>前</a:t>
            </a:r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zh-CN" b="1" dirty="0">
                <a:solidFill>
                  <a:srgbClr val="002060"/>
                </a:solidFill>
              </a:rPr>
              <a:t>个字节</a:t>
            </a:r>
            <a:r>
              <a:rPr lang="zh-CN" altLang="zh-CN" dirty="0"/>
              <a:t>组成明文状态矩阵</a:t>
            </a:r>
            <a:r>
              <a:rPr lang="zh-CN" altLang="zh-CN" b="1" dirty="0">
                <a:solidFill>
                  <a:srgbClr val="002060"/>
                </a:solidFill>
              </a:rPr>
              <a:t>第</a:t>
            </a:r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zh-CN" b="1" dirty="0">
                <a:solidFill>
                  <a:srgbClr val="002060"/>
                </a:solidFill>
              </a:rPr>
              <a:t>列</a:t>
            </a:r>
            <a:r>
              <a:rPr lang="zh-CN" altLang="zh-CN" dirty="0"/>
              <a:t>，依次后四个字节组成第</a:t>
            </a:r>
            <a:r>
              <a:rPr lang="en-US" altLang="zh-CN" dirty="0"/>
              <a:t>2</a:t>
            </a:r>
            <a:r>
              <a:rPr lang="zh-CN" altLang="zh-CN" dirty="0"/>
              <a:t>列，依次</a:t>
            </a:r>
            <a:r>
              <a:rPr lang="zh-CN" altLang="zh-CN" dirty="0" smtClean="0"/>
              <a:t>类推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AES</a:t>
            </a:r>
            <a:r>
              <a:rPr lang="zh-CN" altLang="zh-CN" dirty="0"/>
              <a:t>算法明文分组可以构成一个</a:t>
            </a:r>
            <a:r>
              <a:rPr lang="en-US" altLang="zh-CN" dirty="0"/>
              <a:t>4×4</a:t>
            </a:r>
            <a:r>
              <a:rPr lang="zh-CN" altLang="zh-CN" dirty="0"/>
              <a:t>的初始字节状态矩阵，如</a:t>
            </a:r>
            <a:r>
              <a:rPr lang="zh-CN" altLang="zh-CN" dirty="0" smtClean="0"/>
              <a:t>图所示。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891639"/>
              </p:ext>
            </p:extLst>
          </p:nvPr>
        </p:nvGraphicFramePr>
        <p:xfrm>
          <a:off x="827584" y="2564904"/>
          <a:ext cx="7488832" cy="263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3" imgW="5902660" imgH="2051067" progId="Visio.Drawing.11">
                  <p:embed/>
                </p:oleObj>
              </mc:Choice>
              <mc:Fallback>
                <p:oleObj r:id="rId3" imgW="5902660" imgH="20510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7488832" cy="263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35696" y="5229200"/>
            <a:ext cx="511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图4-24　明文初始状态矩阵（State）</a:t>
            </a:r>
            <a:endParaRPr lang="zh-CN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6021288"/>
            <a:ext cx="8280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加密结束时，输出密文</a:t>
            </a:r>
            <a:r>
              <a:rPr lang="en-US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128bits</a:t>
            </a:r>
            <a:r>
              <a:rPr lang="zh-CN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也是从状态矩阵</a:t>
            </a:r>
            <a:r>
              <a:rPr lang="zh-CN" altLang="zh-CN" sz="2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以列</a:t>
            </a:r>
            <a:r>
              <a:rPr lang="zh-CN" altLang="en-US" sz="2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zh-CN" sz="2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顺序提取。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算法加密和解密过程中</a:t>
            </a:r>
            <a:r>
              <a:rPr lang="zh-CN" altLang="zh-CN" b="1" dirty="0" smtClean="0">
                <a:solidFill>
                  <a:srgbClr val="002060"/>
                </a:solidFill>
              </a:rPr>
              <a:t>密钥</a:t>
            </a:r>
            <a:r>
              <a:rPr lang="zh-CN" altLang="zh-CN" dirty="0" smtClean="0"/>
              <a:t>同样</a:t>
            </a:r>
            <a:r>
              <a:rPr lang="zh-CN" altLang="zh-CN" dirty="0"/>
              <a:t>以字节为单位进行计算，</a:t>
            </a:r>
            <a:r>
              <a:rPr lang="zh-CN" altLang="zh-CN" b="1" dirty="0">
                <a:solidFill>
                  <a:srgbClr val="002060"/>
                </a:solidFill>
              </a:rPr>
              <a:t>密钥状态矩阵也是</a:t>
            </a:r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zh-CN" b="1" dirty="0">
                <a:solidFill>
                  <a:srgbClr val="002060"/>
                </a:solidFill>
              </a:rPr>
              <a:t>行</a:t>
            </a:r>
            <a:r>
              <a:rPr lang="zh-CN" altLang="zh-CN" dirty="0"/>
              <a:t>，每列</a:t>
            </a:r>
            <a:r>
              <a:rPr lang="en-US" altLang="zh-CN" dirty="0"/>
              <a:t>4bytes</a:t>
            </a:r>
            <a:r>
              <a:rPr lang="zh-CN" altLang="zh-CN" dirty="0"/>
              <a:t>数据，即为</a:t>
            </a:r>
            <a:r>
              <a:rPr lang="en-US" altLang="zh-CN" dirty="0"/>
              <a:t>32bits</a:t>
            </a:r>
            <a:r>
              <a:rPr lang="zh-CN" altLang="zh-CN" dirty="0"/>
              <a:t>。因而密钥列数记为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zh-CN" altLang="zh-CN" dirty="0"/>
              <a:t>。</a:t>
            </a:r>
          </a:p>
          <a:p>
            <a:pPr indent="715963">
              <a:buNone/>
            </a:pPr>
            <a:r>
              <a:rPr lang="en-US" altLang="zh-CN" i="1" dirty="0" err="1"/>
              <a:t>N</a:t>
            </a:r>
            <a:r>
              <a:rPr lang="en-US" altLang="zh-CN" baseline="-25000" dirty="0" err="1"/>
              <a:t>k</a:t>
            </a:r>
            <a:r>
              <a:rPr lang="en-US" altLang="zh-CN" dirty="0"/>
              <a:t>=</a:t>
            </a:r>
            <a:r>
              <a:rPr lang="zh-CN" altLang="zh-CN" dirty="0"/>
              <a:t>密钥长度（</a:t>
            </a:r>
            <a:r>
              <a:rPr lang="en-US" altLang="zh-CN" dirty="0"/>
              <a:t>bits</a:t>
            </a:r>
            <a:r>
              <a:rPr lang="zh-CN" altLang="zh-CN" dirty="0"/>
              <a:t>）</a:t>
            </a:r>
            <a:r>
              <a:rPr lang="en-US" altLang="zh-CN" dirty="0"/>
              <a:t>/32</a:t>
            </a:r>
            <a:r>
              <a:rPr lang="zh-CN" altLang="zh-CN" dirty="0"/>
              <a:t>（</a:t>
            </a:r>
            <a:r>
              <a:rPr lang="en-US" altLang="zh-CN" dirty="0"/>
              <a:t>bits</a:t>
            </a:r>
            <a:r>
              <a:rPr lang="zh-CN" altLang="zh-CN" dirty="0"/>
              <a:t>）</a:t>
            </a:r>
          </a:p>
          <a:p>
            <a:pPr indent="715963">
              <a:buNone/>
            </a:pPr>
            <a:r>
              <a:rPr lang="en-US" altLang="zh-CN" dirty="0"/>
              <a:t>AES</a:t>
            </a:r>
            <a:r>
              <a:rPr lang="zh-CN" altLang="zh-CN" dirty="0"/>
              <a:t>算法的密钥长度的列数为</a:t>
            </a:r>
            <a:r>
              <a:rPr lang="en-US" altLang="zh-CN" dirty="0"/>
              <a:t>128bits</a:t>
            </a:r>
            <a:r>
              <a:rPr lang="zh-CN" altLang="zh-CN" dirty="0"/>
              <a:t>、</a:t>
            </a:r>
            <a:r>
              <a:rPr lang="en-US" altLang="zh-CN" dirty="0"/>
              <a:t>192bits</a:t>
            </a:r>
            <a:r>
              <a:rPr lang="zh-CN" altLang="zh-CN" dirty="0"/>
              <a:t>、</a:t>
            </a:r>
            <a:r>
              <a:rPr lang="en-US" altLang="zh-CN" dirty="0"/>
              <a:t>256bits</a:t>
            </a:r>
            <a:r>
              <a:rPr lang="zh-CN" altLang="zh-CN" dirty="0"/>
              <a:t>三种不同长度，因此不同密钥长度</a:t>
            </a:r>
            <a:r>
              <a:rPr lang="en-US" altLang="zh-CN" i="1" dirty="0" err="1"/>
              <a:t>N</a:t>
            </a:r>
            <a:r>
              <a:rPr lang="en-US" altLang="zh-CN" baseline="-25000" dirty="0" err="1"/>
              <a:t>k</a:t>
            </a:r>
            <a:r>
              <a:rPr lang="zh-CN" altLang="zh-CN" dirty="0"/>
              <a:t>可以取值分别为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3710</Words>
  <Application>Microsoft Office PowerPoint</Application>
  <PresentationFormat>全屏显示(4:3)</PresentationFormat>
  <Paragraphs>884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Office 主题​​</vt:lpstr>
      <vt:lpstr>Visio.Drawing.11</vt:lpstr>
      <vt:lpstr>Equation</vt:lpstr>
      <vt:lpstr>文档</vt:lpstr>
      <vt:lpstr>MathType 6.0 Equation</vt:lpstr>
      <vt:lpstr>4.3 AES</vt:lpstr>
      <vt:lpstr>PowerPoint 演示文稿</vt:lpstr>
      <vt:lpstr>4.4.1 AES算法描述</vt:lpstr>
      <vt:lpstr>PowerPoint 演示文稿</vt:lpstr>
      <vt:lpstr>AES加密过程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2．行移位（ShiftRows）</vt:lpstr>
      <vt:lpstr>PowerPoint 演示文稿</vt:lpstr>
      <vt:lpstr>PowerPoint 演示文稿</vt:lpstr>
      <vt:lpstr>3．列混合（MixColumns）</vt:lpstr>
      <vt:lpstr>PowerPoint 演示文稿</vt:lpstr>
      <vt:lpstr>4．轮密钥加（AddRoundKey）</vt:lpstr>
      <vt:lpstr>4.4.4 密钥扩展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AES加密和解密过程</vt:lpstr>
      <vt:lpstr>PowerPoint 演示文稿</vt:lpstr>
      <vt:lpstr>PowerPoint 演示文稿</vt:lpstr>
      <vt:lpstr>PowerPoint 演示文稿</vt:lpstr>
      <vt:lpstr>PowerPoint 演示文稿</vt:lpstr>
      <vt:lpstr>逆列混合</vt:lpstr>
      <vt:lpstr>PowerPoint 演示文稿</vt:lpstr>
      <vt:lpstr>PowerPoint 演示文稿</vt:lpstr>
      <vt:lpstr>4.4.2 基本运算</vt:lpstr>
      <vt:lpstr>1．字节在GF(28)上的表示</vt:lpstr>
      <vt:lpstr>GF(28)上两个域元素的加</vt:lpstr>
      <vt:lpstr>3． GF(28)上两个域元素的乘</vt:lpstr>
      <vt:lpstr>PowerPoint 演示文稿</vt:lpstr>
      <vt:lpstr>4． GF(28)上域元素的乘 </vt:lpstr>
      <vt:lpstr>PowerPoint 演示文稿</vt:lpstr>
      <vt:lpstr>PowerPoint 演示文稿</vt:lpstr>
      <vt:lpstr>PowerPoint 演示文稿</vt:lpstr>
      <vt:lpstr>PowerPoint 演示文稿</vt:lpstr>
      <vt:lpstr>3．列混合（MixColumns）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sleuth</dc:creator>
  <cp:lastModifiedBy>sleuth</cp:lastModifiedBy>
  <cp:revision>148</cp:revision>
  <dcterms:created xsi:type="dcterms:W3CDTF">2016-02-24T14:37:43Z</dcterms:created>
  <dcterms:modified xsi:type="dcterms:W3CDTF">2017-03-15T06:50:06Z</dcterms:modified>
</cp:coreProperties>
</file>