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42"/>
  </p:notesMasterIdLst>
  <p:sldIdLst>
    <p:sldId id="258" r:id="rId2"/>
    <p:sldId id="257" r:id="rId3"/>
    <p:sldId id="259" r:id="rId4"/>
    <p:sldId id="260" r:id="rId5"/>
    <p:sldId id="274" r:id="rId6"/>
    <p:sldId id="278" r:id="rId7"/>
    <p:sldId id="275" r:id="rId8"/>
    <p:sldId id="276" r:id="rId9"/>
    <p:sldId id="277" r:id="rId10"/>
    <p:sldId id="261" r:id="rId11"/>
    <p:sldId id="291" r:id="rId12"/>
    <p:sldId id="299" r:id="rId13"/>
    <p:sldId id="300" r:id="rId14"/>
    <p:sldId id="262" r:id="rId15"/>
    <p:sldId id="263" r:id="rId16"/>
    <p:sldId id="264" r:id="rId17"/>
    <p:sldId id="265" r:id="rId18"/>
    <p:sldId id="294" r:id="rId19"/>
    <p:sldId id="295" r:id="rId20"/>
    <p:sldId id="266" r:id="rId21"/>
    <p:sldId id="290" r:id="rId22"/>
    <p:sldId id="296" r:id="rId23"/>
    <p:sldId id="267" r:id="rId24"/>
    <p:sldId id="279" r:id="rId25"/>
    <p:sldId id="268" r:id="rId26"/>
    <p:sldId id="301" r:id="rId27"/>
    <p:sldId id="269" r:id="rId28"/>
    <p:sldId id="288" r:id="rId29"/>
    <p:sldId id="298" r:id="rId30"/>
    <p:sldId id="270" r:id="rId31"/>
    <p:sldId id="280" r:id="rId32"/>
    <p:sldId id="281" r:id="rId33"/>
    <p:sldId id="289" r:id="rId34"/>
    <p:sldId id="282" r:id="rId35"/>
    <p:sldId id="285" r:id="rId36"/>
    <p:sldId id="302" r:id="rId37"/>
    <p:sldId id="283" r:id="rId38"/>
    <p:sldId id="284" r:id="rId39"/>
    <p:sldId id="286" r:id="rId40"/>
    <p:sldId id="287"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2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0FBC08-388F-46E3-9B61-329B9D4DA180}" type="datetimeFigureOut">
              <a:rPr lang="zh-CN" altLang="en-US" smtClean="0"/>
              <a:t>2018/3/23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F6DCB9-CFD9-48F1-82AC-20720B430DA6}" type="slidenum">
              <a:rPr lang="zh-CN" altLang="en-US" smtClean="0"/>
              <a:t>‹#›</a:t>
            </a:fld>
            <a:endParaRPr lang="zh-CN" altLang="en-US"/>
          </a:p>
        </p:txBody>
      </p:sp>
    </p:spTree>
    <p:extLst>
      <p:ext uri="{BB962C8B-B14F-4D97-AF65-F5344CB8AC3E}">
        <p14:creationId xmlns:p14="http://schemas.microsoft.com/office/powerpoint/2010/main" val="2927847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600">
                <a:latin typeface="微软雅黑" panose="020B0503020204020204" pitchFamily="34" charset="-122"/>
                <a:ea typeface="微软雅黑" panose="020B0503020204020204" pitchFamily="34" charset="-122"/>
              </a:defRPr>
            </a:lvl1pPr>
            <a:lvl2pPr>
              <a:defRPr sz="2600">
                <a:latin typeface="微软雅黑" panose="020B0503020204020204" pitchFamily="34" charset="-122"/>
                <a:ea typeface="微软雅黑" panose="020B0503020204020204" pitchFamily="34" charset="-122"/>
              </a:defRPr>
            </a:lvl2pPr>
            <a:lvl3pPr>
              <a:defRPr sz="2600">
                <a:latin typeface="微软雅黑" panose="020B0503020204020204" pitchFamily="34" charset="-122"/>
                <a:ea typeface="微软雅黑" panose="020B0503020204020204" pitchFamily="34" charset="-122"/>
              </a:defRPr>
            </a:lvl3pPr>
            <a:lvl4pPr>
              <a:defRPr sz="2600">
                <a:latin typeface="微软雅黑" panose="020B0503020204020204" pitchFamily="34" charset="-122"/>
                <a:ea typeface="微软雅黑" panose="020B0503020204020204" pitchFamily="34" charset="-122"/>
              </a:defRPr>
            </a:lvl4pPr>
            <a:lvl5pPr>
              <a:defRPr sz="26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6D515C6A-9C98-438B-98D4-D527B3D3446D}" type="datetimeFigureOut">
              <a:rPr lang="zh-CN" altLang="en-US">
                <a:solidFill>
                  <a:prstClr val="black">
                    <a:tint val="75000"/>
                  </a:prstClr>
                </a:solidFill>
              </a:rPr>
              <a:pPr>
                <a:defRPr/>
              </a:pPr>
              <a:t>2018/3/23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EC68C36-7974-4B31-A074-CA4C012F174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34615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25413"/>
            <a:ext cx="7772400" cy="100012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90513" y="1268413"/>
            <a:ext cx="8458200" cy="4824412"/>
          </a:xfrm>
          <a:prstGeom prst="rect">
            <a:avLst/>
          </a:prstGeom>
        </p:spPr>
        <p:txBody>
          <a:bodyPr/>
          <a:lstStyle>
            <a:lvl1pPr marL="0" indent="0">
              <a:defRPr sz="2600">
                <a:latin typeface="微软雅黑" panose="020B0503020204020204" pitchFamily="34" charset="-122"/>
                <a:ea typeface="微软雅黑" panose="020B0503020204020204" pitchFamily="34" charset="-122"/>
              </a:defRPr>
            </a:lvl1pPr>
            <a:lvl2pPr>
              <a:defRPr sz="2600">
                <a:latin typeface="微软雅黑" panose="020B0503020204020204" pitchFamily="34" charset="-122"/>
                <a:ea typeface="微软雅黑" panose="020B0503020204020204" pitchFamily="34" charset="-122"/>
              </a:defRPr>
            </a:lvl2pPr>
            <a:lvl3pPr>
              <a:defRPr sz="2600">
                <a:latin typeface="微软雅黑" panose="020B0503020204020204" pitchFamily="34" charset="-122"/>
                <a:ea typeface="微软雅黑" panose="020B0503020204020204" pitchFamily="34" charset="-122"/>
              </a:defRPr>
            </a:lvl3pPr>
            <a:lvl4pPr>
              <a:defRPr sz="2600">
                <a:latin typeface="微软雅黑" panose="020B0503020204020204" pitchFamily="34" charset="-122"/>
                <a:ea typeface="微软雅黑" panose="020B0503020204020204" pitchFamily="34" charset="-122"/>
              </a:defRPr>
            </a:lvl4pPr>
            <a:lvl5pPr>
              <a:defRPr sz="26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560388" y="6411913"/>
            <a:ext cx="1439862" cy="476250"/>
          </a:xfrm>
        </p:spPr>
        <p:txBody>
          <a:bodyPr/>
          <a:lstStyle>
            <a:lvl1pPr>
              <a:defRPr/>
            </a:lvl1pPr>
          </a:lstStyle>
          <a:p>
            <a:pPr>
              <a:defRPr/>
            </a:pPr>
            <a:endParaRPr lang="en-US" altLang="zh-CN">
              <a:solidFill>
                <a:prstClr val="black">
                  <a:tint val="75000"/>
                </a:prstClr>
              </a:solidFill>
            </a:endParaRPr>
          </a:p>
        </p:txBody>
      </p:sp>
      <p:sp>
        <p:nvSpPr>
          <p:cNvPr id="5"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solidFill>
                <a:prstClr val="black">
                  <a:tint val="75000"/>
                </a:prstClr>
              </a:solidFill>
            </a:endParaRPr>
          </a:p>
        </p:txBody>
      </p:sp>
      <p:sp>
        <p:nvSpPr>
          <p:cNvPr id="6" name="Rectangle 6"/>
          <p:cNvSpPr>
            <a:spLocks noGrp="1" noChangeArrowheads="1"/>
          </p:cNvSpPr>
          <p:nvPr>
            <p:ph type="sldNum" sz="quarter" idx="12"/>
          </p:nvPr>
        </p:nvSpPr>
        <p:spPr>
          <a:xfrm>
            <a:off x="7366000" y="6434138"/>
            <a:ext cx="1054100" cy="457200"/>
          </a:xfrm>
        </p:spPr>
        <p:txBody>
          <a:bodyPr/>
          <a:lstStyle>
            <a:lvl1pPr>
              <a:defRPr/>
            </a:lvl1pPr>
          </a:lstStyle>
          <a:p>
            <a:pPr>
              <a:defRPr/>
            </a:pPr>
            <a:fld id="{3E8A90B1-9ED1-4648-923D-E24FDCD844CB}"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62876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DBE3171-C6D5-4710-8C33-FBE6D43AE653}" type="datetimeFigureOut">
              <a:rPr lang="zh-CN" altLang="en-US">
                <a:solidFill>
                  <a:prstClr val="black">
                    <a:tint val="75000"/>
                  </a:prstClr>
                </a:solidFill>
              </a:rPr>
              <a:pPr>
                <a:defRPr/>
              </a:pPr>
              <a:t>2018/3/23</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64D51964-BA47-4775-852C-4B2BE0C1B820}"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7493957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CEA53B9-2325-4994-97A7-B8B7EFFEF03D}" type="datetimeFigureOut">
              <a:rPr lang="zh-CN" altLang="en-US">
                <a:solidFill>
                  <a:prstClr val="black">
                    <a:tint val="75000"/>
                  </a:prstClr>
                </a:solidFill>
              </a:rPr>
              <a:pPr>
                <a:defRPr/>
              </a:pPr>
              <a:t>2018/3/23</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636AE4F-335A-4199-800B-A3603077F36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711952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4.emf"/><Relationship Id="rId5" Type="http://schemas.openxmlformats.org/officeDocument/2006/relationships/oleObject" Target="../embeddings/oleObject11.bin"/><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7.emf"/><Relationship Id="rId5" Type="http://schemas.openxmlformats.org/officeDocument/2006/relationships/oleObject" Target="../embeddings/oleObject15.bin"/><Relationship Id="rId4" Type="http://schemas.openxmlformats.org/officeDocument/2006/relationships/image" Target="../media/image16.emf"/></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9.emf"/><Relationship Id="rId5" Type="http://schemas.openxmlformats.org/officeDocument/2006/relationships/oleObject" Target="../embeddings/oleObject18.bin"/><Relationship Id="rId4" Type="http://schemas.openxmlformats.org/officeDocument/2006/relationships/image" Target="../media/image18.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4.7 </a:t>
            </a:r>
            <a:r>
              <a:rPr lang="zh-CN" altLang="zh-CN" b="1" dirty="0"/>
              <a:t>分组密码的工作</a:t>
            </a:r>
            <a:r>
              <a:rPr lang="zh-CN" altLang="zh-CN" b="1" dirty="0" smtClean="0"/>
              <a:t>模式</a:t>
            </a:r>
            <a:endParaRPr lang="zh-CN" altLang="en-US" dirty="0"/>
          </a:p>
        </p:txBody>
      </p:sp>
      <p:sp>
        <p:nvSpPr>
          <p:cNvPr id="3" name="内容占位符 2"/>
          <p:cNvSpPr>
            <a:spLocks noGrp="1"/>
          </p:cNvSpPr>
          <p:nvPr>
            <p:ph idx="1"/>
          </p:nvPr>
        </p:nvSpPr>
        <p:spPr>
          <a:xfrm>
            <a:off x="290513" y="1268413"/>
            <a:ext cx="8241927" cy="4824412"/>
          </a:xfrm>
        </p:spPr>
        <p:txBody>
          <a:bodyPr/>
          <a:lstStyle/>
          <a:p>
            <a:pPr indent="715963">
              <a:buNone/>
            </a:pPr>
            <a:r>
              <a:rPr lang="zh-CN" altLang="zh-CN" dirty="0"/>
              <a:t>即使有了安全的分组密码算法，也需要采用适当的工作模式来隐蔽明文的统计特性、数据的格式等，以提高整体的安全性，降低删除、重放、插入和伪造成功的机会</a:t>
            </a:r>
            <a:r>
              <a:rPr lang="zh-CN" altLang="zh-CN" dirty="0" smtClean="0"/>
              <a:t>。</a:t>
            </a:r>
            <a:endParaRPr lang="en-US" altLang="zh-CN" dirty="0" smtClean="0"/>
          </a:p>
          <a:p>
            <a:pPr indent="715963">
              <a:buNone/>
            </a:pPr>
            <a:r>
              <a:rPr lang="zh-CN" altLang="zh-CN" dirty="0" smtClean="0"/>
              <a:t>美国</a:t>
            </a:r>
            <a:r>
              <a:rPr lang="zh-CN" altLang="zh-CN" dirty="0"/>
              <a:t>在</a:t>
            </a:r>
            <a:r>
              <a:rPr lang="en-US" altLang="zh-CN" dirty="0"/>
              <a:t>NIST-SP800</a:t>
            </a:r>
            <a:r>
              <a:rPr lang="zh-CN" altLang="zh-CN" dirty="0"/>
              <a:t>标准中定义了五种运行模式：电子码本</a:t>
            </a:r>
            <a:r>
              <a:rPr lang="en-US" altLang="zh-CN" dirty="0"/>
              <a:t>(electronic code-book mode</a:t>
            </a:r>
            <a:r>
              <a:rPr lang="zh-CN" altLang="zh-CN" dirty="0"/>
              <a:t>，</a:t>
            </a:r>
            <a:r>
              <a:rPr lang="en-US" altLang="zh-CN" dirty="0"/>
              <a:t>ECB)</a:t>
            </a:r>
            <a:r>
              <a:rPr lang="zh-CN" altLang="zh-CN" dirty="0"/>
              <a:t>、密码分组链接</a:t>
            </a:r>
            <a:r>
              <a:rPr lang="en-US" altLang="zh-CN" dirty="0"/>
              <a:t>(cipher block chaining</a:t>
            </a:r>
            <a:r>
              <a:rPr lang="zh-CN" altLang="zh-CN" dirty="0"/>
              <a:t>，</a:t>
            </a:r>
            <a:r>
              <a:rPr lang="en-US" altLang="zh-CN" dirty="0"/>
              <a:t>CBC) </a:t>
            </a:r>
            <a:r>
              <a:rPr lang="zh-CN" altLang="zh-CN" dirty="0"/>
              <a:t>、计数器模式（</a:t>
            </a:r>
            <a:r>
              <a:rPr lang="en-US" altLang="zh-CN" dirty="0"/>
              <a:t>Counter </a:t>
            </a:r>
            <a:r>
              <a:rPr lang="zh-CN" altLang="zh-CN" dirty="0"/>
              <a:t>，</a:t>
            </a:r>
            <a:r>
              <a:rPr lang="en-US" altLang="zh-CN" dirty="0"/>
              <a:t>CTR</a:t>
            </a:r>
            <a:r>
              <a:rPr lang="zh-CN" altLang="zh-CN" dirty="0"/>
              <a:t>）、输出反馈</a:t>
            </a:r>
            <a:r>
              <a:rPr lang="en-US" altLang="zh-CN" dirty="0"/>
              <a:t>(output feedback</a:t>
            </a:r>
            <a:r>
              <a:rPr lang="zh-CN" altLang="zh-CN" dirty="0"/>
              <a:t>，</a:t>
            </a:r>
            <a:r>
              <a:rPr lang="en-US" altLang="zh-CN" dirty="0"/>
              <a:t>OFB)</a:t>
            </a:r>
            <a:r>
              <a:rPr lang="zh-CN" altLang="zh-CN" dirty="0"/>
              <a:t>、密码反馈</a:t>
            </a:r>
            <a:r>
              <a:rPr lang="en-US" altLang="zh-CN" dirty="0"/>
              <a:t>(cipher feedback</a:t>
            </a:r>
            <a:r>
              <a:rPr lang="zh-CN" altLang="zh-CN" dirty="0"/>
              <a:t>，</a:t>
            </a:r>
            <a:r>
              <a:rPr lang="en-US" altLang="zh-CN" dirty="0"/>
              <a:t>CFB)</a:t>
            </a:r>
            <a:r>
              <a:rPr lang="zh-CN" altLang="zh-CN" dirty="0"/>
              <a:t>。</a:t>
            </a:r>
            <a:endParaRPr lang="zh-CN" altLang="en-US" dirty="0"/>
          </a:p>
        </p:txBody>
      </p:sp>
    </p:spTree>
    <p:extLst>
      <p:ext uri="{BB962C8B-B14F-4D97-AF65-F5344CB8AC3E}">
        <p14:creationId xmlns:p14="http://schemas.microsoft.com/office/powerpoint/2010/main" val="95004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4.7.2 CBC-</a:t>
            </a:r>
            <a:r>
              <a:rPr lang="zh-CN" altLang="zh-CN" b="1" dirty="0"/>
              <a:t>密码分组链接</a:t>
            </a:r>
            <a:r>
              <a:rPr lang="zh-CN" altLang="zh-CN" b="1" dirty="0" smtClean="0"/>
              <a:t>模式</a:t>
            </a:r>
            <a:endParaRPr lang="zh-CN" altLang="en-US" dirty="0"/>
          </a:p>
        </p:txBody>
      </p:sp>
      <p:sp>
        <p:nvSpPr>
          <p:cNvPr id="3" name="内容占位符 2"/>
          <p:cNvSpPr>
            <a:spLocks noGrp="1"/>
          </p:cNvSpPr>
          <p:nvPr>
            <p:ph idx="1"/>
          </p:nvPr>
        </p:nvSpPr>
        <p:spPr/>
        <p:txBody>
          <a:bodyPr/>
          <a:lstStyle/>
          <a:p>
            <a:pPr>
              <a:buNone/>
            </a:pPr>
            <a:r>
              <a:rPr lang="zh-CN" altLang="zh-CN" dirty="0" smtClean="0"/>
              <a:t>假设</a:t>
            </a:r>
            <a:r>
              <a:rPr lang="zh-CN" altLang="zh-CN" dirty="0"/>
              <a:t>输入密钥为</a:t>
            </a:r>
            <a:r>
              <a:rPr lang="en-US" altLang="zh-CN" i="1" dirty="0"/>
              <a:t>K</a:t>
            </a:r>
            <a:r>
              <a:rPr lang="zh-CN" altLang="zh-CN" dirty="0"/>
              <a:t>，明文分组</a:t>
            </a:r>
            <a:r>
              <a:rPr lang="zh-CN" altLang="zh-CN" dirty="0" smtClean="0"/>
              <a:t>为</a:t>
            </a:r>
            <a:r>
              <a:rPr lang="en-US" altLang="zh-CN" dirty="0" smtClean="0"/>
              <a:t>P</a:t>
            </a:r>
            <a:r>
              <a:rPr lang="en-US" altLang="zh-CN" baseline="-25000" dirty="0" smtClean="0"/>
              <a:t>1</a:t>
            </a:r>
            <a:r>
              <a:rPr lang="en-US" altLang="zh-CN" dirty="0" smtClean="0"/>
              <a:t>,…,P</a:t>
            </a:r>
            <a:r>
              <a:rPr lang="en-US" altLang="zh-CN" baseline="-25000" dirty="0" smtClean="0"/>
              <a:t>N</a:t>
            </a:r>
            <a:r>
              <a:rPr lang="zh-CN" altLang="zh-CN" dirty="0" smtClean="0"/>
              <a:t>，</a:t>
            </a:r>
            <a:r>
              <a:rPr lang="zh-CN" altLang="zh-CN" dirty="0"/>
              <a:t>输出</a:t>
            </a:r>
            <a:r>
              <a:rPr lang="zh-CN" altLang="zh-CN" dirty="0" smtClean="0"/>
              <a:t>为</a:t>
            </a:r>
            <a:r>
              <a:rPr lang="en-US" altLang="zh-CN" dirty="0" smtClean="0"/>
              <a:t>C</a:t>
            </a:r>
            <a:r>
              <a:rPr lang="en-US" altLang="zh-CN" baseline="-25000" dirty="0" smtClean="0"/>
              <a:t>1</a:t>
            </a:r>
            <a:r>
              <a:rPr lang="en-US" altLang="zh-CN" dirty="0" smtClean="0"/>
              <a:t>,…,C</a:t>
            </a:r>
            <a:r>
              <a:rPr lang="en-US" altLang="zh-CN" baseline="-25000" dirty="0" smtClean="0"/>
              <a:t>N </a:t>
            </a:r>
            <a:r>
              <a:rPr lang="zh-CN" altLang="zh-CN" dirty="0" smtClean="0"/>
              <a:t>，初始</a:t>
            </a:r>
            <a:r>
              <a:rPr lang="en-US" altLang="zh-CN" dirty="0"/>
              <a:t>IV</a:t>
            </a:r>
            <a:r>
              <a:rPr lang="zh-CN" altLang="zh-CN" dirty="0"/>
              <a:t>变量</a:t>
            </a:r>
            <a:r>
              <a:rPr lang="zh-CN" altLang="zh-CN" dirty="0" smtClean="0"/>
              <a:t>为</a:t>
            </a:r>
            <a:r>
              <a:rPr lang="en-US" altLang="zh-CN" dirty="0" smtClean="0"/>
              <a:t>C</a:t>
            </a:r>
            <a:r>
              <a:rPr lang="en-US" altLang="zh-CN" baseline="-25000" dirty="0" smtClean="0"/>
              <a:t>0</a:t>
            </a:r>
            <a:r>
              <a:rPr lang="en-US" altLang="zh-CN" dirty="0" smtClean="0"/>
              <a:t>. </a:t>
            </a:r>
            <a:endParaRPr lang="zh-CN" altLang="zh-CN" dirty="0"/>
          </a:p>
          <a:p>
            <a:pPr>
              <a:buNone/>
            </a:pPr>
            <a:r>
              <a:rPr lang="en-US" altLang="zh-CN" dirty="0"/>
              <a:t>CBC</a:t>
            </a:r>
            <a:r>
              <a:rPr lang="zh-CN" altLang="zh-CN" dirty="0"/>
              <a:t>操作模式</a:t>
            </a:r>
            <a:r>
              <a:rPr lang="zh-CN" altLang="zh-CN" sz="3200" dirty="0">
                <a:solidFill>
                  <a:srgbClr val="002060"/>
                </a:solidFill>
              </a:rPr>
              <a:t>加密</a:t>
            </a:r>
            <a:r>
              <a:rPr lang="zh-CN" altLang="zh-CN" dirty="0"/>
              <a:t>：</a:t>
            </a:r>
            <a:r>
              <a:rPr lang="en-US" altLang="zh-CN" dirty="0"/>
              <a:t> </a:t>
            </a:r>
            <a:r>
              <a:rPr lang="en-US" altLang="zh-CN" dirty="0" err="1" smtClean="0"/>
              <a:t>C</a:t>
            </a:r>
            <a:r>
              <a:rPr lang="en-US" altLang="zh-CN" baseline="-25000" dirty="0" err="1" smtClean="0"/>
              <a:t>j</a:t>
            </a:r>
            <a:r>
              <a:rPr lang="en-US" altLang="zh-CN" dirty="0" smtClean="0"/>
              <a:t>=E</a:t>
            </a:r>
            <a:r>
              <a:rPr lang="en-US" altLang="zh-CN" baseline="-25000" dirty="0" smtClean="0"/>
              <a:t>K</a:t>
            </a:r>
            <a:r>
              <a:rPr lang="en-US" altLang="zh-CN" dirty="0" smtClean="0"/>
              <a:t>(C</a:t>
            </a:r>
            <a:r>
              <a:rPr lang="en-US" altLang="zh-CN" baseline="-25000" dirty="0" smtClean="0"/>
              <a:t>j-1</a:t>
            </a:r>
            <a:r>
              <a:rPr lang="en-US" altLang="zh-CN" dirty="0"/>
              <a:t> </a:t>
            </a:r>
            <a:r>
              <a:rPr lang="en-US" altLang="zh-CN" dirty="0" smtClean="0"/>
              <a:t>⊕</a:t>
            </a:r>
            <a:r>
              <a:rPr lang="en-US" altLang="zh-CN" dirty="0" err="1" smtClean="0"/>
              <a:t>P</a:t>
            </a:r>
            <a:r>
              <a:rPr lang="en-US" altLang="zh-CN" baseline="-25000" dirty="0" err="1" smtClean="0"/>
              <a:t>j</a:t>
            </a:r>
            <a:r>
              <a:rPr lang="en-US" altLang="zh-CN" dirty="0"/>
              <a:t>)</a:t>
            </a:r>
            <a:endParaRPr lang="zh-CN" altLang="zh-CN" dirty="0"/>
          </a:p>
          <a:p>
            <a:pPr>
              <a:buNone/>
            </a:pPr>
            <a:r>
              <a:rPr lang="en-US" altLang="zh-CN" dirty="0"/>
              <a:t>CBC</a:t>
            </a:r>
            <a:r>
              <a:rPr lang="zh-CN" altLang="zh-CN" dirty="0"/>
              <a:t>操作模式</a:t>
            </a:r>
            <a:r>
              <a:rPr lang="zh-CN" altLang="zh-CN" sz="3200" dirty="0">
                <a:solidFill>
                  <a:srgbClr val="002060"/>
                </a:solidFill>
              </a:rPr>
              <a:t>解密</a:t>
            </a:r>
            <a:r>
              <a:rPr lang="zh-CN" altLang="zh-CN" dirty="0"/>
              <a:t>：</a:t>
            </a:r>
            <a:r>
              <a:rPr lang="en-US" altLang="zh-CN" dirty="0"/>
              <a:t> </a:t>
            </a:r>
            <a:r>
              <a:rPr lang="en-US" altLang="zh-CN" dirty="0" err="1" smtClean="0"/>
              <a:t>P</a:t>
            </a:r>
            <a:r>
              <a:rPr lang="en-US" altLang="zh-CN" baseline="-25000" dirty="0" err="1" smtClean="0"/>
              <a:t>j</a:t>
            </a:r>
            <a:r>
              <a:rPr lang="en-US" altLang="zh-CN" dirty="0" smtClean="0"/>
              <a:t>=D</a:t>
            </a:r>
            <a:r>
              <a:rPr lang="en-US" altLang="zh-CN" baseline="-25000" dirty="0" smtClean="0"/>
              <a:t>K</a:t>
            </a:r>
            <a:r>
              <a:rPr lang="en-US" altLang="zh-CN" dirty="0" smtClean="0"/>
              <a:t>(</a:t>
            </a:r>
            <a:r>
              <a:rPr lang="en-US" altLang="zh-CN" dirty="0" err="1" smtClean="0"/>
              <a:t>C</a:t>
            </a:r>
            <a:r>
              <a:rPr lang="en-US" altLang="zh-CN" baseline="-25000" dirty="0" err="1" smtClean="0"/>
              <a:t>j</a:t>
            </a:r>
            <a:r>
              <a:rPr lang="en-US" altLang="zh-CN" dirty="0" smtClean="0"/>
              <a:t>)</a:t>
            </a:r>
            <a:r>
              <a:rPr lang="en-US" altLang="zh-CN" dirty="0"/>
              <a:t> </a:t>
            </a:r>
            <a:r>
              <a:rPr lang="en-US" altLang="zh-CN" dirty="0" smtClean="0"/>
              <a:t>⊕</a:t>
            </a:r>
            <a:r>
              <a:rPr lang="en-US" altLang="zh-CN" dirty="0"/>
              <a:t>C</a:t>
            </a:r>
            <a:r>
              <a:rPr lang="en-US" altLang="zh-CN" baseline="-25000" dirty="0"/>
              <a:t>j-1</a:t>
            </a:r>
            <a:r>
              <a:rPr lang="en-US" altLang="zh-CN" dirty="0"/>
              <a:t> </a:t>
            </a:r>
            <a:endParaRPr lang="zh-CN" altLang="zh-CN" dirty="0"/>
          </a:p>
          <a:p>
            <a:endParaRPr lang="zh-CN" altLang="zh-CN" dirty="0"/>
          </a:p>
          <a:p>
            <a:endParaRPr lang="zh-CN" altLang="en-US" dirty="0"/>
          </a:p>
        </p:txBody>
      </p:sp>
    </p:spTree>
    <p:extLst>
      <p:ext uri="{BB962C8B-B14F-4D97-AF65-F5344CB8AC3E}">
        <p14:creationId xmlns:p14="http://schemas.microsoft.com/office/powerpoint/2010/main" val="297288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4291192719"/>
              </p:ext>
            </p:extLst>
          </p:nvPr>
        </p:nvGraphicFramePr>
        <p:xfrm>
          <a:off x="107504" y="764704"/>
          <a:ext cx="8748153" cy="4176464"/>
        </p:xfrm>
        <a:graphic>
          <a:graphicData uri="http://schemas.openxmlformats.org/presentationml/2006/ole">
            <mc:AlternateContent xmlns:mc="http://schemas.openxmlformats.org/markup-compatibility/2006">
              <mc:Choice xmlns:v="urn:schemas-microsoft-com:vml" Requires="v">
                <p:oleObj spid="_x0000_s22549" r:id="rId3" imgW="3812134" imgH="1620012" progId="Visio.Drawing.11">
                  <p:embed/>
                </p:oleObj>
              </mc:Choice>
              <mc:Fallback>
                <p:oleObj r:id="rId3" imgW="3812134" imgH="1620012"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764704"/>
                        <a:ext cx="8748153" cy="41764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85787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部分</a:t>
            </a:r>
            <a:r>
              <a:rPr lang="zh-CN" altLang="en-US" dirty="0" smtClean="0"/>
              <a:t>代码</a:t>
            </a:r>
            <a:r>
              <a:rPr lang="en-US" altLang="zh-CN" dirty="0" smtClean="0"/>
              <a:t>-CBC</a:t>
            </a:r>
            <a:r>
              <a:rPr lang="zh-CN" altLang="en-US" dirty="0" smtClean="0"/>
              <a:t>加密</a:t>
            </a:r>
            <a:endParaRPr lang="zh-CN" altLang="en-US" dirty="0"/>
          </a:p>
        </p:txBody>
      </p:sp>
      <p:sp>
        <p:nvSpPr>
          <p:cNvPr id="3" name="内容占位符 2"/>
          <p:cNvSpPr>
            <a:spLocks noGrp="1"/>
          </p:cNvSpPr>
          <p:nvPr>
            <p:ph idx="1"/>
          </p:nvPr>
        </p:nvSpPr>
        <p:spPr>
          <a:xfrm>
            <a:off x="0" y="1268413"/>
            <a:ext cx="9144000" cy="4824412"/>
          </a:xfrm>
        </p:spPr>
        <p:txBody>
          <a:bodyPr/>
          <a:lstStyle/>
          <a:p>
            <a:pPr>
              <a:buNone/>
            </a:pPr>
            <a:r>
              <a:rPr lang="en-US" altLang="zh-CN" dirty="0"/>
              <a:t>while( length &gt; 0 )</a:t>
            </a:r>
          </a:p>
          <a:p>
            <a:pPr>
              <a:buNone/>
            </a:pPr>
            <a:r>
              <a:rPr lang="en-US" altLang="zh-CN" dirty="0"/>
              <a:t>        {</a:t>
            </a:r>
          </a:p>
          <a:p>
            <a:pPr>
              <a:buNone/>
            </a:pPr>
            <a:r>
              <a:rPr lang="en-US" altLang="zh-CN" dirty="0"/>
              <a:t>            for( </a:t>
            </a:r>
            <a:r>
              <a:rPr lang="en-US" altLang="zh-CN" dirty="0" err="1"/>
              <a:t>i</a:t>
            </a:r>
            <a:r>
              <a:rPr lang="en-US" altLang="zh-CN" dirty="0"/>
              <a:t> = 0; </a:t>
            </a:r>
            <a:r>
              <a:rPr lang="en-US" altLang="zh-CN" dirty="0" err="1"/>
              <a:t>i</a:t>
            </a:r>
            <a:r>
              <a:rPr lang="en-US" altLang="zh-CN" dirty="0"/>
              <a:t> &lt; 16; </a:t>
            </a:r>
            <a:r>
              <a:rPr lang="en-US" altLang="zh-CN" dirty="0" err="1"/>
              <a:t>i</a:t>
            </a:r>
            <a:r>
              <a:rPr lang="en-US" altLang="zh-CN" dirty="0"/>
              <a:t>++ )</a:t>
            </a:r>
          </a:p>
          <a:p>
            <a:pPr>
              <a:buNone/>
            </a:pPr>
            <a:r>
              <a:rPr lang="en-US" altLang="zh-CN" dirty="0"/>
              <a:t>                </a:t>
            </a:r>
            <a:r>
              <a:rPr lang="en-US" altLang="zh-CN" dirty="0" smtClean="0"/>
              <a:t>input[</a:t>
            </a:r>
            <a:r>
              <a:rPr lang="en-US" altLang="zh-CN" dirty="0" err="1" smtClean="0"/>
              <a:t>i</a:t>
            </a:r>
            <a:r>
              <a:rPr lang="en-US" altLang="zh-CN" dirty="0"/>
              <a:t>] = (unsigned char)( input[</a:t>
            </a:r>
            <a:r>
              <a:rPr lang="en-US" altLang="zh-CN" dirty="0" err="1"/>
              <a:t>i</a:t>
            </a:r>
            <a:r>
              <a:rPr lang="en-US" altLang="zh-CN" dirty="0"/>
              <a:t>] ^ iv[</a:t>
            </a:r>
            <a:r>
              <a:rPr lang="en-US" altLang="zh-CN" dirty="0" err="1"/>
              <a:t>i</a:t>
            </a:r>
            <a:r>
              <a:rPr lang="en-US" altLang="zh-CN" dirty="0"/>
              <a:t>] );</a:t>
            </a:r>
          </a:p>
          <a:p>
            <a:pPr>
              <a:buNone/>
            </a:pPr>
            <a:r>
              <a:rPr lang="en-US" altLang="zh-CN" dirty="0" smtClean="0"/>
              <a:t>            </a:t>
            </a:r>
            <a:r>
              <a:rPr lang="en-US" altLang="zh-CN" dirty="0" err="1" smtClean="0"/>
              <a:t>DES_one_round</a:t>
            </a:r>
            <a:r>
              <a:rPr lang="en-US" altLang="zh-CN" dirty="0"/>
              <a:t>( </a:t>
            </a:r>
            <a:r>
              <a:rPr lang="en-US" altLang="zh-CN" dirty="0" smtClean="0"/>
              <a:t>key, </a:t>
            </a:r>
            <a:r>
              <a:rPr lang="en-US" altLang="zh-CN" dirty="0"/>
              <a:t>input</a:t>
            </a:r>
            <a:r>
              <a:rPr lang="en-US" altLang="zh-CN" dirty="0" smtClean="0"/>
              <a:t>, </a:t>
            </a:r>
            <a:r>
              <a:rPr lang="en-US" altLang="zh-CN" dirty="0"/>
              <a:t>output );</a:t>
            </a:r>
          </a:p>
          <a:p>
            <a:pPr>
              <a:buNone/>
            </a:pPr>
            <a:r>
              <a:rPr lang="en-US" altLang="zh-CN" dirty="0"/>
              <a:t>            </a:t>
            </a:r>
            <a:r>
              <a:rPr lang="en-US" altLang="zh-CN" dirty="0" err="1"/>
              <a:t>memcpy</a:t>
            </a:r>
            <a:r>
              <a:rPr lang="en-US" altLang="zh-CN" dirty="0"/>
              <a:t>( iv, output, 16 );</a:t>
            </a:r>
          </a:p>
          <a:p>
            <a:pPr>
              <a:buNone/>
            </a:pPr>
            <a:r>
              <a:rPr lang="en-US" altLang="zh-CN" dirty="0" smtClean="0"/>
              <a:t>            </a:t>
            </a:r>
            <a:r>
              <a:rPr lang="en-US" altLang="zh-CN" dirty="0"/>
              <a:t>input  += 16;</a:t>
            </a:r>
          </a:p>
          <a:p>
            <a:pPr>
              <a:buNone/>
            </a:pPr>
            <a:r>
              <a:rPr lang="en-US" altLang="zh-CN" dirty="0"/>
              <a:t>            output += 16;</a:t>
            </a:r>
          </a:p>
          <a:p>
            <a:pPr>
              <a:buNone/>
            </a:pPr>
            <a:r>
              <a:rPr lang="en-US" altLang="zh-CN" dirty="0"/>
              <a:t>            length -= 16;</a:t>
            </a:r>
          </a:p>
          <a:p>
            <a:pPr>
              <a:buNone/>
            </a:pPr>
            <a:r>
              <a:rPr lang="en-US" altLang="zh-CN" dirty="0"/>
              <a:t>        }</a:t>
            </a:r>
            <a:endParaRPr lang="zh-CN" altLang="en-US" dirty="0"/>
          </a:p>
        </p:txBody>
      </p:sp>
    </p:spTree>
    <p:extLst>
      <p:ext uri="{BB962C8B-B14F-4D97-AF65-F5344CB8AC3E}">
        <p14:creationId xmlns:p14="http://schemas.microsoft.com/office/powerpoint/2010/main" val="190779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部分代码</a:t>
            </a:r>
            <a:r>
              <a:rPr lang="en-US" altLang="zh-CN" dirty="0" smtClean="0"/>
              <a:t>-CBC</a:t>
            </a:r>
            <a:r>
              <a:rPr lang="zh-CN" altLang="en-US" dirty="0" smtClean="0"/>
              <a:t>解密</a:t>
            </a:r>
            <a:endParaRPr lang="zh-CN" altLang="en-US" dirty="0"/>
          </a:p>
        </p:txBody>
      </p:sp>
      <p:sp>
        <p:nvSpPr>
          <p:cNvPr id="3" name="内容占位符 2"/>
          <p:cNvSpPr>
            <a:spLocks noGrp="1"/>
          </p:cNvSpPr>
          <p:nvPr>
            <p:ph idx="1"/>
          </p:nvPr>
        </p:nvSpPr>
        <p:spPr>
          <a:xfrm>
            <a:off x="0" y="1268413"/>
            <a:ext cx="8964487" cy="4824412"/>
          </a:xfrm>
        </p:spPr>
        <p:txBody>
          <a:bodyPr/>
          <a:lstStyle/>
          <a:p>
            <a:pPr>
              <a:buNone/>
            </a:pPr>
            <a:r>
              <a:rPr lang="en-US" altLang="zh-CN" dirty="0"/>
              <a:t>while( length &gt; 0 )</a:t>
            </a:r>
          </a:p>
          <a:p>
            <a:pPr>
              <a:buNone/>
            </a:pPr>
            <a:r>
              <a:rPr lang="en-US" altLang="zh-CN" dirty="0"/>
              <a:t>        {</a:t>
            </a:r>
          </a:p>
          <a:p>
            <a:pPr>
              <a:buNone/>
            </a:pPr>
            <a:r>
              <a:rPr lang="en-US" altLang="zh-CN" dirty="0"/>
              <a:t>            </a:t>
            </a:r>
            <a:r>
              <a:rPr lang="en-US" altLang="zh-CN" dirty="0" err="1"/>
              <a:t>memcpy</a:t>
            </a:r>
            <a:r>
              <a:rPr lang="en-US" altLang="zh-CN" dirty="0"/>
              <a:t>( temp, input, 16 );</a:t>
            </a:r>
          </a:p>
          <a:p>
            <a:pPr>
              <a:buNone/>
            </a:pPr>
            <a:r>
              <a:rPr lang="en-US" altLang="zh-CN" dirty="0"/>
              <a:t>            </a:t>
            </a:r>
            <a:r>
              <a:rPr lang="en-US" altLang="zh-CN" dirty="0" err="1" smtClean="0"/>
              <a:t>DES_one_round</a:t>
            </a:r>
            <a:r>
              <a:rPr lang="en-US" altLang="zh-CN" dirty="0"/>
              <a:t>( </a:t>
            </a:r>
            <a:r>
              <a:rPr lang="en-US" altLang="zh-CN" dirty="0" smtClean="0"/>
              <a:t>key, </a:t>
            </a:r>
            <a:r>
              <a:rPr lang="en-US" altLang="zh-CN" dirty="0"/>
              <a:t>input, output );</a:t>
            </a:r>
          </a:p>
          <a:p>
            <a:pPr>
              <a:buNone/>
            </a:pPr>
            <a:r>
              <a:rPr lang="en-US" altLang="zh-CN" dirty="0" smtClean="0"/>
              <a:t>            </a:t>
            </a:r>
            <a:r>
              <a:rPr lang="en-US" altLang="zh-CN" dirty="0"/>
              <a:t>for( </a:t>
            </a:r>
            <a:r>
              <a:rPr lang="en-US" altLang="zh-CN" dirty="0" err="1"/>
              <a:t>i</a:t>
            </a:r>
            <a:r>
              <a:rPr lang="en-US" altLang="zh-CN" dirty="0"/>
              <a:t> = 0; </a:t>
            </a:r>
            <a:r>
              <a:rPr lang="en-US" altLang="zh-CN" dirty="0" err="1"/>
              <a:t>i</a:t>
            </a:r>
            <a:r>
              <a:rPr lang="en-US" altLang="zh-CN" dirty="0"/>
              <a:t> &lt; 16; </a:t>
            </a:r>
            <a:r>
              <a:rPr lang="en-US" altLang="zh-CN" dirty="0" err="1"/>
              <a:t>i</a:t>
            </a:r>
            <a:r>
              <a:rPr lang="en-US" altLang="zh-CN" dirty="0"/>
              <a:t>++ )</a:t>
            </a:r>
          </a:p>
          <a:p>
            <a:pPr>
              <a:buNone/>
            </a:pPr>
            <a:r>
              <a:rPr lang="en-US" altLang="zh-CN" dirty="0"/>
              <a:t>                output[</a:t>
            </a:r>
            <a:r>
              <a:rPr lang="en-US" altLang="zh-CN" dirty="0" err="1"/>
              <a:t>i</a:t>
            </a:r>
            <a:r>
              <a:rPr lang="en-US" altLang="zh-CN" dirty="0"/>
              <a:t>] = (unsigned char)( output[</a:t>
            </a:r>
            <a:r>
              <a:rPr lang="en-US" altLang="zh-CN" dirty="0" err="1"/>
              <a:t>i</a:t>
            </a:r>
            <a:r>
              <a:rPr lang="en-US" altLang="zh-CN" dirty="0"/>
              <a:t>] ^ iv[</a:t>
            </a:r>
            <a:r>
              <a:rPr lang="en-US" altLang="zh-CN" dirty="0" err="1"/>
              <a:t>i</a:t>
            </a:r>
            <a:r>
              <a:rPr lang="en-US" altLang="zh-CN" dirty="0"/>
              <a:t>] );</a:t>
            </a:r>
          </a:p>
          <a:p>
            <a:pPr>
              <a:buNone/>
            </a:pPr>
            <a:endParaRPr lang="en-US" altLang="zh-CN" dirty="0"/>
          </a:p>
          <a:p>
            <a:pPr>
              <a:buNone/>
            </a:pPr>
            <a:r>
              <a:rPr lang="en-US" altLang="zh-CN" dirty="0"/>
              <a:t>            </a:t>
            </a:r>
            <a:r>
              <a:rPr lang="en-US" altLang="zh-CN" dirty="0" err="1"/>
              <a:t>memcpy</a:t>
            </a:r>
            <a:r>
              <a:rPr lang="en-US" altLang="zh-CN" dirty="0"/>
              <a:t>( iv, temp, 16 );</a:t>
            </a:r>
          </a:p>
          <a:p>
            <a:pPr>
              <a:buNone/>
            </a:pPr>
            <a:r>
              <a:rPr lang="en-US" altLang="zh-CN" dirty="0" smtClean="0"/>
              <a:t>            </a:t>
            </a:r>
            <a:r>
              <a:rPr lang="en-US" altLang="zh-CN" dirty="0"/>
              <a:t>input  += 16;</a:t>
            </a:r>
          </a:p>
          <a:p>
            <a:pPr>
              <a:buNone/>
            </a:pPr>
            <a:r>
              <a:rPr lang="en-US" altLang="zh-CN" dirty="0"/>
              <a:t>            output += 16;</a:t>
            </a:r>
          </a:p>
          <a:p>
            <a:pPr>
              <a:buNone/>
            </a:pPr>
            <a:r>
              <a:rPr lang="en-US" altLang="zh-CN" dirty="0"/>
              <a:t>            length -= 16;</a:t>
            </a:r>
          </a:p>
          <a:p>
            <a:pPr>
              <a:buNone/>
            </a:pPr>
            <a:r>
              <a:rPr lang="en-US" altLang="zh-CN" dirty="0"/>
              <a:t>        }</a:t>
            </a:r>
            <a:endParaRPr lang="zh-CN" altLang="en-US" dirty="0"/>
          </a:p>
        </p:txBody>
      </p:sp>
    </p:spTree>
    <p:extLst>
      <p:ext uri="{BB962C8B-B14F-4D97-AF65-F5344CB8AC3E}">
        <p14:creationId xmlns:p14="http://schemas.microsoft.com/office/powerpoint/2010/main" val="2774103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16156449"/>
              </p:ext>
            </p:extLst>
          </p:nvPr>
        </p:nvGraphicFramePr>
        <p:xfrm>
          <a:off x="648072" y="1"/>
          <a:ext cx="7308304" cy="3489238"/>
        </p:xfrm>
        <a:graphic>
          <a:graphicData uri="http://schemas.openxmlformats.org/presentationml/2006/ole">
            <mc:AlternateContent xmlns:mc="http://schemas.openxmlformats.org/markup-compatibility/2006">
              <mc:Choice xmlns:v="urn:schemas-microsoft-com:vml" Requires="v">
                <p:oleObj spid="_x0000_s6214" r:id="rId3" imgW="3812134" imgH="1620012" progId="Visio.Drawing.11">
                  <p:embed/>
                </p:oleObj>
              </mc:Choice>
              <mc:Fallback>
                <p:oleObj r:id="rId3" imgW="3812134" imgH="162001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072" y="1"/>
                        <a:ext cx="7308304" cy="3489238"/>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3062656"/>
              </p:ext>
            </p:extLst>
          </p:nvPr>
        </p:nvGraphicFramePr>
        <p:xfrm>
          <a:off x="853141" y="3429000"/>
          <a:ext cx="7437718" cy="3240360"/>
        </p:xfrm>
        <a:graphic>
          <a:graphicData uri="http://schemas.openxmlformats.org/presentationml/2006/ole">
            <mc:AlternateContent xmlns:mc="http://schemas.openxmlformats.org/markup-compatibility/2006">
              <mc:Choice xmlns:v="urn:schemas-microsoft-com:vml" Requires="v">
                <p:oleObj spid="_x0000_s6215" r:id="rId5" imgW="3810527" imgH="1660478" progId="Visio.Drawing.11">
                  <p:embed/>
                </p:oleObj>
              </mc:Choice>
              <mc:Fallback>
                <p:oleObj r:id="rId5" imgW="3810527" imgH="1660478"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141" y="3429000"/>
                        <a:ext cx="7437718" cy="3240360"/>
                      </a:xfrm>
                      <a:prstGeom prst="rect">
                        <a:avLst/>
                      </a:prstGeom>
                      <a:noFill/>
                    </p:spPr>
                  </p:pic>
                </p:oleObj>
              </mc:Fallback>
            </mc:AlternateContent>
          </a:graphicData>
        </a:graphic>
      </p:graphicFrame>
    </p:spTree>
    <p:extLst>
      <p:ext uri="{BB962C8B-B14F-4D97-AF65-F5344CB8AC3E}">
        <p14:creationId xmlns:p14="http://schemas.microsoft.com/office/powerpoint/2010/main" val="70144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569201" cy="6264695"/>
          </a:xfrm>
        </p:spPr>
        <p:txBody>
          <a:bodyPr/>
          <a:lstStyle/>
          <a:p>
            <a:pPr>
              <a:buNone/>
            </a:pPr>
            <a:r>
              <a:rPr lang="en-US" altLang="zh-CN" dirty="0"/>
              <a:t>CBC</a:t>
            </a:r>
            <a:r>
              <a:rPr lang="zh-CN" altLang="zh-CN" dirty="0"/>
              <a:t>模式的特性：</a:t>
            </a:r>
            <a:r>
              <a:rPr lang="en-US" altLang="zh-CN" dirty="0"/>
              <a:t>  </a:t>
            </a:r>
            <a:endParaRPr lang="zh-CN" altLang="zh-CN" dirty="0"/>
          </a:p>
          <a:p>
            <a:pPr>
              <a:buNone/>
            </a:pPr>
            <a:r>
              <a:rPr lang="zh-CN" altLang="zh-CN" dirty="0"/>
              <a:t>（</a:t>
            </a:r>
            <a:r>
              <a:rPr lang="en-US" altLang="zh-CN" dirty="0"/>
              <a:t>1</a:t>
            </a:r>
            <a:r>
              <a:rPr lang="zh-CN" altLang="zh-CN" dirty="0"/>
              <a:t>）能够隐蔽明文数据的</a:t>
            </a:r>
            <a:r>
              <a:rPr lang="zh-CN" altLang="zh-CN" b="1" dirty="0">
                <a:solidFill>
                  <a:srgbClr val="002060"/>
                </a:solidFill>
              </a:rPr>
              <a:t>格式规律</a:t>
            </a:r>
            <a:r>
              <a:rPr lang="zh-CN" altLang="zh-CN" dirty="0"/>
              <a:t>和</a:t>
            </a:r>
            <a:r>
              <a:rPr lang="zh-CN" altLang="zh-CN" b="1" dirty="0">
                <a:solidFill>
                  <a:srgbClr val="002060"/>
                </a:solidFill>
              </a:rPr>
              <a:t>统计特性</a:t>
            </a:r>
            <a:r>
              <a:rPr lang="zh-CN" altLang="zh-CN" dirty="0"/>
              <a:t>，相同的明文分组产生不同密文分组。</a:t>
            </a:r>
          </a:p>
          <a:p>
            <a:pPr>
              <a:buNone/>
            </a:pPr>
            <a:r>
              <a:rPr lang="zh-CN" altLang="zh-CN" dirty="0"/>
              <a:t>（</a:t>
            </a:r>
            <a:r>
              <a:rPr lang="en-US" altLang="zh-CN" dirty="0"/>
              <a:t>2</a:t>
            </a:r>
            <a:r>
              <a:rPr lang="zh-CN" altLang="zh-CN" dirty="0"/>
              <a:t>）在一定程度上能够识别攻击者在密文传输中是否对数据进行了篡改，如组的重放、嵌入和删除等。</a:t>
            </a:r>
          </a:p>
          <a:p>
            <a:pPr>
              <a:buNone/>
            </a:pPr>
            <a:r>
              <a:rPr lang="zh-CN" altLang="zh-CN" dirty="0"/>
              <a:t>（</a:t>
            </a:r>
            <a:r>
              <a:rPr lang="en-US" altLang="zh-CN" dirty="0"/>
              <a:t>3</a:t>
            </a:r>
            <a:r>
              <a:rPr lang="zh-CN" altLang="zh-CN" dirty="0"/>
              <a:t>）</a:t>
            </a:r>
            <a:r>
              <a:rPr lang="en-US" altLang="zh-CN" dirty="0"/>
              <a:t>CBC</a:t>
            </a:r>
            <a:r>
              <a:rPr lang="zh-CN" altLang="zh-CN" dirty="0"/>
              <a:t>模式各密文分组不仅与当前明文组有关，而且通过反馈作用还与以前的明文组有关。在</a:t>
            </a:r>
            <a:r>
              <a:rPr lang="en-US" altLang="zh-CN" dirty="0"/>
              <a:t>CBC</a:t>
            </a:r>
            <a:r>
              <a:rPr lang="zh-CN" altLang="zh-CN" dirty="0"/>
              <a:t>模式下，最好是每发一个消息，都改变</a:t>
            </a:r>
            <a:r>
              <a:rPr lang="en-US" altLang="zh-CN" dirty="0"/>
              <a:t>IV</a:t>
            </a:r>
            <a:r>
              <a:rPr lang="zh-CN" altLang="zh-CN" dirty="0"/>
              <a:t>，比如将其值加一，这样即使是两个相同的明文使用相同的密钥，也将产生不同的密文，这样大大提供了安全性。但这样产生另外一个问题，接收端（解密方）如何知道使用的</a:t>
            </a:r>
            <a:r>
              <a:rPr lang="en-US" altLang="zh-CN" dirty="0"/>
              <a:t>IV</a:t>
            </a:r>
            <a:r>
              <a:rPr lang="zh-CN" altLang="zh-CN" dirty="0"/>
              <a:t>呢？实际上，</a:t>
            </a:r>
            <a:r>
              <a:rPr lang="en-US" altLang="zh-CN" sz="3200" b="1" dirty="0">
                <a:solidFill>
                  <a:srgbClr val="002060"/>
                </a:solidFill>
              </a:rPr>
              <a:t>IV</a:t>
            </a:r>
            <a:r>
              <a:rPr lang="zh-CN" altLang="zh-CN" sz="3200" b="1" dirty="0">
                <a:solidFill>
                  <a:srgbClr val="002060"/>
                </a:solidFill>
              </a:rPr>
              <a:t>的完整性要比其保密性更为重要</a:t>
            </a:r>
            <a:r>
              <a:rPr lang="zh-CN" altLang="zh-CN" dirty="0" smtClean="0"/>
              <a:t>。</a:t>
            </a:r>
            <a:endParaRPr lang="zh-CN" altLang="zh-CN" dirty="0"/>
          </a:p>
        </p:txBody>
      </p:sp>
    </p:spTree>
    <p:extLst>
      <p:ext uri="{BB962C8B-B14F-4D97-AF65-F5344CB8AC3E}">
        <p14:creationId xmlns:p14="http://schemas.microsoft.com/office/powerpoint/2010/main" val="77283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1"/>
            <a:ext cx="8892480" cy="1440159"/>
          </a:xfrm>
        </p:spPr>
        <p:txBody>
          <a:bodyPr/>
          <a:lstStyle/>
          <a:p>
            <a:pPr>
              <a:buNone/>
            </a:pPr>
            <a:r>
              <a:rPr lang="zh-CN" altLang="zh-CN" dirty="0"/>
              <a:t>（</a:t>
            </a:r>
            <a:r>
              <a:rPr lang="en-US" altLang="zh-CN" dirty="0"/>
              <a:t>4</a:t>
            </a:r>
            <a:r>
              <a:rPr lang="zh-CN" altLang="zh-CN" dirty="0"/>
              <a:t>）具有错误</a:t>
            </a:r>
            <a:r>
              <a:rPr lang="zh-CN" altLang="zh-CN" dirty="0" smtClean="0"/>
              <a:t>传播</a:t>
            </a:r>
            <a:r>
              <a:rPr lang="en-US" altLang="zh-CN" dirty="0" smtClean="0"/>
              <a:t>. </a:t>
            </a:r>
            <a:r>
              <a:rPr lang="zh-CN" altLang="zh-CN" dirty="0" smtClean="0"/>
              <a:t>若</a:t>
            </a:r>
            <a:r>
              <a:rPr lang="zh-CN" altLang="zh-CN" dirty="0"/>
              <a:t>在传送过程中，某组</a:t>
            </a:r>
            <a:r>
              <a:rPr lang="zh-CN" altLang="zh-CN" sz="3200" b="1" dirty="0">
                <a:solidFill>
                  <a:srgbClr val="002060"/>
                </a:solidFill>
              </a:rPr>
              <a:t>密文</a:t>
            </a:r>
            <a:r>
              <a:rPr lang="zh-CN" altLang="zh-CN" sz="3200" b="1" dirty="0" smtClean="0">
                <a:solidFill>
                  <a:srgbClr val="002060"/>
                </a:solidFill>
              </a:rPr>
              <a:t>组</a:t>
            </a:r>
            <a:r>
              <a:rPr lang="en-US" altLang="zh-CN" sz="3200" b="1" dirty="0" err="1" smtClean="0">
                <a:solidFill>
                  <a:srgbClr val="002060"/>
                </a:solidFill>
              </a:rPr>
              <a:t>C</a:t>
            </a:r>
            <a:r>
              <a:rPr lang="en-US" altLang="zh-CN" sz="3200" b="1" baseline="-25000" dirty="0" err="1" smtClean="0">
                <a:solidFill>
                  <a:srgbClr val="002060"/>
                </a:solidFill>
              </a:rPr>
              <a:t>j</a:t>
            </a:r>
            <a:r>
              <a:rPr lang="zh-CN" altLang="zh-CN" sz="3200" b="1" dirty="0" smtClean="0">
                <a:solidFill>
                  <a:srgbClr val="002060"/>
                </a:solidFill>
              </a:rPr>
              <a:t>出错</a:t>
            </a:r>
            <a:r>
              <a:rPr lang="zh-CN" altLang="zh-CN" dirty="0"/>
              <a:t>时，则会影响到</a:t>
            </a:r>
            <a:r>
              <a:rPr lang="zh-CN" altLang="zh-CN" dirty="0" smtClean="0"/>
              <a:t>分组</a:t>
            </a:r>
            <a:r>
              <a:rPr lang="en-US" altLang="zh-CN" dirty="0" err="1"/>
              <a:t>C</a:t>
            </a:r>
            <a:r>
              <a:rPr lang="en-US" altLang="zh-CN" baseline="-25000" dirty="0" err="1"/>
              <a:t>j</a:t>
            </a:r>
            <a:r>
              <a:rPr lang="en-US" altLang="zh-CN" dirty="0" smtClean="0"/>
              <a:t> </a:t>
            </a:r>
            <a:r>
              <a:rPr lang="zh-CN" altLang="zh-CN" dirty="0" smtClean="0"/>
              <a:t>和</a:t>
            </a:r>
            <a:r>
              <a:rPr lang="en-US" altLang="zh-CN" dirty="0" smtClean="0"/>
              <a:t>C</a:t>
            </a:r>
            <a:r>
              <a:rPr lang="en-US" altLang="zh-CN" baseline="-25000" dirty="0" smtClean="0"/>
              <a:t>j+1</a:t>
            </a:r>
            <a:r>
              <a:rPr lang="en-US" altLang="zh-CN" dirty="0" smtClean="0"/>
              <a:t> </a:t>
            </a:r>
            <a:r>
              <a:rPr lang="zh-CN" altLang="zh-CN" dirty="0"/>
              <a:t>的</a:t>
            </a:r>
            <a:r>
              <a:rPr lang="zh-CN" altLang="zh-CN" dirty="0" smtClean="0"/>
              <a:t>解密</a:t>
            </a:r>
            <a:r>
              <a:rPr lang="en-US" altLang="zh-CN" dirty="0" smtClean="0"/>
              <a:t>, </a:t>
            </a:r>
            <a:r>
              <a:rPr lang="zh-CN" altLang="zh-CN" dirty="0" smtClean="0"/>
              <a:t>即</a:t>
            </a:r>
            <a:r>
              <a:rPr lang="zh-CN" altLang="zh-CN" dirty="0"/>
              <a:t>该组恢复的明文</a:t>
            </a:r>
            <a:r>
              <a:rPr lang="en-US" altLang="zh-CN" dirty="0"/>
              <a:t> </a:t>
            </a:r>
            <a:r>
              <a:rPr lang="zh-CN" altLang="zh-CN" dirty="0"/>
              <a:t>和下一组</a:t>
            </a:r>
            <a:r>
              <a:rPr lang="en-US" altLang="zh-CN" dirty="0"/>
              <a:t> </a:t>
            </a:r>
            <a:r>
              <a:rPr lang="zh-CN" altLang="zh-CN" dirty="0"/>
              <a:t>恢复数据出错。但后面的分组解密将不会</a:t>
            </a:r>
            <a:r>
              <a:rPr lang="zh-CN" altLang="zh-CN" dirty="0" smtClean="0"/>
              <a:t>受影响。</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141700827"/>
              </p:ext>
            </p:extLst>
          </p:nvPr>
        </p:nvGraphicFramePr>
        <p:xfrm>
          <a:off x="-36004" y="1988840"/>
          <a:ext cx="9144000" cy="3351586"/>
        </p:xfrm>
        <a:graphic>
          <a:graphicData uri="http://schemas.openxmlformats.org/presentationml/2006/ole">
            <mc:AlternateContent xmlns:mc="http://schemas.openxmlformats.org/markup-compatibility/2006">
              <mc:Choice xmlns:v="urn:schemas-microsoft-com:vml" Requires="v">
                <p:oleObj spid="_x0000_s7203" r:id="rId3" imgW="4728554" imgH="1579381" progId="Visio.Drawing.11">
                  <p:embed/>
                </p:oleObj>
              </mc:Choice>
              <mc:Fallback>
                <p:oleObj r:id="rId3" imgW="4728554" imgH="157938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4" y="1988840"/>
                        <a:ext cx="9144000" cy="3351586"/>
                      </a:xfrm>
                      <a:prstGeom prst="rect">
                        <a:avLst/>
                      </a:prstGeom>
                      <a:noFill/>
                    </p:spPr>
                  </p:pic>
                </p:oleObj>
              </mc:Fallback>
            </mc:AlternateContent>
          </a:graphicData>
        </a:graphic>
      </p:graphicFrame>
      <p:sp>
        <p:nvSpPr>
          <p:cNvPr id="2" name="TextBox 1"/>
          <p:cNvSpPr txBox="1"/>
          <p:nvPr/>
        </p:nvSpPr>
        <p:spPr>
          <a:xfrm>
            <a:off x="1331640" y="5919663"/>
            <a:ext cx="6408712" cy="461665"/>
          </a:xfrm>
          <a:prstGeom prst="rect">
            <a:avLst/>
          </a:prstGeom>
          <a:noFill/>
        </p:spPr>
        <p:txBody>
          <a:bodyPr wrap="square" rtlCol="0">
            <a:spAutoFit/>
          </a:bodyPr>
          <a:lstStyle/>
          <a:p>
            <a:pPr algn="ctr"/>
            <a:r>
              <a:rPr lang="zh-CN" altLang="zh-CN" sz="2400" b="1" dirty="0"/>
              <a:t>CBC模式密文分组损坏，影响2个明文分组</a:t>
            </a:r>
            <a:endParaRPr lang="zh-CN" altLang="en-US" sz="2400" dirty="0"/>
          </a:p>
        </p:txBody>
      </p:sp>
    </p:spTree>
    <p:extLst>
      <p:ext uri="{BB962C8B-B14F-4D97-AF65-F5344CB8AC3E}">
        <p14:creationId xmlns:p14="http://schemas.microsoft.com/office/powerpoint/2010/main" val="428515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32656"/>
            <a:ext cx="9144000" cy="2232595"/>
          </a:xfrm>
        </p:spPr>
        <p:txBody>
          <a:bodyPr/>
          <a:lstStyle/>
          <a:p>
            <a:pPr>
              <a:buNone/>
            </a:pPr>
            <a:r>
              <a:rPr lang="zh-CN" altLang="zh-CN" dirty="0"/>
              <a:t>（</a:t>
            </a:r>
            <a:r>
              <a:rPr lang="en-US" altLang="zh-CN" dirty="0"/>
              <a:t>5</a:t>
            </a:r>
            <a:r>
              <a:rPr lang="zh-CN" altLang="zh-CN" dirty="0"/>
              <a:t>）在</a:t>
            </a:r>
            <a:r>
              <a:rPr lang="en-US" altLang="zh-CN" dirty="0"/>
              <a:t>CBC</a:t>
            </a:r>
            <a:r>
              <a:rPr lang="zh-CN" altLang="zh-CN" dirty="0"/>
              <a:t>模式中，密文分组若某些</a:t>
            </a:r>
            <a:r>
              <a:rPr lang="zh-CN" altLang="zh-CN" sz="3200" b="1" dirty="0">
                <a:solidFill>
                  <a:srgbClr val="002060"/>
                </a:solidFill>
              </a:rPr>
              <a:t>比特缺失</a:t>
            </a:r>
            <a:r>
              <a:rPr lang="zh-CN" altLang="zh-CN" dirty="0"/>
              <a:t>（</a:t>
            </a:r>
            <a:r>
              <a:rPr lang="zh-CN" altLang="zh-CN" dirty="0" smtClean="0"/>
              <a:t>例如某些</a:t>
            </a:r>
            <a:r>
              <a:rPr lang="zh-CN" altLang="zh-CN" dirty="0"/>
              <a:t>比特位没有收到等），那么即使密文分组中</a:t>
            </a:r>
            <a:r>
              <a:rPr lang="en-US" altLang="zh-CN" dirty="0"/>
              <a:t>1 bit</a:t>
            </a:r>
            <a:r>
              <a:rPr lang="zh-CN" altLang="zh-CN" dirty="0"/>
              <a:t>的缺失，也会导致后续密文分组都受缺失影响，从而此自缺失比特密文分组开始，后续密文分组全部受缺失影响，无法正常</a:t>
            </a:r>
            <a:r>
              <a:rPr lang="zh-CN" altLang="zh-CN" dirty="0" smtClean="0"/>
              <a:t>解密</a:t>
            </a:r>
            <a:r>
              <a:rPr lang="zh-CN" altLang="en-US" dirty="0" smtClean="0"/>
              <a:t>。</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748068494"/>
              </p:ext>
            </p:extLst>
          </p:nvPr>
        </p:nvGraphicFramePr>
        <p:xfrm>
          <a:off x="162827" y="2564904"/>
          <a:ext cx="8801661" cy="2808312"/>
        </p:xfrm>
        <a:graphic>
          <a:graphicData uri="http://schemas.openxmlformats.org/presentationml/2006/ole">
            <mc:AlternateContent xmlns:mc="http://schemas.openxmlformats.org/markup-compatibility/2006">
              <mc:Choice xmlns:v="urn:schemas-microsoft-com:vml" Requires="v">
                <p:oleObj spid="_x0000_s8228" r:id="rId3" imgW="4897537" imgH="1557787" progId="Visio.Drawing.11">
                  <p:embed/>
                </p:oleObj>
              </mc:Choice>
              <mc:Fallback>
                <p:oleObj r:id="rId3" imgW="4897537" imgH="155778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827" y="2564904"/>
                        <a:ext cx="8801661" cy="2808312"/>
                      </a:xfrm>
                      <a:prstGeom prst="rect">
                        <a:avLst/>
                      </a:prstGeom>
                      <a:noFill/>
                    </p:spPr>
                  </p:pic>
                </p:oleObj>
              </mc:Fallback>
            </mc:AlternateContent>
          </a:graphicData>
        </a:graphic>
      </p:graphicFrame>
      <p:sp>
        <p:nvSpPr>
          <p:cNvPr id="2" name="TextBox 1"/>
          <p:cNvSpPr txBox="1"/>
          <p:nvPr/>
        </p:nvSpPr>
        <p:spPr>
          <a:xfrm>
            <a:off x="1115616" y="5805264"/>
            <a:ext cx="7128792" cy="461665"/>
          </a:xfrm>
          <a:prstGeom prst="rect">
            <a:avLst/>
          </a:prstGeom>
          <a:noFill/>
        </p:spPr>
        <p:txBody>
          <a:bodyPr wrap="square" rtlCol="0">
            <a:spAutoFit/>
          </a:bodyPr>
          <a:lstStyle/>
          <a:p>
            <a:r>
              <a:rPr lang="zh-CN" altLang="zh-CN" sz="2400" b="1" dirty="0"/>
              <a:t>CBC模式密文分组比特缺失，之后明文分组都受影响</a:t>
            </a:r>
            <a:endParaRPr lang="zh-CN" altLang="en-US" sz="2400" dirty="0"/>
          </a:p>
        </p:txBody>
      </p:sp>
    </p:spTree>
    <p:extLst>
      <p:ext uri="{BB962C8B-B14F-4D97-AF65-F5344CB8AC3E}">
        <p14:creationId xmlns:p14="http://schemas.microsoft.com/office/powerpoint/2010/main" val="332277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561975"/>
            <a:ext cx="8229600" cy="706438"/>
          </a:xfrm>
          <a:noFill/>
        </p:spPr>
        <p:txBody>
          <a:bodyPr/>
          <a:lstStyle/>
          <a:p>
            <a:pPr eaLnBrk="1" hangingPunct="1"/>
            <a:r>
              <a:rPr lang="en-US" altLang="zh-CN" smtClean="0"/>
              <a:t>CBC</a:t>
            </a:r>
            <a:r>
              <a:rPr lang="zh-CN" altLang="en-US" smtClean="0"/>
              <a:t>模式</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2288" y="1843088"/>
            <a:ext cx="2874962"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844675"/>
            <a:ext cx="2936875"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9" name="Text Box 5"/>
          <p:cNvSpPr txBox="1">
            <a:spLocks noChangeArrowheads="1"/>
          </p:cNvSpPr>
          <p:nvPr/>
        </p:nvSpPr>
        <p:spPr bwMode="auto">
          <a:xfrm>
            <a:off x="1600200" y="5516563"/>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defRPr sz="2800">
                <a:solidFill>
                  <a:schemeClr val="tx1"/>
                </a:solidFill>
                <a:latin typeface="Arial" charset="0"/>
                <a:ea typeface="宋体" charset="-122"/>
              </a:defRPr>
            </a:lvl1pPr>
            <a:lvl2pPr marL="742950" indent="-285750" algn="l" eaLnBrk="0" hangingPunct="0">
              <a:spcBef>
                <a:spcPct val="20000"/>
              </a:spcBef>
              <a:buChar char="–"/>
              <a:defRPr sz="2800">
                <a:solidFill>
                  <a:schemeClr val="tx1"/>
                </a:solidFill>
                <a:latin typeface="Arial" charset="0"/>
                <a:ea typeface="宋体" charset="-122"/>
              </a:defRPr>
            </a:lvl2pPr>
            <a:lvl3pPr marL="1143000" indent="-228600" algn="l" eaLnBrk="0" hangingPunct="0">
              <a:spcBef>
                <a:spcPct val="20000"/>
              </a:spcBef>
              <a:buChar char="•"/>
              <a:defRPr sz="2400">
                <a:solidFill>
                  <a:schemeClr val="tx1"/>
                </a:solidFill>
                <a:latin typeface="Arial" charset="0"/>
                <a:ea typeface="宋体"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r>
              <a:rPr lang="zh-CN" altLang="en-US" sz="2400">
                <a:latin typeface="Times New Roman" pitchFamily="18" charset="0"/>
              </a:rPr>
              <a:t>原始图</a:t>
            </a:r>
          </a:p>
        </p:txBody>
      </p:sp>
      <p:sp>
        <p:nvSpPr>
          <p:cNvPr id="16390" name="Text Box 6"/>
          <p:cNvSpPr txBox="1">
            <a:spLocks noChangeArrowheads="1"/>
          </p:cNvSpPr>
          <p:nvPr/>
        </p:nvSpPr>
        <p:spPr bwMode="auto">
          <a:xfrm>
            <a:off x="6300788" y="551656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defRPr sz="2800">
                <a:solidFill>
                  <a:schemeClr val="tx1"/>
                </a:solidFill>
                <a:latin typeface="Arial" charset="0"/>
                <a:ea typeface="宋体" charset="-122"/>
              </a:defRPr>
            </a:lvl1pPr>
            <a:lvl2pPr marL="742950" indent="-285750" algn="l" eaLnBrk="0" hangingPunct="0">
              <a:spcBef>
                <a:spcPct val="20000"/>
              </a:spcBef>
              <a:buChar char="–"/>
              <a:defRPr sz="2800">
                <a:solidFill>
                  <a:schemeClr val="tx1"/>
                </a:solidFill>
                <a:latin typeface="Arial" charset="0"/>
                <a:ea typeface="宋体" charset="-122"/>
              </a:defRPr>
            </a:lvl2pPr>
            <a:lvl3pPr marL="1143000" indent="-228600" algn="l" eaLnBrk="0" hangingPunct="0">
              <a:spcBef>
                <a:spcPct val="20000"/>
              </a:spcBef>
              <a:buChar char="•"/>
              <a:defRPr sz="2400">
                <a:solidFill>
                  <a:schemeClr val="tx1"/>
                </a:solidFill>
                <a:latin typeface="Arial" charset="0"/>
                <a:ea typeface="宋体"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r>
              <a:rPr lang="en-US" altLang="zh-CN" sz="2400">
                <a:latin typeface="Times New Roman" pitchFamily="18" charset="0"/>
              </a:rPr>
              <a:t>CBC</a:t>
            </a:r>
            <a:r>
              <a:rPr lang="zh-CN" altLang="en-US" sz="2400">
                <a:latin typeface="Times New Roman" pitchFamily="18" charset="0"/>
              </a:rPr>
              <a:t>模式</a:t>
            </a:r>
          </a:p>
        </p:txBody>
      </p:sp>
    </p:spTree>
    <p:extLst>
      <p:ext uri="{BB962C8B-B14F-4D97-AF65-F5344CB8AC3E}">
        <p14:creationId xmlns:p14="http://schemas.microsoft.com/office/powerpoint/2010/main" val="3538738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8313" y="476250"/>
            <a:ext cx="8229600" cy="720725"/>
          </a:xfrm>
          <a:noFill/>
        </p:spPr>
        <p:txBody>
          <a:bodyPr lIns="64291" tIns="32146" rIns="64291" bIns="32146" anchor="t"/>
          <a:lstStyle/>
          <a:p>
            <a:pPr eaLnBrk="1" hangingPunct="1">
              <a:tabLst>
                <a:tab pos="1536700" algn="l"/>
              </a:tabLst>
            </a:pPr>
            <a:r>
              <a:rPr lang="en-US" altLang="zh-CN" smtClean="0"/>
              <a:t>ECB </a:t>
            </a:r>
            <a:r>
              <a:rPr lang="zh-CN" altLang="en-US" smtClean="0"/>
              <a:t>模式与</a:t>
            </a:r>
            <a:r>
              <a:rPr lang="en-US" altLang="zh-CN" smtClean="0"/>
              <a:t>CBC</a:t>
            </a:r>
            <a:r>
              <a:rPr lang="zh-CN" altLang="en-US" smtClean="0"/>
              <a:t>模式</a:t>
            </a:r>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700" y="2465388"/>
            <a:ext cx="1751013" cy="192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2525" y="2465388"/>
            <a:ext cx="1749425" cy="192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4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3350" y="2465388"/>
            <a:ext cx="1749425" cy="192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4" name="Text Box 6"/>
          <p:cNvSpPr txBox="1">
            <a:spLocks noChangeArrowheads="1"/>
          </p:cNvSpPr>
          <p:nvPr/>
        </p:nvSpPr>
        <p:spPr bwMode="auto">
          <a:xfrm>
            <a:off x="1165225" y="4468813"/>
            <a:ext cx="1204913"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eaLnBrk="0" hangingPunct="0">
              <a:spcBef>
                <a:spcPct val="20000"/>
              </a:spcBef>
              <a:tabLst>
                <a:tab pos="749300" algn="l"/>
              </a:tabLst>
              <a:defRPr sz="2800">
                <a:solidFill>
                  <a:schemeClr val="tx1"/>
                </a:solidFill>
                <a:latin typeface="Arial" charset="0"/>
                <a:ea typeface="宋体" charset="-122"/>
              </a:defRPr>
            </a:lvl1pPr>
            <a:lvl2pPr marL="320675" indent="-285750" algn="l" defTabSz="642938" eaLnBrk="0" hangingPunct="0">
              <a:spcBef>
                <a:spcPct val="20000"/>
              </a:spcBef>
              <a:buChar char="–"/>
              <a:tabLst>
                <a:tab pos="749300" algn="l"/>
              </a:tabLst>
              <a:defRPr sz="2800">
                <a:solidFill>
                  <a:schemeClr val="tx1"/>
                </a:solidFill>
                <a:latin typeface="Arial" charset="0"/>
                <a:ea typeface="宋体" charset="-122"/>
              </a:defRPr>
            </a:lvl2pPr>
            <a:lvl3pPr marL="642938" indent="-228600" algn="l" defTabSz="642938" eaLnBrk="0" hangingPunct="0">
              <a:spcBef>
                <a:spcPct val="20000"/>
              </a:spcBef>
              <a:buChar char="•"/>
              <a:tabLst>
                <a:tab pos="749300" algn="l"/>
              </a:tabLst>
              <a:defRPr sz="2400">
                <a:solidFill>
                  <a:schemeClr val="tx1"/>
                </a:solidFill>
                <a:latin typeface="Arial" charset="0"/>
                <a:ea typeface="宋体" charset="-122"/>
              </a:defRPr>
            </a:lvl3pPr>
            <a:lvl4pPr marL="963613" indent="-228600" algn="l" defTabSz="642938" eaLnBrk="0" hangingPunct="0">
              <a:spcBef>
                <a:spcPct val="20000"/>
              </a:spcBef>
              <a:buChar char="–"/>
              <a:tabLst>
                <a:tab pos="749300" algn="l"/>
              </a:tabLst>
              <a:defRPr sz="2000">
                <a:solidFill>
                  <a:schemeClr val="tx1"/>
                </a:solidFill>
                <a:latin typeface="Arial" charset="0"/>
                <a:ea typeface="宋体" charset="-122"/>
              </a:defRPr>
            </a:lvl4pPr>
            <a:lvl5pPr marL="1285875" indent="-228600" algn="l" defTabSz="642938" eaLnBrk="0" hangingPunct="0">
              <a:spcBef>
                <a:spcPct val="20000"/>
              </a:spcBef>
              <a:buChar char="»"/>
              <a:tabLst>
                <a:tab pos="749300" algn="l"/>
              </a:tabLst>
              <a:defRPr sz="2000">
                <a:solidFill>
                  <a:schemeClr val="tx1"/>
                </a:solidFill>
                <a:latin typeface="Arial" charset="0"/>
                <a:ea typeface="宋体" charset="-122"/>
              </a:defRPr>
            </a:lvl5pPr>
            <a:lvl6pPr marL="1743075" indent="-228600" defTabSz="642938" eaLnBrk="0" fontAlgn="base" hangingPunct="0">
              <a:spcBef>
                <a:spcPct val="20000"/>
              </a:spcBef>
              <a:spcAft>
                <a:spcPct val="0"/>
              </a:spcAft>
              <a:buChar char="»"/>
              <a:tabLst>
                <a:tab pos="749300" algn="l"/>
              </a:tabLst>
              <a:defRPr sz="2000">
                <a:solidFill>
                  <a:schemeClr val="tx1"/>
                </a:solidFill>
                <a:latin typeface="Arial" charset="0"/>
                <a:ea typeface="宋体" charset="-122"/>
              </a:defRPr>
            </a:lvl6pPr>
            <a:lvl7pPr marL="2200275" indent="-228600" defTabSz="642938" eaLnBrk="0" fontAlgn="base" hangingPunct="0">
              <a:spcBef>
                <a:spcPct val="20000"/>
              </a:spcBef>
              <a:spcAft>
                <a:spcPct val="0"/>
              </a:spcAft>
              <a:buChar char="»"/>
              <a:tabLst>
                <a:tab pos="749300" algn="l"/>
              </a:tabLst>
              <a:defRPr sz="2000">
                <a:solidFill>
                  <a:schemeClr val="tx1"/>
                </a:solidFill>
                <a:latin typeface="Arial" charset="0"/>
                <a:ea typeface="宋体" charset="-122"/>
              </a:defRPr>
            </a:lvl7pPr>
            <a:lvl8pPr marL="2657475" indent="-228600" defTabSz="642938" eaLnBrk="0" fontAlgn="base" hangingPunct="0">
              <a:spcBef>
                <a:spcPct val="20000"/>
              </a:spcBef>
              <a:spcAft>
                <a:spcPct val="0"/>
              </a:spcAft>
              <a:buChar char="»"/>
              <a:tabLst>
                <a:tab pos="749300" algn="l"/>
              </a:tabLst>
              <a:defRPr sz="2000">
                <a:solidFill>
                  <a:schemeClr val="tx1"/>
                </a:solidFill>
                <a:latin typeface="Arial" charset="0"/>
                <a:ea typeface="宋体" charset="-122"/>
              </a:defRPr>
            </a:lvl8pPr>
            <a:lvl9pPr marL="3114675" indent="-228600" defTabSz="642938" eaLnBrk="0" fontAlgn="base" hangingPunct="0">
              <a:spcBef>
                <a:spcPct val="20000"/>
              </a:spcBef>
              <a:spcAft>
                <a:spcPct val="0"/>
              </a:spcAft>
              <a:buChar char="»"/>
              <a:tabLst>
                <a:tab pos="749300" algn="l"/>
              </a:tabLst>
              <a:defRPr sz="2000">
                <a:solidFill>
                  <a:schemeClr val="tx1"/>
                </a:solidFill>
                <a:latin typeface="Arial" charset="0"/>
                <a:ea typeface="宋体" charset="-122"/>
              </a:defRPr>
            </a:lvl9pPr>
          </a:lstStyle>
          <a:p>
            <a:pPr algn="ctr" eaLnBrk="1" hangingPunct="1">
              <a:spcBef>
                <a:spcPct val="0"/>
              </a:spcBef>
            </a:pPr>
            <a:r>
              <a:rPr kumimoji="0" lang="en-US" altLang="zh-CN" sz="3000">
                <a:solidFill>
                  <a:srgbClr val="000000"/>
                </a:solidFill>
                <a:latin typeface="Gill Sans" pitchFamily="34" charset="0"/>
              </a:rPr>
              <a:t>original</a:t>
            </a:r>
          </a:p>
        </p:txBody>
      </p:sp>
      <p:sp>
        <p:nvSpPr>
          <p:cNvPr id="17415" name="Text Box 7"/>
          <p:cNvSpPr txBox="1">
            <a:spLocks noChangeArrowheads="1"/>
          </p:cNvSpPr>
          <p:nvPr/>
        </p:nvSpPr>
        <p:spPr bwMode="auto">
          <a:xfrm>
            <a:off x="4183063" y="4460875"/>
            <a:ext cx="758825"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eaLnBrk="0" hangingPunct="0">
              <a:spcBef>
                <a:spcPct val="20000"/>
              </a:spcBef>
              <a:tabLst>
                <a:tab pos="749300" algn="l"/>
              </a:tabLst>
              <a:defRPr sz="2800">
                <a:solidFill>
                  <a:schemeClr val="tx1"/>
                </a:solidFill>
                <a:latin typeface="Arial" charset="0"/>
                <a:ea typeface="宋体" charset="-122"/>
              </a:defRPr>
            </a:lvl1pPr>
            <a:lvl2pPr marL="320675" indent="-285750" algn="l" defTabSz="642938" eaLnBrk="0" hangingPunct="0">
              <a:spcBef>
                <a:spcPct val="20000"/>
              </a:spcBef>
              <a:buChar char="–"/>
              <a:tabLst>
                <a:tab pos="749300" algn="l"/>
              </a:tabLst>
              <a:defRPr sz="2800">
                <a:solidFill>
                  <a:schemeClr val="tx1"/>
                </a:solidFill>
                <a:latin typeface="Arial" charset="0"/>
                <a:ea typeface="宋体" charset="-122"/>
              </a:defRPr>
            </a:lvl2pPr>
            <a:lvl3pPr marL="642938" indent="-228600" algn="l" defTabSz="642938" eaLnBrk="0" hangingPunct="0">
              <a:spcBef>
                <a:spcPct val="20000"/>
              </a:spcBef>
              <a:buChar char="•"/>
              <a:tabLst>
                <a:tab pos="749300" algn="l"/>
              </a:tabLst>
              <a:defRPr sz="2400">
                <a:solidFill>
                  <a:schemeClr val="tx1"/>
                </a:solidFill>
                <a:latin typeface="Arial" charset="0"/>
                <a:ea typeface="宋体" charset="-122"/>
              </a:defRPr>
            </a:lvl3pPr>
            <a:lvl4pPr marL="963613" indent="-228600" algn="l" defTabSz="642938" eaLnBrk="0" hangingPunct="0">
              <a:spcBef>
                <a:spcPct val="20000"/>
              </a:spcBef>
              <a:buChar char="–"/>
              <a:tabLst>
                <a:tab pos="749300" algn="l"/>
              </a:tabLst>
              <a:defRPr sz="2000">
                <a:solidFill>
                  <a:schemeClr val="tx1"/>
                </a:solidFill>
                <a:latin typeface="Arial" charset="0"/>
                <a:ea typeface="宋体" charset="-122"/>
              </a:defRPr>
            </a:lvl4pPr>
            <a:lvl5pPr marL="1285875" indent="-228600" algn="l" defTabSz="642938" eaLnBrk="0" hangingPunct="0">
              <a:spcBef>
                <a:spcPct val="20000"/>
              </a:spcBef>
              <a:buChar char="»"/>
              <a:tabLst>
                <a:tab pos="749300" algn="l"/>
              </a:tabLst>
              <a:defRPr sz="2000">
                <a:solidFill>
                  <a:schemeClr val="tx1"/>
                </a:solidFill>
                <a:latin typeface="Arial" charset="0"/>
                <a:ea typeface="宋体" charset="-122"/>
              </a:defRPr>
            </a:lvl5pPr>
            <a:lvl6pPr marL="1743075" indent="-228600" defTabSz="642938" eaLnBrk="0" fontAlgn="base" hangingPunct="0">
              <a:spcBef>
                <a:spcPct val="20000"/>
              </a:spcBef>
              <a:spcAft>
                <a:spcPct val="0"/>
              </a:spcAft>
              <a:buChar char="»"/>
              <a:tabLst>
                <a:tab pos="749300" algn="l"/>
              </a:tabLst>
              <a:defRPr sz="2000">
                <a:solidFill>
                  <a:schemeClr val="tx1"/>
                </a:solidFill>
                <a:latin typeface="Arial" charset="0"/>
                <a:ea typeface="宋体" charset="-122"/>
              </a:defRPr>
            </a:lvl6pPr>
            <a:lvl7pPr marL="2200275" indent="-228600" defTabSz="642938" eaLnBrk="0" fontAlgn="base" hangingPunct="0">
              <a:spcBef>
                <a:spcPct val="20000"/>
              </a:spcBef>
              <a:spcAft>
                <a:spcPct val="0"/>
              </a:spcAft>
              <a:buChar char="»"/>
              <a:tabLst>
                <a:tab pos="749300" algn="l"/>
              </a:tabLst>
              <a:defRPr sz="2000">
                <a:solidFill>
                  <a:schemeClr val="tx1"/>
                </a:solidFill>
                <a:latin typeface="Arial" charset="0"/>
                <a:ea typeface="宋体" charset="-122"/>
              </a:defRPr>
            </a:lvl7pPr>
            <a:lvl8pPr marL="2657475" indent="-228600" defTabSz="642938" eaLnBrk="0" fontAlgn="base" hangingPunct="0">
              <a:spcBef>
                <a:spcPct val="20000"/>
              </a:spcBef>
              <a:spcAft>
                <a:spcPct val="0"/>
              </a:spcAft>
              <a:buChar char="»"/>
              <a:tabLst>
                <a:tab pos="749300" algn="l"/>
              </a:tabLst>
              <a:defRPr sz="2000">
                <a:solidFill>
                  <a:schemeClr val="tx1"/>
                </a:solidFill>
                <a:latin typeface="Arial" charset="0"/>
                <a:ea typeface="宋体" charset="-122"/>
              </a:defRPr>
            </a:lvl8pPr>
            <a:lvl9pPr marL="3114675" indent="-228600" defTabSz="642938" eaLnBrk="0" fontAlgn="base" hangingPunct="0">
              <a:spcBef>
                <a:spcPct val="20000"/>
              </a:spcBef>
              <a:spcAft>
                <a:spcPct val="0"/>
              </a:spcAft>
              <a:buChar char="»"/>
              <a:tabLst>
                <a:tab pos="749300" algn="l"/>
              </a:tabLst>
              <a:defRPr sz="2000">
                <a:solidFill>
                  <a:schemeClr val="tx1"/>
                </a:solidFill>
                <a:latin typeface="Arial" charset="0"/>
                <a:ea typeface="宋体" charset="-122"/>
              </a:defRPr>
            </a:lvl9pPr>
          </a:lstStyle>
          <a:p>
            <a:pPr algn="ctr" eaLnBrk="1" hangingPunct="1">
              <a:spcBef>
                <a:spcPct val="0"/>
              </a:spcBef>
            </a:pPr>
            <a:r>
              <a:rPr kumimoji="0" lang="en-US" altLang="zh-CN" sz="3000">
                <a:solidFill>
                  <a:srgbClr val="000000"/>
                </a:solidFill>
                <a:latin typeface="Gill Sans" pitchFamily="34" charset="0"/>
              </a:rPr>
              <a:t>ECB</a:t>
            </a:r>
          </a:p>
        </p:txBody>
      </p:sp>
      <p:sp>
        <p:nvSpPr>
          <p:cNvPr id="17416" name="Text Box 8"/>
          <p:cNvSpPr txBox="1">
            <a:spLocks noChangeArrowheads="1"/>
          </p:cNvSpPr>
          <p:nvPr/>
        </p:nvSpPr>
        <p:spPr bwMode="auto">
          <a:xfrm>
            <a:off x="6929438" y="4460875"/>
            <a:ext cx="839787"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eaLnBrk="0" hangingPunct="0">
              <a:spcBef>
                <a:spcPct val="20000"/>
              </a:spcBef>
              <a:tabLst>
                <a:tab pos="749300" algn="l"/>
              </a:tabLst>
              <a:defRPr sz="2800">
                <a:solidFill>
                  <a:schemeClr val="tx1"/>
                </a:solidFill>
                <a:latin typeface="Arial" charset="0"/>
                <a:ea typeface="宋体" charset="-122"/>
              </a:defRPr>
            </a:lvl1pPr>
            <a:lvl2pPr marL="320675" indent="-285750" algn="l" defTabSz="642938" eaLnBrk="0" hangingPunct="0">
              <a:spcBef>
                <a:spcPct val="20000"/>
              </a:spcBef>
              <a:buChar char="–"/>
              <a:tabLst>
                <a:tab pos="749300" algn="l"/>
              </a:tabLst>
              <a:defRPr sz="2800">
                <a:solidFill>
                  <a:schemeClr val="tx1"/>
                </a:solidFill>
                <a:latin typeface="Arial" charset="0"/>
                <a:ea typeface="宋体" charset="-122"/>
              </a:defRPr>
            </a:lvl2pPr>
            <a:lvl3pPr marL="642938" indent="-228600" algn="l" defTabSz="642938" eaLnBrk="0" hangingPunct="0">
              <a:spcBef>
                <a:spcPct val="20000"/>
              </a:spcBef>
              <a:buChar char="•"/>
              <a:tabLst>
                <a:tab pos="749300" algn="l"/>
              </a:tabLst>
              <a:defRPr sz="2400">
                <a:solidFill>
                  <a:schemeClr val="tx1"/>
                </a:solidFill>
                <a:latin typeface="Arial" charset="0"/>
                <a:ea typeface="宋体" charset="-122"/>
              </a:defRPr>
            </a:lvl3pPr>
            <a:lvl4pPr marL="963613" indent="-228600" algn="l" defTabSz="642938" eaLnBrk="0" hangingPunct="0">
              <a:spcBef>
                <a:spcPct val="20000"/>
              </a:spcBef>
              <a:buChar char="–"/>
              <a:tabLst>
                <a:tab pos="749300" algn="l"/>
              </a:tabLst>
              <a:defRPr sz="2000">
                <a:solidFill>
                  <a:schemeClr val="tx1"/>
                </a:solidFill>
                <a:latin typeface="Arial" charset="0"/>
                <a:ea typeface="宋体" charset="-122"/>
              </a:defRPr>
            </a:lvl4pPr>
            <a:lvl5pPr marL="1285875" indent="-228600" algn="l" defTabSz="642938" eaLnBrk="0" hangingPunct="0">
              <a:spcBef>
                <a:spcPct val="20000"/>
              </a:spcBef>
              <a:buChar char="»"/>
              <a:tabLst>
                <a:tab pos="749300" algn="l"/>
              </a:tabLst>
              <a:defRPr sz="2000">
                <a:solidFill>
                  <a:schemeClr val="tx1"/>
                </a:solidFill>
                <a:latin typeface="Arial" charset="0"/>
                <a:ea typeface="宋体" charset="-122"/>
              </a:defRPr>
            </a:lvl5pPr>
            <a:lvl6pPr marL="1743075" indent="-228600" defTabSz="642938" eaLnBrk="0" fontAlgn="base" hangingPunct="0">
              <a:spcBef>
                <a:spcPct val="20000"/>
              </a:spcBef>
              <a:spcAft>
                <a:spcPct val="0"/>
              </a:spcAft>
              <a:buChar char="»"/>
              <a:tabLst>
                <a:tab pos="749300" algn="l"/>
              </a:tabLst>
              <a:defRPr sz="2000">
                <a:solidFill>
                  <a:schemeClr val="tx1"/>
                </a:solidFill>
                <a:latin typeface="Arial" charset="0"/>
                <a:ea typeface="宋体" charset="-122"/>
              </a:defRPr>
            </a:lvl6pPr>
            <a:lvl7pPr marL="2200275" indent="-228600" defTabSz="642938" eaLnBrk="0" fontAlgn="base" hangingPunct="0">
              <a:spcBef>
                <a:spcPct val="20000"/>
              </a:spcBef>
              <a:spcAft>
                <a:spcPct val="0"/>
              </a:spcAft>
              <a:buChar char="»"/>
              <a:tabLst>
                <a:tab pos="749300" algn="l"/>
              </a:tabLst>
              <a:defRPr sz="2000">
                <a:solidFill>
                  <a:schemeClr val="tx1"/>
                </a:solidFill>
                <a:latin typeface="Arial" charset="0"/>
                <a:ea typeface="宋体" charset="-122"/>
              </a:defRPr>
            </a:lvl7pPr>
            <a:lvl8pPr marL="2657475" indent="-228600" defTabSz="642938" eaLnBrk="0" fontAlgn="base" hangingPunct="0">
              <a:spcBef>
                <a:spcPct val="20000"/>
              </a:spcBef>
              <a:spcAft>
                <a:spcPct val="0"/>
              </a:spcAft>
              <a:buChar char="»"/>
              <a:tabLst>
                <a:tab pos="749300" algn="l"/>
              </a:tabLst>
              <a:defRPr sz="2000">
                <a:solidFill>
                  <a:schemeClr val="tx1"/>
                </a:solidFill>
                <a:latin typeface="Arial" charset="0"/>
                <a:ea typeface="宋体" charset="-122"/>
              </a:defRPr>
            </a:lvl8pPr>
            <a:lvl9pPr marL="3114675" indent="-228600" defTabSz="642938" eaLnBrk="0" fontAlgn="base" hangingPunct="0">
              <a:spcBef>
                <a:spcPct val="20000"/>
              </a:spcBef>
              <a:spcAft>
                <a:spcPct val="0"/>
              </a:spcAft>
              <a:buChar char="»"/>
              <a:tabLst>
                <a:tab pos="749300" algn="l"/>
              </a:tabLst>
              <a:defRPr sz="2000">
                <a:solidFill>
                  <a:schemeClr val="tx1"/>
                </a:solidFill>
                <a:latin typeface="Arial" charset="0"/>
                <a:ea typeface="宋体" charset="-122"/>
              </a:defRPr>
            </a:lvl9pPr>
          </a:lstStyle>
          <a:p>
            <a:pPr algn="ctr" eaLnBrk="1" hangingPunct="1">
              <a:spcBef>
                <a:spcPct val="0"/>
              </a:spcBef>
            </a:pPr>
            <a:r>
              <a:rPr kumimoji="0" lang="en-US" altLang="zh-CN" sz="3000">
                <a:solidFill>
                  <a:srgbClr val="000000"/>
                </a:solidFill>
                <a:latin typeface="Gill Sans" pitchFamily="34" charset="0"/>
              </a:rPr>
              <a:t>CBC</a:t>
            </a:r>
          </a:p>
        </p:txBody>
      </p:sp>
      <p:sp>
        <p:nvSpPr>
          <p:cNvPr id="17417" name="Text Box 9"/>
          <p:cNvSpPr txBox="1">
            <a:spLocks noChangeArrowheads="1"/>
          </p:cNvSpPr>
          <p:nvPr/>
        </p:nvSpPr>
        <p:spPr bwMode="auto">
          <a:xfrm>
            <a:off x="120650" y="6296025"/>
            <a:ext cx="88852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eaLnBrk="0" hangingPunct="0">
              <a:spcBef>
                <a:spcPct val="20000"/>
              </a:spcBef>
              <a:tabLst>
                <a:tab pos="749300" algn="l"/>
              </a:tabLst>
              <a:defRPr sz="2800">
                <a:solidFill>
                  <a:schemeClr val="tx1"/>
                </a:solidFill>
                <a:latin typeface="Arial" charset="0"/>
                <a:ea typeface="宋体" charset="-122"/>
              </a:defRPr>
            </a:lvl1pPr>
            <a:lvl2pPr marL="320675" indent="-285750" algn="l" defTabSz="642938" eaLnBrk="0" hangingPunct="0">
              <a:spcBef>
                <a:spcPct val="20000"/>
              </a:spcBef>
              <a:buChar char="–"/>
              <a:tabLst>
                <a:tab pos="749300" algn="l"/>
              </a:tabLst>
              <a:defRPr sz="2800">
                <a:solidFill>
                  <a:schemeClr val="tx1"/>
                </a:solidFill>
                <a:latin typeface="Arial" charset="0"/>
                <a:ea typeface="宋体" charset="-122"/>
              </a:defRPr>
            </a:lvl2pPr>
            <a:lvl3pPr marL="642938" indent="-228600" algn="l" defTabSz="642938" eaLnBrk="0" hangingPunct="0">
              <a:spcBef>
                <a:spcPct val="20000"/>
              </a:spcBef>
              <a:buChar char="•"/>
              <a:tabLst>
                <a:tab pos="749300" algn="l"/>
              </a:tabLst>
              <a:defRPr sz="2400">
                <a:solidFill>
                  <a:schemeClr val="tx1"/>
                </a:solidFill>
                <a:latin typeface="Arial" charset="0"/>
                <a:ea typeface="宋体" charset="-122"/>
              </a:defRPr>
            </a:lvl3pPr>
            <a:lvl4pPr marL="963613" indent="-228600" algn="l" defTabSz="642938" eaLnBrk="0" hangingPunct="0">
              <a:spcBef>
                <a:spcPct val="20000"/>
              </a:spcBef>
              <a:buChar char="–"/>
              <a:tabLst>
                <a:tab pos="749300" algn="l"/>
              </a:tabLst>
              <a:defRPr sz="2000">
                <a:solidFill>
                  <a:schemeClr val="tx1"/>
                </a:solidFill>
                <a:latin typeface="Arial" charset="0"/>
                <a:ea typeface="宋体" charset="-122"/>
              </a:defRPr>
            </a:lvl4pPr>
            <a:lvl5pPr marL="1285875" indent="-228600" algn="l" defTabSz="642938" eaLnBrk="0" hangingPunct="0">
              <a:spcBef>
                <a:spcPct val="20000"/>
              </a:spcBef>
              <a:buChar char="»"/>
              <a:tabLst>
                <a:tab pos="749300" algn="l"/>
              </a:tabLst>
              <a:defRPr sz="2000">
                <a:solidFill>
                  <a:schemeClr val="tx1"/>
                </a:solidFill>
                <a:latin typeface="Arial" charset="0"/>
                <a:ea typeface="宋体" charset="-122"/>
              </a:defRPr>
            </a:lvl5pPr>
            <a:lvl6pPr marL="1743075" indent="-228600" defTabSz="642938" eaLnBrk="0" fontAlgn="base" hangingPunct="0">
              <a:spcBef>
                <a:spcPct val="20000"/>
              </a:spcBef>
              <a:spcAft>
                <a:spcPct val="0"/>
              </a:spcAft>
              <a:buChar char="»"/>
              <a:tabLst>
                <a:tab pos="749300" algn="l"/>
              </a:tabLst>
              <a:defRPr sz="2000">
                <a:solidFill>
                  <a:schemeClr val="tx1"/>
                </a:solidFill>
                <a:latin typeface="Arial" charset="0"/>
                <a:ea typeface="宋体" charset="-122"/>
              </a:defRPr>
            </a:lvl6pPr>
            <a:lvl7pPr marL="2200275" indent="-228600" defTabSz="642938" eaLnBrk="0" fontAlgn="base" hangingPunct="0">
              <a:spcBef>
                <a:spcPct val="20000"/>
              </a:spcBef>
              <a:spcAft>
                <a:spcPct val="0"/>
              </a:spcAft>
              <a:buChar char="»"/>
              <a:tabLst>
                <a:tab pos="749300" algn="l"/>
              </a:tabLst>
              <a:defRPr sz="2000">
                <a:solidFill>
                  <a:schemeClr val="tx1"/>
                </a:solidFill>
                <a:latin typeface="Arial" charset="0"/>
                <a:ea typeface="宋体" charset="-122"/>
              </a:defRPr>
            </a:lvl7pPr>
            <a:lvl8pPr marL="2657475" indent="-228600" defTabSz="642938" eaLnBrk="0" fontAlgn="base" hangingPunct="0">
              <a:spcBef>
                <a:spcPct val="20000"/>
              </a:spcBef>
              <a:spcAft>
                <a:spcPct val="0"/>
              </a:spcAft>
              <a:buChar char="»"/>
              <a:tabLst>
                <a:tab pos="749300" algn="l"/>
              </a:tabLst>
              <a:defRPr sz="2000">
                <a:solidFill>
                  <a:schemeClr val="tx1"/>
                </a:solidFill>
                <a:latin typeface="Arial" charset="0"/>
                <a:ea typeface="宋体" charset="-122"/>
              </a:defRPr>
            </a:lvl8pPr>
            <a:lvl9pPr marL="3114675" indent="-228600" defTabSz="642938" eaLnBrk="0" fontAlgn="base" hangingPunct="0">
              <a:spcBef>
                <a:spcPct val="20000"/>
              </a:spcBef>
              <a:spcAft>
                <a:spcPct val="0"/>
              </a:spcAft>
              <a:buChar char="»"/>
              <a:tabLst>
                <a:tab pos="749300" algn="l"/>
              </a:tabLst>
              <a:defRPr sz="2000">
                <a:solidFill>
                  <a:schemeClr val="tx1"/>
                </a:solidFill>
                <a:latin typeface="Arial" charset="0"/>
                <a:ea typeface="宋体" charset="-122"/>
              </a:defRPr>
            </a:lvl9pPr>
          </a:lstStyle>
          <a:p>
            <a:pPr algn="ctr" eaLnBrk="1" hangingPunct="1">
              <a:spcBef>
                <a:spcPct val="0"/>
              </a:spcBef>
            </a:pPr>
            <a:r>
              <a:rPr kumimoji="0" lang="en-US" altLang="zh-CN" sz="2500">
                <a:solidFill>
                  <a:srgbClr val="000000"/>
                </a:solidFill>
                <a:latin typeface="Helvetica" pitchFamily="34" charset="0"/>
              </a:rPr>
              <a:t>http://en.wikipedia.org/wiki/Block_cipher_modes_of_operation</a:t>
            </a:r>
          </a:p>
        </p:txBody>
      </p:sp>
    </p:spTree>
    <p:extLst>
      <p:ext uri="{BB962C8B-B14F-4D97-AF65-F5344CB8AC3E}">
        <p14:creationId xmlns:p14="http://schemas.microsoft.com/office/powerpoint/2010/main" val="86113283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ECB</a:t>
            </a:r>
            <a:r>
              <a:rPr lang="zh-CN" altLang="zh-CN" dirty="0"/>
              <a:t>模式</a:t>
            </a:r>
            <a:endParaRPr lang="zh-CN" altLang="en-US" dirty="0"/>
          </a:p>
        </p:txBody>
      </p:sp>
      <p:sp>
        <p:nvSpPr>
          <p:cNvPr id="3" name="内容占位符 2"/>
          <p:cNvSpPr>
            <a:spLocks noGrp="1"/>
          </p:cNvSpPr>
          <p:nvPr>
            <p:ph idx="1"/>
          </p:nvPr>
        </p:nvSpPr>
        <p:spPr/>
        <p:txBody>
          <a:bodyPr/>
          <a:lstStyle/>
          <a:p>
            <a:pPr indent="625475">
              <a:buNone/>
            </a:pPr>
            <a:r>
              <a:rPr lang="en-US" altLang="zh-CN" dirty="0"/>
              <a:t>ECB</a:t>
            </a:r>
            <a:r>
              <a:rPr lang="zh-CN" altLang="zh-CN" dirty="0"/>
              <a:t>模式是最简单的模式，直接利用加密算法分别对分组数据组加密。明文分成</a:t>
            </a:r>
            <a:r>
              <a:rPr lang="en-US" altLang="zh-CN" dirty="0"/>
              <a:t>64bits</a:t>
            </a:r>
            <a:r>
              <a:rPr lang="zh-CN" altLang="zh-CN" dirty="0"/>
              <a:t>的分组进行加密，必要时填充，每个分组用同一密钥加密，同样明文分组得到相同密文</a:t>
            </a:r>
            <a:r>
              <a:rPr lang="zh-CN" altLang="zh-CN" dirty="0" smtClean="0"/>
              <a:t>。</a:t>
            </a:r>
            <a:endParaRPr lang="en-US" altLang="zh-CN" dirty="0" smtClean="0"/>
          </a:p>
          <a:p>
            <a:pPr indent="625475">
              <a:buNone/>
            </a:pPr>
            <a:endParaRPr lang="en-US" altLang="zh-CN" dirty="0"/>
          </a:p>
          <a:p>
            <a:pPr indent="625475">
              <a:buNone/>
            </a:pPr>
            <a:r>
              <a:rPr lang="zh-CN" altLang="zh-CN" dirty="0" smtClean="0"/>
              <a:t>假设</a:t>
            </a:r>
            <a:r>
              <a:rPr lang="zh-CN" altLang="zh-CN" dirty="0"/>
              <a:t>输入密钥为</a:t>
            </a:r>
            <a:r>
              <a:rPr lang="en-US" altLang="zh-CN" dirty="0"/>
              <a:t>K</a:t>
            </a:r>
            <a:r>
              <a:rPr lang="zh-CN" altLang="zh-CN" dirty="0"/>
              <a:t>，明文分组</a:t>
            </a:r>
            <a:r>
              <a:rPr lang="zh-CN" altLang="zh-CN" dirty="0" smtClean="0"/>
              <a:t>为</a:t>
            </a:r>
            <a:r>
              <a:rPr lang="en-US" altLang="zh-CN" dirty="0" smtClean="0"/>
              <a:t>P</a:t>
            </a:r>
            <a:r>
              <a:rPr lang="en-US" altLang="zh-CN" baseline="-25000" dirty="0" smtClean="0"/>
              <a:t>1</a:t>
            </a:r>
            <a:r>
              <a:rPr lang="en-US" altLang="zh-CN" dirty="0" smtClean="0"/>
              <a:t>,…,P</a:t>
            </a:r>
            <a:r>
              <a:rPr lang="en-US" altLang="zh-CN" baseline="-25000" dirty="0" smtClean="0"/>
              <a:t>N</a:t>
            </a:r>
            <a:r>
              <a:rPr lang="en-US" altLang="zh-CN" dirty="0" smtClean="0"/>
              <a:t> </a:t>
            </a:r>
            <a:r>
              <a:rPr lang="zh-CN" altLang="zh-CN" dirty="0"/>
              <a:t>，输出</a:t>
            </a:r>
            <a:r>
              <a:rPr lang="zh-CN" altLang="zh-CN" dirty="0" smtClean="0"/>
              <a:t>为</a:t>
            </a:r>
            <a:r>
              <a:rPr lang="en-US" altLang="zh-CN" dirty="0" smtClean="0"/>
              <a:t>C</a:t>
            </a:r>
            <a:r>
              <a:rPr lang="en-US" altLang="zh-CN" baseline="-25000" dirty="0" smtClean="0"/>
              <a:t>1</a:t>
            </a:r>
            <a:r>
              <a:rPr lang="en-US" altLang="zh-CN" dirty="0" smtClean="0"/>
              <a:t>,…,C</a:t>
            </a:r>
            <a:r>
              <a:rPr lang="en-US" altLang="zh-CN" baseline="-25000" dirty="0" smtClean="0"/>
              <a:t>N</a:t>
            </a:r>
            <a:r>
              <a:rPr lang="en-US" altLang="zh-CN" dirty="0" smtClean="0"/>
              <a:t> </a:t>
            </a:r>
            <a:r>
              <a:rPr lang="zh-CN" altLang="zh-CN" dirty="0"/>
              <a:t>。</a:t>
            </a:r>
          </a:p>
          <a:p>
            <a:pPr indent="625475">
              <a:buNone/>
            </a:pPr>
            <a:r>
              <a:rPr lang="en-US" altLang="zh-CN" dirty="0"/>
              <a:t>ECB</a:t>
            </a:r>
            <a:r>
              <a:rPr lang="zh-CN" altLang="zh-CN" dirty="0"/>
              <a:t>操作模式加密：</a:t>
            </a:r>
            <a:r>
              <a:rPr lang="en-US" altLang="zh-CN" dirty="0"/>
              <a:t> </a:t>
            </a:r>
            <a:r>
              <a:rPr lang="en-US" altLang="zh-CN" dirty="0" err="1" smtClean="0"/>
              <a:t>C</a:t>
            </a:r>
            <a:r>
              <a:rPr lang="en-US" altLang="zh-CN" baseline="-25000" dirty="0" err="1" smtClean="0"/>
              <a:t>j</a:t>
            </a:r>
            <a:r>
              <a:rPr lang="en-US" altLang="zh-CN" dirty="0" smtClean="0"/>
              <a:t>=</a:t>
            </a:r>
            <a:r>
              <a:rPr lang="en-US" altLang="zh-CN" dirty="0" err="1" smtClean="0"/>
              <a:t>E</a:t>
            </a:r>
            <a:r>
              <a:rPr lang="en-US" altLang="zh-CN" baseline="-25000" dirty="0" err="1" smtClean="0"/>
              <a:t>k</a:t>
            </a:r>
            <a:r>
              <a:rPr lang="en-US" altLang="zh-CN" dirty="0" smtClean="0"/>
              <a:t>(</a:t>
            </a:r>
            <a:r>
              <a:rPr lang="en-US" altLang="zh-CN" dirty="0" err="1" smtClean="0"/>
              <a:t>P</a:t>
            </a:r>
            <a:r>
              <a:rPr lang="en-US" altLang="zh-CN" baseline="-25000" dirty="0" err="1" smtClean="0"/>
              <a:t>j</a:t>
            </a:r>
            <a:r>
              <a:rPr lang="en-US" altLang="zh-CN" dirty="0" smtClean="0"/>
              <a:t>)</a:t>
            </a:r>
            <a:endParaRPr lang="zh-CN" altLang="zh-CN" dirty="0"/>
          </a:p>
          <a:p>
            <a:pPr indent="625475">
              <a:buNone/>
            </a:pPr>
            <a:r>
              <a:rPr lang="en-US" altLang="zh-CN" dirty="0"/>
              <a:t>ECB</a:t>
            </a:r>
            <a:r>
              <a:rPr lang="zh-CN" altLang="zh-CN" dirty="0"/>
              <a:t>操作模式解密：</a:t>
            </a:r>
            <a:r>
              <a:rPr lang="en-US" altLang="zh-CN" dirty="0"/>
              <a:t> </a:t>
            </a:r>
            <a:r>
              <a:rPr lang="en-US" altLang="zh-CN" dirty="0" err="1" smtClean="0"/>
              <a:t>P</a:t>
            </a:r>
            <a:r>
              <a:rPr lang="en-US" altLang="zh-CN" baseline="-25000" dirty="0" err="1" smtClean="0"/>
              <a:t>j</a:t>
            </a:r>
            <a:r>
              <a:rPr lang="en-US" altLang="zh-CN" dirty="0" smtClean="0"/>
              <a:t>=</a:t>
            </a:r>
            <a:r>
              <a:rPr lang="en-US" altLang="zh-CN" dirty="0" err="1" smtClean="0"/>
              <a:t>D</a:t>
            </a:r>
            <a:r>
              <a:rPr lang="en-US" altLang="zh-CN" baseline="-25000" dirty="0" err="1" smtClean="0"/>
              <a:t>k</a:t>
            </a:r>
            <a:r>
              <a:rPr lang="en-US" altLang="zh-CN" dirty="0" smtClean="0"/>
              <a:t>(</a:t>
            </a:r>
            <a:r>
              <a:rPr lang="en-US" altLang="zh-CN" dirty="0" err="1" smtClean="0"/>
              <a:t>C</a:t>
            </a:r>
            <a:r>
              <a:rPr lang="en-US" altLang="zh-CN" baseline="-25000" dirty="0" err="1" smtClean="0"/>
              <a:t>j</a:t>
            </a:r>
            <a:r>
              <a:rPr lang="en-US" altLang="zh-CN" dirty="0" smtClean="0"/>
              <a:t>)</a:t>
            </a:r>
            <a:endParaRPr lang="zh-CN" altLang="en-US" dirty="0"/>
          </a:p>
        </p:txBody>
      </p:sp>
    </p:spTree>
    <p:extLst>
      <p:ext uri="{BB962C8B-B14F-4D97-AF65-F5344CB8AC3E}">
        <p14:creationId xmlns:p14="http://schemas.microsoft.com/office/powerpoint/2010/main" val="289787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4.7.3 CFB-</a:t>
            </a:r>
            <a:r>
              <a:rPr lang="zh-CN" altLang="zh-CN" b="1" dirty="0"/>
              <a:t>密码反馈</a:t>
            </a:r>
            <a:r>
              <a:rPr lang="zh-CN" altLang="zh-CN" b="1" dirty="0" smtClean="0"/>
              <a:t>模式</a:t>
            </a:r>
            <a:endParaRPr lang="zh-CN" altLang="en-US" dirty="0"/>
          </a:p>
        </p:txBody>
      </p:sp>
      <p:sp>
        <p:nvSpPr>
          <p:cNvPr id="3" name="内容占位符 2"/>
          <p:cNvSpPr>
            <a:spLocks noGrp="1"/>
          </p:cNvSpPr>
          <p:nvPr>
            <p:ph idx="1"/>
          </p:nvPr>
        </p:nvSpPr>
        <p:spPr>
          <a:xfrm>
            <a:off x="290513" y="1268413"/>
            <a:ext cx="8458200" cy="2592635"/>
          </a:xfrm>
        </p:spPr>
        <p:txBody>
          <a:bodyPr/>
          <a:lstStyle/>
          <a:p>
            <a:pPr>
              <a:buNone/>
            </a:pPr>
            <a:r>
              <a:rPr lang="en-US" altLang="zh-CN" dirty="0" smtClean="0"/>
              <a:t>DES</a:t>
            </a:r>
            <a:r>
              <a:rPr lang="zh-CN" altLang="zh-CN" dirty="0"/>
              <a:t>是分组长为</a:t>
            </a:r>
            <a:r>
              <a:rPr lang="en-US" altLang="zh-CN" dirty="0"/>
              <a:t>64bits</a:t>
            </a:r>
            <a:r>
              <a:rPr lang="zh-CN" altLang="zh-CN" dirty="0"/>
              <a:t>的分组密码，但利用</a:t>
            </a:r>
            <a:r>
              <a:rPr lang="en-US" altLang="zh-CN" dirty="0"/>
              <a:t>CFB</a:t>
            </a:r>
            <a:r>
              <a:rPr lang="zh-CN" altLang="zh-CN" dirty="0"/>
              <a:t>模式或</a:t>
            </a:r>
            <a:r>
              <a:rPr lang="en-US" altLang="zh-CN" dirty="0"/>
              <a:t>OFB</a:t>
            </a:r>
            <a:r>
              <a:rPr lang="zh-CN" altLang="zh-CN" dirty="0"/>
              <a:t>模式可将</a:t>
            </a:r>
            <a:r>
              <a:rPr lang="en-US" altLang="zh-CN" dirty="0"/>
              <a:t>DES</a:t>
            </a:r>
            <a:r>
              <a:rPr lang="zh-CN" altLang="zh-CN" dirty="0"/>
              <a:t>转换为流密码。流密码不需要对消息填充，而且运行是实时的。因此如果传送字母流，可使用流密码对每个字母直接加密并传送。流密码具有密文和明文一样长这一</a:t>
            </a:r>
            <a:r>
              <a:rPr lang="zh-CN" altLang="zh-CN" dirty="0" smtClean="0"/>
              <a:t>性质</a:t>
            </a:r>
            <a:r>
              <a:rPr lang="zh-CN" altLang="en-US" dirty="0" smtClean="0"/>
              <a:t>。</a:t>
            </a:r>
            <a:r>
              <a:rPr lang="en-US" altLang="zh-CN" dirty="0" smtClean="0"/>
              <a:t>---</a:t>
            </a:r>
            <a:r>
              <a:rPr lang="zh-CN" altLang="en-US" sz="3200" dirty="0" smtClean="0">
                <a:solidFill>
                  <a:srgbClr val="002060"/>
                </a:solidFill>
              </a:rPr>
              <a:t>以后回过头来看</a:t>
            </a:r>
            <a:endParaRPr lang="zh-CN" altLang="en-US" sz="3200" dirty="0">
              <a:solidFill>
                <a:srgbClr val="002060"/>
              </a:solidFill>
            </a:endParaRPr>
          </a:p>
        </p:txBody>
      </p:sp>
    </p:spTree>
    <p:extLst>
      <p:ext uri="{BB962C8B-B14F-4D97-AF65-F5344CB8AC3E}">
        <p14:creationId xmlns:p14="http://schemas.microsoft.com/office/powerpoint/2010/main" val="364780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3138398325"/>
              </p:ext>
            </p:extLst>
          </p:nvPr>
        </p:nvGraphicFramePr>
        <p:xfrm>
          <a:off x="0" y="692696"/>
          <a:ext cx="9016214" cy="4221088"/>
        </p:xfrm>
        <a:graphic>
          <a:graphicData uri="http://schemas.openxmlformats.org/presentationml/2006/ole">
            <mc:AlternateContent xmlns:mc="http://schemas.openxmlformats.org/markup-compatibility/2006">
              <mc:Choice xmlns:v="urn:schemas-microsoft-com:vml" Requires="v">
                <p:oleObj spid="_x0000_s21526" r:id="rId3" imgW="5044745" imgH="2223516" progId="Visio.Drawing.11">
                  <p:embed/>
                </p:oleObj>
              </mc:Choice>
              <mc:Fallback>
                <p:oleObj r:id="rId3" imgW="5044745" imgH="2223516"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92696"/>
                        <a:ext cx="9016214" cy="42210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8127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2708756849"/>
              </p:ext>
            </p:extLst>
          </p:nvPr>
        </p:nvGraphicFramePr>
        <p:xfrm>
          <a:off x="-36512" y="548680"/>
          <a:ext cx="12996936" cy="6084728"/>
        </p:xfrm>
        <a:graphic>
          <a:graphicData uri="http://schemas.openxmlformats.org/presentationml/2006/ole">
            <mc:AlternateContent xmlns:mc="http://schemas.openxmlformats.org/markup-compatibility/2006">
              <mc:Choice xmlns:v="urn:schemas-microsoft-com:vml" Requires="v">
                <p:oleObj spid="_x0000_s24589" r:id="rId3" imgW="5044745" imgH="2223516" progId="Visio.Drawing.11">
                  <p:embed/>
                </p:oleObj>
              </mc:Choice>
              <mc:Fallback>
                <p:oleObj r:id="rId3" imgW="5044745" imgH="222351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 y="548680"/>
                        <a:ext cx="12996936" cy="6084728"/>
                      </a:xfrm>
                      <a:prstGeom prst="rect">
                        <a:avLst/>
                      </a:prstGeom>
                      <a:noFill/>
                      <a:ln>
                        <a:noFill/>
                      </a:ln>
                    </p:spPr>
                  </p:pic>
                </p:oleObj>
              </mc:Fallback>
            </mc:AlternateContent>
          </a:graphicData>
        </a:graphic>
      </p:graphicFrame>
      <p:sp>
        <p:nvSpPr>
          <p:cNvPr id="3" name="矩形 2"/>
          <p:cNvSpPr/>
          <p:nvPr/>
        </p:nvSpPr>
        <p:spPr>
          <a:xfrm>
            <a:off x="1403648" y="1484784"/>
            <a:ext cx="309634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rPr>
              <a:t>0F</a:t>
            </a:r>
            <a:r>
              <a:rPr lang="en-US" altLang="zh-CN" sz="2800" dirty="0" smtClean="0"/>
              <a:t> 78 32 … 31 90</a:t>
            </a:r>
            <a:endParaRPr lang="zh-CN" altLang="en-US" sz="2800" dirty="0"/>
          </a:p>
        </p:txBody>
      </p:sp>
      <p:sp>
        <p:nvSpPr>
          <p:cNvPr id="5" name="矩形 4"/>
          <p:cNvSpPr/>
          <p:nvPr/>
        </p:nvSpPr>
        <p:spPr>
          <a:xfrm>
            <a:off x="1546738" y="3501008"/>
            <a:ext cx="309634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35 F6 9A … CD 23</a:t>
            </a:r>
            <a:endParaRPr lang="zh-CN" altLang="en-US" sz="2800" dirty="0"/>
          </a:p>
        </p:txBody>
      </p:sp>
      <p:sp>
        <p:nvSpPr>
          <p:cNvPr id="7" name="矩形 6"/>
          <p:cNvSpPr/>
          <p:nvPr/>
        </p:nvSpPr>
        <p:spPr>
          <a:xfrm>
            <a:off x="5508104" y="1381418"/>
            <a:ext cx="309634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 78 32 … 31 90 </a:t>
            </a:r>
            <a:r>
              <a:rPr lang="en-US" altLang="zh-CN" sz="2800" b="1" dirty="0" smtClean="0">
                <a:solidFill>
                  <a:srgbClr val="FF0000"/>
                </a:solidFill>
              </a:rPr>
              <a:t>54</a:t>
            </a:r>
            <a:r>
              <a:rPr lang="en-US" altLang="zh-CN" sz="2800" dirty="0" smtClean="0"/>
              <a:t> </a:t>
            </a:r>
            <a:endParaRPr lang="zh-CN" altLang="en-US" sz="2800" dirty="0"/>
          </a:p>
        </p:txBody>
      </p:sp>
      <p:sp>
        <p:nvSpPr>
          <p:cNvPr id="8" name="矩形 7"/>
          <p:cNvSpPr/>
          <p:nvPr/>
        </p:nvSpPr>
        <p:spPr>
          <a:xfrm>
            <a:off x="251520" y="4509120"/>
            <a:ext cx="122413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61</a:t>
            </a:r>
            <a:endParaRPr lang="zh-CN" altLang="en-US" sz="2800" dirty="0"/>
          </a:p>
        </p:txBody>
      </p:sp>
      <p:sp>
        <p:nvSpPr>
          <p:cNvPr id="9" name="矩形 8"/>
          <p:cNvSpPr/>
          <p:nvPr/>
        </p:nvSpPr>
        <p:spPr>
          <a:xfrm>
            <a:off x="863588" y="5373216"/>
            <a:ext cx="18362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35</a:t>
            </a:r>
            <a:r>
              <a:rPr lang="en-US" altLang="zh-CN" sz="2800" dirty="0" smtClean="0">
                <a:latin typeface="宋体"/>
                <a:ea typeface="宋体"/>
              </a:rPr>
              <a:t>⊕61=</a:t>
            </a:r>
            <a:r>
              <a:rPr lang="en-US" altLang="zh-CN" sz="2800" b="1" dirty="0" smtClean="0">
                <a:solidFill>
                  <a:srgbClr val="FF0000"/>
                </a:solidFill>
              </a:rPr>
              <a:t>54</a:t>
            </a:r>
            <a:endParaRPr lang="zh-CN" altLang="en-US" sz="2800" b="1" dirty="0">
              <a:solidFill>
                <a:srgbClr val="FF0000"/>
              </a:solidFill>
            </a:endParaRPr>
          </a:p>
        </p:txBody>
      </p:sp>
      <p:sp>
        <p:nvSpPr>
          <p:cNvPr id="10" name="矩形 9"/>
          <p:cNvSpPr/>
          <p:nvPr/>
        </p:nvSpPr>
        <p:spPr>
          <a:xfrm>
            <a:off x="5660504" y="3501008"/>
            <a:ext cx="309634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E6 8C … C0 0A 6F </a:t>
            </a:r>
            <a:endParaRPr lang="zh-CN" altLang="en-US" sz="2800" dirty="0"/>
          </a:p>
        </p:txBody>
      </p:sp>
      <p:sp>
        <p:nvSpPr>
          <p:cNvPr id="11" name="矩形 10"/>
          <p:cNvSpPr/>
          <p:nvPr/>
        </p:nvSpPr>
        <p:spPr>
          <a:xfrm>
            <a:off x="4390811" y="4548215"/>
            <a:ext cx="122413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61</a:t>
            </a:r>
            <a:endParaRPr lang="zh-CN" altLang="en-US" sz="2800" dirty="0"/>
          </a:p>
        </p:txBody>
      </p:sp>
      <p:sp>
        <p:nvSpPr>
          <p:cNvPr id="13" name="矩形 12"/>
          <p:cNvSpPr/>
          <p:nvPr/>
        </p:nvSpPr>
        <p:spPr>
          <a:xfrm>
            <a:off x="5220072" y="5385716"/>
            <a:ext cx="18362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E6</a:t>
            </a:r>
            <a:r>
              <a:rPr lang="en-US" altLang="zh-CN" sz="2800" dirty="0" smtClean="0">
                <a:latin typeface="宋体"/>
                <a:ea typeface="宋体"/>
              </a:rPr>
              <a:t>⊕61=</a:t>
            </a:r>
            <a:r>
              <a:rPr lang="en-US" altLang="zh-CN" sz="2800" dirty="0" smtClean="0"/>
              <a:t>87</a:t>
            </a:r>
            <a:endParaRPr lang="zh-CN" altLang="en-US" sz="2800" dirty="0"/>
          </a:p>
        </p:txBody>
      </p:sp>
      <p:sp>
        <p:nvSpPr>
          <p:cNvPr id="12" name="矩形 11"/>
          <p:cNvSpPr/>
          <p:nvPr/>
        </p:nvSpPr>
        <p:spPr>
          <a:xfrm>
            <a:off x="251520" y="2924944"/>
            <a:ext cx="153017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F6  … C3</a:t>
            </a:r>
            <a:endParaRPr lang="zh-CN" altLang="en-US" sz="2800" dirty="0"/>
          </a:p>
        </p:txBody>
      </p:sp>
      <p:sp>
        <p:nvSpPr>
          <p:cNvPr id="15" name="矩形 14"/>
          <p:cNvSpPr/>
          <p:nvPr/>
        </p:nvSpPr>
        <p:spPr>
          <a:xfrm>
            <a:off x="4788024" y="2924944"/>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dirty="0" smtClean="0"/>
              <a:t>F6  … C3</a:t>
            </a:r>
            <a:endParaRPr lang="zh-CN" altLang="en-US" sz="2800" dirty="0"/>
          </a:p>
        </p:txBody>
      </p:sp>
    </p:spTree>
    <p:extLst>
      <p:ext uri="{BB962C8B-B14F-4D97-AF65-F5344CB8AC3E}">
        <p14:creationId xmlns:p14="http://schemas.microsoft.com/office/powerpoint/2010/main" val="133831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P spid="9" grpId="0" animBg="1"/>
      <p:bldP spid="10" grpId="0" animBg="1"/>
      <p:bldP spid="11" grpId="0" animBg="1"/>
      <p:bldP spid="13" grpId="0" animBg="1"/>
      <p:bldP spid="12"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409983482"/>
              </p:ext>
            </p:extLst>
          </p:nvPr>
        </p:nvGraphicFramePr>
        <p:xfrm>
          <a:off x="1118428" y="7640"/>
          <a:ext cx="6693931" cy="3133328"/>
        </p:xfrm>
        <a:graphic>
          <a:graphicData uri="http://schemas.openxmlformats.org/presentationml/2006/ole">
            <mc:AlternateContent xmlns:mc="http://schemas.openxmlformats.org/markup-compatibility/2006">
              <mc:Choice xmlns:v="urn:schemas-microsoft-com:vml" Requires="v">
                <p:oleObj spid="_x0000_s9282" r:id="rId3" imgW="5044745" imgH="2223516" progId="Visio.Drawing.11">
                  <p:embed/>
                </p:oleObj>
              </mc:Choice>
              <mc:Fallback>
                <p:oleObj r:id="rId3" imgW="5044745" imgH="222351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428" y="7640"/>
                        <a:ext cx="6693931" cy="3133328"/>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169113117"/>
              </p:ext>
            </p:extLst>
          </p:nvPr>
        </p:nvGraphicFramePr>
        <p:xfrm>
          <a:off x="611560" y="2996952"/>
          <a:ext cx="7488832" cy="3803851"/>
        </p:xfrm>
        <a:graphic>
          <a:graphicData uri="http://schemas.openxmlformats.org/presentationml/2006/ole">
            <mc:AlternateContent xmlns:mc="http://schemas.openxmlformats.org/markup-compatibility/2006">
              <mc:Choice xmlns:v="urn:schemas-microsoft-com:vml" Requires="v">
                <p:oleObj spid="_x0000_s9283" r:id="rId5" imgW="4887773" imgH="2229917" progId="Visio.Drawing.11">
                  <p:embed/>
                </p:oleObj>
              </mc:Choice>
              <mc:Fallback>
                <p:oleObj r:id="rId5" imgW="4887773" imgH="2229917"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2996952"/>
                        <a:ext cx="7488832" cy="3803851"/>
                      </a:xfrm>
                      <a:prstGeom prst="rect">
                        <a:avLst/>
                      </a:prstGeom>
                      <a:noFill/>
                    </p:spPr>
                  </p:pic>
                </p:oleObj>
              </mc:Fallback>
            </mc:AlternateContent>
          </a:graphicData>
        </a:graphic>
      </p:graphicFrame>
    </p:spTree>
    <p:extLst>
      <p:ext uri="{BB962C8B-B14F-4D97-AF65-F5344CB8AC3E}">
        <p14:creationId xmlns:p14="http://schemas.microsoft.com/office/powerpoint/2010/main" val="226142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90513" y="404664"/>
                <a:ext cx="8458200" cy="5688161"/>
              </a:xfrm>
            </p:spPr>
            <p:txBody>
              <a:bodyPr/>
              <a:lstStyle/>
              <a:p>
                <a:pPr>
                  <a:buNone/>
                </a:pPr>
                <a:r>
                  <a:rPr lang="zh-CN" altLang="zh-CN" dirty="0"/>
                  <a:t>（</a:t>
                </a:r>
                <a:r>
                  <a:rPr lang="en-US" altLang="zh-CN" dirty="0"/>
                  <a:t>1</a:t>
                </a:r>
                <a:r>
                  <a:rPr lang="zh-CN" altLang="zh-CN" dirty="0"/>
                  <a:t>）输入相同明文，改变</a:t>
                </a:r>
                <a:r>
                  <a:rPr lang="en-US" altLang="zh-CN" dirty="0"/>
                  <a:t>IV</a:t>
                </a:r>
                <a:r>
                  <a:rPr lang="zh-CN" altLang="zh-CN" dirty="0"/>
                  <a:t>会导致相同的明文输入得到不同的加密输出，</a:t>
                </a:r>
                <a:r>
                  <a:rPr lang="en-US" altLang="zh-CN" sz="3200" b="1" dirty="0">
                    <a:solidFill>
                      <a:srgbClr val="002060"/>
                    </a:solidFill>
                  </a:rPr>
                  <a:t>IV</a:t>
                </a:r>
                <a:r>
                  <a:rPr lang="zh-CN" altLang="zh-CN" sz="3200" b="1" dirty="0">
                    <a:solidFill>
                      <a:srgbClr val="002060"/>
                    </a:solidFill>
                  </a:rPr>
                  <a:t>无需保密</a:t>
                </a:r>
                <a:r>
                  <a:rPr lang="zh-CN" altLang="zh-CN" dirty="0"/>
                  <a:t>。若待加密消息必须按字符</a:t>
                </a:r>
                <a:r>
                  <a:rPr lang="en-US" altLang="zh-CN" dirty="0"/>
                  <a:t>(</a:t>
                </a:r>
                <a:r>
                  <a:rPr lang="zh-CN" altLang="zh-CN" dirty="0"/>
                  <a:t>如电传电报</a:t>
                </a:r>
                <a:r>
                  <a:rPr lang="en-US" altLang="zh-CN" dirty="0"/>
                  <a:t>)</a:t>
                </a:r>
                <a:r>
                  <a:rPr lang="zh-CN" altLang="zh-CN" dirty="0"/>
                  <a:t>或按比特处理时，可采用</a:t>
                </a:r>
                <a:r>
                  <a:rPr lang="en-US" altLang="zh-CN" dirty="0"/>
                  <a:t>CFB</a:t>
                </a:r>
                <a:r>
                  <a:rPr lang="zh-CN" altLang="zh-CN" dirty="0"/>
                  <a:t>模式。</a:t>
                </a:r>
                <a:r>
                  <a:rPr lang="en-US" altLang="zh-CN" dirty="0"/>
                  <a:t>CFB</a:t>
                </a:r>
                <a:r>
                  <a:rPr lang="zh-CN" altLang="zh-CN" dirty="0"/>
                  <a:t>实际上是将加密算法</a:t>
                </a:r>
                <a:r>
                  <a:rPr lang="en-US" altLang="zh-CN" dirty="0"/>
                  <a:t>DES</a:t>
                </a:r>
                <a:r>
                  <a:rPr lang="zh-CN" altLang="zh-CN" dirty="0"/>
                  <a:t>作为一个密钥流产生</a:t>
                </a:r>
                <a:r>
                  <a:rPr lang="zh-CN" altLang="zh-CN" dirty="0" smtClean="0"/>
                  <a:t>器。</a:t>
                </a:r>
                <a:r>
                  <a:rPr lang="en-US" altLang="zh-CN" dirty="0"/>
                  <a:t>CFB</a:t>
                </a:r>
                <a:r>
                  <a:rPr lang="zh-CN" altLang="zh-CN" dirty="0"/>
                  <a:t>模式除能获得保密性外，</a:t>
                </a:r>
                <a:r>
                  <a:rPr lang="zh-CN" altLang="zh-CN" sz="3200" b="1" dirty="0">
                    <a:solidFill>
                      <a:srgbClr val="002060"/>
                    </a:solidFill>
                  </a:rPr>
                  <a:t>对错误差错比较敏感</a:t>
                </a:r>
                <a:r>
                  <a:rPr lang="zh-CN" altLang="zh-CN" dirty="0"/>
                  <a:t>，还能用于认证</a:t>
                </a:r>
                <a:r>
                  <a:rPr lang="zh-CN" altLang="zh-CN" dirty="0" smtClean="0"/>
                  <a:t>。</a:t>
                </a:r>
                <a:endParaRPr lang="en-US" altLang="zh-CN" dirty="0" smtClean="0"/>
              </a:p>
              <a:p>
                <a:pPr>
                  <a:buNone/>
                </a:pPr>
                <a:endParaRPr lang="en-US" altLang="zh-CN" dirty="0" smtClean="0"/>
              </a:p>
              <a:p>
                <a:pPr>
                  <a:buNone/>
                </a:pPr>
                <a:r>
                  <a:rPr lang="zh-CN" altLang="zh-CN" dirty="0"/>
                  <a:t>（</a:t>
                </a:r>
                <a:r>
                  <a:rPr lang="en-US" altLang="zh-CN" dirty="0"/>
                  <a:t>2</a:t>
                </a:r>
                <a:r>
                  <a:rPr lang="zh-CN" altLang="zh-CN" dirty="0"/>
                  <a:t>）</a:t>
                </a:r>
                <a:r>
                  <a:rPr lang="en-US" altLang="zh-CN" dirty="0"/>
                  <a:t>CFB</a:t>
                </a:r>
                <a:r>
                  <a:rPr lang="zh-CN" altLang="zh-CN" dirty="0"/>
                  <a:t>与</a:t>
                </a:r>
                <a:r>
                  <a:rPr lang="en-US" altLang="zh-CN" dirty="0"/>
                  <a:t>CBC</a:t>
                </a:r>
                <a:r>
                  <a:rPr lang="zh-CN" altLang="zh-CN" dirty="0"/>
                  <a:t>的区别是反馈的密文长度为</a:t>
                </a:r>
                <a:r>
                  <a:rPr lang="en-US" altLang="zh-CN" i="1" dirty="0"/>
                  <a:t>j</a:t>
                </a:r>
                <a:r>
                  <a:rPr lang="zh-CN" altLang="zh-CN" dirty="0"/>
                  <a:t>，且不是直接与明文操作，而是反馈至密钥产生器。解密采用相同方案，都使用加密函数而非解密函数。密文分组</a:t>
                </a:r>
                <a14:m>
                  <m:oMath xmlns:m="http://schemas.openxmlformats.org/officeDocument/2006/math">
                    <m:sSub>
                      <m:sSubPr>
                        <m:ctrlPr>
                          <a:rPr lang="zh-CN" altLang="zh-CN" i="1">
                            <a:latin typeface="Cambria Math"/>
                          </a:rPr>
                        </m:ctrlPr>
                      </m:sSubPr>
                      <m:e>
                        <m:r>
                          <a:rPr lang="en-US" altLang="zh-CN" i="1">
                            <a:latin typeface="Cambria Math"/>
                          </a:rPr>
                          <m:t>𝐶</m:t>
                        </m:r>
                      </m:e>
                      <m:sub>
                        <m:r>
                          <a:rPr lang="en-US" altLang="zh-CN" i="1">
                            <a:latin typeface="Cambria Math"/>
                          </a:rPr>
                          <m:t>𝑖</m:t>
                        </m:r>
                      </m:sub>
                    </m:sSub>
                  </m:oMath>
                </a14:m>
                <a:r>
                  <a:rPr lang="zh-CN" altLang="zh-CN" dirty="0"/>
                  <a:t>依赖于</a:t>
                </a:r>
                <a14:m>
                  <m:oMath xmlns:m="http://schemas.openxmlformats.org/officeDocument/2006/math">
                    <m:sSub>
                      <m:sSubPr>
                        <m:ctrlPr>
                          <a:rPr lang="zh-CN" altLang="zh-CN" i="1">
                            <a:latin typeface="Cambria Math"/>
                          </a:rPr>
                        </m:ctrlPr>
                      </m:sSubPr>
                      <m:e>
                        <m:r>
                          <a:rPr lang="en-US" altLang="zh-CN" i="1">
                            <a:latin typeface="Cambria Math"/>
                          </a:rPr>
                          <m:t>𝑃</m:t>
                        </m:r>
                      </m:e>
                      <m:sub>
                        <m:r>
                          <a:rPr lang="en-US" altLang="zh-CN" i="1">
                            <a:latin typeface="Cambria Math"/>
                          </a:rPr>
                          <m:t>𝑖</m:t>
                        </m:r>
                      </m:sub>
                    </m:sSub>
                  </m:oMath>
                </a14:m>
                <a:r>
                  <a:rPr lang="zh-CN" altLang="zh-CN" dirty="0"/>
                  <a:t>和前面的所有明文分组，因此正确的解密一个正确的密文分组需要之前的</a:t>
                </a:r>
                <a14:m>
                  <m:oMath xmlns:m="http://schemas.openxmlformats.org/officeDocument/2006/math">
                    <m:d>
                      <m:dPr>
                        <m:begChr m:val="⌈"/>
                        <m:endChr m:val="⌉"/>
                        <m:ctrlPr>
                          <a:rPr lang="zh-CN" altLang="zh-CN" i="1">
                            <a:latin typeface="Cambria Math"/>
                          </a:rPr>
                        </m:ctrlPr>
                      </m:dPr>
                      <m:e>
                        <m:r>
                          <a:rPr lang="en-US" altLang="zh-CN" i="1">
                            <a:latin typeface="Cambria Math"/>
                          </a:rPr>
                          <m:t>𝑛</m:t>
                        </m:r>
                        <m:r>
                          <a:rPr lang="en-US" altLang="zh-CN" i="1">
                            <a:latin typeface="Cambria Math"/>
                          </a:rPr>
                          <m:t>/</m:t>
                        </m:r>
                        <m:r>
                          <a:rPr lang="en-US" altLang="zh-CN" i="1">
                            <a:latin typeface="Cambria Math"/>
                          </a:rPr>
                          <m:t>𝑗</m:t>
                        </m:r>
                      </m:e>
                    </m:d>
                  </m:oMath>
                </a14:m>
                <a:r>
                  <a:rPr lang="zh-CN" altLang="zh-CN" dirty="0"/>
                  <a:t>个密文分组也都正确（</a:t>
                </a:r>
                <a:r>
                  <a:rPr lang="zh-CN" altLang="zh-CN" sz="3200" b="1" dirty="0">
                    <a:solidFill>
                      <a:srgbClr val="002060"/>
                    </a:solidFill>
                  </a:rPr>
                  <a:t>确保移位寄存器是正确的</a:t>
                </a:r>
                <a:r>
                  <a:rPr lang="zh-CN" altLang="zh-CN" dirty="0"/>
                  <a:t>）</a:t>
                </a:r>
                <a:r>
                  <a:rPr lang="zh-CN" altLang="zh-CN" dirty="0" smtClean="0"/>
                  <a:t>。</a:t>
                </a:r>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90513" y="404664"/>
                <a:ext cx="8458200" cy="5688161"/>
              </a:xfrm>
              <a:blipFill rotWithShape="1">
                <a:blip r:embed="rId2"/>
                <a:stretch>
                  <a:fillRect l="-1875" t="-965" r="-793" b="-49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718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90513" y="404664"/>
                <a:ext cx="8458200" cy="5688161"/>
              </a:xfrm>
            </p:spPr>
            <p:txBody>
              <a:bodyPr/>
              <a:lstStyle/>
              <a:p>
                <a:pPr>
                  <a:buNone/>
                </a:pPr>
                <a:endParaRPr lang="en-US" altLang="zh-CN" dirty="0" smtClean="0"/>
              </a:p>
              <a:p>
                <a:pPr>
                  <a:buNone/>
                </a:pPr>
                <a:r>
                  <a:rPr lang="zh-CN" altLang="zh-CN" dirty="0" smtClean="0"/>
                  <a:t>（</a:t>
                </a:r>
                <a:r>
                  <a:rPr lang="en-US" altLang="zh-CN" dirty="0" smtClean="0"/>
                  <a:t>3</a:t>
                </a:r>
                <a:r>
                  <a:rPr lang="zh-CN" altLang="zh-CN" dirty="0" smtClean="0"/>
                  <a:t>）在</a:t>
                </a:r>
                <a:r>
                  <a:rPr lang="en-US" altLang="zh-CN" dirty="0"/>
                  <a:t>CFB</a:t>
                </a:r>
                <a:r>
                  <a:rPr lang="zh-CN" altLang="zh-CN" dirty="0"/>
                  <a:t>模式中，明文有一组</a:t>
                </a:r>
                <a14:m>
                  <m:oMath xmlns:m="http://schemas.openxmlformats.org/officeDocument/2006/math">
                    <m:sSub>
                      <m:sSubPr>
                        <m:ctrlPr>
                          <a:rPr lang="zh-CN" altLang="zh-CN" i="1">
                            <a:latin typeface="Cambria Math"/>
                          </a:rPr>
                        </m:ctrlPr>
                      </m:sSubPr>
                      <m:e>
                        <m:r>
                          <a:rPr lang="en-US" altLang="zh-CN" i="1">
                            <a:latin typeface="Cambria Math"/>
                          </a:rPr>
                          <m:t>𝑃</m:t>
                        </m:r>
                      </m:e>
                      <m:sub>
                        <m:r>
                          <a:rPr lang="en-US" altLang="zh-CN" i="1">
                            <a:latin typeface="Cambria Math"/>
                          </a:rPr>
                          <m:t>𝑖</m:t>
                        </m:r>
                      </m:sub>
                    </m:sSub>
                  </m:oMath>
                </a14:m>
                <a:r>
                  <a:rPr lang="zh-CN" altLang="zh-CN" dirty="0"/>
                  <a:t>中单个比特有错，会使以后的密文组都受影响，但经解密后的恢复结果，除原有误的一组外，其后各组明文都正确地恢复</a:t>
                </a:r>
                <a:r>
                  <a:rPr lang="zh-CN" altLang="zh-CN" dirty="0" smtClean="0"/>
                  <a:t>。</a:t>
                </a:r>
                <a:endParaRPr lang="en-US" altLang="zh-CN" dirty="0" smtClean="0"/>
              </a:p>
              <a:p>
                <a:pPr>
                  <a:buNone/>
                </a:pPr>
                <a:r>
                  <a:rPr lang="zh-CN" altLang="zh-CN" dirty="0" smtClean="0"/>
                  <a:t>若</a:t>
                </a:r>
                <a:r>
                  <a:rPr lang="zh-CN" altLang="zh-CN" dirty="0"/>
                  <a:t>在传送过程中，一个或多个比特错误出现在</a:t>
                </a:r>
                <a:r>
                  <a:rPr lang="en-US" altLang="zh-CN" i="1" dirty="0"/>
                  <a:t>j</a:t>
                </a:r>
                <a:r>
                  <a:rPr lang="zh-CN" altLang="zh-CN" dirty="0"/>
                  <a:t>比特的密文组</a:t>
                </a:r>
                <a14:m>
                  <m:oMath xmlns:m="http://schemas.openxmlformats.org/officeDocument/2006/math">
                    <m:sSub>
                      <m:sSubPr>
                        <m:ctrlPr>
                          <a:rPr lang="zh-CN" altLang="zh-CN" i="1">
                            <a:latin typeface="Cambria Math"/>
                          </a:rPr>
                        </m:ctrlPr>
                      </m:sSubPr>
                      <m:e>
                        <m:r>
                          <a:rPr lang="en-US" altLang="zh-CN" i="1">
                            <a:latin typeface="Cambria Math"/>
                          </a:rPr>
                          <m:t>𝐶</m:t>
                        </m:r>
                      </m:e>
                      <m:sub>
                        <m:r>
                          <a:rPr lang="en-US" altLang="zh-CN" i="1">
                            <a:latin typeface="Cambria Math"/>
                          </a:rPr>
                          <m:t>𝑖</m:t>
                        </m:r>
                      </m:sub>
                    </m:sSub>
                  </m:oMath>
                </a14:m>
                <a:r>
                  <a:rPr lang="zh-CN" altLang="zh-CN" dirty="0"/>
                  <a:t>中，则会</a:t>
                </a:r>
                <a:r>
                  <a:rPr lang="zh-CN" altLang="zh-CN" sz="3200" b="1" dirty="0">
                    <a:solidFill>
                      <a:srgbClr val="002060"/>
                    </a:solidFill>
                  </a:rPr>
                  <a:t>影响到</a:t>
                </a:r>
                <a:r>
                  <a:rPr lang="zh-CN" altLang="zh-CN" sz="3200" b="1" dirty="0" smtClean="0">
                    <a:solidFill>
                      <a:srgbClr val="002060"/>
                    </a:solidFill>
                  </a:rPr>
                  <a:t>分组</a:t>
                </a:r>
                <a14:m>
                  <m:oMath xmlns:m="http://schemas.openxmlformats.org/officeDocument/2006/math">
                    <m:sSub>
                      <m:sSubPr>
                        <m:ctrlPr>
                          <a:rPr lang="zh-CN" altLang="zh-CN" sz="3200" b="1" i="1">
                            <a:solidFill>
                              <a:srgbClr val="002060"/>
                            </a:solidFill>
                            <a:latin typeface="Cambria Math"/>
                          </a:rPr>
                        </m:ctrlPr>
                      </m:sSubPr>
                      <m:e>
                        <m:r>
                          <a:rPr lang="en-US" altLang="zh-CN" sz="3200" b="1" i="1">
                            <a:solidFill>
                              <a:srgbClr val="002060"/>
                            </a:solidFill>
                            <a:latin typeface="Cambria Math"/>
                          </a:rPr>
                          <m:t>𝑪</m:t>
                        </m:r>
                      </m:e>
                      <m:sub>
                        <m:r>
                          <a:rPr lang="en-US" altLang="zh-CN" sz="3200" b="1" i="1">
                            <a:solidFill>
                              <a:srgbClr val="002060"/>
                            </a:solidFill>
                            <a:latin typeface="Cambria Math"/>
                          </a:rPr>
                          <m:t>𝒊</m:t>
                        </m:r>
                      </m:sub>
                    </m:sSub>
                  </m:oMath>
                </a14:m>
                <a:r>
                  <a:rPr lang="zh-CN" altLang="zh-CN" sz="3200" b="1" dirty="0">
                    <a:solidFill>
                      <a:srgbClr val="002060"/>
                    </a:solidFill>
                  </a:rPr>
                  <a:t>和后续</a:t>
                </a:r>
                <a14:m>
                  <m:oMath xmlns:m="http://schemas.openxmlformats.org/officeDocument/2006/math">
                    <m:d>
                      <m:dPr>
                        <m:begChr m:val="⌈"/>
                        <m:endChr m:val="⌉"/>
                        <m:ctrlPr>
                          <a:rPr lang="zh-CN" altLang="zh-CN" sz="3200" b="1" i="1">
                            <a:solidFill>
                              <a:srgbClr val="002060"/>
                            </a:solidFill>
                            <a:latin typeface="Cambria Math"/>
                          </a:rPr>
                        </m:ctrlPr>
                      </m:dPr>
                      <m:e>
                        <m:r>
                          <a:rPr lang="en-US" altLang="zh-CN" sz="3200" b="1" i="1">
                            <a:solidFill>
                              <a:srgbClr val="002060"/>
                            </a:solidFill>
                            <a:latin typeface="Cambria Math"/>
                          </a:rPr>
                          <m:t>𝒏</m:t>
                        </m:r>
                        <m:r>
                          <a:rPr lang="en-US" altLang="zh-CN" sz="3200" b="1" i="1">
                            <a:solidFill>
                              <a:srgbClr val="002060"/>
                            </a:solidFill>
                            <a:latin typeface="Cambria Math"/>
                          </a:rPr>
                          <m:t>/</m:t>
                        </m:r>
                        <m:r>
                          <a:rPr lang="en-US" altLang="zh-CN" sz="3200" b="1" i="1">
                            <a:solidFill>
                              <a:srgbClr val="002060"/>
                            </a:solidFill>
                            <a:latin typeface="Cambria Math"/>
                          </a:rPr>
                          <m:t>𝒋</m:t>
                        </m:r>
                      </m:e>
                    </m:d>
                  </m:oMath>
                </a14:m>
                <a:r>
                  <a:rPr lang="zh-CN" altLang="zh-CN" sz="3200" b="1" dirty="0">
                    <a:solidFill>
                      <a:srgbClr val="002060"/>
                    </a:solidFill>
                  </a:rPr>
                  <a:t>个密文分组的解密</a:t>
                </a:r>
                <a:r>
                  <a:rPr lang="zh-CN" altLang="zh-CN" dirty="0"/>
                  <a:t>（直到</a:t>
                </a:r>
                <a:r>
                  <a:rPr lang="en-US" altLang="zh-CN" i="1" dirty="0" err="1"/>
                  <a:t>n</a:t>
                </a:r>
                <a:r>
                  <a:rPr lang="en-US" altLang="zh-CN" dirty="0" err="1"/>
                  <a:t>bits</a:t>
                </a:r>
                <a:r>
                  <a:rPr lang="zh-CN" altLang="zh-CN" dirty="0"/>
                  <a:t>的密文被处理，在此之后出错的分组</a:t>
                </a:r>
                <a14:m>
                  <m:oMath xmlns:m="http://schemas.openxmlformats.org/officeDocument/2006/math">
                    <m:sSub>
                      <m:sSubPr>
                        <m:ctrlPr>
                          <a:rPr lang="zh-CN" altLang="zh-CN" i="1">
                            <a:latin typeface="Cambria Math"/>
                          </a:rPr>
                        </m:ctrlPr>
                      </m:sSubPr>
                      <m:e>
                        <m:r>
                          <a:rPr lang="en-US" altLang="zh-CN" i="1">
                            <a:latin typeface="Cambria Math"/>
                          </a:rPr>
                          <m:t>𝐶</m:t>
                        </m:r>
                      </m:e>
                      <m:sub>
                        <m:r>
                          <a:rPr lang="en-US" altLang="zh-CN" i="1">
                            <a:latin typeface="Cambria Math"/>
                          </a:rPr>
                          <m:t>𝑖</m:t>
                        </m:r>
                      </m:sub>
                    </m:sSub>
                  </m:oMath>
                </a14:m>
                <a:r>
                  <a:rPr lang="zh-CN" altLang="zh-CN" dirty="0"/>
                  <a:t>完全移出移位寄存器）。例如对于</a:t>
                </a:r>
                <a:r>
                  <a:rPr lang="en-US" altLang="zh-CN" dirty="0"/>
                  <a:t>8bits</a:t>
                </a:r>
                <a:r>
                  <a:rPr lang="zh-CN" altLang="zh-CN" dirty="0"/>
                  <a:t>（</a:t>
                </a:r>
                <a:r>
                  <a:rPr lang="en-US" altLang="zh-CN" dirty="0"/>
                  <a:t>1</a:t>
                </a:r>
                <a:r>
                  <a:rPr lang="zh-CN" altLang="zh-CN" dirty="0"/>
                  <a:t>个字节）的加密，则会产生</a:t>
                </a:r>
                <a:r>
                  <a:rPr lang="en-US" altLang="zh-CN" dirty="0"/>
                  <a:t>9</a:t>
                </a:r>
                <a:r>
                  <a:rPr lang="zh-CN" altLang="zh-CN" dirty="0"/>
                  <a:t>字节的错误。</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90513" y="404664"/>
                <a:ext cx="8458200" cy="5688161"/>
              </a:xfrm>
              <a:blipFill rotWithShape="1">
                <a:blip r:embed="rId2"/>
                <a:stretch>
                  <a:fillRect l="-1875" r="-7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637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8640"/>
            <a:ext cx="6984776" cy="6678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1810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OFB</a:t>
            </a:r>
            <a:r>
              <a:rPr lang="zh-CN" altLang="zh-CN" dirty="0"/>
              <a:t>模式</a:t>
            </a:r>
            <a:endParaRPr lang="zh-CN" altLang="en-US" dirty="0"/>
          </a:p>
        </p:txBody>
      </p:sp>
      <p:sp>
        <p:nvSpPr>
          <p:cNvPr id="3" name="内容占位符 2"/>
          <p:cNvSpPr>
            <a:spLocks noGrp="1"/>
          </p:cNvSpPr>
          <p:nvPr>
            <p:ph idx="1"/>
          </p:nvPr>
        </p:nvSpPr>
        <p:spPr/>
        <p:txBody>
          <a:bodyPr/>
          <a:lstStyle/>
          <a:p>
            <a:pPr>
              <a:buNone/>
            </a:pPr>
            <a:r>
              <a:rPr lang="en-US" altLang="zh-CN" dirty="0"/>
              <a:t>OFB</a:t>
            </a:r>
            <a:r>
              <a:rPr lang="zh-CN" altLang="zh-CN" dirty="0"/>
              <a:t>模式是将</a:t>
            </a:r>
            <a:r>
              <a:rPr lang="zh-CN" altLang="zh-CN" sz="3600" b="1" dirty="0">
                <a:solidFill>
                  <a:srgbClr val="002060"/>
                </a:solidFill>
              </a:rPr>
              <a:t>加密算法的输出</a:t>
            </a:r>
            <a:r>
              <a:rPr lang="zh-CN" altLang="zh-CN" sz="2800" dirty="0">
                <a:solidFill>
                  <a:srgbClr val="002060"/>
                </a:solidFill>
              </a:rPr>
              <a:t>反馈</a:t>
            </a:r>
            <a:r>
              <a:rPr lang="zh-CN" altLang="zh-CN" dirty="0"/>
              <a:t>到移位寄存器，而</a:t>
            </a:r>
            <a:r>
              <a:rPr lang="en-US" altLang="zh-CN" dirty="0"/>
              <a:t>CFB</a:t>
            </a:r>
            <a:r>
              <a:rPr lang="zh-CN" altLang="zh-CN" dirty="0"/>
              <a:t>模式中是将密文单元反馈到移位寄存器，克服了</a:t>
            </a:r>
            <a:r>
              <a:rPr lang="en-US" altLang="zh-CN" dirty="0"/>
              <a:t>CBC</a:t>
            </a:r>
            <a:r>
              <a:rPr lang="zh-CN" altLang="zh-CN" dirty="0"/>
              <a:t>和</a:t>
            </a:r>
            <a:r>
              <a:rPr lang="en-US" altLang="zh-CN" dirty="0"/>
              <a:t>CFB</a:t>
            </a:r>
            <a:r>
              <a:rPr lang="zh-CN" altLang="zh-CN" dirty="0"/>
              <a:t>的错误传播所带来的问题。但是同时也带来了同步流密码缺点，密文被篡改难以检测</a:t>
            </a:r>
            <a:endParaRPr lang="zh-CN" altLang="en-US" dirty="0"/>
          </a:p>
        </p:txBody>
      </p:sp>
    </p:spTree>
    <p:extLst>
      <p:ext uri="{BB962C8B-B14F-4D97-AF65-F5344CB8AC3E}">
        <p14:creationId xmlns:p14="http://schemas.microsoft.com/office/powerpoint/2010/main" val="190760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991573184"/>
              </p:ext>
            </p:extLst>
          </p:nvPr>
        </p:nvGraphicFramePr>
        <p:xfrm>
          <a:off x="35496" y="980728"/>
          <a:ext cx="8989973" cy="4116288"/>
        </p:xfrm>
        <a:graphic>
          <a:graphicData uri="http://schemas.openxmlformats.org/presentationml/2006/ole">
            <mc:AlternateContent xmlns:mc="http://schemas.openxmlformats.org/markup-compatibility/2006">
              <mc:Choice xmlns:v="urn:schemas-microsoft-com:vml" Requires="v">
                <p:oleObj spid="_x0000_s19479" r:id="rId3" imgW="5044745" imgH="2163775" progId="Visio.Drawing.11">
                  <p:embed/>
                </p:oleObj>
              </mc:Choice>
              <mc:Fallback>
                <p:oleObj r:id="rId3" imgW="5044745" imgH="2163775"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980728"/>
                        <a:ext cx="8989973" cy="41162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003814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865882017"/>
              </p:ext>
            </p:extLst>
          </p:nvPr>
        </p:nvGraphicFramePr>
        <p:xfrm>
          <a:off x="1" y="734256"/>
          <a:ext cx="12852920" cy="5885153"/>
        </p:xfrm>
        <a:graphic>
          <a:graphicData uri="http://schemas.openxmlformats.org/presentationml/2006/ole">
            <mc:AlternateContent xmlns:mc="http://schemas.openxmlformats.org/markup-compatibility/2006">
              <mc:Choice xmlns:v="urn:schemas-microsoft-com:vml" Requires="v">
                <p:oleObj spid="_x0000_s23566" r:id="rId3" imgW="5044745" imgH="2163775" progId="Visio.Drawing.11">
                  <p:embed/>
                </p:oleObj>
              </mc:Choice>
              <mc:Fallback>
                <p:oleObj r:id="rId3" imgW="5044745" imgH="2163775" progId="Visio.Drawing.11">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734256"/>
                        <a:ext cx="12852920" cy="5885153"/>
                      </a:xfrm>
                      <a:prstGeom prst="rect">
                        <a:avLst/>
                      </a:prstGeom>
                      <a:noFill/>
                      <a:ln>
                        <a:noFill/>
                      </a:ln>
                    </p:spPr>
                  </p:pic>
                </p:oleObj>
              </mc:Fallback>
            </mc:AlternateContent>
          </a:graphicData>
        </a:graphic>
      </p:graphicFrame>
      <p:sp>
        <p:nvSpPr>
          <p:cNvPr id="3" name="矩形 2"/>
          <p:cNvSpPr/>
          <p:nvPr/>
        </p:nvSpPr>
        <p:spPr>
          <a:xfrm>
            <a:off x="1403648" y="1484784"/>
            <a:ext cx="309634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rPr>
              <a:t>0F</a:t>
            </a:r>
            <a:r>
              <a:rPr lang="en-US" altLang="zh-CN" sz="2800" dirty="0" smtClean="0"/>
              <a:t> 78 32 … 31 90</a:t>
            </a:r>
            <a:endParaRPr lang="zh-CN" altLang="en-US" sz="2800" dirty="0"/>
          </a:p>
        </p:txBody>
      </p:sp>
      <p:sp>
        <p:nvSpPr>
          <p:cNvPr id="5" name="矩形 4"/>
          <p:cNvSpPr/>
          <p:nvPr/>
        </p:nvSpPr>
        <p:spPr>
          <a:xfrm>
            <a:off x="1546738" y="3501008"/>
            <a:ext cx="309634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FF0000"/>
                </a:solidFill>
              </a:rPr>
              <a:t>35</a:t>
            </a:r>
            <a:r>
              <a:rPr lang="en-US" altLang="zh-CN" sz="2800" dirty="0" smtClean="0"/>
              <a:t> F6 9A … CD 23</a:t>
            </a:r>
            <a:endParaRPr lang="zh-CN" altLang="en-US" sz="2800" dirty="0"/>
          </a:p>
        </p:txBody>
      </p:sp>
      <p:sp>
        <p:nvSpPr>
          <p:cNvPr id="7" name="矩形 6"/>
          <p:cNvSpPr/>
          <p:nvPr/>
        </p:nvSpPr>
        <p:spPr>
          <a:xfrm>
            <a:off x="5508104" y="1381418"/>
            <a:ext cx="309634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 78 32 … 31 90 </a:t>
            </a:r>
            <a:r>
              <a:rPr lang="en-US" altLang="zh-CN" sz="2800" b="1" dirty="0" smtClean="0">
                <a:solidFill>
                  <a:srgbClr val="FF0000"/>
                </a:solidFill>
              </a:rPr>
              <a:t>35</a:t>
            </a:r>
            <a:r>
              <a:rPr lang="en-US" altLang="zh-CN" sz="2800" dirty="0" smtClean="0"/>
              <a:t> </a:t>
            </a:r>
            <a:endParaRPr lang="zh-CN" altLang="en-US" sz="2800" dirty="0"/>
          </a:p>
        </p:txBody>
      </p:sp>
      <p:sp>
        <p:nvSpPr>
          <p:cNvPr id="8" name="矩形 7"/>
          <p:cNvSpPr/>
          <p:nvPr/>
        </p:nvSpPr>
        <p:spPr>
          <a:xfrm>
            <a:off x="251520" y="4509120"/>
            <a:ext cx="122413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61</a:t>
            </a:r>
            <a:endParaRPr lang="zh-CN" altLang="en-US" sz="2800" dirty="0"/>
          </a:p>
        </p:txBody>
      </p:sp>
      <p:sp>
        <p:nvSpPr>
          <p:cNvPr id="9" name="矩形 8"/>
          <p:cNvSpPr/>
          <p:nvPr/>
        </p:nvSpPr>
        <p:spPr>
          <a:xfrm>
            <a:off x="863588" y="5373216"/>
            <a:ext cx="18362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35</a:t>
            </a:r>
            <a:r>
              <a:rPr lang="en-US" altLang="zh-CN" sz="2800" dirty="0" smtClean="0">
                <a:latin typeface="宋体"/>
                <a:ea typeface="宋体"/>
              </a:rPr>
              <a:t>⊕61=</a:t>
            </a:r>
            <a:r>
              <a:rPr lang="en-US" altLang="zh-CN" sz="2800" dirty="0" smtClean="0"/>
              <a:t>54</a:t>
            </a:r>
            <a:endParaRPr lang="zh-CN" altLang="en-US" sz="2800" dirty="0"/>
          </a:p>
        </p:txBody>
      </p:sp>
      <p:sp>
        <p:nvSpPr>
          <p:cNvPr id="10" name="矩形 9"/>
          <p:cNvSpPr/>
          <p:nvPr/>
        </p:nvSpPr>
        <p:spPr>
          <a:xfrm>
            <a:off x="5660504" y="3501008"/>
            <a:ext cx="309634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4A 6C … 66 A2 </a:t>
            </a:r>
            <a:r>
              <a:rPr lang="en-US" altLang="zh-CN" sz="2800" dirty="0"/>
              <a:t>9</a:t>
            </a:r>
            <a:r>
              <a:rPr lang="en-US" altLang="zh-CN" sz="2800" dirty="0" smtClean="0"/>
              <a:t>F </a:t>
            </a:r>
            <a:endParaRPr lang="zh-CN" altLang="en-US" sz="2800" dirty="0"/>
          </a:p>
        </p:txBody>
      </p:sp>
      <p:sp>
        <p:nvSpPr>
          <p:cNvPr id="11" name="矩形 10"/>
          <p:cNvSpPr/>
          <p:nvPr/>
        </p:nvSpPr>
        <p:spPr>
          <a:xfrm>
            <a:off x="4390811" y="4548215"/>
            <a:ext cx="122413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61</a:t>
            </a:r>
            <a:endParaRPr lang="zh-CN" altLang="en-US" sz="2800" dirty="0"/>
          </a:p>
        </p:txBody>
      </p:sp>
      <p:sp>
        <p:nvSpPr>
          <p:cNvPr id="13" name="矩形 12"/>
          <p:cNvSpPr/>
          <p:nvPr/>
        </p:nvSpPr>
        <p:spPr>
          <a:xfrm>
            <a:off x="5220072" y="5385716"/>
            <a:ext cx="18362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4A</a:t>
            </a:r>
            <a:r>
              <a:rPr lang="en-US" altLang="zh-CN" sz="2800" dirty="0" smtClean="0">
                <a:latin typeface="宋体"/>
                <a:ea typeface="宋体"/>
              </a:rPr>
              <a:t>⊕61=2B</a:t>
            </a:r>
            <a:endParaRPr lang="zh-CN" altLang="en-US" sz="2800" dirty="0"/>
          </a:p>
        </p:txBody>
      </p:sp>
      <p:sp>
        <p:nvSpPr>
          <p:cNvPr id="12" name="矩形 11"/>
          <p:cNvSpPr/>
          <p:nvPr/>
        </p:nvSpPr>
        <p:spPr>
          <a:xfrm>
            <a:off x="251520" y="2924944"/>
            <a:ext cx="153017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F6  … C3</a:t>
            </a:r>
            <a:endParaRPr lang="zh-CN" altLang="en-US" sz="2800" dirty="0"/>
          </a:p>
        </p:txBody>
      </p:sp>
      <p:sp>
        <p:nvSpPr>
          <p:cNvPr id="15" name="矩形 14"/>
          <p:cNvSpPr/>
          <p:nvPr/>
        </p:nvSpPr>
        <p:spPr>
          <a:xfrm>
            <a:off x="4788024" y="2924944"/>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dirty="0" smtClean="0"/>
              <a:t>F6  … C3</a:t>
            </a:r>
            <a:endParaRPr lang="zh-CN" altLang="en-US" sz="2800" dirty="0"/>
          </a:p>
        </p:txBody>
      </p:sp>
    </p:spTree>
    <p:extLst>
      <p:ext uri="{BB962C8B-B14F-4D97-AF65-F5344CB8AC3E}">
        <p14:creationId xmlns:p14="http://schemas.microsoft.com/office/powerpoint/2010/main" val="138323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P spid="9" grpId="0" animBg="1"/>
      <p:bldP spid="10" grpId="0" animBg="1"/>
      <p:bldP spid="11" grpId="0" animBg="1"/>
      <p:bldP spid="13" grpId="0" animBg="1"/>
      <p:bldP spid="12"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2637445724"/>
              </p:ext>
            </p:extLst>
          </p:nvPr>
        </p:nvGraphicFramePr>
        <p:xfrm>
          <a:off x="1179080" y="312420"/>
          <a:ext cx="6785839" cy="2768352"/>
        </p:xfrm>
        <a:graphic>
          <a:graphicData uri="http://schemas.openxmlformats.org/presentationml/2006/ole">
            <mc:AlternateContent xmlns:mc="http://schemas.openxmlformats.org/markup-compatibility/2006">
              <mc:Choice xmlns:v="urn:schemas-microsoft-com:vml" Requires="v">
                <p:oleObj spid="_x0000_s5191" r:id="rId3" imgW="3424733" imgH="1372514" progId="Visio.Drawing.11">
                  <p:embed/>
                </p:oleObj>
              </mc:Choice>
              <mc:Fallback>
                <p:oleObj r:id="rId3" imgW="3424733" imgH="1372514"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080" y="312420"/>
                        <a:ext cx="6785839" cy="2768352"/>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064715375"/>
              </p:ext>
            </p:extLst>
          </p:nvPr>
        </p:nvGraphicFramePr>
        <p:xfrm>
          <a:off x="1043608" y="3645024"/>
          <a:ext cx="7416824" cy="3094922"/>
        </p:xfrm>
        <a:graphic>
          <a:graphicData uri="http://schemas.openxmlformats.org/presentationml/2006/ole">
            <mc:AlternateContent xmlns:mc="http://schemas.openxmlformats.org/markup-compatibility/2006">
              <mc:Choice xmlns:v="urn:schemas-microsoft-com:vml" Requires="v">
                <p:oleObj spid="_x0000_s5192" r:id="rId5" imgW="3421501" imgH="1402035" progId="Visio.Drawing.11">
                  <p:embed/>
                </p:oleObj>
              </mc:Choice>
              <mc:Fallback>
                <p:oleObj r:id="rId5" imgW="3421501" imgH="1402035"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3645024"/>
                        <a:ext cx="7416824" cy="3094922"/>
                      </a:xfrm>
                      <a:prstGeom prst="rect">
                        <a:avLst/>
                      </a:prstGeom>
                      <a:noFill/>
                    </p:spPr>
                  </p:pic>
                </p:oleObj>
              </mc:Fallback>
            </mc:AlternateContent>
          </a:graphicData>
        </a:graphic>
      </p:graphicFrame>
      <p:sp>
        <p:nvSpPr>
          <p:cNvPr id="7"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2019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54571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55465048"/>
              </p:ext>
            </p:extLst>
          </p:nvPr>
        </p:nvGraphicFramePr>
        <p:xfrm>
          <a:off x="1835696" y="1920"/>
          <a:ext cx="6866148" cy="3142641"/>
        </p:xfrm>
        <a:graphic>
          <a:graphicData uri="http://schemas.openxmlformats.org/presentationml/2006/ole">
            <mc:AlternateContent xmlns:mc="http://schemas.openxmlformats.org/markup-compatibility/2006">
              <mc:Choice xmlns:v="urn:schemas-microsoft-com:vml" Requires="v">
                <p:oleObj spid="_x0000_s10296" r:id="rId3" imgW="5044745" imgH="2163775" progId="Visio.Drawing.11">
                  <p:embed/>
                </p:oleObj>
              </mc:Choice>
              <mc:Fallback>
                <p:oleObj r:id="rId3" imgW="5044745" imgH="216377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1920"/>
                        <a:ext cx="6866148" cy="3142641"/>
                      </a:xfrm>
                      <a:prstGeom prst="rect">
                        <a:avLst/>
                      </a:prstGeom>
                      <a:noFill/>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378625094"/>
              </p:ext>
            </p:extLst>
          </p:nvPr>
        </p:nvGraphicFramePr>
        <p:xfrm>
          <a:off x="467544" y="3140968"/>
          <a:ext cx="7704856" cy="3768313"/>
        </p:xfrm>
        <a:graphic>
          <a:graphicData uri="http://schemas.openxmlformats.org/presentationml/2006/ole">
            <mc:AlternateContent xmlns:mc="http://schemas.openxmlformats.org/markup-compatibility/2006">
              <mc:Choice xmlns:v="urn:schemas-microsoft-com:vml" Requires="v">
                <p:oleObj spid="_x0000_s10297" r:id="rId5" imgW="4947209" imgH="2326234" progId="Visio.Drawing.11">
                  <p:embed/>
                </p:oleObj>
              </mc:Choice>
              <mc:Fallback>
                <p:oleObj r:id="rId5" imgW="4947209" imgH="2326234"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3140968"/>
                        <a:ext cx="7704856" cy="3768313"/>
                      </a:xfrm>
                      <a:prstGeom prst="rect">
                        <a:avLst/>
                      </a:prstGeom>
                      <a:noFill/>
                      <a:extLst/>
                    </p:spPr>
                  </p:pic>
                </p:oleObj>
              </mc:Fallback>
            </mc:AlternateContent>
          </a:graphicData>
        </a:graphic>
      </p:graphicFrame>
    </p:spTree>
    <p:extLst>
      <p:ext uri="{BB962C8B-B14F-4D97-AF65-F5344CB8AC3E}">
        <p14:creationId xmlns:p14="http://schemas.microsoft.com/office/powerpoint/2010/main" val="128494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OFB</a:t>
            </a:r>
            <a:r>
              <a:rPr lang="zh-CN" altLang="zh-CN" dirty="0"/>
              <a:t>模式的特性</a:t>
            </a:r>
            <a:r>
              <a:rPr lang="zh-CN" altLang="zh-CN" dirty="0" smtClean="0"/>
              <a: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None/>
                </a:pPr>
                <a:r>
                  <a:rPr lang="zh-CN" altLang="zh-CN" dirty="0" smtClean="0"/>
                  <a:t>（</a:t>
                </a:r>
                <a:r>
                  <a:rPr lang="en-US" altLang="zh-CN" dirty="0"/>
                  <a:t>1</a:t>
                </a:r>
                <a:r>
                  <a:rPr lang="zh-CN" altLang="zh-CN" dirty="0"/>
                  <a:t>）与</a:t>
                </a:r>
                <a:r>
                  <a:rPr lang="en-US" altLang="zh-CN" dirty="0"/>
                  <a:t>CFB</a:t>
                </a:r>
                <a:r>
                  <a:rPr lang="zh-CN" altLang="zh-CN" dirty="0"/>
                  <a:t>、</a:t>
                </a:r>
                <a:r>
                  <a:rPr lang="en-US" altLang="zh-CN" dirty="0"/>
                  <a:t>CBC</a:t>
                </a:r>
                <a:r>
                  <a:rPr lang="zh-CN" altLang="zh-CN" dirty="0"/>
                  <a:t>相同，输入相同明文，改变</a:t>
                </a:r>
                <a:r>
                  <a:rPr lang="en-US" altLang="zh-CN" dirty="0"/>
                  <a:t>IV</a:t>
                </a:r>
                <a:r>
                  <a:rPr lang="zh-CN" altLang="zh-CN" dirty="0"/>
                  <a:t>会导致相同的明文输入得到不同的密文输出。</a:t>
                </a:r>
              </a:p>
              <a:p>
                <a:pPr lvl="0">
                  <a:buNone/>
                </a:pPr>
                <a:r>
                  <a:rPr lang="en-US" altLang="zh-CN" dirty="0"/>
                  <a:t>  </a:t>
                </a:r>
                <a:r>
                  <a:rPr lang="zh-CN" altLang="zh-CN" dirty="0"/>
                  <a:t>（</a:t>
                </a:r>
                <a:r>
                  <a:rPr lang="en-US" altLang="zh-CN" dirty="0"/>
                  <a:t>2</a:t>
                </a:r>
                <a:r>
                  <a:rPr lang="zh-CN" altLang="zh-CN" dirty="0"/>
                  <a:t>）</a:t>
                </a:r>
                <a:r>
                  <a:rPr lang="en-US" altLang="zh-CN" dirty="0"/>
                  <a:t>OFB</a:t>
                </a:r>
                <a:r>
                  <a:rPr lang="zh-CN" altLang="zh-CN" dirty="0"/>
                  <a:t>模式的传输过程中的</a:t>
                </a:r>
                <a:r>
                  <a:rPr lang="zh-CN" altLang="zh-CN" sz="3600" b="1" dirty="0">
                    <a:solidFill>
                      <a:srgbClr val="002060"/>
                    </a:solidFill>
                  </a:rPr>
                  <a:t>比特错误不会被传播</a:t>
                </a:r>
                <a:r>
                  <a:rPr lang="zh-CN" altLang="zh-CN" dirty="0"/>
                  <a:t>。例如</a:t>
                </a:r>
                <a14:m>
                  <m:oMath xmlns:m="http://schemas.openxmlformats.org/officeDocument/2006/math">
                    <m:sSub>
                      <m:sSubPr>
                        <m:ctrlPr>
                          <a:rPr lang="zh-CN" altLang="zh-CN" i="1">
                            <a:latin typeface="Cambria Math"/>
                          </a:rPr>
                        </m:ctrlPr>
                      </m:sSubPr>
                      <m:e>
                        <m:r>
                          <a:rPr lang="en-US" altLang="zh-CN" i="1">
                            <a:latin typeface="Cambria Math"/>
                          </a:rPr>
                          <m:t>𝐶</m:t>
                        </m:r>
                      </m:e>
                      <m:sub>
                        <m:r>
                          <a:rPr lang="en-US" altLang="zh-CN" i="1">
                            <a:latin typeface="Cambria Math"/>
                          </a:rPr>
                          <m:t>𝑖</m:t>
                        </m:r>
                      </m:sub>
                    </m:sSub>
                  </m:oMath>
                </a14:m>
                <a:r>
                  <a:rPr lang="zh-CN" altLang="zh-CN" dirty="0"/>
                  <a:t>中出现一个或多个比特错误，在解密结果中只有</a:t>
                </a:r>
                <a14:m>
                  <m:oMath xmlns:m="http://schemas.openxmlformats.org/officeDocument/2006/math">
                    <m:sSub>
                      <m:sSubPr>
                        <m:ctrlPr>
                          <a:rPr lang="zh-CN" altLang="zh-CN" i="1">
                            <a:latin typeface="Cambria Math"/>
                          </a:rPr>
                        </m:ctrlPr>
                      </m:sSubPr>
                      <m:e>
                        <m:r>
                          <a:rPr lang="en-US" altLang="zh-CN" i="1">
                            <a:latin typeface="Cambria Math"/>
                          </a:rPr>
                          <m:t>𝑃</m:t>
                        </m:r>
                      </m:e>
                      <m:sub>
                        <m:r>
                          <a:rPr lang="en-US" altLang="zh-CN" i="1">
                            <a:latin typeface="Cambria Math"/>
                          </a:rPr>
                          <m:t>𝑖</m:t>
                        </m:r>
                      </m:sub>
                    </m:sSub>
                  </m:oMath>
                </a14:m>
                <a:r>
                  <a:rPr lang="zh-CN" altLang="zh-CN" dirty="0"/>
                  <a:t>受到影响，以后各明文分组则不受影响。但与</a:t>
                </a:r>
                <a:r>
                  <a:rPr lang="en-US" altLang="zh-CN" dirty="0"/>
                  <a:t>CFB</a:t>
                </a:r>
                <a:r>
                  <a:rPr lang="zh-CN" altLang="zh-CN" dirty="0"/>
                  <a:t>模式相比，更易受到</a:t>
                </a:r>
                <a:r>
                  <a:rPr lang="zh-CN" altLang="zh-CN" sz="3600" b="1" dirty="0">
                    <a:solidFill>
                      <a:srgbClr val="002060"/>
                    </a:solidFill>
                  </a:rPr>
                  <a:t>对消息流的篡改攻击</a:t>
                </a:r>
                <a:r>
                  <a:rPr lang="zh-CN" altLang="zh-CN" dirty="0"/>
                  <a:t>，比如在密文中取</a:t>
                </a:r>
                <a:r>
                  <a:rPr lang="en-US" altLang="zh-CN" dirty="0"/>
                  <a:t>1bit</a:t>
                </a:r>
                <a:r>
                  <a:rPr lang="zh-CN" altLang="zh-CN" dirty="0"/>
                  <a:t>的补，那么在恢复的明文中相应位置的比特也为原比特的补。因此使得敌手有可能通过对消息校验部分的篡改和对数据部分的篡改，而以纠错码不能检测的方式篡改，因此对于密文被篡改难以进行检测，无法实现完整性检测。</a:t>
                </a:r>
              </a:p>
              <a:p>
                <a:pPr>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235" t="-1138" r="-793" b="-72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249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4.7.5 CTR-</a:t>
            </a:r>
            <a:r>
              <a:rPr lang="zh-CN" altLang="zh-CN" b="1" dirty="0"/>
              <a:t>计数器</a:t>
            </a:r>
            <a:r>
              <a:rPr lang="zh-CN" altLang="zh-CN" b="1" dirty="0" smtClean="0"/>
              <a:t>模式</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indent="715963">
                  <a:buNone/>
                </a:pPr>
                <a:r>
                  <a:rPr lang="en-US" altLang="zh-CN" dirty="0"/>
                  <a:t>CTR</a:t>
                </a:r>
                <a:r>
                  <a:rPr lang="zh-CN" altLang="zh-CN" dirty="0"/>
                  <a:t>模式实际就是一种通过</a:t>
                </a:r>
                <a:r>
                  <a:rPr lang="zh-CN" altLang="zh-CN" sz="2800" b="1" dirty="0">
                    <a:solidFill>
                      <a:srgbClr val="002060"/>
                    </a:solidFill>
                  </a:rPr>
                  <a:t>逐次累加</a:t>
                </a:r>
                <a:r>
                  <a:rPr lang="zh-CN" altLang="zh-CN" dirty="0"/>
                  <a:t>的计数器进行加密来产生密钥流的流密码</a:t>
                </a:r>
                <a:r>
                  <a:rPr lang="zh-CN" altLang="zh-CN" dirty="0" smtClean="0"/>
                  <a:t>。</a:t>
                </a:r>
                <a:endParaRPr lang="en-US" altLang="zh-CN" dirty="0" smtClean="0"/>
              </a:p>
              <a:p>
                <a:pPr indent="715963">
                  <a:buNone/>
                </a:pPr>
                <a:endParaRPr lang="en-US" altLang="zh-CN" dirty="0"/>
              </a:p>
              <a:p>
                <a:pPr indent="715963">
                  <a:buNone/>
                </a:pPr>
                <a:r>
                  <a:rPr lang="zh-CN" altLang="zh-CN" dirty="0"/>
                  <a:t>假设输入</a:t>
                </a:r>
                <a:r>
                  <a:rPr lang="zh-CN" altLang="zh-CN" dirty="0">
                    <a:solidFill>
                      <a:srgbClr val="002060"/>
                    </a:solidFill>
                  </a:rPr>
                  <a:t>密钥</a:t>
                </a:r>
                <a:r>
                  <a:rPr lang="zh-CN" altLang="zh-CN" dirty="0"/>
                  <a:t>为</a:t>
                </a:r>
                <a:r>
                  <a:rPr lang="en-US" altLang="zh-CN" i="1" dirty="0"/>
                  <a:t>K</a:t>
                </a:r>
                <a:r>
                  <a:rPr lang="zh-CN" altLang="zh-CN" dirty="0"/>
                  <a:t>，</a:t>
                </a:r>
                <a:r>
                  <a:rPr lang="zh-CN" altLang="zh-CN" dirty="0">
                    <a:solidFill>
                      <a:srgbClr val="002060"/>
                    </a:solidFill>
                  </a:rPr>
                  <a:t>明文分组</a:t>
                </a:r>
                <a:r>
                  <a:rPr lang="zh-CN" altLang="zh-CN" dirty="0"/>
                  <a:t>为</a:t>
                </a:r>
                <a14:m>
                  <m:oMath xmlns:m="http://schemas.openxmlformats.org/officeDocument/2006/math">
                    <m:sSub>
                      <m:sSubPr>
                        <m:ctrlPr>
                          <a:rPr lang="zh-CN" altLang="zh-CN" i="1">
                            <a:latin typeface="Cambria Math"/>
                          </a:rPr>
                        </m:ctrlPr>
                      </m:sSubPr>
                      <m:e>
                        <m:r>
                          <a:rPr lang="en-US" altLang="zh-CN" i="1">
                            <a:latin typeface="Cambria Math"/>
                          </a:rPr>
                          <m:t>𝑃</m:t>
                        </m:r>
                      </m:e>
                      <m:sub>
                        <m:r>
                          <a:rPr lang="en-US" altLang="zh-CN" i="1">
                            <a:latin typeface="Cambria Math"/>
                          </a:rPr>
                          <m:t>1</m:t>
                        </m:r>
                      </m:sub>
                    </m:sSub>
                  </m:oMath>
                </a14:m>
                <a:r>
                  <a:rPr lang="en-US" altLang="zh-CN" dirty="0"/>
                  <a:t>,</a:t>
                </a:r>
                <a14:m>
                  <m:oMath xmlns:m="http://schemas.openxmlformats.org/officeDocument/2006/math">
                    <m:r>
                      <a:rPr lang="en-US" altLang="zh-CN">
                        <a:latin typeface="Cambria Math"/>
                      </a:rPr>
                      <m:t> </m:t>
                    </m:r>
                    <m:sSub>
                      <m:sSubPr>
                        <m:ctrlPr>
                          <a:rPr lang="zh-CN" altLang="zh-CN" i="1">
                            <a:latin typeface="Cambria Math"/>
                          </a:rPr>
                        </m:ctrlPr>
                      </m:sSubPr>
                      <m:e>
                        <m:r>
                          <a:rPr lang="en-US" altLang="zh-CN" i="1">
                            <a:latin typeface="Cambria Math"/>
                          </a:rPr>
                          <m:t>𝑃</m:t>
                        </m:r>
                      </m:e>
                      <m:sub>
                        <m:r>
                          <a:rPr lang="en-US" altLang="zh-CN" i="1">
                            <a:latin typeface="Cambria Math"/>
                          </a:rPr>
                          <m:t>2,⋯,</m:t>
                        </m:r>
                      </m:sub>
                    </m:sSub>
                    <m:sSub>
                      <m:sSubPr>
                        <m:ctrlPr>
                          <a:rPr lang="zh-CN" altLang="zh-CN" i="1">
                            <a:latin typeface="Cambria Math"/>
                          </a:rPr>
                        </m:ctrlPr>
                      </m:sSubPr>
                      <m:e>
                        <m:r>
                          <a:rPr lang="en-US" altLang="zh-CN" i="1">
                            <a:latin typeface="Cambria Math"/>
                          </a:rPr>
                          <m:t>𝑃</m:t>
                        </m:r>
                      </m:e>
                      <m:sub>
                        <m:r>
                          <a:rPr lang="en-US" altLang="zh-CN" i="1">
                            <a:latin typeface="Cambria Math"/>
                          </a:rPr>
                          <m:t>𝑁</m:t>
                        </m:r>
                      </m:sub>
                    </m:sSub>
                  </m:oMath>
                </a14:m>
                <a:r>
                  <a:rPr lang="zh-CN" altLang="zh-CN" dirty="0"/>
                  <a:t>，计数器值分别为</a:t>
                </a:r>
                <a:r>
                  <a:rPr lang="en-US" altLang="zh-CN" i="1" dirty="0"/>
                  <a:t>CTR</a:t>
                </a:r>
                <a:r>
                  <a:rPr lang="en-US" altLang="zh-CN" dirty="0"/>
                  <a:t>,</a:t>
                </a:r>
                <a14:m>
                  <m:oMath xmlns:m="http://schemas.openxmlformats.org/officeDocument/2006/math">
                    <m:r>
                      <a:rPr lang="en-US" altLang="zh-CN">
                        <a:latin typeface="Cambria Math"/>
                      </a:rPr>
                      <m:t> </m:t>
                    </m:r>
                    <m:r>
                      <a:rPr lang="en-US" altLang="zh-CN" i="1">
                        <a:latin typeface="Cambria Math"/>
                      </a:rPr>
                      <m:t>𝐶𝑇𝑅</m:t>
                    </m:r>
                    <m:r>
                      <a:rPr lang="en-US" altLang="zh-CN">
                        <a:latin typeface="Cambria Math"/>
                      </a:rPr>
                      <m:t>+1,⋯,</m:t>
                    </m:r>
                    <m:r>
                      <a:rPr lang="en-US" altLang="zh-CN" i="1">
                        <a:latin typeface="Cambria Math"/>
                      </a:rPr>
                      <m:t>𝐶𝑇𝑅</m:t>
                    </m:r>
                    <m:r>
                      <a:rPr lang="en-US" altLang="zh-CN">
                        <a:latin typeface="Cambria Math"/>
                      </a:rPr>
                      <m:t>+</m:t>
                    </m:r>
                    <m:r>
                      <a:rPr lang="en-US" altLang="zh-CN" i="1">
                        <a:latin typeface="Cambria Math"/>
                      </a:rPr>
                      <m:t>𝑁</m:t>
                    </m:r>
                    <m:r>
                      <a:rPr lang="en-US" altLang="zh-CN" i="1">
                        <a:latin typeface="Cambria Math"/>
                      </a:rPr>
                      <m:t>−</m:t>
                    </m:r>
                    <m:r>
                      <a:rPr lang="en-US" altLang="zh-CN">
                        <a:latin typeface="Cambria Math"/>
                      </a:rPr>
                      <m:t>1</m:t>
                    </m:r>
                  </m:oMath>
                </a14:m>
                <a:r>
                  <a:rPr lang="zh-CN" altLang="zh-CN" dirty="0"/>
                  <a:t>，输出</a:t>
                </a:r>
                <a14:m>
                  <m:oMath xmlns:m="http://schemas.openxmlformats.org/officeDocument/2006/math">
                    <m:sSub>
                      <m:sSubPr>
                        <m:ctrlPr>
                          <a:rPr lang="zh-CN" altLang="zh-CN" i="1">
                            <a:latin typeface="Cambria Math"/>
                          </a:rPr>
                        </m:ctrlPr>
                      </m:sSubPr>
                      <m:e>
                        <m:r>
                          <a:rPr lang="en-US" altLang="zh-CN" i="1">
                            <a:latin typeface="Cambria Math"/>
                          </a:rPr>
                          <m:t>𝐶</m:t>
                        </m:r>
                      </m:e>
                      <m:sub>
                        <m:r>
                          <a:rPr lang="en-US" altLang="zh-CN" i="1">
                            <a:latin typeface="Cambria Math"/>
                          </a:rPr>
                          <m:t>1</m:t>
                        </m:r>
                      </m:sub>
                    </m:sSub>
                  </m:oMath>
                </a14:m>
                <a:r>
                  <a:rPr lang="en-US" altLang="zh-CN" dirty="0"/>
                  <a:t>,</a:t>
                </a:r>
                <a14:m>
                  <m:oMath xmlns:m="http://schemas.openxmlformats.org/officeDocument/2006/math">
                    <m:r>
                      <a:rPr lang="en-US" altLang="zh-CN">
                        <a:latin typeface="Cambria Math"/>
                      </a:rPr>
                      <m:t> </m:t>
                    </m:r>
                    <m:sSub>
                      <m:sSubPr>
                        <m:ctrlPr>
                          <a:rPr lang="zh-CN" altLang="zh-CN" i="1">
                            <a:latin typeface="Cambria Math"/>
                          </a:rPr>
                        </m:ctrlPr>
                      </m:sSubPr>
                      <m:e>
                        <m:r>
                          <a:rPr lang="en-US" altLang="zh-CN" i="1">
                            <a:latin typeface="Cambria Math"/>
                          </a:rPr>
                          <m:t>𝐶</m:t>
                        </m:r>
                      </m:e>
                      <m:sub>
                        <m:r>
                          <a:rPr lang="en-US" altLang="zh-CN" i="1">
                            <a:latin typeface="Cambria Math"/>
                          </a:rPr>
                          <m:t>2,⋯,</m:t>
                        </m:r>
                      </m:sub>
                    </m:sSub>
                    <m:sSub>
                      <m:sSubPr>
                        <m:ctrlPr>
                          <a:rPr lang="zh-CN" altLang="zh-CN" i="1">
                            <a:latin typeface="Cambria Math"/>
                          </a:rPr>
                        </m:ctrlPr>
                      </m:sSubPr>
                      <m:e>
                        <m:r>
                          <a:rPr lang="en-US" altLang="zh-CN" i="1">
                            <a:latin typeface="Cambria Math"/>
                          </a:rPr>
                          <m:t>𝐶</m:t>
                        </m:r>
                      </m:e>
                      <m:sub>
                        <m:r>
                          <a:rPr lang="en-US" altLang="zh-CN" i="1">
                            <a:latin typeface="Cambria Math"/>
                          </a:rPr>
                          <m:t>𝑁</m:t>
                        </m:r>
                      </m:sub>
                    </m:sSub>
                  </m:oMath>
                </a14:m>
                <a:r>
                  <a:rPr lang="zh-CN" altLang="zh-CN" dirty="0" smtClean="0"/>
                  <a:t>。</a:t>
                </a:r>
                <a:endParaRPr lang="en-US" altLang="zh-CN" dirty="0" smtClean="0"/>
              </a:p>
              <a:p>
                <a:pPr indent="715963">
                  <a:buNone/>
                </a:pPr>
                <a:endParaRPr lang="en-US" altLang="zh-CN" dirty="0"/>
              </a:p>
              <a:p>
                <a:pPr indent="715963">
                  <a:buNone/>
                </a:pPr>
                <a:r>
                  <a:rPr lang="en-US" altLang="zh-CN" dirty="0"/>
                  <a:t>CRT</a:t>
                </a:r>
                <a:r>
                  <a:rPr lang="zh-CN" altLang="zh-CN" dirty="0"/>
                  <a:t>操作模式</a:t>
                </a:r>
                <a:r>
                  <a:rPr lang="zh-CN" altLang="zh-CN" dirty="0">
                    <a:solidFill>
                      <a:srgbClr val="002060"/>
                    </a:solidFill>
                  </a:rPr>
                  <a:t>加密</a:t>
                </a:r>
                <a:r>
                  <a:rPr lang="zh-CN" altLang="zh-CN" dirty="0"/>
                  <a:t>：</a:t>
                </a:r>
                <a:r>
                  <a:rPr lang="en-US" altLang="zh-CN" dirty="0"/>
                  <a:t> </a:t>
                </a:r>
                <a:r>
                  <a:rPr lang="en-US" altLang="zh-CN" dirty="0" smtClean="0"/>
                  <a:t>O</a:t>
                </a:r>
                <a:r>
                  <a:rPr lang="en-US" altLang="zh-CN" baseline="-25000" dirty="0" smtClean="0"/>
                  <a:t>i</a:t>
                </a:r>
                <a:r>
                  <a:rPr lang="en-US" altLang="zh-CN" dirty="0" smtClean="0"/>
                  <a:t>=</a:t>
                </a:r>
                <a:r>
                  <a:rPr lang="en-US" altLang="zh-CN" dirty="0" err="1" smtClean="0"/>
                  <a:t>E</a:t>
                </a:r>
                <a:r>
                  <a:rPr lang="en-US" altLang="zh-CN" baseline="-25000" dirty="0" err="1" smtClean="0"/>
                  <a:t>k</a:t>
                </a:r>
                <a:r>
                  <a:rPr lang="en-US" altLang="zh-CN" dirty="0" smtClean="0"/>
                  <a:t>(CTR+i-1)</a:t>
                </a:r>
                <a:r>
                  <a:rPr lang="zh-CN" altLang="zh-CN" dirty="0" smtClean="0"/>
                  <a:t>，</a:t>
                </a:r>
                <a:r>
                  <a:rPr lang="en-US" altLang="zh-CN" dirty="0" smtClean="0"/>
                  <a:t>C</a:t>
                </a:r>
                <a:r>
                  <a:rPr lang="en-US" altLang="zh-CN" baseline="-25000" dirty="0" smtClean="0"/>
                  <a:t>i</a:t>
                </a:r>
                <a:r>
                  <a:rPr lang="en-US" altLang="zh-CN" dirty="0" smtClean="0"/>
                  <a:t>=</a:t>
                </a:r>
                <a:r>
                  <a:rPr lang="en-US" altLang="zh-CN" dirty="0" err="1" smtClean="0"/>
                  <a:t>O</a:t>
                </a:r>
                <a:r>
                  <a:rPr lang="en-US" altLang="zh-CN" baseline="-25000" dirty="0" err="1" smtClean="0"/>
                  <a:t>i</a:t>
                </a:r>
                <a:r>
                  <a:rPr lang="en-US" altLang="zh-CN" dirty="0" err="1" smtClean="0"/>
                  <a:t>⊕P</a:t>
                </a:r>
                <a:r>
                  <a:rPr lang="en-US" altLang="zh-CN" baseline="-25000" dirty="0" err="1" smtClean="0"/>
                  <a:t>i</a:t>
                </a:r>
                <a:r>
                  <a:rPr lang="en-US" altLang="zh-CN" dirty="0" smtClean="0"/>
                  <a:t> </a:t>
                </a:r>
                <a:endParaRPr lang="zh-CN" altLang="zh-CN" dirty="0"/>
              </a:p>
              <a:p>
                <a:pPr indent="715963">
                  <a:buNone/>
                </a:pPr>
                <a:r>
                  <a:rPr lang="en-US" altLang="zh-CN" dirty="0"/>
                  <a:t>CTR</a:t>
                </a:r>
                <a:r>
                  <a:rPr lang="zh-CN" altLang="zh-CN" dirty="0"/>
                  <a:t>操作模式</a:t>
                </a:r>
                <a:r>
                  <a:rPr lang="zh-CN" altLang="zh-CN" dirty="0">
                    <a:solidFill>
                      <a:srgbClr val="002060"/>
                    </a:solidFill>
                  </a:rPr>
                  <a:t>解密</a:t>
                </a:r>
                <a:r>
                  <a:rPr lang="zh-CN" altLang="zh-CN" dirty="0"/>
                  <a:t>：</a:t>
                </a:r>
                <a:r>
                  <a:rPr lang="en-US" altLang="zh-CN" dirty="0"/>
                  <a:t> O</a:t>
                </a:r>
                <a:r>
                  <a:rPr lang="en-US" altLang="zh-CN" baseline="-25000" dirty="0"/>
                  <a:t>i</a:t>
                </a:r>
                <a:r>
                  <a:rPr lang="en-US" altLang="zh-CN" dirty="0"/>
                  <a:t>=</a:t>
                </a:r>
                <a:r>
                  <a:rPr lang="en-US" altLang="zh-CN" dirty="0" err="1"/>
                  <a:t>E</a:t>
                </a:r>
                <a:r>
                  <a:rPr lang="en-US" altLang="zh-CN" baseline="-25000" dirty="0" err="1"/>
                  <a:t>k</a:t>
                </a:r>
                <a:r>
                  <a:rPr lang="en-US" altLang="zh-CN" dirty="0"/>
                  <a:t>(CTR+i-1) </a:t>
                </a:r>
                <a:r>
                  <a:rPr lang="zh-CN" altLang="zh-CN" dirty="0" smtClean="0"/>
                  <a:t>，</a:t>
                </a:r>
                <a:r>
                  <a:rPr lang="en-US" altLang="zh-CN" dirty="0" smtClean="0"/>
                  <a:t>P</a:t>
                </a:r>
                <a:r>
                  <a:rPr lang="en-US" altLang="zh-CN" baseline="-25000" dirty="0" smtClean="0"/>
                  <a:t>i</a:t>
                </a:r>
                <a:r>
                  <a:rPr lang="en-US" altLang="zh-CN" dirty="0" smtClean="0"/>
                  <a:t>=O</a:t>
                </a:r>
                <a:r>
                  <a:rPr lang="en-US" altLang="zh-CN" baseline="-25000" dirty="0" smtClean="0"/>
                  <a:t>i</a:t>
                </a:r>
                <a:r>
                  <a:rPr lang="en-US" altLang="zh-CN" dirty="0" smtClean="0"/>
                  <a:t>⊕</a:t>
                </a:r>
                <a:r>
                  <a:rPr lang="en-US" altLang="zh-CN" dirty="0"/>
                  <a:t> C</a:t>
                </a:r>
                <a:r>
                  <a:rPr lang="en-US" altLang="zh-CN" baseline="-25000" dirty="0"/>
                  <a:t>i</a:t>
                </a:r>
                <a:endParaRPr lang="zh-CN" altLang="zh-CN" dirty="0"/>
              </a:p>
              <a:p>
                <a:pPr>
                  <a:buNone/>
                </a:pPr>
                <a:endParaRPr lang="zh-CN" altLang="zh-CN" dirty="0"/>
              </a:p>
              <a:p>
                <a:pPr>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298" t="-1264" r="-10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976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3239140561"/>
              </p:ext>
            </p:extLst>
          </p:nvPr>
        </p:nvGraphicFramePr>
        <p:xfrm>
          <a:off x="35496" y="980728"/>
          <a:ext cx="9001299" cy="4104456"/>
        </p:xfrm>
        <a:graphic>
          <a:graphicData uri="http://schemas.openxmlformats.org/presentationml/2006/ole">
            <mc:AlternateContent xmlns:mc="http://schemas.openxmlformats.org/markup-compatibility/2006">
              <mc:Choice xmlns:v="urn:schemas-microsoft-com:vml" Requires="v">
                <p:oleObj spid="_x0000_s20502" r:id="rId3" imgW="3443366" imgH="1582081" progId="Visio.Drawing.11">
                  <p:embed/>
                </p:oleObj>
              </mc:Choice>
              <mc:Fallback>
                <p:oleObj r:id="rId3" imgW="3443366" imgH="1582081"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980728"/>
                        <a:ext cx="9001299" cy="410445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8538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397821727"/>
              </p:ext>
            </p:extLst>
          </p:nvPr>
        </p:nvGraphicFramePr>
        <p:xfrm>
          <a:off x="435957" y="0"/>
          <a:ext cx="6800339" cy="3100673"/>
        </p:xfrm>
        <a:graphic>
          <a:graphicData uri="http://schemas.openxmlformats.org/presentationml/2006/ole">
            <mc:AlternateContent xmlns:mc="http://schemas.openxmlformats.org/markup-compatibility/2006">
              <mc:Choice xmlns:v="urn:schemas-microsoft-com:vml" Requires="v">
                <p:oleObj spid="_x0000_s16440" r:id="rId3" imgW="3443366" imgH="1582081" progId="Visio.Drawing.11">
                  <p:embed/>
                </p:oleObj>
              </mc:Choice>
              <mc:Fallback>
                <p:oleObj r:id="rId3" imgW="3443366" imgH="158208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957" y="0"/>
                        <a:ext cx="6800339" cy="3100673"/>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983877254"/>
              </p:ext>
            </p:extLst>
          </p:nvPr>
        </p:nvGraphicFramePr>
        <p:xfrm>
          <a:off x="323527" y="2996952"/>
          <a:ext cx="8704097" cy="3861048"/>
        </p:xfrm>
        <a:graphic>
          <a:graphicData uri="http://schemas.openxmlformats.org/presentationml/2006/ole">
            <mc:AlternateContent xmlns:mc="http://schemas.openxmlformats.org/markup-compatibility/2006">
              <mc:Choice xmlns:v="urn:schemas-microsoft-com:vml" Requires="v">
                <p:oleObj spid="_x0000_s16441" r:id="rId5" imgW="3418531" imgH="1512708" progId="Visio.Drawing.11">
                  <p:embed/>
                </p:oleObj>
              </mc:Choice>
              <mc:Fallback>
                <p:oleObj r:id="rId5" imgW="3418531" imgH="1512708"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7" y="2996952"/>
                        <a:ext cx="8704097" cy="3861048"/>
                      </a:xfrm>
                      <a:prstGeom prst="rect">
                        <a:avLst/>
                      </a:prstGeom>
                      <a:noFill/>
                    </p:spPr>
                  </p:pic>
                </p:oleObj>
              </mc:Fallback>
            </mc:AlternateContent>
          </a:graphicData>
        </a:graphic>
      </p:graphicFrame>
    </p:spTree>
    <p:extLst>
      <p:ext uri="{BB962C8B-B14F-4D97-AF65-F5344CB8AC3E}">
        <p14:creationId xmlns:p14="http://schemas.microsoft.com/office/powerpoint/2010/main" val="223117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5" y="332656"/>
            <a:ext cx="8784976" cy="6264696"/>
          </a:xfrm>
        </p:spPr>
        <p:txBody>
          <a:bodyPr/>
          <a:lstStyle/>
          <a:p>
            <a:pPr>
              <a:buNone/>
            </a:pPr>
            <a:r>
              <a:rPr lang="zh-CN" altLang="zh-CN" dirty="0"/>
              <a:t>在</a:t>
            </a:r>
            <a:r>
              <a:rPr lang="en-US" altLang="zh-CN" dirty="0"/>
              <a:t>CTR</a:t>
            </a:r>
            <a:r>
              <a:rPr lang="zh-CN" altLang="zh-CN" dirty="0"/>
              <a:t>模式中，计数器的生成方式可以有多种。</a:t>
            </a:r>
            <a:r>
              <a:rPr lang="zh-CN" altLang="zh-CN" dirty="0" smtClean="0"/>
              <a:t>例如</a:t>
            </a:r>
            <a:r>
              <a:rPr lang="en-US" altLang="zh-CN" dirty="0" smtClean="0"/>
              <a:t>,</a:t>
            </a:r>
            <a:r>
              <a:rPr lang="zh-CN" altLang="zh-CN" dirty="0" smtClean="0"/>
              <a:t>每次</a:t>
            </a:r>
            <a:r>
              <a:rPr lang="zh-CN" altLang="zh-CN" dirty="0"/>
              <a:t>加密时，都生成一个不同的值作为计数器的初始值</a:t>
            </a:r>
            <a:r>
              <a:rPr lang="zh-CN" altLang="zh-CN" dirty="0" smtClean="0"/>
              <a:t>。</a:t>
            </a:r>
            <a:r>
              <a:rPr lang="zh-CN" altLang="en-US" dirty="0" smtClean="0"/>
              <a:t>设</a:t>
            </a:r>
            <a:r>
              <a:rPr lang="zh-CN" altLang="zh-CN" dirty="0" smtClean="0"/>
              <a:t>分组长度</a:t>
            </a:r>
            <a:r>
              <a:rPr lang="zh-CN" altLang="zh-CN" dirty="0"/>
              <a:t>为</a:t>
            </a:r>
            <a:r>
              <a:rPr lang="en-US" altLang="zh-CN" dirty="0"/>
              <a:t>64 bits</a:t>
            </a:r>
            <a:r>
              <a:rPr lang="zh-CN" altLang="zh-CN" dirty="0"/>
              <a:t>，计数器可以如下形式</a:t>
            </a:r>
            <a:r>
              <a:rPr lang="en-US" altLang="zh-CN" dirty="0"/>
              <a:t> 45 1F DA E2 00 00 00 00</a:t>
            </a:r>
            <a:r>
              <a:rPr lang="zh-CN" altLang="zh-CN" dirty="0"/>
              <a:t>，前面</a:t>
            </a:r>
            <a:r>
              <a:rPr lang="en-US" altLang="zh-CN" dirty="0"/>
              <a:t>4</a:t>
            </a:r>
            <a:r>
              <a:rPr lang="zh-CN" altLang="zh-CN" dirty="0"/>
              <a:t>字节是初始值，每次加密不一样，</a:t>
            </a:r>
            <a:r>
              <a:rPr lang="zh-CN" altLang="zh-CN" b="1" dirty="0">
                <a:solidFill>
                  <a:srgbClr val="002060"/>
                </a:solidFill>
              </a:rPr>
              <a:t>后面</a:t>
            </a:r>
            <a:r>
              <a:rPr lang="en-US" altLang="zh-CN" b="1" dirty="0">
                <a:solidFill>
                  <a:srgbClr val="002060"/>
                </a:solidFill>
              </a:rPr>
              <a:t>4</a:t>
            </a:r>
            <a:r>
              <a:rPr lang="zh-CN" altLang="zh-CN" b="1" dirty="0">
                <a:solidFill>
                  <a:srgbClr val="002060"/>
                </a:solidFill>
              </a:rPr>
              <a:t>字节</a:t>
            </a:r>
            <a:r>
              <a:rPr lang="zh-CN" altLang="zh-CN" dirty="0"/>
              <a:t>是分组序号，这部分</a:t>
            </a:r>
            <a:r>
              <a:rPr lang="zh-CN" altLang="zh-CN" dirty="0" smtClean="0"/>
              <a:t>是</a:t>
            </a:r>
            <a:r>
              <a:rPr lang="zh-CN" altLang="en-US" b="1" dirty="0">
                <a:solidFill>
                  <a:srgbClr val="002060"/>
                </a:solidFill>
              </a:rPr>
              <a:t>逐渐</a:t>
            </a:r>
            <a:r>
              <a:rPr lang="zh-CN" altLang="zh-CN" b="1" dirty="0" smtClean="0">
                <a:solidFill>
                  <a:srgbClr val="002060"/>
                </a:solidFill>
              </a:rPr>
              <a:t>累加</a:t>
            </a:r>
            <a:r>
              <a:rPr lang="zh-CN" altLang="zh-CN" dirty="0"/>
              <a:t>。在加密过程中，计数器的值就会产生如下变化：</a:t>
            </a:r>
          </a:p>
          <a:p>
            <a:pPr>
              <a:buNone/>
            </a:pPr>
            <a:r>
              <a:rPr lang="en-US" altLang="zh-CN" dirty="0"/>
              <a:t>45 1F DA E2 00 00 00 01 </a:t>
            </a:r>
            <a:r>
              <a:rPr lang="zh-CN" altLang="zh-CN" dirty="0"/>
              <a:t>明文分组</a:t>
            </a:r>
            <a:r>
              <a:rPr lang="en-US" altLang="zh-CN" dirty="0"/>
              <a:t>1</a:t>
            </a:r>
            <a:r>
              <a:rPr lang="zh-CN" altLang="zh-CN" dirty="0"/>
              <a:t>的计数器（初始值）</a:t>
            </a:r>
          </a:p>
          <a:p>
            <a:pPr>
              <a:buNone/>
            </a:pPr>
            <a:r>
              <a:rPr lang="en-US" altLang="zh-CN" dirty="0"/>
              <a:t>45 1F DA E2 00 00 00 02 </a:t>
            </a:r>
            <a:r>
              <a:rPr lang="zh-CN" altLang="zh-CN" dirty="0"/>
              <a:t>明文分组</a:t>
            </a:r>
            <a:r>
              <a:rPr lang="en-US" altLang="zh-CN" dirty="0"/>
              <a:t>2</a:t>
            </a:r>
            <a:r>
              <a:rPr lang="zh-CN" altLang="zh-CN" dirty="0"/>
              <a:t>的</a:t>
            </a:r>
            <a:r>
              <a:rPr lang="zh-CN" altLang="zh-CN" dirty="0" smtClean="0"/>
              <a:t>计数器</a:t>
            </a:r>
            <a:endParaRPr lang="en-US" altLang="zh-CN" dirty="0" smtClean="0"/>
          </a:p>
          <a:p>
            <a:pPr algn="ctr">
              <a:buNone/>
            </a:pPr>
            <a:r>
              <a:rPr lang="en-US" altLang="zh-CN" dirty="0" smtClean="0"/>
              <a:t>……</a:t>
            </a:r>
            <a:endParaRPr lang="zh-CN" altLang="zh-CN" dirty="0"/>
          </a:p>
          <a:p>
            <a:pPr>
              <a:buNone/>
            </a:pPr>
            <a:r>
              <a:rPr lang="en-US" altLang="zh-CN" dirty="0"/>
              <a:t>45 1F DA E2 00 00 00 </a:t>
            </a:r>
            <a:r>
              <a:rPr lang="en-US" altLang="zh-CN" dirty="0" smtClean="0"/>
              <a:t>09 </a:t>
            </a:r>
            <a:r>
              <a:rPr lang="zh-CN" altLang="zh-CN" dirty="0"/>
              <a:t>明文</a:t>
            </a:r>
            <a:r>
              <a:rPr lang="zh-CN" altLang="zh-CN" dirty="0" smtClean="0"/>
              <a:t>分组</a:t>
            </a:r>
            <a:r>
              <a:rPr lang="en-US" altLang="zh-CN" dirty="0" smtClean="0"/>
              <a:t>9</a:t>
            </a:r>
            <a:r>
              <a:rPr lang="zh-CN" altLang="zh-CN" dirty="0" smtClean="0"/>
              <a:t>的</a:t>
            </a:r>
            <a:r>
              <a:rPr lang="zh-CN" altLang="zh-CN" dirty="0"/>
              <a:t>计数器</a:t>
            </a:r>
          </a:p>
          <a:p>
            <a:pPr>
              <a:buNone/>
            </a:pPr>
            <a:r>
              <a:rPr lang="en-US" altLang="zh-CN" dirty="0"/>
              <a:t>45 1F DA E2 00 00 00 </a:t>
            </a:r>
            <a:r>
              <a:rPr lang="en-US" altLang="zh-CN" dirty="0" smtClean="0"/>
              <a:t>0A </a:t>
            </a:r>
            <a:r>
              <a:rPr lang="zh-CN" altLang="zh-CN" dirty="0"/>
              <a:t>明文</a:t>
            </a:r>
            <a:r>
              <a:rPr lang="zh-CN" altLang="zh-CN" dirty="0" smtClean="0"/>
              <a:t>分组</a:t>
            </a:r>
            <a:r>
              <a:rPr lang="en-US" altLang="zh-CN" dirty="0" smtClean="0"/>
              <a:t>10</a:t>
            </a:r>
            <a:r>
              <a:rPr lang="zh-CN" altLang="zh-CN" dirty="0" smtClean="0"/>
              <a:t>的计数器</a:t>
            </a:r>
            <a:endParaRPr lang="en-US" altLang="zh-CN" dirty="0" smtClean="0"/>
          </a:p>
          <a:p>
            <a:pPr algn="ctr">
              <a:buNone/>
            </a:pPr>
            <a:r>
              <a:rPr lang="en-US" altLang="zh-CN" dirty="0"/>
              <a:t>……</a:t>
            </a:r>
            <a:endParaRPr lang="zh-CN" altLang="zh-CN" dirty="0"/>
          </a:p>
          <a:p>
            <a:pPr>
              <a:buNone/>
            </a:pPr>
            <a:r>
              <a:rPr lang="en-US" altLang="zh-CN" dirty="0"/>
              <a:t>45 1F DA E2 00 00 00 </a:t>
            </a:r>
            <a:r>
              <a:rPr lang="en-US" altLang="zh-CN" dirty="0" smtClean="0"/>
              <a:t>10 </a:t>
            </a:r>
            <a:r>
              <a:rPr lang="zh-CN" altLang="zh-CN" dirty="0"/>
              <a:t>明文分组</a:t>
            </a:r>
            <a:r>
              <a:rPr lang="en-US" altLang="zh-CN" dirty="0" smtClean="0"/>
              <a:t>16</a:t>
            </a:r>
            <a:r>
              <a:rPr lang="zh-CN" altLang="zh-CN" dirty="0" smtClean="0"/>
              <a:t>的计数器</a:t>
            </a:r>
            <a:endParaRPr lang="en-US" altLang="zh-CN" dirty="0" smtClean="0"/>
          </a:p>
          <a:p>
            <a:pPr algn="ctr">
              <a:buNone/>
            </a:pPr>
            <a:r>
              <a:rPr lang="en-US" altLang="zh-CN" dirty="0" smtClean="0"/>
              <a:t>……</a:t>
            </a:r>
            <a:endParaRPr lang="en-US" altLang="zh-CN" dirty="0"/>
          </a:p>
          <a:p>
            <a:pPr>
              <a:buNone/>
            </a:pPr>
            <a:endParaRPr lang="zh-CN" altLang="zh-CN" dirty="0"/>
          </a:p>
          <a:p>
            <a:pPr>
              <a:buNone/>
            </a:pPr>
            <a:endParaRPr lang="zh-CN" altLang="en-US" dirty="0"/>
          </a:p>
        </p:txBody>
      </p:sp>
    </p:spTree>
    <p:extLst>
      <p:ext uri="{BB962C8B-B14F-4D97-AF65-F5344CB8AC3E}">
        <p14:creationId xmlns:p14="http://schemas.microsoft.com/office/powerpoint/2010/main" val="417761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5" y="332656"/>
            <a:ext cx="8784976" cy="6264696"/>
          </a:xfrm>
        </p:spPr>
        <p:txBody>
          <a:bodyPr/>
          <a:lstStyle/>
          <a:p>
            <a:pPr>
              <a:buNone/>
            </a:pPr>
            <a:r>
              <a:rPr lang="zh-CN" altLang="zh-CN" dirty="0"/>
              <a:t>在</a:t>
            </a:r>
            <a:r>
              <a:rPr lang="en-US" altLang="zh-CN" dirty="0"/>
              <a:t>CTR</a:t>
            </a:r>
            <a:r>
              <a:rPr lang="zh-CN" altLang="zh-CN" dirty="0"/>
              <a:t>模式中，计数器的生成方式可以有多种</a:t>
            </a:r>
            <a:r>
              <a:rPr lang="zh-CN" altLang="zh-CN" dirty="0" smtClean="0"/>
              <a:t>。</a:t>
            </a:r>
            <a:endParaRPr lang="en-US" altLang="zh-CN" dirty="0" smtClean="0"/>
          </a:p>
          <a:p>
            <a:pPr>
              <a:buNone/>
            </a:pPr>
            <a:r>
              <a:rPr lang="zh-CN" altLang="en-US" dirty="0" smtClean="0"/>
              <a:t>设</a:t>
            </a:r>
            <a:r>
              <a:rPr lang="zh-CN" altLang="zh-CN" dirty="0" smtClean="0"/>
              <a:t>分组长度</a:t>
            </a:r>
            <a:r>
              <a:rPr lang="zh-CN" altLang="zh-CN" dirty="0"/>
              <a:t>为</a:t>
            </a:r>
            <a:r>
              <a:rPr lang="en-US" altLang="zh-CN" dirty="0"/>
              <a:t>64 bits</a:t>
            </a:r>
            <a:r>
              <a:rPr lang="zh-CN" altLang="zh-CN" dirty="0"/>
              <a:t>，</a:t>
            </a:r>
            <a:r>
              <a:rPr lang="zh-CN" altLang="zh-CN" dirty="0" smtClean="0"/>
              <a:t>计数器</a:t>
            </a:r>
            <a:r>
              <a:rPr lang="zh-CN" altLang="en-US" dirty="0" smtClean="0"/>
              <a:t>初始状态为</a:t>
            </a:r>
            <a:r>
              <a:rPr lang="en-US" altLang="zh-CN" dirty="0" smtClean="0"/>
              <a:t>ASCII</a:t>
            </a:r>
            <a:r>
              <a:rPr lang="zh-CN" altLang="en-US" dirty="0" smtClean="0"/>
              <a:t>字符</a:t>
            </a:r>
            <a:r>
              <a:rPr lang="en-US" altLang="zh-CN" dirty="0" smtClean="0"/>
              <a:t>satb0001</a:t>
            </a:r>
            <a:r>
              <a:rPr lang="zh-CN" altLang="en-US" dirty="0" smtClean="0"/>
              <a:t>（</a:t>
            </a:r>
            <a:r>
              <a:rPr lang="en-US" altLang="zh-CN" dirty="0" smtClean="0"/>
              <a:t>16</a:t>
            </a:r>
            <a:r>
              <a:rPr lang="zh-CN" altLang="en-US" dirty="0" smtClean="0"/>
              <a:t>进制为</a:t>
            </a:r>
            <a:r>
              <a:rPr lang="en-US" altLang="zh-CN" dirty="0" smtClean="0"/>
              <a:t>73 </a:t>
            </a:r>
            <a:r>
              <a:rPr lang="en-US" altLang="zh-CN" dirty="0"/>
              <a:t>61 74 62 00 00 00 </a:t>
            </a:r>
            <a:r>
              <a:rPr lang="en-US" altLang="zh-CN" dirty="0" smtClean="0"/>
              <a:t>01</a:t>
            </a:r>
            <a:r>
              <a:rPr lang="zh-CN" altLang="en-US" dirty="0" smtClean="0"/>
              <a:t>）</a:t>
            </a:r>
            <a:r>
              <a:rPr lang="en-US" altLang="zh-CN" dirty="0" smtClean="0"/>
              <a:t>,</a:t>
            </a:r>
            <a:r>
              <a:rPr lang="zh-CN" altLang="zh-CN" dirty="0" smtClean="0"/>
              <a:t>，</a:t>
            </a:r>
            <a:r>
              <a:rPr lang="zh-CN" altLang="zh-CN" dirty="0"/>
              <a:t>前面</a:t>
            </a:r>
            <a:r>
              <a:rPr lang="en-US" altLang="zh-CN" dirty="0"/>
              <a:t>4</a:t>
            </a:r>
            <a:r>
              <a:rPr lang="zh-CN" altLang="zh-CN" dirty="0" smtClean="0"/>
              <a:t>字</a:t>
            </a:r>
            <a:r>
              <a:rPr lang="zh-CN" altLang="en-US" dirty="0" smtClean="0"/>
              <a:t>符</a:t>
            </a:r>
            <a:r>
              <a:rPr lang="zh-CN" altLang="zh-CN" dirty="0" smtClean="0"/>
              <a:t>是</a:t>
            </a:r>
            <a:r>
              <a:rPr lang="zh-CN" altLang="zh-CN" dirty="0"/>
              <a:t>初始值，每次加密不一样，</a:t>
            </a:r>
            <a:r>
              <a:rPr lang="zh-CN" altLang="zh-CN" b="1" dirty="0">
                <a:solidFill>
                  <a:srgbClr val="002060"/>
                </a:solidFill>
              </a:rPr>
              <a:t>后面</a:t>
            </a:r>
            <a:r>
              <a:rPr lang="en-US" altLang="zh-CN" b="1" dirty="0">
                <a:solidFill>
                  <a:srgbClr val="002060"/>
                </a:solidFill>
              </a:rPr>
              <a:t>4</a:t>
            </a:r>
            <a:r>
              <a:rPr lang="zh-CN" altLang="zh-CN" b="1" dirty="0">
                <a:solidFill>
                  <a:srgbClr val="002060"/>
                </a:solidFill>
              </a:rPr>
              <a:t>字节</a:t>
            </a:r>
            <a:r>
              <a:rPr lang="zh-CN" altLang="zh-CN" dirty="0"/>
              <a:t>是分组序号，这部分</a:t>
            </a:r>
            <a:r>
              <a:rPr lang="zh-CN" altLang="zh-CN" dirty="0" smtClean="0"/>
              <a:t>是</a:t>
            </a:r>
            <a:r>
              <a:rPr lang="zh-CN" altLang="en-US" b="1" dirty="0">
                <a:solidFill>
                  <a:srgbClr val="002060"/>
                </a:solidFill>
              </a:rPr>
              <a:t>逐渐</a:t>
            </a:r>
            <a:r>
              <a:rPr lang="zh-CN" altLang="zh-CN" b="1" dirty="0" smtClean="0">
                <a:solidFill>
                  <a:srgbClr val="002060"/>
                </a:solidFill>
              </a:rPr>
              <a:t>累加</a:t>
            </a:r>
            <a:r>
              <a:rPr lang="zh-CN" altLang="zh-CN" dirty="0"/>
              <a:t>。在加密过程中，计数器的值就会产生如下变化：</a:t>
            </a:r>
          </a:p>
          <a:p>
            <a:pPr>
              <a:buNone/>
            </a:pPr>
            <a:r>
              <a:rPr lang="en-US" altLang="zh-CN" dirty="0" smtClean="0"/>
              <a:t>s a t b 0 0 0 1 </a:t>
            </a:r>
            <a:r>
              <a:rPr lang="zh-CN" altLang="zh-CN" dirty="0"/>
              <a:t>明文分组</a:t>
            </a:r>
            <a:r>
              <a:rPr lang="en-US" altLang="zh-CN" dirty="0"/>
              <a:t>1</a:t>
            </a:r>
            <a:r>
              <a:rPr lang="zh-CN" altLang="zh-CN" dirty="0"/>
              <a:t>的计数器（初始值）</a:t>
            </a:r>
          </a:p>
          <a:p>
            <a:pPr>
              <a:buNone/>
            </a:pPr>
            <a:r>
              <a:rPr lang="en-US" altLang="zh-CN" dirty="0" smtClean="0"/>
              <a:t>s </a:t>
            </a:r>
            <a:r>
              <a:rPr lang="en-US" altLang="zh-CN" dirty="0"/>
              <a:t>a t b 0 0 0 </a:t>
            </a:r>
            <a:r>
              <a:rPr lang="en-US" altLang="zh-CN" dirty="0" smtClean="0"/>
              <a:t>2 </a:t>
            </a:r>
            <a:r>
              <a:rPr lang="zh-CN" altLang="zh-CN" dirty="0" smtClean="0"/>
              <a:t>明文</a:t>
            </a:r>
            <a:r>
              <a:rPr lang="zh-CN" altLang="zh-CN" dirty="0"/>
              <a:t>分组</a:t>
            </a:r>
            <a:r>
              <a:rPr lang="en-US" altLang="zh-CN" dirty="0"/>
              <a:t>2</a:t>
            </a:r>
            <a:r>
              <a:rPr lang="zh-CN" altLang="zh-CN" dirty="0"/>
              <a:t>的</a:t>
            </a:r>
            <a:r>
              <a:rPr lang="zh-CN" altLang="zh-CN" dirty="0" smtClean="0"/>
              <a:t>计数器</a:t>
            </a:r>
            <a:endParaRPr lang="en-US" altLang="zh-CN" dirty="0" smtClean="0"/>
          </a:p>
          <a:p>
            <a:pPr algn="ctr">
              <a:buNone/>
            </a:pPr>
            <a:r>
              <a:rPr lang="en-US" altLang="zh-CN" dirty="0" smtClean="0"/>
              <a:t>……</a:t>
            </a:r>
            <a:endParaRPr lang="zh-CN" altLang="zh-CN" dirty="0"/>
          </a:p>
          <a:p>
            <a:pPr>
              <a:buNone/>
            </a:pPr>
            <a:r>
              <a:rPr lang="en-US" altLang="zh-CN" dirty="0"/>
              <a:t>s a t b 0 0 0 </a:t>
            </a:r>
            <a:r>
              <a:rPr lang="en-US" altLang="zh-CN" dirty="0" smtClean="0"/>
              <a:t>9 </a:t>
            </a:r>
            <a:r>
              <a:rPr lang="zh-CN" altLang="zh-CN" dirty="0" smtClean="0"/>
              <a:t>明文</a:t>
            </a:r>
            <a:r>
              <a:rPr lang="zh-CN" altLang="zh-CN" dirty="0" smtClean="0"/>
              <a:t>分组</a:t>
            </a:r>
            <a:r>
              <a:rPr lang="en-US" altLang="zh-CN" dirty="0" smtClean="0"/>
              <a:t>9</a:t>
            </a:r>
            <a:r>
              <a:rPr lang="zh-CN" altLang="zh-CN" dirty="0" smtClean="0"/>
              <a:t>的</a:t>
            </a:r>
            <a:r>
              <a:rPr lang="zh-CN" altLang="zh-CN" dirty="0" smtClean="0"/>
              <a:t>计数器</a:t>
            </a:r>
            <a:endParaRPr lang="en-US" altLang="zh-CN" dirty="0" smtClean="0"/>
          </a:p>
          <a:p>
            <a:pPr>
              <a:buNone/>
            </a:pPr>
            <a:r>
              <a:rPr lang="zh-CN" altLang="en-US" dirty="0"/>
              <a:t>下一</a:t>
            </a:r>
            <a:r>
              <a:rPr lang="zh-CN" altLang="en-US" dirty="0" smtClean="0"/>
              <a:t>个应该是（</a:t>
            </a:r>
            <a:r>
              <a:rPr lang="en-US" altLang="zh-CN" dirty="0" smtClean="0"/>
              <a:t>16</a:t>
            </a:r>
            <a:r>
              <a:rPr lang="zh-CN" altLang="en-US" dirty="0" smtClean="0"/>
              <a:t>进制）：</a:t>
            </a:r>
            <a:endParaRPr lang="zh-CN" altLang="zh-CN" dirty="0"/>
          </a:p>
          <a:p>
            <a:pPr>
              <a:buNone/>
            </a:pPr>
            <a:r>
              <a:rPr lang="en-US" altLang="zh-CN" b="1" dirty="0" smtClean="0">
                <a:solidFill>
                  <a:srgbClr val="FF0000"/>
                </a:solidFill>
              </a:rPr>
              <a:t>73 61 74 62 </a:t>
            </a:r>
            <a:r>
              <a:rPr lang="en-US" altLang="zh-CN" b="1" dirty="0">
                <a:solidFill>
                  <a:srgbClr val="FF0000"/>
                </a:solidFill>
              </a:rPr>
              <a:t>00 00 00 </a:t>
            </a:r>
            <a:r>
              <a:rPr lang="en-US" altLang="zh-CN" b="1" dirty="0" smtClean="0">
                <a:solidFill>
                  <a:srgbClr val="FF0000"/>
                </a:solidFill>
              </a:rPr>
              <a:t>3A </a:t>
            </a:r>
            <a:r>
              <a:rPr lang="zh-CN" altLang="zh-CN" dirty="0"/>
              <a:t>明文</a:t>
            </a:r>
            <a:r>
              <a:rPr lang="zh-CN" altLang="zh-CN" dirty="0" smtClean="0"/>
              <a:t>分组</a:t>
            </a:r>
            <a:r>
              <a:rPr lang="en-US" altLang="zh-CN" dirty="0" smtClean="0"/>
              <a:t>10</a:t>
            </a:r>
            <a:r>
              <a:rPr lang="zh-CN" altLang="zh-CN" dirty="0" smtClean="0"/>
              <a:t>的</a:t>
            </a:r>
            <a:r>
              <a:rPr lang="zh-CN" altLang="zh-CN" dirty="0" smtClean="0"/>
              <a:t>计数器</a:t>
            </a:r>
            <a:endParaRPr lang="en-US" altLang="zh-CN" dirty="0" smtClean="0"/>
          </a:p>
          <a:p>
            <a:pPr>
              <a:buNone/>
            </a:pPr>
            <a:endParaRPr lang="en-US" altLang="zh-CN" dirty="0"/>
          </a:p>
          <a:p>
            <a:pPr>
              <a:buNone/>
            </a:pPr>
            <a:r>
              <a:rPr lang="zh-CN" altLang="en-US" dirty="0" smtClean="0"/>
              <a:t>（建议一开始就把字符转换为</a:t>
            </a:r>
            <a:r>
              <a:rPr lang="en-US" altLang="zh-CN" dirty="0" smtClean="0"/>
              <a:t>16</a:t>
            </a:r>
            <a:r>
              <a:rPr lang="zh-CN" altLang="en-US" dirty="0" smtClean="0"/>
              <a:t>进制）</a:t>
            </a:r>
            <a:endParaRPr lang="en-US" altLang="zh-CN" dirty="0" smtClean="0"/>
          </a:p>
          <a:p>
            <a:pPr>
              <a:buNone/>
            </a:pPr>
            <a:endParaRPr lang="zh-CN" altLang="zh-CN" dirty="0"/>
          </a:p>
          <a:p>
            <a:pPr>
              <a:buNone/>
            </a:pPr>
            <a:endParaRPr lang="zh-CN" altLang="en-US" dirty="0"/>
          </a:p>
        </p:txBody>
      </p:sp>
    </p:spTree>
    <p:extLst>
      <p:ext uri="{BB962C8B-B14F-4D97-AF65-F5344CB8AC3E}">
        <p14:creationId xmlns:p14="http://schemas.microsoft.com/office/powerpoint/2010/main" val="301599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a:t>CTR</a:t>
            </a:r>
            <a:r>
              <a:rPr lang="zh-CN" altLang="zh-CN" dirty="0"/>
              <a:t>模式的特性：</a:t>
            </a:r>
          </a:p>
          <a:p>
            <a:pPr>
              <a:buNone/>
            </a:pPr>
            <a:r>
              <a:rPr lang="zh-CN" altLang="zh-CN" dirty="0"/>
              <a:t>（</a:t>
            </a:r>
            <a:r>
              <a:rPr lang="en-US" altLang="zh-CN" dirty="0"/>
              <a:t>1</a:t>
            </a:r>
            <a:r>
              <a:rPr lang="zh-CN" altLang="zh-CN" dirty="0"/>
              <a:t>）</a:t>
            </a:r>
            <a:r>
              <a:rPr lang="en-US" altLang="zh-CN" dirty="0"/>
              <a:t>CTR</a:t>
            </a:r>
            <a:r>
              <a:rPr lang="zh-CN" altLang="zh-CN" dirty="0"/>
              <a:t>模式能够对多个分组的加、解进行并行处理，进行异或之前的基本加密处理不依赖明文和密文的输入。</a:t>
            </a:r>
          </a:p>
          <a:p>
            <a:pPr>
              <a:buNone/>
            </a:pPr>
            <a:r>
              <a:rPr lang="zh-CN" altLang="zh-CN" dirty="0"/>
              <a:t>（</a:t>
            </a:r>
            <a:r>
              <a:rPr lang="en-US" altLang="zh-CN" dirty="0"/>
              <a:t>2</a:t>
            </a:r>
            <a:r>
              <a:rPr lang="zh-CN" altLang="zh-CN" dirty="0"/>
              <a:t>）密文分组的处理与其它密文无关；实现简单。</a:t>
            </a:r>
          </a:p>
          <a:p>
            <a:pPr>
              <a:buNone/>
            </a:pPr>
            <a:endParaRPr lang="zh-CN" altLang="en-US" dirty="0"/>
          </a:p>
        </p:txBody>
      </p:sp>
    </p:spTree>
    <p:extLst>
      <p:ext uri="{BB962C8B-B14F-4D97-AF65-F5344CB8AC3E}">
        <p14:creationId xmlns:p14="http://schemas.microsoft.com/office/powerpoint/2010/main" val="400682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4.7.6 </a:t>
            </a:r>
            <a:r>
              <a:rPr lang="zh-CN" altLang="zh-CN" b="1" dirty="0"/>
              <a:t>分组密码尾分组</a:t>
            </a:r>
            <a:r>
              <a:rPr lang="zh-CN" altLang="zh-CN" b="1" dirty="0" smtClean="0"/>
              <a:t>处理</a:t>
            </a:r>
            <a:endParaRPr lang="zh-CN" altLang="en-US" dirty="0"/>
          </a:p>
        </p:txBody>
      </p:sp>
      <p:sp>
        <p:nvSpPr>
          <p:cNvPr id="3" name="内容占位符 2"/>
          <p:cNvSpPr>
            <a:spLocks noGrp="1"/>
          </p:cNvSpPr>
          <p:nvPr>
            <p:ph idx="1"/>
          </p:nvPr>
        </p:nvSpPr>
        <p:spPr/>
        <p:txBody>
          <a:bodyPr/>
          <a:lstStyle/>
          <a:p>
            <a:pPr indent="715963">
              <a:buNone/>
            </a:pPr>
            <a:r>
              <a:rPr lang="zh-CN" altLang="zh-CN" dirty="0"/>
              <a:t>分组密码明文分组长度都是固定值（一般为</a:t>
            </a:r>
            <a:r>
              <a:rPr lang="en-US" altLang="zh-CN" dirty="0"/>
              <a:t>64bits</a:t>
            </a:r>
            <a:r>
              <a:rPr lang="zh-CN" altLang="zh-CN" dirty="0"/>
              <a:t>和</a:t>
            </a:r>
            <a:r>
              <a:rPr lang="en-US" altLang="zh-CN" dirty="0"/>
              <a:t>128bits</a:t>
            </a:r>
            <a:r>
              <a:rPr lang="zh-CN" altLang="zh-CN" dirty="0"/>
              <a:t>），明文在进行分组时，最后一组长度不一定刚好等于分组长度，即尾部分组长度不足</a:t>
            </a:r>
            <a:r>
              <a:rPr lang="en-US" altLang="zh-CN" dirty="0"/>
              <a:t>64bits</a:t>
            </a:r>
            <a:r>
              <a:rPr lang="zh-CN" altLang="zh-CN" dirty="0"/>
              <a:t>或</a:t>
            </a:r>
            <a:r>
              <a:rPr lang="en-US" altLang="zh-CN" dirty="0"/>
              <a:t>128bits</a:t>
            </a:r>
            <a:r>
              <a:rPr lang="zh-CN" altLang="zh-CN" dirty="0"/>
              <a:t>，此时，出现尾分组长度不足情况，则需要对尾分组进行填充，使得尾分组长度凑够一个分组长度</a:t>
            </a:r>
            <a:r>
              <a:rPr lang="zh-CN" altLang="zh-CN" dirty="0" smtClean="0"/>
              <a:t>。</a:t>
            </a:r>
            <a:endParaRPr lang="en-US" altLang="zh-CN" dirty="0" smtClean="0"/>
          </a:p>
          <a:p>
            <a:pPr indent="715963">
              <a:buNone/>
            </a:pPr>
            <a:endParaRPr lang="zh-CN" altLang="zh-CN" dirty="0"/>
          </a:p>
          <a:p>
            <a:pPr indent="715963">
              <a:buNone/>
            </a:pPr>
            <a:r>
              <a:rPr lang="zh-CN" altLang="zh-CN" dirty="0"/>
              <a:t>填充方法主要有两种，通常采用的方法是直接对明文进行数字填充。</a:t>
            </a:r>
            <a:endParaRPr lang="zh-CN" altLang="en-US" dirty="0"/>
          </a:p>
        </p:txBody>
      </p:sp>
    </p:spTree>
    <p:extLst>
      <p:ext uri="{BB962C8B-B14F-4D97-AF65-F5344CB8AC3E}">
        <p14:creationId xmlns:p14="http://schemas.microsoft.com/office/powerpoint/2010/main" val="309750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88640"/>
            <a:ext cx="8458200" cy="1800547"/>
          </a:xfrm>
        </p:spPr>
        <p:txBody>
          <a:bodyPr/>
          <a:lstStyle/>
          <a:p>
            <a:pPr>
              <a:buNone/>
            </a:pPr>
            <a:r>
              <a:rPr lang="en-US" altLang="zh-CN" b="1" dirty="0"/>
              <a:t>1</a:t>
            </a:r>
            <a:r>
              <a:rPr lang="zh-CN" altLang="zh-CN" b="1" dirty="0"/>
              <a:t>．直接扩充方法</a:t>
            </a:r>
            <a:endParaRPr lang="zh-CN" altLang="zh-CN" dirty="0"/>
          </a:p>
          <a:p>
            <a:pPr>
              <a:buNone/>
            </a:pPr>
            <a:r>
              <a:rPr lang="zh-CN" altLang="zh-CN" dirty="0"/>
              <a:t>直接对明文尾分组进行数字填充，凑够一个分组长度。例如添全</a:t>
            </a:r>
            <a:r>
              <a:rPr lang="en-US" altLang="zh-CN" dirty="0"/>
              <a:t>0</a:t>
            </a:r>
            <a:r>
              <a:rPr lang="zh-CN" altLang="zh-CN" dirty="0"/>
              <a:t>比特或其他固定比特值。此方法需要在最后一个明文分组中</a:t>
            </a:r>
            <a:r>
              <a:rPr lang="zh-CN" altLang="zh-CN" dirty="0" smtClean="0"/>
              <a:t>指定</a:t>
            </a:r>
            <a:r>
              <a:rPr lang="zh-CN" altLang="en-US" b="1" dirty="0" smtClean="0">
                <a:solidFill>
                  <a:srgbClr val="002060"/>
                </a:solidFill>
              </a:rPr>
              <a:t>填充</a:t>
            </a:r>
            <a:r>
              <a:rPr lang="zh-CN" altLang="zh-CN" b="1" dirty="0" smtClean="0">
                <a:solidFill>
                  <a:srgbClr val="002060"/>
                </a:solidFill>
              </a:rPr>
              <a:t>长度</a:t>
            </a:r>
            <a:r>
              <a:rPr lang="zh-CN" altLang="zh-CN" dirty="0"/>
              <a:t>。</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54269520"/>
              </p:ext>
            </p:extLst>
          </p:nvPr>
        </p:nvGraphicFramePr>
        <p:xfrm>
          <a:off x="467544" y="2060847"/>
          <a:ext cx="7344816" cy="4402104"/>
        </p:xfrm>
        <a:graphic>
          <a:graphicData uri="http://schemas.openxmlformats.org/presentationml/2006/ole">
            <mc:AlternateContent xmlns:mc="http://schemas.openxmlformats.org/markup-compatibility/2006">
              <mc:Choice xmlns:v="urn:schemas-microsoft-com:vml" Requires="v">
                <p:oleObj spid="_x0000_s17432" r:id="rId3" imgW="7306310" imgH="4451350" progId="Visio.Drawing.11">
                  <p:embed/>
                </p:oleObj>
              </mc:Choice>
              <mc:Fallback>
                <p:oleObj r:id="rId3" imgW="7306310" imgH="445135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060847"/>
                        <a:ext cx="7344816" cy="4402104"/>
                      </a:xfrm>
                      <a:prstGeom prst="rect">
                        <a:avLst/>
                      </a:prstGeom>
                      <a:noFill/>
                    </p:spPr>
                  </p:pic>
                </p:oleObj>
              </mc:Fallback>
            </mc:AlternateContent>
          </a:graphicData>
        </a:graphic>
      </p:graphicFrame>
    </p:spTree>
    <p:extLst>
      <p:ext uri="{BB962C8B-B14F-4D97-AF65-F5344CB8AC3E}">
        <p14:creationId xmlns:p14="http://schemas.microsoft.com/office/powerpoint/2010/main" val="170450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2272" y="260772"/>
            <a:ext cx="8458200" cy="6120556"/>
          </a:xfrm>
        </p:spPr>
        <p:txBody>
          <a:bodyPr/>
          <a:lstStyle/>
          <a:p>
            <a:pPr indent="625475">
              <a:buNone/>
            </a:pPr>
            <a:r>
              <a:rPr lang="en-US" altLang="zh-CN" dirty="0"/>
              <a:t>ECB</a:t>
            </a:r>
            <a:r>
              <a:rPr lang="zh-CN" altLang="zh-CN" dirty="0"/>
              <a:t>模式的特性：</a:t>
            </a:r>
          </a:p>
          <a:p>
            <a:pPr indent="625475">
              <a:buNone/>
            </a:pPr>
            <a:r>
              <a:rPr lang="zh-CN" altLang="zh-CN" dirty="0"/>
              <a:t>（</a:t>
            </a:r>
            <a:r>
              <a:rPr lang="en-US" altLang="zh-CN" dirty="0"/>
              <a:t>1</a:t>
            </a:r>
            <a:r>
              <a:rPr lang="zh-CN" altLang="zh-CN" dirty="0"/>
              <a:t>）</a:t>
            </a:r>
            <a:r>
              <a:rPr lang="en-US" altLang="zh-CN" dirty="0"/>
              <a:t>ECB</a:t>
            </a:r>
            <a:r>
              <a:rPr lang="zh-CN" altLang="zh-CN" dirty="0"/>
              <a:t>运行模式在给定的密钥下，同一明文组总产生同样的密文组。</a:t>
            </a:r>
          </a:p>
          <a:p>
            <a:pPr indent="625475">
              <a:buNone/>
            </a:pPr>
            <a:r>
              <a:rPr lang="zh-CN" altLang="zh-CN" dirty="0"/>
              <a:t>（</a:t>
            </a:r>
            <a:r>
              <a:rPr lang="en-US" altLang="zh-CN" dirty="0"/>
              <a:t>2</a:t>
            </a:r>
            <a:r>
              <a:rPr lang="zh-CN" altLang="zh-CN" dirty="0"/>
              <a:t>）无链接依赖性，各组的加密独立于其它分组，重排密文分组，将导致相应的明文分组重排。</a:t>
            </a:r>
          </a:p>
          <a:p>
            <a:pPr indent="625475">
              <a:buNone/>
            </a:pPr>
            <a:r>
              <a:rPr lang="zh-CN" altLang="zh-CN" dirty="0"/>
              <a:t>（</a:t>
            </a:r>
            <a:r>
              <a:rPr lang="en-US" altLang="zh-CN" dirty="0"/>
              <a:t>3</a:t>
            </a:r>
            <a:r>
              <a:rPr lang="zh-CN" altLang="zh-CN" dirty="0"/>
              <a:t>）</a:t>
            </a:r>
            <a:r>
              <a:rPr lang="zh-CN" altLang="zh-CN" sz="3200" dirty="0">
                <a:solidFill>
                  <a:srgbClr val="002060"/>
                </a:solidFill>
              </a:rPr>
              <a:t>无错误传播</a:t>
            </a:r>
            <a:r>
              <a:rPr lang="zh-CN" altLang="zh-CN" dirty="0"/>
              <a:t>，单个密文分组中有一个或多个比特错误只会影响该分组的解密结果。</a:t>
            </a:r>
          </a:p>
          <a:p>
            <a:pPr indent="625475">
              <a:buNone/>
            </a:pPr>
            <a:r>
              <a:rPr lang="zh-CN" altLang="zh-CN" dirty="0"/>
              <a:t>（</a:t>
            </a:r>
            <a:r>
              <a:rPr lang="en-US" altLang="zh-CN" dirty="0"/>
              <a:t>4</a:t>
            </a:r>
            <a:r>
              <a:rPr lang="zh-CN" altLang="zh-CN" dirty="0"/>
              <a:t>）</a:t>
            </a:r>
            <a:r>
              <a:rPr lang="zh-CN" altLang="zh-CN" sz="3200" dirty="0">
                <a:solidFill>
                  <a:srgbClr val="002060"/>
                </a:solidFill>
              </a:rPr>
              <a:t>安全性有限</a:t>
            </a:r>
            <a:r>
              <a:rPr lang="zh-CN" altLang="zh-CN" dirty="0"/>
              <a:t>，由于同一明文产生同样的密文，这会暴露明文数据的格式和统计特征。特别是若明文数据都有固定的格式（例如图像）或者并需要以协议的形式定义的数据，一些重要的数据常常在同一位置上出现，使密码分析者可以对其进行统计分析、重传和代换攻击。因此当消息长度超过一个组或者重复使用密钥加密多个单组消息，不建议使用</a:t>
            </a:r>
            <a:r>
              <a:rPr lang="en-US" altLang="zh-CN" dirty="0"/>
              <a:t>ECB</a:t>
            </a:r>
            <a:r>
              <a:rPr lang="zh-CN" altLang="zh-CN" dirty="0"/>
              <a:t>模式。</a:t>
            </a:r>
          </a:p>
          <a:p>
            <a:pPr>
              <a:buNone/>
            </a:pPr>
            <a:endParaRPr lang="zh-CN" altLang="en-US" dirty="0"/>
          </a:p>
        </p:txBody>
      </p:sp>
    </p:spTree>
    <p:extLst>
      <p:ext uri="{BB962C8B-B14F-4D97-AF65-F5344CB8AC3E}">
        <p14:creationId xmlns:p14="http://schemas.microsoft.com/office/powerpoint/2010/main" val="227123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a:t>
            </a:r>
            <a:r>
              <a:rPr lang="zh-CN" altLang="zh-CN" b="1" dirty="0"/>
              <a:t>．密文挪用</a:t>
            </a:r>
            <a:r>
              <a:rPr lang="zh-CN" altLang="zh-CN" b="1" dirty="0" smtClean="0"/>
              <a:t>填充</a:t>
            </a:r>
            <a:endParaRPr lang="zh-CN" altLang="en-US" dirty="0"/>
          </a:p>
        </p:txBody>
      </p:sp>
      <p:sp>
        <p:nvSpPr>
          <p:cNvPr id="3" name="内容占位符 2"/>
          <p:cNvSpPr>
            <a:spLocks noGrp="1"/>
          </p:cNvSpPr>
          <p:nvPr>
            <p:ph idx="1"/>
          </p:nvPr>
        </p:nvSpPr>
        <p:spPr>
          <a:xfrm>
            <a:off x="290513" y="1268413"/>
            <a:ext cx="8458200" cy="1080467"/>
          </a:xfrm>
        </p:spPr>
        <p:txBody>
          <a:bodyPr/>
          <a:lstStyle/>
          <a:p>
            <a:pPr>
              <a:buNone/>
            </a:pPr>
            <a:r>
              <a:rPr lang="zh-CN" altLang="zh-CN" dirty="0"/>
              <a:t>直接扩充方法简单、易实现，但有些应用不允许密文长度比明文长，而密文挪用填充法刚好满足这一要求</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288041827"/>
              </p:ext>
            </p:extLst>
          </p:nvPr>
        </p:nvGraphicFramePr>
        <p:xfrm>
          <a:off x="323528" y="2708920"/>
          <a:ext cx="8573993" cy="1944216"/>
        </p:xfrm>
        <a:graphic>
          <a:graphicData uri="http://schemas.openxmlformats.org/presentationml/2006/ole">
            <mc:AlternateContent xmlns:mc="http://schemas.openxmlformats.org/markup-compatibility/2006">
              <mc:Choice xmlns:v="urn:schemas-microsoft-com:vml" Requires="v">
                <p:oleObj spid="_x0000_s18456" r:id="rId3" imgW="6154698" imgH="1391525" progId="Visio.Drawing.11">
                  <p:embed/>
                </p:oleObj>
              </mc:Choice>
              <mc:Fallback>
                <p:oleObj r:id="rId3" imgW="6154698" imgH="139152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708920"/>
                        <a:ext cx="8573993" cy="1944216"/>
                      </a:xfrm>
                      <a:prstGeom prst="rect">
                        <a:avLst/>
                      </a:prstGeom>
                      <a:noFill/>
                    </p:spPr>
                  </p:pic>
                </p:oleObj>
              </mc:Fallback>
            </mc:AlternateContent>
          </a:graphicData>
        </a:graphic>
      </p:graphicFrame>
    </p:spTree>
    <p:extLst>
      <p:ext uri="{BB962C8B-B14F-4D97-AF65-F5344CB8AC3E}">
        <p14:creationId xmlns:p14="http://schemas.microsoft.com/office/powerpoint/2010/main" val="118325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620713"/>
            <a:ext cx="8229600" cy="561975"/>
          </a:xfrm>
          <a:noFill/>
        </p:spPr>
        <p:txBody>
          <a:bodyPr/>
          <a:lstStyle/>
          <a:p>
            <a:pPr eaLnBrk="1" hangingPunct="1"/>
            <a:r>
              <a:rPr lang="en-US" altLang="zh-CN" dirty="0"/>
              <a:t>ECB</a:t>
            </a:r>
            <a:r>
              <a:rPr lang="zh-CN" altLang="en-US" dirty="0" smtClean="0"/>
              <a:t>模式</a:t>
            </a:r>
          </a:p>
        </p:txBody>
      </p:sp>
      <p:sp>
        <p:nvSpPr>
          <p:cNvPr id="7171" name="Rectangle 3"/>
          <p:cNvSpPr>
            <a:spLocks noGrp="1" noChangeArrowheads="1"/>
          </p:cNvSpPr>
          <p:nvPr>
            <p:ph type="body" idx="1"/>
          </p:nvPr>
        </p:nvSpPr>
        <p:spPr>
          <a:xfrm>
            <a:off x="457200" y="1600200"/>
            <a:ext cx="8229600" cy="3857693"/>
          </a:xfrm>
        </p:spPr>
        <p:txBody>
          <a:bodyPr/>
          <a:lstStyle/>
          <a:p>
            <a:pPr eaLnBrk="1" hangingPunct="1"/>
            <a:endParaRPr lang="zh-CN" altLang="zh-CN" dirty="0" smtClean="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1" y="1341439"/>
            <a:ext cx="3168154" cy="4116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341438"/>
            <a:ext cx="3166567" cy="4083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83568" y="5949280"/>
            <a:ext cx="7776864" cy="369332"/>
          </a:xfrm>
          <a:prstGeom prst="rect">
            <a:avLst/>
          </a:prstGeom>
          <a:noFill/>
        </p:spPr>
        <p:txBody>
          <a:bodyPr wrap="square" rtlCol="0">
            <a:spAutoFit/>
          </a:bodyPr>
          <a:lstStyle/>
          <a:p>
            <a:r>
              <a:rPr lang="zh-CN" altLang="en-US" dirty="0" smtClean="0"/>
              <a:t>黑白图像，灰度图像，彩色图像、</a:t>
            </a:r>
            <a:r>
              <a:rPr lang="en-US" altLang="zh-CN" dirty="0" smtClean="0"/>
              <a:t>32</a:t>
            </a:r>
            <a:r>
              <a:rPr lang="zh-CN" altLang="en-US" dirty="0"/>
              <a:t>位</a:t>
            </a:r>
            <a:r>
              <a:rPr lang="zh-CN" altLang="en-US" dirty="0" smtClean="0"/>
              <a:t>真彩色</a:t>
            </a:r>
            <a:endParaRPr lang="zh-CN" altLang="en-US" dirty="0"/>
          </a:p>
        </p:txBody>
      </p:sp>
    </p:spTree>
    <p:extLst>
      <p:ext uri="{BB962C8B-B14F-4D97-AF65-F5344CB8AC3E}">
        <p14:creationId xmlns:p14="http://schemas.microsoft.com/office/powerpoint/2010/main" val="2407167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8313" y="476250"/>
            <a:ext cx="8229600" cy="720725"/>
          </a:xfrm>
          <a:noFill/>
        </p:spPr>
        <p:txBody>
          <a:bodyPr lIns="64291" tIns="32146" rIns="64291" bIns="32146" anchor="t"/>
          <a:lstStyle/>
          <a:p>
            <a:pPr eaLnBrk="1" hangingPunct="1">
              <a:tabLst>
                <a:tab pos="1536700" algn="l"/>
              </a:tabLst>
            </a:pPr>
            <a:r>
              <a:rPr lang="en-US" altLang="zh-CN" dirty="0" smtClean="0"/>
              <a:t>ECB </a:t>
            </a:r>
            <a:r>
              <a:rPr lang="zh-CN" altLang="en-US" dirty="0" smtClean="0"/>
              <a:t>模式</a:t>
            </a:r>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174" y="1834378"/>
            <a:ext cx="2162201" cy="23817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834378"/>
            <a:ext cx="2160240" cy="23817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4" name="Text Box 6"/>
          <p:cNvSpPr txBox="1">
            <a:spLocks noChangeArrowheads="1"/>
          </p:cNvSpPr>
          <p:nvPr/>
        </p:nvSpPr>
        <p:spPr bwMode="auto">
          <a:xfrm>
            <a:off x="1165225" y="4468813"/>
            <a:ext cx="1204913"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eaLnBrk="0" hangingPunct="0">
              <a:spcBef>
                <a:spcPct val="20000"/>
              </a:spcBef>
              <a:tabLst>
                <a:tab pos="749300" algn="l"/>
              </a:tabLst>
              <a:defRPr sz="2800">
                <a:solidFill>
                  <a:schemeClr val="tx1"/>
                </a:solidFill>
                <a:latin typeface="Arial" pitchFamily="34" charset="0"/>
                <a:ea typeface="宋体" pitchFamily="2" charset="-122"/>
              </a:defRPr>
            </a:lvl1pPr>
            <a:lvl2pPr marL="320675" indent="-285750" algn="l" defTabSz="642938" eaLnBrk="0" hangingPunct="0">
              <a:spcBef>
                <a:spcPct val="20000"/>
              </a:spcBef>
              <a:buChar char="–"/>
              <a:tabLst>
                <a:tab pos="749300" algn="l"/>
              </a:tabLst>
              <a:defRPr sz="2800">
                <a:solidFill>
                  <a:schemeClr val="tx1"/>
                </a:solidFill>
                <a:latin typeface="Arial" pitchFamily="34" charset="0"/>
                <a:ea typeface="宋体" pitchFamily="2" charset="-122"/>
              </a:defRPr>
            </a:lvl2pPr>
            <a:lvl3pPr marL="642938" indent="-228600" algn="l" defTabSz="642938" eaLnBrk="0" hangingPunct="0">
              <a:spcBef>
                <a:spcPct val="20000"/>
              </a:spcBef>
              <a:buChar char="•"/>
              <a:tabLst>
                <a:tab pos="749300" algn="l"/>
              </a:tabLst>
              <a:defRPr sz="2400">
                <a:solidFill>
                  <a:schemeClr val="tx1"/>
                </a:solidFill>
                <a:latin typeface="Arial" pitchFamily="34" charset="0"/>
                <a:ea typeface="宋体" pitchFamily="2" charset="-122"/>
              </a:defRPr>
            </a:lvl3pPr>
            <a:lvl4pPr marL="963613" indent="-228600" algn="l" defTabSz="642938" eaLnBrk="0" hangingPunct="0">
              <a:spcBef>
                <a:spcPct val="20000"/>
              </a:spcBef>
              <a:buChar char="–"/>
              <a:tabLst>
                <a:tab pos="749300" algn="l"/>
              </a:tabLst>
              <a:defRPr sz="2000">
                <a:solidFill>
                  <a:schemeClr val="tx1"/>
                </a:solidFill>
                <a:latin typeface="Arial" pitchFamily="34" charset="0"/>
                <a:ea typeface="宋体" pitchFamily="2" charset="-122"/>
              </a:defRPr>
            </a:lvl4pPr>
            <a:lvl5pPr marL="1285875" indent="-228600" algn="l" defTabSz="642938" eaLnBrk="0" hangingPunct="0">
              <a:spcBef>
                <a:spcPct val="20000"/>
              </a:spcBef>
              <a:buChar char="»"/>
              <a:tabLst>
                <a:tab pos="749300" algn="l"/>
              </a:tabLst>
              <a:defRPr sz="2000">
                <a:solidFill>
                  <a:schemeClr val="tx1"/>
                </a:solidFill>
                <a:latin typeface="Arial" pitchFamily="34" charset="0"/>
                <a:ea typeface="宋体" pitchFamily="2" charset="-122"/>
              </a:defRPr>
            </a:lvl5pPr>
            <a:lvl6pPr marL="1743075" indent="-228600" defTabSz="642938" eaLnBrk="0" fontAlgn="base" hangingPunct="0">
              <a:spcBef>
                <a:spcPct val="20000"/>
              </a:spcBef>
              <a:spcAft>
                <a:spcPct val="0"/>
              </a:spcAft>
              <a:buChar char="»"/>
              <a:tabLst>
                <a:tab pos="749300" algn="l"/>
              </a:tabLst>
              <a:defRPr sz="2000">
                <a:solidFill>
                  <a:schemeClr val="tx1"/>
                </a:solidFill>
                <a:latin typeface="Arial" pitchFamily="34" charset="0"/>
                <a:ea typeface="宋体" pitchFamily="2" charset="-122"/>
              </a:defRPr>
            </a:lvl6pPr>
            <a:lvl7pPr marL="2200275" indent="-228600" defTabSz="642938" eaLnBrk="0" fontAlgn="base" hangingPunct="0">
              <a:spcBef>
                <a:spcPct val="20000"/>
              </a:spcBef>
              <a:spcAft>
                <a:spcPct val="0"/>
              </a:spcAft>
              <a:buChar char="»"/>
              <a:tabLst>
                <a:tab pos="749300" algn="l"/>
              </a:tabLst>
              <a:defRPr sz="2000">
                <a:solidFill>
                  <a:schemeClr val="tx1"/>
                </a:solidFill>
                <a:latin typeface="Arial" pitchFamily="34" charset="0"/>
                <a:ea typeface="宋体" pitchFamily="2" charset="-122"/>
              </a:defRPr>
            </a:lvl7pPr>
            <a:lvl8pPr marL="2657475" indent="-228600" defTabSz="642938" eaLnBrk="0" fontAlgn="base" hangingPunct="0">
              <a:spcBef>
                <a:spcPct val="20000"/>
              </a:spcBef>
              <a:spcAft>
                <a:spcPct val="0"/>
              </a:spcAft>
              <a:buChar char="»"/>
              <a:tabLst>
                <a:tab pos="749300" algn="l"/>
              </a:tabLst>
              <a:defRPr sz="2000">
                <a:solidFill>
                  <a:schemeClr val="tx1"/>
                </a:solidFill>
                <a:latin typeface="Arial" pitchFamily="34" charset="0"/>
                <a:ea typeface="宋体" pitchFamily="2" charset="-122"/>
              </a:defRPr>
            </a:lvl8pPr>
            <a:lvl9pPr marL="3114675" indent="-228600" defTabSz="642938" eaLnBrk="0" fontAlgn="base" hangingPunct="0">
              <a:spcBef>
                <a:spcPct val="20000"/>
              </a:spcBef>
              <a:spcAft>
                <a:spcPct val="0"/>
              </a:spcAft>
              <a:buChar char="»"/>
              <a:tabLst>
                <a:tab pos="749300" algn="l"/>
              </a:tabLst>
              <a:defRPr sz="2000">
                <a:solidFill>
                  <a:schemeClr val="tx1"/>
                </a:solidFill>
                <a:latin typeface="Arial" pitchFamily="34" charset="0"/>
                <a:ea typeface="宋体" pitchFamily="2" charset="-122"/>
              </a:defRPr>
            </a:lvl9pPr>
          </a:lstStyle>
          <a:p>
            <a:pPr algn="ctr" eaLnBrk="1" hangingPunct="1">
              <a:spcBef>
                <a:spcPct val="0"/>
              </a:spcBef>
            </a:pPr>
            <a:r>
              <a:rPr kumimoji="0" lang="en-US" altLang="zh-CN" sz="3000" dirty="0">
                <a:solidFill>
                  <a:srgbClr val="000000"/>
                </a:solidFill>
                <a:latin typeface="Gill Sans" pitchFamily="34" charset="0"/>
              </a:rPr>
              <a:t>original</a:t>
            </a:r>
          </a:p>
        </p:txBody>
      </p:sp>
      <p:sp>
        <p:nvSpPr>
          <p:cNvPr id="17415" name="Text Box 7"/>
          <p:cNvSpPr txBox="1">
            <a:spLocks noChangeArrowheads="1"/>
          </p:cNvSpPr>
          <p:nvPr/>
        </p:nvSpPr>
        <p:spPr bwMode="auto">
          <a:xfrm>
            <a:off x="5643363" y="4470400"/>
            <a:ext cx="758825"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eaLnBrk="0" hangingPunct="0">
              <a:spcBef>
                <a:spcPct val="20000"/>
              </a:spcBef>
              <a:tabLst>
                <a:tab pos="749300" algn="l"/>
              </a:tabLst>
              <a:defRPr sz="2800">
                <a:solidFill>
                  <a:schemeClr val="tx1"/>
                </a:solidFill>
                <a:latin typeface="Arial" pitchFamily="34" charset="0"/>
                <a:ea typeface="宋体" pitchFamily="2" charset="-122"/>
              </a:defRPr>
            </a:lvl1pPr>
            <a:lvl2pPr marL="320675" indent="-285750" algn="l" defTabSz="642938" eaLnBrk="0" hangingPunct="0">
              <a:spcBef>
                <a:spcPct val="20000"/>
              </a:spcBef>
              <a:buChar char="–"/>
              <a:tabLst>
                <a:tab pos="749300" algn="l"/>
              </a:tabLst>
              <a:defRPr sz="2800">
                <a:solidFill>
                  <a:schemeClr val="tx1"/>
                </a:solidFill>
                <a:latin typeface="Arial" pitchFamily="34" charset="0"/>
                <a:ea typeface="宋体" pitchFamily="2" charset="-122"/>
              </a:defRPr>
            </a:lvl2pPr>
            <a:lvl3pPr marL="642938" indent="-228600" algn="l" defTabSz="642938" eaLnBrk="0" hangingPunct="0">
              <a:spcBef>
                <a:spcPct val="20000"/>
              </a:spcBef>
              <a:buChar char="•"/>
              <a:tabLst>
                <a:tab pos="749300" algn="l"/>
              </a:tabLst>
              <a:defRPr sz="2400">
                <a:solidFill>
                  <a:schemeClr val="tx1"/>
                </a:solidFill>
                <a:latin typeface="Arial" pitchFamily="34" charset="0"/>
                <a:ea typeface="宋体" pitchFamily="2" charset="-122"/>
              </a:defRPr>
            </a:lvl3pPr>
            <a:lvl4pPr marL="963613" indent="-228600" algn="l" defTabSz="642938" eaLnBrk="0" hangingPunct="0">
              <a:spcBef>
                <a:spcPct val="20000"/>
              </a:spcBef>
              <a:buChar char="–"/>
              <a:tabLst>
                <a:tab pos="749300" algn="l"/>
              </a:tabLst>
              <a:defRPr sz="2000">
                <a:solidFill>
                  <a:schemeClr val="tx1"/>
                </a:solidFill>
                <a:latin typeface="Arial" pitchFamily="34" charset="0"/>
                <a:ea typeface="宋体" pitchFamily="2" charset="-122"/>
              </a:defRPr>
            </a:lvl4pPr>
            <a:lvl5pPr marL="1285875" indent="-228600" algn="l" defTabSz="642938" eaLnBrk="0" hangingPunct="0">
              <a:spcBef>
                <a:spcPct val="20000"/>
              </a:spcBef>
              <a:buChar char="»"/>
              <a:tabLst>
                <a:tab pos="749300" algn="l"/>
              </a:tabLst>
              <a:defRPr sz="2000">
                <a:solidFill>
                  <a:schemeClr val="tx1"/>
                </a:solidFill>
                <a:latin typeface="Arial" pitchFamily="34" charset="0"/>
                <a:ea typeface="宋体" pitchFamily="2" charset="-122"/>
              </a:defRPr>
            </a:lvl5pPr>
            <a:lvl6pPr marL="1743075" indent="-228600" defTabSz="642938" eaLnBrk="0" fontAlgn="base" hangingPunct="0">
              <a:spcBef>
                <a:spcPct val="20000"/>
              </a:spcBef>
              <a:spcAft>
                <a:spcPct val="0"/>
              </a:spcAft>
              <a:buChar char="»"/>
              <a:tabLst>
                <a:tab pos="749300" algn="l"/>
              </a:tabLst>
              <a:defRPr sz="2000">
                <a:solidFill>
                  <a:schemeClr val="tx1"/>
                </a:solidFill>
                <a:latin typeface="Arial" pitchFamily="34" charset="0"/>
                <a:ea typeface="宋体" pitchFamily="2" charset="-122"/>
              </a:defRPr>
            </a:lvl6pPr>
            <a:lvl7pPr marL="2200275" indent="-228600" defTabSz="642938" eaLnBrk="0" fontAlgn="base" hangingPunct="0">
              <a:spcBef>
                <a:spcPct val="20000"/>
              </a:spcBef>
              <a:spcAft>
                <a:spcPct val="0"/>
              </a:spcAft>
              <a:buChar char="»"/>
              <a:tabLst>
                <a:tab pos="749300" algn="l"/>
              </a:tabLst>
              <a:defRPr sz="2000">
                <a:solidFill>
                  <a:schemeClr val="tx1"/>
                </a:solidFill>
                <a:latin typeface="Arial" pitchFamily="34" charset="0"/>
                <a:ea typeface="宋体" pitchFamily="2" charset="-122"/>
              </a:defRPr>
            </a:lvl7pPr>
            <a:lvl8pPr marL="2657475" indent="-228600" defTabSz="642938" eaLnBrk="0" fontAlgn="base" hangingPunct="0">
              <a:spcBef>
                <a:spcPct val="20000"/>
              </a:spcBef>
              <a:spcAft>
                <a:spcPct val="0"/>
              </a:spcAft>
              <a:buChar char="»"/>
              <a:tabLst>
                <a:tab pos="749300" algn="l"/>
              </a:tabLst>
              <a:defRPr sz="2000">
                <a:solidFill>
                  <a:schemeClr val="tx1"/>
                </a:solidFill>
                <a:latin typeface="Arial" pitchFamily="34" charset="0"/>
                <a:ea typeface="宋体" pitchFamily="2" charset="-122"/>
              </a:defRPr>
            </a:lvl8pPr>
            <a:lvl9pPr marL="3114675" indent="-228600" defTabSz="642938" eaLnBrk="0" fontAlgn="base" hangingPunct="0">
              <a:spcBef>
                <a:spcPct val="20000"/>
              </a:spcBef>
              <a:spcAft>
                <a:spcPct val="0"/>
              </a:spcAft>
              <a:buChar char="»"/>
              <a:tabLst>
                <a:tab pos="749300" algn="l"/>
              </a:tabLst>
              <a:defRPr sz="2000">
                <a:solidFill>
                  <a:schemeClr val="tx1"/>
                </a:solidFill>
                <a:latin typeface="Arial" pitchFamily="34" charset="0"/>
                <a:ea typeface="宋体" pitchFamily="2" charset="-122"/>
              </a:defRPr>
            </a:lvl9pPr>
          </a:lstStyle>
          <a:p>
            <a:pPr algn="ctr" eaLnBrk="1" hangingPunct="1">
              <a:spcBef>
                <a:spcPct val="0"/>
              </a:spcBef>
            </a:pPr>
            <a:r>
              <a:rPr kumimoji="0" lang="en-US" altLang="zh-CN" sz="3000" dirty="0">
                <a:solidFill>
                  <a:srgbClr val="000000"/>
                </a:solidFill>
                <a:latin typeface="Gill Sans" pitchFamily="34" charset="0"/>
              </a:rPr>
              <a:t>ECB</a:t>
            </a:r>
          </a:p>
        </p:txBody>
      </p:sp>
      <p:sp>
        <p:nvSpPr>
          <p:cNvPr id="17417" name="Text Box 9"/>
          <p:cNvSpPr txBox="1">
            <a:spLocks noChangeArrowheads="1"/>
          </p:cNvSpPr>
          <p:nvPr/>
        </p:nvSpPr>
        <p:spPr bwMode="auto">
          <a:xfrm>
            <a:off x="120650" y="6296025"/>
            <a:ext cx="88852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eaLnBrk="0" hangingPunct="0">
              <a:spcBef>
                <a:spcPct val="20000"/>
              </a:spcBef>
              <a:tabLst>
                <a:tab pos="749300" algn="l"/>
              </a:tabLst>
              <a:defRPr sz="2800">
                <a:solidFill>
                  <a:schemeClr val="tx1"/>
                </a:solidFill>
                <a:latin typeface="Arial" pitchFamily="34" charset="0"/>
                <a:ea typeface="宋体" pitchFamily="2" charset="-122"/>
              </a:defRPr>
            </a:lvl1pPr>
            <a:lvl2pPr marL="320675" indent="-285750" algn="l" defTabSz="642938" eaLnBrk="0" hangingPunct="0">
              <a:spcBef>
                <a:spcPct val="20000"/>
              </a:spcBef>
              <a:buChar char="–"/>
              <a:tabLst>
                <a:tab pos="749300" algn="l"/>
              </a:tabLst>
              <a:defRPr sz="2800">
                <a:solidFill>
                  <a:schemeClr val="tx1"/>
                </a:solidFill>
                <a:latin typeface="Arial" pitchFamily="34" charset="0"/>
                <a:ea typeface="宋体" pitchFamily="2" charset="-122"/>
              </a:defRPr>
            </a:lvl2pPr>
            <a:lvl3pPr marL="642938" indent="-228600" algn="l" defTabSz="642938" eaLnBrk="0" hangingPunct="0">
              <a:spcBef>
                <a:spcPct val="20000"/>
              </a:spcBef>
              <a:buChar char="•"/>
              <a:tabLst>
                <a:tab pos="749300" algn="l"/>
              </a:tabLst>
              <a:defRPr sz="2400">
                <a:solidFill>
                  <a:schemeClr val="tx1"/>
                </a:solidFill>
                <a:latin typeface="Arial" pitchFamily="34" charset="0"/>
                <a:ea typeface="宋体" pitchFamily="2" charset="-122"/>
              </a:defRPr>
            </a:lvl3pPr>
            <a:lvl4pPr marL="963613" indent="-228600" algn="l" defTabSz="642938" eaLnBrk="0" hangingPunct="0">
              <a:spcBef>
                <a:spcPct val="20000"/>
              </a:spcBef>
              <a:buChar char="–"/>
              <a:tabLst>
                <a:tab pos="749300" algn="l"/>
              </a:tabLst>
              <a:defRPr sz="2000">
                <a:solidFill>
                  <a:schemeClr val="tx1"/>
                </a:solidFill>
                <a:latin typeface="Arial" pitchFamily="34" charset="0"/>
                <a:ea typeface="宋体" pitchFamily="2" charset="-122"/>
              </a:defRPr>
            </a:lvl4pPr>
            <a:lvl5pPr marL="1285875" indent="-228600" algn="l" defTabSz="642938" eaLnBrk="0" hangingPunct="0">
              <a:spcBef>
                <a:spcPct val="20000"/>
              </a:spcBef>
              <a:buChar char="»"/>
              <a:tabLst>
                <a:tab pos="749300" algn="l"/>
              </a:tabLst>
              <a:defRPr sz="2000">
                <a:solidFill>
                  <a:schemeClr val="tx1"/>
                </a:solidFill>
                <a:latin typeface="Arial" pitchFamily="34" charset="0"/>
                <a:ea typeface="宋体" pitchFamily="2" charset="-122"/>
              </a:defRPr>
            </a:lvl5pPr>
            <a:lvl6pPr marL="1743075" indent="-228600" defTabSz="642938" eaLnBrk="0" fontAlgn="base" hangingPunct="0">
              <a:spcBef>
                <a:spcPct val="20000"/>
              </a:spcBef>
              <a:spcAft>
                <a:spcPct val="0"/>
              </a:spcAft>
              <a:buChar char="»"/>
              <a:tabLst>
                <a:tab pos="749300" algn="l"/>
              </a:tabLst>
              <a:defRPr sz="2000">
                <a:solidFill>
                  <a:schemeClr val="tx1"/>
                </a:solidFill>
                <a:latin typeface="Arial" pitchFamily="34" charset="0"/>
                <a:ea typeface="宋体" pitchFamily="2" charset="-122"/>
              </a:defRPr>
            </a:lvl6pPr>
            <a:lvl7pPr marL="2200275" indent="-228600" defTabSz="642938" eaLnBrk="0" fontAlgn="base" hangingPunct="0">
              <a:spcBef>
                <a:spcPct val="20000"/>
              </a:spcBef>
              <a:spcAft>
                <a:spcPct val="0"/>
              </a:spcAft>
              <a:buChar char="»"/>
              <a:tabLst>
                <a:tab pos="749300" algn="l"/>
              </a:tabLst>
              <a:defRPr sz="2000">
                <a:solidFill>
                  <a:schemeClr val="tx1"/>
                </a:solidFill>
                <a:latin typeface="Arial" pitchFamily="34" charset="0"/>
                <a:ea typeface="宋体" pitchFamily="2" charset="-122"/>
              </a:defRPr>
            </a:lvl7pPr>
            <a:lvl8pPr marL="2657475" indent="-228600" defTabSz="642938" eaLnBrk="0" fontAlgn="base" hangingPunct="0">
              <a:spcBef>
                <a:spcPct val="20000"/>
              </a:spcBef>
              <a:spcAft>
                <a:spcPct val="0"/>
              </a:spcAft>
              <a:buChar char="»"/>
              <a:tabLst>
                <a:tab pos="749300" algn="l"/>
              </a:tabLst>
              <a:defRPr sz="2000">
                <a:solidFill>
                  <a:schemeClr val="tx1"/>
                </a:solidFill>
                <a:latin typeface="Arial" pitchFamily="34" charset="0"/>
                <a:ea typeface="宋体" pitchFamily="2" charset="-122"/>
              </a:defRPr>
            </a:lvl8pPr>
            <a:lvl9pPr marL="3114675" indent="-228600" defTabSz="642938" eaLnBrk="0" fontAlgn="base" hangingPunct="0">
              <a:spcBef>
                <a:spcPct val="20000"/>
              </a:spcBef>
              <a:spcAft>
                <a:spcPct val="0"/>
              </a:spcAft>
              <a:buChar char="»"/>
              <a:tabLst>
                <a:tab pos="749300" algn="l"/>
              </a:tabLst>
              <a:defRPr sz="2000">
                <a:solidFill>
                  <a:schemeClr val="tx1"/>
                </a:solidFill>
                <a:latin typeface="Arial" pitchFamily="34" charset="0"/>
                <a:ea typeface="宋体" pitchFamily="2" charset="-122"/>
              </a:defRPr>
            </a:lvl9pPr>
          </a:lstStyle>
          <a:p>
            <a:pPr algn="ctr" eaLnBrk="1" hangingPunct="1">
              <a:spcBef>
                <a:spcPct val="0"/>
              </a:spcBef>
            </a:pPr>
            <a:r>
              <a:rPr kumimoji="0" lang="en-US" altLang="zh-CN" sz="2500">
                <a:solidFill>
                  <a:srgbClr val="000000"/>
                </a:solidFill>
                <a:latin typeface="Helvetica" pitchFamily="34" charset="0"/>
              </a:rPr>
              <a:t>http://en.wikipedia.org/wiki/Block_cipher_modes_of_operation</a:t>
            </a:r>
          </a:p>
        </p:txBody>
      </p:sp>
    </p:spTree>
    <p:extLst>
      <p:ext uri="{BB962C8B-B14F-4D97-AF65-F5344CB8AC3E}">
        <p14:creationId xmlns:p14="http://schemas.microsoft.com/office/powerpoint/2010/main" val="14562741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0" y="188913"/>
            <a:ext cx="91440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defRPr sz="2800">
                <a:solidFill>
                  <a:schemeClr val="tx1"/>
                </a:solidFill>
                <a:latin typeface="Arial" pitchFamily="34" charset="0"/>
                <a:ea typeface="宋体" pitchFamily="2" charset="-122"/>
              </a:defRPr>
            </a:lvl1pPr>
            <a:lvl2pPr marL="742950" indent="-285750" algn="l" eaLnBrk="0" hangingPunct="0">
              <a:spcBef>
                <a:spcPct val="20000"/>
              </a:spcBef>
              <a:buChar char="–"/>
              <a:defRPr sz="2800">
                <a:solidFill>
                  <a:schemeClr val="tx1"/>
                </a:solidFill>
                <a:latin typeface="Arial" pitchFamily="34" charset="0"/>
                <a:ea typeface="宋体" pitchFamily="2" charset="-122"/>
              </a:defRPr>
            </a:lvl2pPr>
            <a:lvl3pPr marL="1143000" indent="-228600" algn="l" eaLnBrk="0" hangingPunct="0">
              <a:spcBef>
                <a:spcPct val="20000"/>
              </a:spcBef>
              <a:buChar char="•"/>
              <a:defRPr sz="2400">
                <a:solidFill>
                  <a:schemeClr val="tx1"/>
                </a:solidFill>
                <a:latin typeface="Arial" pitchFamily="34" charset="0"/>
                <a:ea typeface="宋体" pitchFamily="2" charset="-122"/>
              </a:defRPr>
            </a:lvl3pPr>
            <a:lvl4pPr marL="1600200" indent="-228600" algn="l" eaLnBrk="0" hangingPunct="0">
              <a:spcBef>
                <a:spcPct val="20000"/>
              </a:spcBef>
              <a:buChar char="–"/>
              <a:defRPr sz="2000">
                <a:solidFill>
                  <a:schemeClr val="tx1"/>
                </a:solidFill>
                <a:latin typeface="Arial" pitchFamily="34" charset="0"/>
                <a:ea typeface="宋体" pitchFamily="2" charset="-122"/>
              </a:defRPr>
            </a:lvl4pPr>
            <a:lvl5pPr marL="2057400" indent="-228600" algn="l"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20000"/>
              </a:lnSpc>
              <a:spcBef>
                <a:spcPct val="50000"/>
              </a:spcBef>
            </a:pPr>
            <a:r>
              <a:rPr lang="zh-CN" altLang="en-US" sz="2400" b="1" dirty="0">
                <a:latin typeface="Times New Roman" pitchFamily="18" charset="0"/>
              </a:rPr>
              <a:t>       大多数密码算法都是将明文切成固定长度的多个块，以块为单位进行加密，而不是逐个字节地加密数据。</a:t>
            </a:r>
            <a:r>
              <a:rPr lang="zh-CN" altLang="en-US" sz="2400" b="1" dirty="0">
                <a:solidFill>
                  <a:srgbClr val="0000CC"/>
                </a:solidFill>
                <a:latin typeface="Times New Roman" pitchFamily="18" charset="0"/>
              </a:rPr>
              <a:t>不管什么样的密码算法，任何时候当同样的明文块从算法前端输入，同样的密文块就从后端输出。</a:t>
            </a:r>
            <a:r>
              <a:rPr lang="zh-CN" altLang="en-US" sz="2400" b="1" dirty="0">
                <a:latin typeface="Times New Roman" pitchFamily="18" charset="0"/>
              </a:rPr>
              <a:t>入侵者可以充分发掘这种特性来协助攻破密码系统。下面举个例子来说明。</a:t>
            </a:r>
          </a:p>
        </p:txBody>
      </p:sp>
      <p:sp>
        <p:nvSpPr>
          <p:cNvPr id="59395" name="Rectangle 3"/>
          <p:cNvSpPr>
            <a:spLocks noChangeArrowheads="1"/>
          </p:cNvSpPr>
          <p:nvPr/>
        </p:nvSpPr>
        <p:spPr bwMode="auto">
          <a:xfrm>
            <a:off x="611188" y="2492375"/>
            <a:ext cx="631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defRPr sz="2800">
                <a:solidFill>
                  <a:schemeClr val="tx1"/>
                </a:solidFill>
                <a:latin typeface="Arial" pitchFamily="34" charset="0"/>
                <a:ea typeface="宋体" pitchFamily="2" charset="-122"/>
              </a:defRPr>
            </a:lvl1pPr>
            <a:lvl2pPr marL="742950" indent="-285750" algn="l" eaLnBrk="0" hangingPunct="0">
              <a:spcBef>
                <a:spcPct val="20000"/>
              </a:spcBef>
              <a:buChar char="–"/>
              <a:defRPr sz="2800">
                <a:solidFill>
                  <a:schemeClr val="tx1"/>
                </a:solidFill>
                <a:latin typeface="Arial" pitchFamily="34" charset="0"/>
                <a:ea typeface="宋体" pitchFamily="2" charset="-122"/>
              </a:defRPr>
            </a:lvl2pPr>
            <a:lvl3pPr marL="1143000" indent="-228600" algn="l" eaLnBrk="0" hangingPunct="0">
              <a:spcBef>
                <a:spcPct val="20000"/>
              </a:spcBef>
              <a:buChar char="•"/>
              <a:defRPr sz="2400">
                <a:solidFill>
                  <a:schemeClr val="tx1"/>
                </a:solidFill>
                <a:latin typeface="Arial" pitchFamily="34" charset="0"/>
                <a:ea typeface="宋体" pitchFamily="2" charset="-122"/>
              </a:defRPr>
            </a:lvl3pPr>
            <a:lvl4pPr marL="1600200" indent="-228600" algn="l" eaLnBrk="0" hangingPunct="0">
              <a:spcBef>
                <a:spcPct val="20000"/>
              </a:spcBef>
              <a:buChar char="–"/>
              <a:defRPr sz="2000">
                <a:solidFill>
                  <a:schemeClr val="tx1"/>
                </a:solidFill>
                <a:latin typeface="Arial" pitchFamily="34" charset="0"/>
                <a:ea typeface="宋体" pitchFamily="2" charset="-122"/>
              </a:defRPr>
            </a:lvl4pPr>
            <a:lvl5pPr marL="2057400" indent="-228600" algn="l"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pPr>
            <a:r>
              <a:rPr lang="zh-CN" altLang="en-US" sz="2400" b="1" dirty="0">
                <a:solidFill>
                  <a:srgbClr val="0000CC"/>
                </a:solidFill>
                <a:latin typeface="Times New Roman" pitchFamily="18" charset="0"/>
              </a:rPr>
              <a:t>下面这个表描述的是三个人的年终奖金额度。</a:t>
            </a:r>
          </a:p>
        </p:txBody>
      </p:sp>
      <p:graphicFrame>
        <p:nvGraphicFramePr>
          <p:cNvPr id="59411" name="Group 19"/>
          <p:cNvGraphicFramePr>
            <a:graphicFrameLocks noGrp="1"/>
          </p:cNvGraphicFramePr>
          <p:nvPr/>
        </p:nvGraphicFramePr>
        <p:xfrm>
          <a:off x="1836738" y="3068638"/>
          <a:ext cx="4464050" cy="1189038"/>
        </p:xfrm>
        <a:graphic>
          <a:graphicData uri="http://schemas.openxmlformats.org/drawingml/2006/table">
            <a:tbl>
              <a:tblPr/>
              <a:tblGrid>
                <a:gridCol w="2184400"/>
                <a:gridCol w="2279650"/>
              </a:tblGrid>
              <a:tr h="396346">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Alice</a:t>
                      </a: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ahoma" pitchFamily="34" charset="0"/>
                      </a:endParaRPr>
                    </a:p>
                  </a:txBody>
                  <a:tcPr marT="45732" marB="4573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ahoma" pitchFamily="34" charset="0"/>
                          <a:ea typeface="宋体" pitchFamily="2" charset="-122"/>
                          <a:cs typeface="Tahoma" pitchFamily="34" charset="0"/>
                        </a:rPr>
                        <a:t>8000</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ahoma" pitchFamily="34" charset="0"/>
                      </a:endParaRPr>
                    </a:p>
                  </a:txBody>
                  <a:tcPr marT="45732" marB="4573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6346">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ahoma" pitchFamily="34" charset="0"/>
                          <a:ea typeface="宋体" pitchFamily="2" charset="-122"/>
                          <a:cs typeface="Tahoma" pitchFamily="34" charset="0"/>
                        </a:rPr>
                        <a:t>Bob</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ahoma" pitchFamily="34" charset="0"/>
                      </a:endParaRPr>
                    </a:p>
                  </a:txBody>
                  <a:tcPr marT="45732" marB="4573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ahoma" pitchFamily="34" charset="0"/>
                          <a:ea typeface="宋体" pitchFamily="2" charset="-122"/>
                          <a:cs typeface="Tahoma" pitchFamily="34" charset="0"/>
                        </a:rPr>
                        <a:t>12000</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ahoma" pitchFamily="34" charset="0"/>
                      </a:endParaRPr>
                    </a:p>
                  </a:txBody>
                  <a:tcPr marT="45732" marB="4573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6346">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ahoma" pitchFamily="34" charset="0"/>
                          <a:ea typeface="宋体" pitchFamily="2" charset="-122"/>
                          <a:cs typeface="Tahoma" pitchFamily="34" charset="0"/>
                        </a:rPr>
                        <a:t>Trudy</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ahoma" pitchFamily="34" charset="0"/>
                      </a:endParaRPr>
                    </a:p>
                  </a:txBody>
                  <a:tcPr marT="45732" marB="4573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ahoma" pitchFamily="34" charset="0"/>
                          <a:ea typeface="宋体" pitchFamily="2" charset="-122"/>
                          <a:cs typeface="Tahoma" pitchFamily="34" charset="0"/>
                        </a:rPr>
                        <a:t>3000</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ahoma" pitchFamily="34" charset="0"/>
                      </a:endParaRPr>
                    </a:p>
                  </a:txBody>
                  <a:tcPr marT="45732" marB="4573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9410" name="Rectangle 18"/>
          <p:cNvSpPr>
            <a:spLocks noChangeArrowheads="1"/>
          </p:cNvSpPr>
          <p:nvPr/>
        </p:nvSpPr>
        <p:spPr bwMode="auto">
          <a:xfrm>
            <a:off x="0" y="4321175"/>
            <a:ext cx="8964613"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defRPr sz="2800">
                <a:solidFill>
                  <a:schemeClr val="tx1"/>
                </a:solidFill>
                <a:latin typeface="Arial" pitchFamily="34" charset="0"/>
                <a:ea typeface="宋体" pitchFamily="2" charset="-122"/>
              </a:defRPr>
            </a:lvl1pPr>
            <a:lvl2pPr marL="742950" indent="-285750" algn="l" eaLnBrk="0" hangingPunct="0">
              <a:spcBef>
                <a:spcPct val="20000"/>
              </a:spcBef>
              <a:buChar char="–"/>
              <a:defRPr sz="2800">
                <a:solidFill>
                  <a:schemeClr val="tx1"/>
                </a:solidFill>
                <a:latin typeface="Arial" pitchFamily="34" charset="0"/>
                <a:ea typeface="宋体" pitchFamily="2" charset="-122"/>
              </a:defRPr>
            </a:lvl2pPr>
            <a:lvl3pPr marL="1143000" indent="-228600" algn="l" eaLnBrk="0" hangingPunct="0">
              <a:spcBef>
                <a:spcPct val="20000"/>
              </a:spcBef>
              <a:buChar char="•"/>
              <a:defRPr sz="2400">
                <a:solidFill>
                  <a:schemeClr val="tx1"/>
                </a:solidFill>
                <a:latin typeface="Arial" pitchFamily="34" charset="0"/>
                <a:ea typeface="宋体" pitchFamily="2" charset="-122"/>
              </a:defRPr>
            </a:lvl3pPr>
            <a:lvl4pPr marL="1600200" indent="-228600" algn="l" eaLnBrk="0" hangingPunct="0">
              <a:spcBef>
                <a:spcPct val="20000"/>
              </a:spcBef>
              <a:buChar char="–"/>
              <a:defRPr sz="2000">
                <a:solidFill>
                  <a:schemeClr val="tx1"/>
                </a:solidFill>
                <a:latin typeface="Arial" pitchFamily="34" charset="0"/>
                <a:ea typeface="宋体" pitchFamily="2" charset="-122"/>
              </a:defRPr>
            </a:lvl4pPr>
            <a:lvl5pPr marL="2057400" indent="-228600" algn="l"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20000"/>
              </a:lnSpc>
              <a:spcBef>
                <a:spcPct val="0"/>
              </a:spcBef>
            </a:pPr>
            <a:r>
              <a:rPr lang="zh-CN" altLang="en-US" sz="2400" b="1" dirty="0">
                <a:latin typeface="Times New Roman" pitchFamily="18" charset="0"/>
              </a:rPr>
              <a:t>        老板授权秘书</a:t>
            </a:r>
            <a:r>
              <a:rPr lang="en-US" altLang="zh-CN" sz="2400" b="1" dirty="0">
                <a:latin typeface="Times New Roman" pitchFamily="18" charset="0"/>
              </a:rPr>
              <a:t>MM</a:t>
            </a:r>
            <a:r>
              <a:rPr lang="zh-CN" altLang="en-US" sz="2400" b="1" dirty="0">
                <a:latin typeface="Times New Roman" pitchFamily="18" charset="0"/>
              </a:rPr>
              <a:t>整理好这张表后，</a:t>
            </a:r>
            <a:r>
              <a:rPr lang="zh-CN" altLang="en-US" sz="2400" b="1" dirty="0">
                <a:solidFill>
                  <a:srgbClr val="0000CC"/>
                </a:solidFill>
                <a:latin typeface="Times New Roman" pitchFamily="18" charset="0"/>
              </a:rPr>
              <a:t>秘书</a:t>
            </a:r>
            <a:r>
              <a:rPr lang="en-US" altLang="zh-CN" sz="2400" b="1" dirty="0">
                <a:solidFill>
                  <a:srgbClr val="0000CC"/>
                </a:solidFill>
                <a:latin typeface="Times New Roman" pitchFamily="18" charset="0"/>
              </a:rPr>
              <a:t>MM</a:t>
            </a:r>
            <a:r>
              <a:rPr lang="zh-CN" altLang="en-US" sz="2400" b="1" dirty="0">
                <a:solidFill>
                  <a:srgbClr val="0000CC"/>
                </a:solidFill>
                <a:latin typeface="Times New Roman" pitchFamily="18" charset="0"/>
              </a:rPr>
              <a:t>将其加密，然后提交给财务部门。</a:t>
            </a:r>
            <a:r>
              <a:rPr lang="zh-CN" altLang="en-US" sz="2400" b="1" dirty="0">
                <a:latin typeface="Times New Roman" pitchFamily="18" charset="0"/>
              </a:rPr>
              <a:t>为了清楚地描述问题，这里假设这张表的每个字段都是</a:t>
            </a:r>
            <a:r>
              <a:rPr lang="en-US" altLang="zh-CN" sz="2400" b="1" dirty="0">
                <a:latin typeface="Times New Roman" pitchFamily="18" charset="0"/>
              </a:rPr>
              <a:t>64</a:t>
            </a:r>
            <a:r>
              <a:rPr lang="zh-CN" altLang="en-US" sz="2400" b="1" dirty="0">
                <a:latin typeface="Times New Roman" pitchFamily="18" charset="0"/>
              </a:rPr>
              <a:t>位，</a:t>
            </a:r>
            <a:r>
              <a:rPr lang="zh-CN" altLang="en-US" sz="2400" b="1" dirty="0">
                <a:solidFill>
                  <a:srgbClr val="0000CC"/>
                </a:solidFill>
                <a:latin typeface="Times New Roman" pitchFamily="18" charset="0"/>
              </a:rPr>
              <a:t>而且刚好秘书</a:t>
            </a:r>
            <a:r>
              <a:rPr lang="en-US" altLang="zh-CN" sz="2400" b="1" dirty="0">
                <a:solidFill>
                  <a:srgbClr val="0000CC"/>
                </a:solidFill>
                <a:latin typeface="Times New Roman" pitchFamily="18" charset="0"/>
              </a:rPr>
              <a:t>MM</a:t>
            </a:r>
            <a:r>
              <a:rPr lang="zh-CN" altLang="en-US" sz="2400" b="1" dirty="0">
                <a:solidFill>
                  <a:srgbClr val="0000CC"/>
                </a:solidFill>
                <a:latin typeface="Times New Roman" pitchFamily="18" charset="0"/>
              </a:rPr>
              <a:t>用的加密算法的加密块长度也是</a:t>
            </a:r>
            <a:r>
              <a:rPr lang="en-US" altLang="zh-CN" sz="2400" b="1" dirty="0">
                <a:solidFill>
                  <a:srgbClr val="0000CC"/>
                </a:solidFill>
                <a:latin typeface="Times New Roman" pitchFamily="18" charset="0"/>
              </a:rPr>
              <a:t>64</a:t>
            </a:r>
            <a:r>
              <a:rPr lang="zh-CN" altLang="en-US" sz="2400" b="1" dirty="0">
                <a:solidFill>
                  <a:srgbClr val="0000CC"/>
                </a:solidFill>
                <a:latin typeface="Times New Roman" pitchFamily="18" charset="0"/>
              </a:rPr>
              <a:t>位，</a:t>
            </a:r>
            <a:r>
              <a:rPr lang="zh-CN" altLang="en-US" sz="2400" b="1" dirty="0">
                <a:latin typeface="Times New Roman" pitchFamily="18" charset="0"/>
              </a:rPr>
              <a:t>那么加密结果可能就是像下面这个样子：</a:t>
            </a:r>
          </a:p>
        </p:txBody>
      </p:sp>
    </p:spTree>
    <p:extLst>
      <p:ext uri="{BB962C8B-B14F-4D97-AF65-F5344CB8AC3E}">
        <p14:creationId xmlns:p14="http://schemas.microsoft.com/office/powerpoint/2010/main" val="3277925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4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395" grpId="0"/>
      <p:bldP spid="594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0" y="1644650"/>
            <a:ext cx="9144000" cy="2265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defRPr sz="2800">
                <a:solidFill>
                  <a:schemeClr val="tx1"/>
                </a:solidFill>
                <a:latin typeface="Arial" pitchFamily="34" charset="0"/>
                <a:ea typeface="宋体" pitchFamily="2" charset="-122"/>
              </a:defRPr>
            </a:lvl1pPr>
            <a:lvl2pPr marL="742950" indent="-285750" algn="l" eaLnBrk="0" hangingPunct="0">
              <a:spcBef>
                <a:spcPct val="20000"/>
              </a:spcBef>
              <a:buChar char="–"/>
              <a:defRPr sz="2800">
                <a:solidFill>
                  <a:schemeClr val="tx1"/>
                </a:solidFill>
                <a:latin typeface="Arial" pitchFamily="34" charset="0"/>
                <a:ea typeface="宋体" pitchFamily="2" charset="-122"/>
              </a:defRPr>
            </a:lvl2pPr>
            <a:lvl3pPr marL="1143000" indent="-228600" algn="l" eaLnBrk="0" hangingPunct="0">
              <a:spcBef>
                <a:spcPct val="20000"/>
              </a:spcBef>
              <a:buChar char="•"/>
              <a:defRPr sz="2400">
                <a:solidFill>
                  <a:schemeClr val="tx1"/>
                </a:solidFill>
                <a:latin typeface="Arial" pitchFamily="34" charset="0"/>
                <a:ea typeface="宋体" pitchFamily="2" charset="-122"/>
              </a:defRPr>
            </a:lvl3pPr>
            <a:lvl4pPr marL="1600200" indent="-228600" algn="l" eaLnBrk="0" hangingPunct="0">
              <a:spcBef>
                <a:spcPct val="20000"/>
              </a:spcBef>
              <a:buChar char="–"/>
              <a:defRPr sz="2000">
                <a:solidFill>
                  <a:schemeClr val="tx1"/>
                </a:solidFill>
                <a:latin typeface="Arial" pitchFamily="34" charset="0"/>
                <a:ea typeface="宋体" pitchFamily="2" charset="-122"/>
              </a:defRPr>
            </a:lvl4pPr>
            <a:lvl5pPr marL="2057400" indent="-228600" algn="l"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20000"/>
              </a:lnSpc>
              <a:spcBef>
                <a:spcPct val="50000"/>
              </a:spcBef>
            </a:pPr>
            <a:r>
              <a:rPr lang="zh-CN" altLang="en-US" sz="2400" b="1" dirty="0">
                <a:latin typeface="Times New Roman" pitchFamily="18" charset="0"/>
              </a:rPr>
              <a:t>       </a:t>
            </a:r>
            <a:r>
              <a:rPr lang="zh-CN" altLang="en-US" sz="2400" b="1" dirty="0">
                <a:solidFill>
                  <a:srgbClr val="0000CC"/>
                </a:solidFill>
                <a:latin typeface="Times New Roman" pitchFamily="18" charset="0"/>
              </a:rPr>
              <a:t>假设在秘书</a:t>
            </a:r>
            <a:r>
              <a:rPr lang="en-US" altLang="zh-CN" sz="2400" b="1" dirty="0">
                <a:solidFill>
                  <a:srgbClr val="0000CC"/>
                </a:solidFill>
                <a:latin typeface="Times New Roman" pitchFamily="18" charset="0"/>
              </a:rPr>
              <a:t>MM</a:t>
            </a:r>
            <a:r>
              <a:rPr lang="zh-CN" altLang="en-US" sz="2400" b="1" dirty="0">
                <a:solidFill>
                  <a:srgbClr val="0000CC"/>
                </a:solidFill>
                <a:latin typeface="Times New Roman" pitchFamily="18" charset="0"/>
              </a:rPr>
              <a:t>发送这段密文之前，不巧让</a:t>
            </a:r>
            <a:r>
              <a:rPr lang="en-US" altLang="zh-CN" sz="2400" b="1" dirty="0">
                <a:solidFill>
                  <a:srgbClr val="0000CC"/>
                </a:solidFill>
                <a:latin typeface="Times New Roman" pitchFamily="18" charset="0"/>
              </a:rPr>
              <a:t>Trudy</a:t>
            </a:r>
            <a:r>
              <a:rPr lang="zh-CN" altLang="en-US" sz="2400" b="1" dirty="0">
                <a:solidFill>
                  <a:srgbClr val="0000CC"/>
                </a:solidFill>
                <a:latin typeface="Times New Roman" pitchFamily="18" charset="0"/>
              </a:rPr>
              <a:t>看到了。尽管</a:t>
            </a:r>
            <a:r>
              <a:rPr lang="en-US" altLang="zh-CN" sz="2400" b="1" dirty="0">
                <a:solidFill>
                  <a:srgbClr val="0000CC"/>
                </a:solidFill>
                <a:latin typeface="Times New Roman" pitchFamily="18" charset="0"/>
              </a:rPr>
              <a:t>Trudy</a:t>
            </a:r>
            <a:r>
              <a:rPr lang="zh-CN" altLang="en-US" sz="2400" b="1" dirty="0">
                <a:solidFill>
                  <a:srgbClr val="0000CC"/>
                </a:solidFill>
                <a:latin typeface="Times New Roman" pitchFamily="18" charset="0"/>
              </a:rPr>
              <a:t>看不懂这个表的内容，但是当秘书</a:t>
            </a:r>
            <a:r>
              <a:rPr lang="en-US" altLang="zh-CN" sz="2400" b="1" dirty="0">
                <a:solidFill>
                  <a:srgbClr val="0000CC"/>
                </a:solidFill>
                <a:latin typeface="Times New Roman" pitchFamily="18" charset="0"/>
              </a:rPr>
              <a:t>MM</a:t>
            </a:r>
            <a:r>
              <a:rPr lang="zh-CN" altLang="en-US" sz="2400" b="1" dirty="0">
                <a:solidFill>
                  <a:srgbClr val="0000CC"/>
                </a:solidFill>
                <a:latin typeface="Times New Roman" pitchFamily="18" charset="0"/>
              </a:rPr>
              <a:t>抱怨就两个字段的表为什么么要定死每个字段长度为</a:t>
            </a:r>
            <a:r>
              <a:rPr lang="en-US" altLang="zh-CN" sz="2400" b="1" dirty="0">
                <a:solidFill>
                  <a:srgbClr val="0000CC"/>
                </a:solidFill>
                <a:latin typeface="Times New Roman" pitchFamily="18" charset="0"/>
              </a:rPr>
              <a:t>64</a:t>
            </a:r>
            <a:r>
              <a:rPr lang="zh-CN" altLang="en-US" sz="2400" b="1" dirty="0">
                <a:solidFill>
                  <a:srgbClr val="0000CC"/>
                </a:solidFill>
                <a:latin typeface="Times New Roman" pitchFamily="18" charset="0"/>
              </a:rPr>
              <a:t>位的时候</a:t>
            </a:r>
            <a:r>
              <a:rPr lang="zh-CN" altLang="en-US" sz="2400" b="1" dirty="0">
                <a:latin typeface="Times New Roman" pitchFamily="18" charset="0"/>
              </a:rPr>
              <a:t>，</a:t>
            </a:r>
            <a:r>
              <a:rPr lang="en-US" altLang="zh-CN" sz="2400" b="1" dirty="0">
                <a:latin typeface="Times New Roman" pitchFamily="18" charset="0"/>
              </a:rPr>
              <a:t>Trudy</a:t>
            </a:r>
            <a:r>
              <a:rPr lang="zh-CN" altLang="en-US" sz="2400" b="1" dirty="0">
                <a:latin typeface="Times New Roman" pitchFamily="18" charset="0"/>
              </a:rPr>
              <a:t>获得了足够的信息。她知道由于自己刚和老板吵过嘴，奖金肯定没有其它人高，于是她尝试将这些密文块的顺序调整了一下，变成下面这个样子：</a:t>
            </a:r>
          </a:p>
        </p:txBody>
      </p:sp>
      <p:graphicFrame>
        <p:nvGraphicFramePr>
          <p:cNvPr id="60447" name="Group 31"/>
          <p:cNvGraphicFramePr>
            <a:graphicFrameLocks noGrp="1"/>
          </p:cNvGraphicFramePr>
          <p:nvPr/>
        </p:nvGraphicFramePr>
        <p:xfrm>
          <a:off x="971550" y="371475"/>
          <a:ext cx="7705725" cy="1189038"/>
        </p:xfrm>
        <a:graphic>
          <a:graphicData uri="http://schemas.openxmlformats.org/drawingml/2006/table">
            <a:tbl>
              <a:tblPr/>
              <a:tblGrid>
                <a:gridCol w="3711575"/>
                <a:gridCol w="3994150"/>
              </a:tblGrid>
              <a:tr h="396346">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As9d8912h3a98q 9SDJKVNI</a:t>
                      </a: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ahoma" pitchFamily="34" charset="0"/>
                      </a:endParaRPr>
                    </a:p>
                  </a:txBody>
                  <a:tcPr marT="45732" marB="4573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ahoma" pitchFamily="34" charset="0"/>
                          <a:ea typeface="宋体" pitchFamily="2" charset="-122"/>
                          <a:cs typeface="Tahoma" pitchFamily="34" charset="0"/>
                        </a:rPr>
                        <a:t>9d89821as89982mHSLkp[anm</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ahoma" pitchFamily="34" charset="0"/>
                      </a:endParaRPr>
                    </a:p>
                  </a:txBody>
                  <a:tcPr marT="45732" marB="4573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6346">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ahoma" pitchFamily="34" charset="0"/>
                          <a:ea typeface="宋体" pitchFamily="2" charset="-122"/>
                          <a:cs typeface="Tahoma" pitchFamily="34" charset="0"/>
                        </a:rPr>
                        <a:t>09djhASDFQWER78sdfHD,zx</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ahoma" pitchFamily="34" charset="0"/>
                      </a:endParaRPr>
                    </a:p>
                  </a:txBody>
                  <a:tcPr marT="45732" marB="4573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ahoma" pitchFamily="34" charset="0"/>
                          <a:ea typeface="宋体" pitchFamily="2" charset="-122"/>
                          <a:cs typeface="Tahoma" pitchFamily="34" charset="0"/>
                        </a:rPr>
                        <a:t>0812UtWEQ23][;[]X/;;\DSKg5p</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ahoma" pitchFamily="34" charset="0"/>
                      </a:endParaRPr>
                    </a:p>
                  </a:txBody>
                  <a:tcPr marT="45732" marB="4573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6346">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78723G/CC;D;LFSDF/;</a:t>
                      </a:r>
                      <a:r>
                        <a:rPr kumimoji="1" lang="en-US" altLang="zh-CN" sz="20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LXPASh</a:t>
                      </a: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ahoma" pitchFamily="34" charset="0"/>
                      </a:endParaRPr>
                    </a:p>
                  </a:txBody>
                  <a:tcPr marT="45732" marB="4573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ahoma" pitchFamily="34" charset="0"/>
                          <a:ea typeface="宋体" pitchFamily="2" charset="-122"/>
                          <a:cs typeface="Tahoma" pitchFamily="34" charset="0"/>
                        </a:rPr>
                        <a:t>/.,;ISOFIWERIIOC7kjJKJDFNSAn</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ahoma" pitchFamily="34" charset="0"/>
                      </a:endParaRPr>
                    </a:p>
                  </a:txBody>
                  <a:tcPr marT="45732" marB="4573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0433" name="Group 17"/>
          <p:cNvGraphicFramePr>
            <a:graphicFrameLocks noGrp="1"/>
          </p:cNvGraphicFramePr>
          <p:nvPr/>
        </p:nvGraphicFramePr>
        <p:xfrm>
          <a:off x="539750" y="4619625"/>
          <a:ext cx="7812088" cy="1189038"/>
        </p:xfrm>
        <a:graphic>
          <a:graphicData uri="http://schemas.openxmlformats.org/drawingml/2006/table">
            <a:tbl>
              <a:tblPr/>
              <a:tblGrid>
                <a:gridCol w="3762375"/>
                <a:gridCol w="4049713"/>
              </a:tblGrid>
              <a:tr h="396346">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ahoma" pitchFamily="34" charset="0"/>
                          <a:ea typeface="宋体" pitchFamily="2" charset="-122"/>
                          <a:cs typeface="Tahoma" pitchFamily="34" charset="0"/>
                        </a:rPr>
                        <a:t>As9d8912h3a98q 9SDJKVNI</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ahoma" pitchFamily="34" charset="0"/>
                      </a:endParaRPr>
                    </a:p>
                  </a:txBody>
                  <a:tcPr marT="45732" marB="4573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ahoma" pitchFamily="34" charset="0"/>
                          <a:ea typeface="宋体" pitchFamily="2" charset="-122"/>
                          <a:cs typeface="Tahoma" pitchFamily="34" charset="0"/>
                        </a:rPr>
                        <a:t>0812UtWEQ23][;[]X/;;\DSKg5p </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ahoma" pitchFamily="34" charset="0"/>
                      </a:endParaRPr>
                    </a:p>
                  </a:txBody>
                  <a:tcPr marT="45732" marB="4573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6346">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ahoma" pitchFamily="34" charset="0"/>
                          <a:ea typeface="宋体" pitchFamily="2" charset="-122"/>
                          <a:cs typeface="Tahoma" pitchFamily="34" charset="0"/>
                        </a:rPr>
                        <a:t>09djhASDFQWER78sdfHD,zx</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ahoma" pitchFamily="34" charset="0"/>
                      </a:endParaRPr>
                    </a:p>
                  </a:txBody>
                  <a:tcPr marT="45732" marB="4573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ahoma" pitchFamily="34" charset="0"/>
                          <a:ea typeface="宋体" pitchFamily="2" charset="-122"/>
                          <a:cs typeface="Tahoma" pitchFamily="34" charset="0"/>
                        </a:rPr>
                        <a:t>/.,;ISOFIWERIIOC7kjJKJDFNSAn</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ahoma" pitchFamily="34" charset="0"/>
                      </a:endParaRPr>
                    </a:p>
                  </a:txBody>
                  <a:tcPr marT="45732" marB="4573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6346">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ahoma" pitchFamily="34" charset="0"/>
                          <a:ea typeface="宋体" pitchFamily="2" charset="-122"/>
                          <a:cs typeface="Tahoma" pitchFamily="34" charset="0"/>
                        </a:rPr>
                        <a:t>78723G/CC;D;LFSDF/;LXPASh</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ahoma" pitchFamily="34" charset="0"/>
                      </a:endParaRPr>
                    </a:p>
                  </a:txBody>
                  <a:tcPr marT="45732" marB="4573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9d89821as89982mHSLkp[</a:t>
                      </a:r>
                      <a:r>
                        <a:rPr kumimoji="1" lang="en-US" altLang="zh-CN" sz="20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anm</a:t>
                      </a:r>
                      <a:r>
                        <a:rPr kumimoji="1" lang="en-US" altLang="zh-CN" sz="20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ahoma" pitchFamily="34" charset="0"/>
                      </a:endParaRPr>
                    </a:p>
                  </a:txBody>
                  <a:tcPr marT="45732" marB="4573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79602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0" y="222250"/>
            <a:ext cx="91440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defRPr sz="2800">
                <a:solidFill>
                  <a:schemeClr val="tx1"/>
                </a:solidFill>
                <a:latin typeface="Arial" pitchFamily="34" charset="0"/>
                <a:ea typeface="宋体" pitchFamily="2" charset="-122"/>
              </a:defRPr>
            </a:lvl1pPr>
            <a:lvl2pPr marL="742950" indent="-285750" algn="l" eaLnBrk="0" hangingPunct="0">
              <a:spcBef>
                <a:spcPct val="20000"/>
              </a:spcBef>
              <a:buChar char="–"/>
              <a:defRPr sz="2800">
                <a:solidFill>
                  <a:schemeClr val="tx1"/>
                </a:solidFill>
                <a:latin typeface="Arial" pitchFamily="34" charset="0"/>
                <a:ea typeface="宋体" pitchFamily="2" charset="-122"/>
              </a:defRPr>
            </a:lvl2pPr>
            <a:lvl3pPr marL="1143000" indent="-228600" algn="l" eaLnBrk="0" hangingPunct="0">
              <a:spcBef>
                <a:spcPct val="20000"/>
              </a:spcBef>
              <a:buChar char="•"/>
              <a:defRPr sz="2400">
                <a:solidFill>
                  <a:schemeClr val="tx1"/>
                </a:solidFill>
                <a:latin typeface="Arial" pitchFamily="34" charset="0"/>
                <a:ea typeface="宋体" pitchFamily="2" charset="-122"/>
              </a:defRPr>
            </a:lvl3pPr>
            <a:lvl4pPr marL="1600200" indent="-228600" algn="l" eaLnBrk="0" hangingPunct="0">
              <a:spcBef>
                <a:spcPct val="20000"/>
              </a:spcBef>
              <a:buChar char="–"/>
              <a:defRPr sz="2000">
                <a:solidFill>
                  <a:schemeClr val="tx1"/>
                </a:solidFill>
                <a:latin typeface="Arial" pitchFamily="34" charset="0"/>
                <a:ea typeface="宋体" pitchFamily="2" charset="-122"/>
              </a:defRPr>
            </a:lvl4pPr>
            <a:lvl5pPr marL="2057400" indent="-228600" algn="l"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20000"/>
              </a:lnSpc>
              <a:spcBef>
                <a:spcPct val="50000"/>
              </a:spcBef>
            </a:pPr>
            <a:r>
              <a:rPr lang="zh-CN" altLang="en-US" sz="2400" b="1" dirty="0">
                <a:latin typeface="Times New Roman" pitchFamily="18" charset="0"/>
              </a:rPr>
              <a:t>        </a:t>
            </a:r>
            <a:r>
              <a:rPr lang="zh-CN" altLang="en-US" sz="2400" b="1" dirty="0">
                <a:solidFill>
                  <a:srgbClr val="0000CC"/>
                </a:solidFill>
                <a:latin typeface="Times New Roman" pitchFamily="18" charset="0"/>
              </a:rPr>
              <a:t>仅仅是调整一下密文块的顺序，财务部解密消息的时候完全察觉不到有任何异常。</a:t>
            </a:r>
            <a:r>
              <a:rPr lang="zh-CN" altLang="en-US" sz="2400" b="1" dirty="0">
                <a:latin typeface="Times New Roman" pitchFamily="18" charset="0"/>
              </a:rPr>
              <a:t>尽管</a:t>
            </a:r>
            <a:r>
              <a:rPr lang="en-US" altLang="zh-CN" sz="2400" b="1" dirty="0">
                <a:latin typeface="Times New Roman" pitchFamily="18" charset="0"/>
              </a:rPr>
              <a:t>Trudy</a:t>
            </a:r>
            <a:r>
              <a:rPr lang="zh-CN" altLang="en-US" sz="2400" b="1" dirty="0">
                <a:latin typeface="Times New Roman" pitchFamily="18" charset="0"/>
              </a:rPr>
              <a:t>还是不知道奖金是多少，但是可以很有把握地相信自己的奖金会比原来高。</a:t>
            </a:r>
          </a:p>
        </p:txBody>
      </p:sp>
      <p:sp>
        <p:nvSpPr>
          <p:cNvPr id="61443" name="Text Box 3"/>
          <p:cNvSpPr txBox="1">
            <a:spLocks noChangeArrowheads="1"/>
          </p:cNvSpPr>
          <p:nvPr/>
        </p:nvSpPr>
        <p:spPr bwMode="auto">
          <a:xfrm>
            <a:off x="22225" y="1878013"/>
            <a:ext cx="91440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defRPr sz="2800">
                <a:solidFill>
                  <a:schemeClr val="tx1"/>
                </a:solidFill>
                <a:latin typeface="Arial" pitchFamily="34" charset="0"/>
                <a:ea typeface="宋体" pitchFamily="2" charset="-122"/>
              </a:defRPr>
            </a:lvl1pPr>
            <a:lvl2pPr marL="742950" indent="-285750" algn="l" eaLnBrk="0" hangingPunct="0">
              <a:spcBef>
                <a:spcPct val="20000"/>
              </a:spcBef>
              <a:buChar char="–"/>
              <a:defRPr sz="2800">
                <a:solidFill>
                  <a:schemeClr val="tx1"/>
                </a:solidFill>
                <a:latin typeface="Arial" pitchFamily="34" charset="0"/>
                <a:ea typeface="宋体" pitchFamily="2" charset="-122"/>
              </a:defRPr>
            </a:lvl2pPr>
            <a:lvl3pPr marL="1143000" indent="-228600" algn="l" eaLnBrk="0" hangingPunct="0">
              <a:spcBef>
                <a:spcPct val="20000"/>
              </a:spcBef>
              <a:buChar char="•"/>
              <a:defRPr sz="2400">
                <a:solidFill>
                  <a:schemeClr val="tx1"/>
                </a:solidFill>
                <a:latin typeface="Arial" pitchFamily="34" charset="0"/>
                <a:ea typeface="宋体" pitchFamily="2" charset="-122"/>
              </a:defRPr>
            </a:lvl3pPr>
            <a:lvl4pPr marL="1600200" indent="-228600" algn="l" eaLnBrk="0" hangingPunct="0">
              <a:spcBef>
                <a:spcPct val="20000"/>
              </a:spcBef>
              <a:buChar char="–"/>
              <a:defRPr sz="2000">
                <a:solidFill>
                  <a:schemeClr val="tx1"/>
                </a:solidFill>
                <a:latin typeface="Arial" pitchFamily="34" charset="0"/>
                <a:ea typeface="宋体" pitchFamily="2" charset="-122"/>
              </a:defRPr>
            </a:lvl4pPr>
            <a:lvl5pPr marL="2057400" indent="-228600" algn="l"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20000"/>
              </a:lnSpc>
              <a:spcBef>
                <a:spcPct val="50000"/>
              </a:spcBef>
            </a:pPr>
            <a:r>
              <a:rPr lang="zh-CN" altLang="en-US" sz="2400" b="1" dirty="0">
                <a:solidFill>
                  <a:srgbClr val="0000CC"/>
                </a:solidFill>
                <a:latin typeface="Times New Roman" pitchFamily="18" charset="0"/>
              </a:rPr>
              <a:t>        为了对抗这种问题，需要采取某种加密模式，需要把各个密文块关联起来，使得密文任何一处有异常更改，都会导致整个密文作废。 </a:t>
            </a:r>
            <a:r>
              <a:rPr lang="en-US" altLang="zh-CN" sz="2400" b="1" dirty="0">
                <a:solidFill>
                  <a:srgbClr val="FF0000"/>
                </a:solidFill>
                <a:latin typeface="Times New Roman" pitchFamily="18" charset="0"/>
              </a:rPr>
              <a:t>——</a:t>
            </a:r>
            <a:r>
              <a:rPr lang="zh-CN" altLang="en-US" sz="2400" b="1" dirty="0">
                <a:solidFill>
                  <a:srgbClr val="FF0000"/>
                </a:solidFill>
                <a:latin typeface="Times New Roman" pitchFamily="18" charset="0"/>
              </a:rPr>
              <a:t>密码体制的工作模式！</a:t>
            </a:r>
            <a:endParaRPr lang="en-US" altLang="zh-CN" sz="2400" b="1" dirty="0">
              <a:solidFill>
                <a:srgbClr val="FF0000"/>
              </a:solidFill>
              <a:latin typeface="Times New Roman" pitchFamily="18" charset="0"/>
            </a:endParaRPr>
          </a:p>
        </p:txBody>
      </p:sp>
    </p:spTree>
    <p:extLst>
      <p:ext uri="{BB962C8B-B14F-4D97-AF65-F5344CB8AC3E}">
        <p14:creationId xmlns:p14="http://schemas.microsoft.com/office/powerpoint/2010/main" val="507921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43"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988</TotalTime>
  <Words>2620</Words>
  <Application>Microsoft Office PowerPoint</Application>
  <PresentationFormat>全屏显示(4:3)</PresentationFormat>
  <Paragraphs>158</Paragraphs>
  <Slides>40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2" baseType="lpstr">
      <vt:lpstr>1_Office 主题​​</vt:lpstr>
      <vt:lpstr>Visio.Drawing.11</vt:lpstr>
      <vt:lpstr>4.7 分组密码的工作模式</vt:lpstr>
      <vt:lpstr>ECB模式</vt:lpstr>
      <vt:lpstr>PowerPoint 演示文稿</vt:lpstr>
      <vt:lpstr>PowerPoint 演示文稿</vt:lpstr>
      <vt:lpstr>ECB模式</vt:lpstr>
      <vt:lpstr>ECB 模式</vt:lpstr>
      <vt:lpstr>PowerPoint 演示文稿</vt:lpstr>
      <vt:lpstr>PowerPoint 演示文稿</vt:lpstr>
      <vt:lpstr>PowerPoint 演示文稿</vt:lpstr>
      <vt:lpstr>4.7.2 CBC-密码分组链接模式</vt:lpstr>
      <vt:lpstr>PowerPoint 演示文稿</vt:lpstr>
      <vt:lpstr>部分代码-CBC加密</vt:lpstr>
      <vt:lpstr>部分代码-CBC解密</vt:lpstr>
      <vt:lpstr>PowerPoint 演示文稿</vt:lpstr>
      <vt:lpstr>PowerPoint 演示文稿</vt:lpstr>
      <vt:lpstr>PowerPoint 演示文稿</vt:lpstr>
      <vt:lpstr>PowerPoint 演示文稿</vt:lpstr>
      <vt:lpstr>CBC模式</vt:lpstr>
      <vt:lpstr>ECB 模式与CBC模式</vt:lpstr>
      <vt:lpstr>4.7.3 CFB-密码反馈模式</vt:lpstr>
      <vt:lpstr>PowerPoint 演示文稿</vt:lpstr>
      <vt:lpstr>PowerPoint 演示文稿</vt:lpstr>
      <vt:lpstr>PowerPoint 演示文稿</vt:lpstr>
      <vt:lpstr>PowerPoint 演示文稿</vt:lpstr>
      <vt:lpstr>PowerPoint 演示文稿</vt:lpstr>
      <vt:lpstr>PowerPoint 演示文稿</vt:lpstr>
      <vt:lpstr>OFB模式</vt:lpstr>
      <vt:lpstr>PowerPoint 演示文稿</vt:lpstr>
      <vt:lpstr>PowerPoint 演示文稿</vt:lpstr>
      <vt:lpstr>PowerPoint 演示文稿</vt:lpstr>
      <vt:lpstr>OFB模式的特性：</vt:lpstr>
      <vt:lpstr>4.7.5 CTR-计数器模式</vt:lpstr>
      <vt:lpstr>PowerPoint 演示文稿</vt:lpstr>
      <vt:lpstr>PowerPoint 演示文稿</vt:lpstr>
      <vt:lpstr>PowerPoint 演示文稿</vt:lpstr>
      <vt:lpstr>PowerPoint 演示文稿</vt:lpstr>
      <vt:lpstr>PowerPoint 演示文稿</vt:lpstr>
      <vt:lpstr>4.7.6 分组密码尾分组处理</vt:lpstr>
      <vt:lpstr>PowerPoint 演示文稿</vt:lpstr>
      <vt:lpstr>2．密文挪用填充</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sleuth</dc:creator>
  <cp:lastModifiedBy>sleuth</cp:lastModifiedBy>
  <cp:revision>44</cp:revision>
  <dcterms:created xsi:type="dcterms:W3CDTF">2016-03-08T02:03:24Z</dcterms:created>
  <dcterms:modified xsi:type="dcterms:W3CDTF">2018-03-23T00:25:47Z</dcterms:modified>
</cp:coreProperties>
</file>