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77" r:id="rId24"/>
    <p:sldId id="291" r:id="rId25"/>
    <p:sldId id="293" r:id="rId26"/>
    <p:sldId id="278" r:id="rId27"/>
    <p:sldId id="284" r:id="rId28"/>
    <p:sldId id="279" r:id="rId29"/>
    <p:sldId id="280" r:id="rId30"/>
    <p:sldId id="285" r:id="rId31"/>
    <p:sldId id="287" r:id="rId32"/>
    <p:sldId id="288" r:id="rId33"/>
    <p:sldId id="289" r:id="rId34"/>
    <p:sldId id="281" r:id="rId35"/>
    <p:sldId id="282"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63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D515C6A-9C98-438B-98D4-D527B3D3446D}" type="datetimeFigureOut">
              <a:rPr lang="zh-CN" altLang="en-US">
                <a:solidFill>
                  <a:prstClr val="black">
                    <a:tint val="75000"/>
                  </a:prstClr>
                </a:solidFill>
              </a:rPr>
              <a:pPr>
                <a:defRPr/>
              </a:pPr>
              <a:t>2018/3/28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EC68C36-7974-4B31-A074-CA4C012F174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3461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25413"/>
            <a:ext cx="7772400" cy="10001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90513" y="1268413"/>
            <a:ext cx="8458200" cy="4824412"/>
          </a:xfrm>
          <a:prstGeom prst="rect">
            <a:avLst/>
          </a:prstGeom>
        </p:spPr>
        <p:txBody>
          <a:bodyPr/>
          <a:lstStyle>
            <a:lvl1pPr marL="0" indent="0">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560388" y="6411913"/>
            <a:ext cx="1439862" cy="476250"/>
          </a:xfrm>
        </p:spPr>
        <p:txBody>
          <a:bodyPr/>
          <a:lstStyle>
            <a:lvl1pPr>
              <a:defRPr/>
            </a:lvl1pPr>
          </a:lstStyle>
          <a:p>
            <a:pPr>
              <a:defRPr/>
            </a:pPr>
            <a:endParaRPr lang="en-US" altLang="zh-CN">
              <a:solidFill>
                <a:prstClr val="black">
                  <a:tint val="75000"/>
                </a:prstClr>
              </a:solidFill>
            </a:endParaRPr>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solidFill>
                <a:prstClr val="black">
                  <a:tint val="75000"/>
                </a:prstClr>
              </a:solidFill>
            </a:endParaRPr>
          </a:p>
        </p:txBody>
      </p:sp>
      <p:sp>
        <p:nvSpPr>
          <p:cNvPr id="6" name="Rectangle 6"/>
          <p:cNvSpPr>
            <a:spLocks noGrp="1" noChangeArrowheads="1"/>
          </p:cNvSpPr>
          <p:nvPr>
            <p:ph type="sldNum" sz="quarter" idx="12"/>
          </p:nvPr>
        </p:nvSpPr>
        <p:spPr>
          <a:xfrm>
            <a:off x="7366000" y="6434138"/>
            <a:ext cx="1054100" cy="457200"/>
          </a:xfrm>
        </p:spPr>
        <p:txBody>
          <a:bodyPr/>
          <a:lstStyle>
            <a:lvl1pPr>
              <a:defRPr/>
            </a:lvl1pPr>
          </a:lstStyle>
          <a:p>
            <a:pPr>
              <a:defRPr/>
            </a:pPr>
            <a:fld id="{3E8A90B1-9ED1-4648-923D-E24FDCD844C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287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DBE3171-C6D5-4710-8C33-FBE6D43AE653}" type="datetimeFigureOut">
              <a:rPr lang="zh-CN" altLang="en-US">
                <a:solidFill>
                  <a:prstClr val="black">
                    <a:tint val="75000"/>
                  </a:prstClr>
                </a:solidFill>
              </a:rPr>
              <a:pPr>
                <a:defRPr/>
              </a:pPr>
              <a:t>2018/3/28</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64D51964-BA47-4775-852C-4B2BE0C1B82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49395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CEA53B9-2325-4994-97A7-B8B7EFFEF03D}" type="datetimeFigureOut">
              <a:rPr lang="zh-CN" altLang="en-US">
                <a:solidFill>
                  <a:prstClr val="black">
                    <a:tint val="75000"/>
                  </a:prstClr>
                </a:solidFill>
              </a:rPr>
              <a:pPr>
                <a:defRPr/>
              </a:pPr>
              <a:t>2018/3/28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36AE4F-335A-4199-800B-A3603077F36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11952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a:t>
            </a:r>
            <a:r>
              <a:rPr lang="en-US" altLang="zh-CN" b="1" dirty="0"/>
              <a:t>5</a:t>
            </a:r>
            <a:r>
              <a:rPr lang="zh-CN" altLang="zh-CN" b="1" dirty="0"/>
              <a:t>章 序列密码体制</a:t>
            </a:r>
            <a:br>
              <a:rPr lang="zh-CN" altLang="zh-CN" b="1" dirty="0"/>
            </a:br>
            <a:endParaRPr lang="zh-CN" altLang="en-US" dirty="0"/>
          </a:p>
        </p:txBody>
      </p:sp>
      <p:sp>
        <p:nvSpPr>
          <p:cNvPr id="3" name="内容占位符 2"/>
          <p:cNvSpPr>
            <a:spLocks noGrp="1"/>
          </p:cNvSpPr>
          <p:nvPr>
            <p:ph idx="1"/>
          </p:nvPr>
        </p:nvSpPr>
        <p:spPr>
          <a:xfrm>
            <a:off x="2195736" y="1600200"/>
            <a:ext cx="6491064" cy="4525963"/>
          </a:xfrm>
        </p:spPr>
        <p:txBody>
          <a:bodyPr/>
          <a:lstStyle/>
          <a:p>
            <a:pPr marL="0" indent="625475">
              <a:buNone/>
            </a:pPr>
            <a:r>
              <a:rPr lang="zh-CN" altLang="zh-CN" b="1" dirty="0" smtClean="0"/>
              <a:t>知识</a:t>
            </a:r>
            <a:r>
              <a:rPr lang="zh-CN" altLang="zh-CN" b="1" dirty="0"/>
              <a:t>点：</a:t>
            </a:r>
            <a:endParaRPr lang="zh-CN" altLang="zh-CN" dirty="0"/>
          </a:p>
          <a:p>
            <a:pPr marL="0" lvl="0" indent="625475">
              <a:buNone/>
            </a:pPr>
            <a:r>
              <a:rPr lang="zh-CN" altLang="zh-CN" dirty="0"/>
              <a:t>密码学中的随机数</a:t>
            </a:r>
          </a:p>
          <a:p>
            <a:pPr marL="0" lvl="0" indent="625475">
              <a:buNone/>
            </a:pPr>
            <a:r>
              <a:rPr lang="zh-CN" altLang="zh-CN" dirty="0"/>
              <a:t>序列密码的基本原理</a:t>
            </a:r>
          </a:p>
          <a:p>
            <a:pPr marL="0" lvl="0" indent="625475">
              <a:buNone/>
            </a:pPr>
            <a:r>
              <a:rPr lang="zh-CN" altLang="zh-CN" dirty="0"/>
              <a:t>线性反馈移位寄存器</a:t>
            </a:r>
          </a:p>
          <a:p>
            <a:pPr marL="0" lvl="0" indent="625475">
              <a:buNone/>
            </a:pPr>
            <a:r>
              <a:rPr lang="zh-CN" altLang="zh-CN" dirty="0"/>
              <a:t>密钥序列的伪随机性</a:t>
            </a:r>
          </a:p>
          <a:p>
            <a:pPr marL="0" lvl="0" indent="625475">
              <a:buNone/>
            </a:pPr>
            <a:r>
              <a:rPr lang="zh-CN" altLang="zh-CN" dirty="0"/>
              <a:t>非线性反馈移位寄存器</a:t>
            </a:r>
          </a:p>
          <a:p>
            <a:pPr marL="0" lvl="0" indent="625475">
              <a:buNone/>
            </a:pPr>
            <a:r>
              <a:rPr lang="zh-CN" altLang="zh-CN" dirty="0"/>
              <a:t>序列密码算法的破译</a:t>
            </a:r>
          </a:p>
          <a:p>
            <a:pPr marL="0" lvl="0" indent="625475">
              <a:buNone/>
            </a:pPr>
            <a:r>
              <a:rPr lang="zh-CN" altLang="zh-CN" dirty="0"/>
              <a:t>常用序列密码算法</a:t>
            </a:r>
          </a:p>
          <a:p>
            <a:pPr marL="0" indent="0">
              <a:buNone/>
            </a:pPr>
            <a:endParaRPr lang="zh-CN" altLang="en-US" dirty="0"/>
          </a:p>
        </p:txBody>
      </p:sp>
    </p:spTree>
    <p:extLst>
      <p:ext uri="{BB962C8B-B14F-4D97-AF65-F5344CB8AC3E}">
        <p14:creationId xmlns:p14="http://schemas.microsoft.com/office/powerpoint/2010/main" val="856304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5496" y="1268413"/>
            <a:ext cx="9036495" cy="4824412"/>
          </a:xfrm>
        </p:spPr>
        <p:txBody>
          <a:bodyPr/>
          <a:lstStyle/>
          <a:p>
            <a:pPr indent="715963">
              <a:buNone/>
            </a:pPr>
            <a:r>
              <a:rPr lang="zh-CN" altLang="zh-CN" dirty="0"/>
              <a:t>（</a:t>
            </a:r>
            <a:r>
              <a:rPr lang="en-US" altLang="zh-CN" dirty="0"/>
              <a:t>2</a:t>
            </a:r>
            <a:r>
              <a:rPr lang="zh-CN" altLang="zh-CN" dirty="0"/>
              <a:t>）利用计算机来产生随机数，即</a:t>
            </a:r>
            <a:r>
              <a:rPr lang="zh-CN" altLang="zh-CN" sz="4000" b="1" dirty="0">
                <a:solidFill>
                  <a:srgbClr val="FF0000"/>
                </a:solidFill>
              </a:rPr>
              <a:t>数学方法</a:t>
            </a:r>
            <a:r>
              <a:rPr lang="zh-CN" altLang="zh-CN" dirty="0" smtClean="0"/>
              <a:t>。</a:t>
            </a:r>
            <a:endParaRPr lang="en-US" altLang="zh-CN" dirty="0" smtClean="0"/>
          </a:p>
          <a:p>
            <a:pPr indent="715963">
              <a:buNone/>
            </a:pPr>
            <a:r>
              <a:rPr lang="zh-CN" altLang="zh-CN" dirty="0" smtClean="0"/>
              <a:t>这</a:t>
            </a:r>
            <a:r>
              <a:rPr lang="zh-CN" altLang="zh-CN" dirty="0"/>
              <a:t>类方法由一个</a:t>
            </a:r>
            <a:r>
              <a:rPr lang="zh-CN" altLang="zh-CN" sz="3200" b="1" dirty="0">
                <a:solidFill>
                  <a:srgbClr val="002060"/>
                </a:solidFill>
              </a:rPr>
              <a:t>初始状态</a:t>
            </a:r>
            <a:r>
              <a:rPr lang="zh-CN" altLang="zh-CN" dirty="0"/>
              <a:t>（称为</a:t>
            </a:r>
            <a:r>
              <a:rPr lang="en-US" altLang="zh-CN" dirty="0"/>
              <a:t>“</a:t>
            </a:r>
            <a:r>
              <a:rPr lang="zh-CN" altLang="zh-CN" dirty="0"/>
              <a:t>种子</a:t>
            </a:r>
            <a:r>
              <a:rPr lang="en-US" altLang="zh-CN" dirty="0"/>
              <a:t>”</a:t>
            </a:r>
            <a:r>
              <a:rPr lang="zh-CN" altLang="zh-CN" dirty="0"/>
              <a:t>）开始，通过一个</a:t>
            </a:r>
            <a:r>
              <a:rPr lang="zh-CN" altLang="zh-CN" sz="3200" b="1" dirty="0">
                <a:solidFill>
                  <a:srgbClr val="002060"/>
                </a:solidFill>
              </a:rPr>
              <a:t>确定的算法</a:t>
            </a:r>
            <a:r>
              <a:rPr lang="zh-CN" altLang="zh-CN" dirty="0"/>
              <a:t>来生成随机数。一旦给定算法和种子，输出的序列就是确定了的，因而产生的序列具有周期性、规律性和重复性，不是真正的随机数，而是</a:t>
            </a:r>
            <a:r>
              <a:rPr lang="zh-CN" altLang="zh-CN" sz="4800" b="1" dirty="0" smtClean="0">
                <a:solidFill>
                  <a:srgbClr val="002060"/>
                </a:solidFill>
              </a:rPr>
              <a:t>伪随机数</a:t>
            </a:r>
            <a:r>
              <a:rPr lang="en-US" altLang="zh-CN" sz="4800" b="1" dirty="0" smtClean="0">
                <a:solidFill>
                  <a:srgbClr val="002060"/>
                </a:solidFill>
              </a:rPr>
              <a:t> </a:t>
            </a:r>
            <a:r>
              <a:rPr lang="zh-CN" altLang="zh-CN" dirty="0" smtClean="0"/>
              <a:t>（</a:t>
            </a:r>
            <a:r>
              <a:rPr lang="en-US" altLang="zh-CN" dirty="0"/>
              <a:t>Pseudo Random </a:t>
            </a:r>
            <a:r>
              <a:rPr lang="en-US" altLang="zh-CN" dirty="0" err="1"/>
              <a:t>Numbaer</a:t>
            </a:r>
            <a:r>
              <a:rPr lang="en-US" altLang="zh-CN" dirty="0"/>
              <a:t>, PRN</a:t>
            </a:r>
            <a:r>
              <a:rPr lang="zh-CN" altLang="zh-CN" dirty="0"/>
              <a:t>），产生伪随机数的算法或硬件一般称之为</a:t>
            </a:r>
            <a:r>
              <a:rPr lang="zh-CN" altLang="zh-CN" sz="3200" b="1" dirty="0">
                <a:solidFill>
                  <a:srgbClr val="002060"/>
                </a:solidFill>
              </a:rPr>
              <a:t>伪随机数生成器</a:t>
            </a:r>
            <a:r>
              <a:rPr lang="zh-CN" altLang="zh-CN" dirty="0"/>
              <a:t>（</a:t>
            </a:r>
            <a:r>
              <a:rPr lang="en-US" altLang="zh-CN" dirty="0"/>
              <a:t>Pseudo Random </a:t>
            </a:r>
            <a:r>
              <a:rPr lang="en-US" altLang="zh-CN" dirty="0" err="1"/>
              <a:t>Numbaer</a:t>
            </a:r>
            <a:r>
              <a:rPr lang="en-US" altLang="zh-CN" dirty="0"/>
              <a:t> Generator, PRNG</a:t>
            </a:r>
            <a:r>
              <a:rPr lang="zh-CN" altLang="zh-CN" dirty="0"/>
              <a:t>）。</a:t>
            </a:r>
            <a:r>
              <a:rPr lang="en-US" altLang="zh-CN" dirty="0"/>
              <a:t>PRNG</a:t>
            </a:r>
            <a:r>
              <a:rPr lang="zh-CN" altLang="zh-CN" dirty="0"/>
              <a:t>是一个生成完全可预料的数列（称为流）的确定性程序。</a:t>
            </a:r>
          </a:p>
          <a:p>
            <a:endParaRPr lang="zh-CN" altLang="en-US" dirty="0"/>
          </a:p>
        </p:txBody>
      </p:sp>
    </p:spTree>
    <p:extLst>
      <p:ext uri="{BB962C8B-B14F-4D97-AF65-F5344CB8AC3E}">
        <p14:creationId xmlns:p14="http://schemas.microsoft.com/office/powerpoint/2010/main" val="16465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一个</a:t>
            </a:r>
            <a:r>
              <a:rPr lang="zh-CN" altLang="zh-CN" sz="3600" b="1" dirty="0">
                <a:solidFill>
                  <a:srgbClr val="002060"/>
                </a:solidFill>
              </a:rPr>
              <a:t>编写得很好</a:t>
            </a:r>
            <a:r>
              <a:rPr lang="zh-CN" altLang="zh-CN" sz="3600" b="1" dirty="0" smtClean="0">
                <a:solidFill>
                  <a:srgbClr val="002060"/>
                </a:solidFill>
              </a:rPr>
              <a:t>的</a:t>
            </a:r>
            <a:r>
              <a:rPr lang="en-US" altLang="zh-CN" sz="3600" b="1" dirty="0" smtClean="0">
                <a:solidFill>
                  <a:srgbClr val="002060"/>
                </a:solidFill>
              </a:rPr>
              <a:t> </a:t>
            </a:r>
            <a:r>
              <a:rPr lang="en-US" altLang="zh-CN" sz="3600" b="1" dirty="0">
                <a:solidFill>
                  <a:srgbClr val="002060"/>
                </a:solidFill>
              </a:rPr>
              <a:t>PRNG </a:t>
            </a:r>
            <a:r>
              <a:rPr lang="zh-CN" altLang="zh-CN" dirty="0"/>
              <a:t>可以创建一个序列，而这个序列的属性与许多真正随机数的序列的属性是一样的。例如：</a:t>
            </a:r>
            <a:r>
              <a:rPr lang="en-US" altLang="zh-CN" dirty="0"/>
              <a:t> PRNG </a:t>
            </a:r>
            <a:r>
              <a:rPr lang="zh-CN" altLang="zh-CN" dirty="0"/>
              <a:t>可以以相同几率在一个范围内生成任何数字；</a:t>
            </a:r>
            <a:r>
              <a:rPr lang="en-US" altLang="zh-CN" dirty="0"/>
              <a:t> PRNG </a:t>
            </a:r>
            <a:r>
              <a:rPr lang="zh-CN" altLang="zh-CN" dirty="0"/>
              <a:t>可以生成带任何统计分布的流；由</a:t>
            </a:r>
            <a:r>
              <a:rPr lang="en-US" altLang="zh-CN" dirty="0"/>
              <a:t> PRNG </a:t>
            </a:r>
            <a:r>
              <a:rPr lang="zh-CN" altLang="zh-CN" dirty="0"/>
              <a:t>生成的数字流不具备可辨别的</a:t>
            </a:r>
            <a:r>
              <a:rPr lang="zh-CN" altLang="zh-CN" sz="4000" b="1" dirty="0"/>
              <a:t>模</a:t>
            </a:r>
            <a:r>
              <a:rPr lang="zh-CN" altLang="zh-CN" dirty="0"/>
              <a:t>。</a:t>
            </a:r>
          </a:p>
          <a:p>
            <a:pPr indent="625475">
              <a:buNone/>
            </a:pPr>
            <a:r>
              <a:rPr lang="en-US" altLang="zh-CN" dirty="0"/>
              <a:t>PRNG</a:t>
            </a:r>
            <a:r>
              <a:rPr lang="zh-CN" altLang="zh-CN" dirty="0"/>
              <a:t>实现简单、速度快、经济，而且在目前的许多应用中并不一定必须使用真正的随机数，只要产生的伪随机数的随机性能满足应用需求就可以。</a:t>
            </a:r>
            <a:endParaRPr lang="zh-CN" altLang="en-US" dirty="0"/>
          </a:p>
        </p:txBody>
      </p:sp>
    </p:spTree>
    <p:extLst>
      <p:ext uri="{BB962C8B-B14F-4D97-AF65-F5344CB8AC3E}">
        <p14:creationId xmlns:p14="http://schemas.microsoft.com/office/powerpoint/2010/main" val="295699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533400">
              <a:buNone/>
            </a:pPr>
            <a:r>
              <a:rPr lang="zh-CN" altLang="zh-CN" dirty="0"/>
              <a:t>目前应用的随机数</a:t>
            </a:r>
            <a:r>
              <a:rPr lang="zh-CN" altLang="zh-CN" sz="3600" b="1" dirty="0">
                <a:solidFill>
                  <a:srgbClr val="002060"/>
                </a:solidFill>
              </a:rPr>
              <a:t>都是</a:t>
            </a:r>
            <a:r>
              <a:rPr lang="zh-CN" altLang="zh-CN" dirty="0"/>
              <a:t>通过</a:t>
            </a:r>
            <a:r>
              <a:rPr lang="en-US" altLang="zh-CN" dirty="0"/>
              <a:t>PRNG</a:t>
            </a:r>
            <a:r>
              <a:rPr lang="zh-CN" altLang="zh-CN" dirty="0"/>
              <a:t>产生的、满足一定随机性要求的</a:t>
            </a:r>
            <a:r>
              <a:rPr lang="zh-CN" altLang="zh-CN" sz="3600" b="1" dirty="0">
                <a:solidFill>
                  <a:srgbClr val="002060"/>
                </a:solidFill>
              </a:rPr>
              <a:t>伪随机数</a:t>
            </a:r>
            <a:r>
              <a:rPr lang="zh-CN" altLang="zh-CN" dirty="0"/>
              <a:t>。但是在应用中，往往要求伪随机数应尽可能地接近真的随机数的特性，比如具有良好的统计分布特性（能通过基本的被认可的统计检验）、具有足够长的周期等</a:t>
            </a:r>
            <a:r>
              <a:rPr lang="zh-CN" altLang="zh-CN" dirty="0" smtClean="0"/>
              <a:t>。</a:t>
            </a:r>
            <a:endParaRPr lang="en-US" altLang="zh-CN" dirty="0" smtClean="0"/>
          </a:p>
          <a:p>
            <a:pPr indent="533400">
              <a:buNone/>
            </a:pPr>
            <a:r>
              <a:rPr lang="zh-CN" altLang="zh-CN" dirty="0" smtClean="0"/>
              <a:t>一般来</a:t>
            </a:r>
            <a:r>
              <a:rPr lang="zh-CN" altLang="en-US" dirty="0" smtClean="0"/>
              <a:t>说</a:t>
            </a:r>
            <a:r>
              <a:rPr lang="zh-CN" altLang="zh-CN" dirty="0" smtClean="0"/>
              <a:t>，</a:t>
            </a:r>
            <a:r>
              <a:rPr lang="zh-CN" altLang="zh-CN" dirty="0"/>
              <a:t>只要产生的伪随机数能够通过足够多的、良好的统计检验，就可以放心地将伪随机数当随机数来使用了。</a:t>
            </a:r>
          </a:p>
          <a:p>
            <a:endParaRPr lang="zh-CN" altLang="en-US" dirty="0"/>
          </a:p>
        </p:txBody>
      </p:sp>
    </p:spTree>
    <p:extLst>
      <p:ext uri="{BB962C8B-B14F-4D97-AF65-F5344CB8AC3E}">
        <p14:creationId xmlns:p14="http://schemas.microsoft.com/office/powerpoint/2010/main" val="140291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5.1.3 </a:t>
            </a:r>
            <a:r>
              <a:rPr lang="zh-CN" altLang="zh-CN" b="1" dirty="0"/>
              <a:t>伪随机数产生器</a:t>
            </a:r>
            <a:r>
              <a:rPr lang="en-US" altLang="zh-CN" b="1" dirty="0" smtClean="0"/>
              <a: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874826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5.1.4 </a:t>
            </a:r>
            <a:r>
              <a:rPr lang="zh-CN" altLang="zh-CN" b="1" dirty="0"/>
              <a:t>伪随机数的评价</a:t>
            </a:r>
            <a:r>
              <a:rPr lang="zh-CN" altLang="zh-CN" b="1" dirty="0" smtClean="0"/>
              <a:t>标准</a:t>
            </a:r>
            <a:endParaRPr lang="zh-CN" altLang="en-US" dirty="0"/>
          </a:p>
        </p:txBody>
      </p:sp>
      <p:sp>
        <p:nvSpPr>
          <p:cNvPr id="3" name="内容占位符 2"/>
          <p:cNvSpPr>
            <a:spLocks noGrp="1"/>
          </p:cNvSpPr>
          <p:nvPr>
            <p:ph idx="1"/>
          </p:nvPr>
        </p:nvSpPr>
        <p:spPr>
          <a:xfrm>
            <a:off x="107504" y="1268413"/>
            <a:ext cx="8928992" cy="4824412"/>
          </a:xfrm>
        </p:spPr>
        <p:txBody>
          <a:bodyPr/>
          <a:lstStyle/>
          <a:p>
            <a:pPr indent="625475">
              <a:buNone/>
            </a:pPr>
            <a:r>
              <a:rPr lang="zh-CN" altLang="zh-CN" dirty="0"/>
              <a:t>如果一序列产生器是伪随机的，它应有下面的</a:t>
            </a:r>
            <a:r>
              <a:rPr lang="zh-CN" altLang="zh-CN" sz="3600" b="1" dirty="0">
                <a:solidFill>
                  <a:srgbClr val="FF0000"/>
                </a:solidFill>
              </a:rPr>
              <a:t>性质</a:t>
            </a:r>
            <a:r>
              <a:rPr lang="zh-CN" altLang="zh-CN" dirty="0"/>
              <a:t>：</a:t>
            </a:r>
          </a:p>
          <a:p>
            <a:pPr indent="625475">
              <a:buNone/>
            </a:pPr>
            <a:r>
              <a:rPr lang="zh-CN" altLang="zh-CN" dirty="0"/>
              <a:t>（</a:t>
            </a:r>
            <a:r>
              <a:rPr lang="en-US" altLang="zh-CN" dirty="0"/>
              <a:t>1</a:t>
            </a:r>
            <a:r>
              <a:rPr lang="zh-CN" altLang="zh-CN" dirty="0"/>
              <a:t>）</a:t>
            </a:r>
            <a:r>
              <a:rPr lang="zh-CN" altLang="zh-CN" sz="3600" b="1" dirty="0">
                <a:solidFill>
                  <a:srgbClr val="FF0000"/>
                </a:solidFill>
              </a:rPr>
              <a:t>看起来是随机的</a:t>
            </a:r>
            <a:r>
              <a:rPr lang="zh-CN" altLang="zh-CN" dirty="0"/>
              <a:t>，表明它可以通过所有随机性统计检验。</a:t>
            </a:r>
          </a:p>
          <a:p>
            <a:pPr indent="625475">
              <a:buNone/>
            </a:pPr>
            <a:r>
              <a:rPr lang="zh-CN" altLang="zh-CN" dirty="0"/>
              <a:t>现在有许多统计测试。它们采用了各种形式，但共同思路是它们全都以统计方式检查来自发生器的数据流，尝试发现数据是否是随机的。</a:t>
            </a:r>
          </a:p>
          <a:p>
            <a:pPr indent="625475">
              <a:buNone/>
            </a:pPr>
            <a:r>
              <a:rPr lang="zh-CN" altLang="zh-CN" dirty="0"/>
              <a:t>确保数据流随机性的最广为人知的测试套件就是</a:t>
            </a:r>
            <a:r>
              <a:rPr lang="en-US" altLang="zh-CN" dirty="0"/>
              <a:t> George </a:t>
            </a:r>
            <a:r>
              <a:rPr lang="en-US" altLang="zh-CN" dirty="0" err="1"/>
              <a:t>Marsaglia</a:t>
            </a:r>
            <a:r>
              <a:rPr lang="en-US" altLang="zh-CN" dirty="0"/>
              <a:t> </a:t>
            </a:r>
            <a:r>
              <a:rPr lang="zh-CN" altLang="zh-CN" dirty="0"/>
              <a:t>的</a:t>
            </a:r>
            <a:r>
              <a:rPr lang="en-US" altLang="zh-CN" dirty="0"/>
              <a:t> DIEHARD </a:t>
            </a:r>
            <a:r>
              <a:rPr lang="zh-CN" altLang="zh-CN" dirty="0"/>
              <a:t>软件包（请参阅</a:t>
            </a:r>
            <a:r>
              <a:rPr lang="en-US" altLang="zh-CN" dirty="0"/>
              <a:t>http://www.stat.fsu.edu/pub/diehard/</a:t>
            </a:r>
            <a:r>
              <a:rPr lang="zh-CN" altLang="zh-CN" dirty="0"/>
              <a:t>）。另一个适合此类测试的合理软件包是</a:t>
            </a:r>
            <a:r>
              <a:rPr lang="en-US" altLang="zh-CN" dirty="0"/>
              <a:t> </a:t>
            </a:r>
            <a:r>
              <a:rPr lang="en-US" altLang="zh-CN" dirty="0" err="1"/>
              <a:t>pLab</a:t>
            </a:r>
            <a:r>
              <a:rPr lang="zh-CN" altLang="zh-CN" dirty="0"/>
              <a:t>（请参阅</a:t>
            </a:r>
            <a:r>
              <a:rPr lang="en-US" altLang="zh-CN" dirty="0"/>
              <a:t>http://random.mat.sbg.ac.at/tests/</a:t>
            </a:r>
            <a:r>
              <a:rPr lang="zh-CN" altLang="zh-CN" dirty="0"/>
              <a:t>）。</a:t>
            </a:r>
          </a:p>
          <a:p>
            <a:pPr>
              <a:buNone/>
            </a:pPr>
            <a:endParaRPr lang="zh-CN" altLang="en-US" dirty="0"/>
          </a:p>
        </p:txBody>
      </p:sp>
    </p:spTree>
    <p:extLst>
      <p:ext uri="{BB962C8B-B14F-4D97-AF65-F5344CB8AC3E}">
        <p14:creationId xmlns:p14="http://schemas.microsoft.com/office/powerpoint/2010/main" val="278201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2561" y="1268413"/>
            <a:ext cx="8241927" cy="4824412"/>
          </a:xfrm>
        </p:spPr>
        <p:txBody>
          <a:bodyPr/>
          <a:lstStyle/>
          <a:p>
            <a:pPr>
              <a:buNone/>
            </a:pPr>
            <a:r>
              <a:rPr lang="zh-CN" altLang="zh-CN" dirty="0"/>
              <a:t>（</a:t>
            </a:r>
            <a:r>
              <a:rPr lang="en-US" altLang="zh-CN" dirty="0"/>
              <a:t>2</a:t>
            </a:r>
            <a:r>
              <a:rPr lang="zh-CN" altLang="zh-CN" dirty="0"/>
              <a:t>）它是</a:t>
            </a:r>
            <a:r>
              <a:rPr lang="zh-CN" altLang="zh-CN" sz="4000" b="1" dirty="0">
                <a:solidFill>
                  <a:srgbClr val="FF0000"/>
                </a:solidFill>
              </a:rPr>
              <a:t>不可预测的</a:t>
            </a:r>
            <a:r>
              <a:rPr lang="zh-CN" altLang="zh-CN" dirty="0"/>
              <a:t>。即使给出产生序列的算法或硬件和所有以前产生的比特流的全部知识，也不可能通过计算来预测下一个随机比特应是什么</a:t>
            </a:r>
            <a:r>
              <a:rPr lang="zh-CN" altLang="zh-CN" dirty="0" smtClean="0"/>
              <a:t>。</a:t>
            </a:r>
            <a:endParaRPr lang="en-US" altLang="zh-CN" dirty="0" smtClean="0"/>
          </a:p>
          <a:p>
            <a:pPr>
              <a:buNone/>
            </a:pPr>
            <a:endParaRPr lang="zh-CN" altLang="zh-CN" dirty="0"/>
          </a:p>
          <a:p>
            <a:pPr>
              <a:buNone/>
            </a:pPr>
            <a:r>
              <a:rPr lang="zh-CN" altLang="zh-CN" dirty="0"/>
              <a:t>（</a:t>
            </a:r>
            <a:r>
              <a:rPr lang="en-US" altLang="zh-CN" dirty="0"/>
              <a:t>3</a:t>
            </a:r>
            <a:r>
              <a:rPr lang="zh-CN" altLang="zh-CN" dirty="0"/>
              <a:t>）它不能可靠地重复产生。如果用完全同样的输入对序列产生器操作两次将得到两个不相关的随机序列</a:t>
            </a:r>
            <a:r>
              <a:rPr lang="zh-CN" altLang="zh-CN" dirty="0" smtClean="0"/>
              <a:t>。</a:t>
            </a:r>
            <a:r>
              <a:rPr lang="zh-CN" altLang="en-US" sz="8000" b="1" dirty="0" smtClean="0">
                <a:solidFill>
                  <a:srgbClr val="FF0000"/>
                </a:solidFill>
              </a:rPr>
              <a:t>（？）</a:t>
            </a:r>
            <a:endParaRPr lang="zh-CN" altLang="zh-CN" sz="8000" b="1" dirty="0">
              <a:solidFill>
                <a:srgbClr val="FF0000"/>
              </a:solidFill>
            </a:endParaRPr>
          </a:p>
          <a:p>
            <a:endParaRPr lang="zh-CN" altLang="en-US" dirty="0"/>
          </a:p>
        </p:txBody>
      </p:sp>
    </p:spTree>
    <p:extLst>
      <p:ext uri="{BB962C8B-B14F-4D97-AF65-F5344CB8AC3E}">
        <p14:creationId xmlns:p14="http://schemas.microsoft.com/office/powerpoint/2010/main" val="221934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 </a:t>
            </a:r>
            <a:r>
              <a:rPr lang="zh-CN" altLang="zh-CN" b="1" dirty="0"/>
              <a:t>序列密码的</a:t>
            </a:r>
            <a:r>
              <a:rPr lang="zh-CN" altLang="zh-CN" b="1" dirty="0" smtClean="0"/>
              <a:t>基本原理</a:t>
            </a:r>
            <a:endParaRPr lang="zh-CN" altLang="en-US" dirty="0"/>
          </a:p>
        </p:txBody>
      </p:sp>
    </p:spTree>
    <p:extLst>
      <p:ext uri="{BB962C8B-B14F-4D97-AF65-F5344CB8AC3E}">
        <p14:creationId xmlns:p14="http://schemas.microsoft.com/office/powerpoint/2010/main" val="1644400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5.2.1 </a:t>
            </a:r>
            <a:r>
              <a:rPr lang="zh-CN" altLang="zh-CN" b="1" dirty="0"/>
              <a:t>序列密码体制的</a:t>
            </a:r>
            <a:r>
              <a:rPr lang="zh-CN" altLang="zh-CN" b="1" dirty="0" smtClean="0"/>
              <a:t>概念</a:t>
            </a:r>
            <a:endParaRPr lang="zh-CN" altLang="en-US" dirty="0"/>
          </a:p>
        </p:txBody>
      </p:sp>
      <p:sp>
        <p:nvSpPr>
          <p:cNvPr id="3" name="内容占位符 2"/>
          <p:cNvSpPr>
            <a:spLocks noGrp="1"/>
          </p:cNvSpPr>
          <p:nvPr>
            <p:ph idx="1"/>
          </p:nvPr>
        </p:nvSpPr>
        <p:spPr>
          <a:xfrm>
            <a:off x="0" y="1268413"/>
            <a:ext cx="9143999" cy="1296491"/>
          </a:xfrm>
        </p:spPr>
        <p:txBody>
          <a:bodyPr/>
          <a:lstStyle/>
          <a:p>
            <a:pPr indent="715963">
              <a:buNone/>
            </a:pPr>
            <a:r>
              <a:rPr lang="zh-CN" altLang="zh-CN" sz="4000" b="1" dirty="0">
                <a:solidFill>
                  <a:srgbClr val="FF0000"/>
                </a:solidFill>
              </a:rPr>
              <a:t>序列密码</a:t>
            </a:r>
            <a:r>
              <a:rPr lang="zh-CN" altLang="zh-CN" dirty="0"/>
              <a:t>算法（也称为</a:t>
            </a:r>
            <a:r>
              <a:rPr lang="zh-CN" altLang="zh-CN" sz="4000" b="1" dirty="0">
                <a:solidFill>
                  <a:srgbClr val="FF0000"/>
                </a:solidFill>
              </a:rPr>
              <a:t>流密码</a:t>
            </a:r>
            <a:r>
              <a:rPr lang="zh-CN" altLang="zh-CN" dirty="0"/>
              <a:t>算法）将明文逐</a:t>
            </a:r>
            <a:r>
              <a:rPr lang="zh-CN" altLang="zh-CN" dirty="0" smtClean="0"/>
              <a:t>位</a:t>
            </a:r>
            <a:r>
              <a:rPr lang="zh-CN" altLang="en-US" sz="3200" dirty="0" smtClean="0">
                <a:solidFill>
                  <a:srgbClr val="FF0000"/>
                </a:solidFill>
              </a:rPr>
              <a:t>（？</a:t>
            </a:r>
            <a:r>
              <a:rPr lang="en-US" altLang="zh-CN" sz="3200" dirty="0" smtClean="0">
                <a:solidFill>
                  <a:srgbClr val="FF0000"/>
                </a:solidFill>
              </a:rPr>
              <a:t>,</a:t>
            </a:r>
            <a:r>
              <a:rPr lang="zh-CN" altLang="en-US" sz="3200" dirty="0" smtClean="0">
                <a:solidFill>
                  <a:srgbClr val="FF0000"/>
                </a:solidFill>
              </a:rPr>
              <a:t>字节也可以）</a:t>
            </a:r>
            <a:r>
              <a:rPr lang="zh-CN" altLang="zh-CN" dirty="0" smtClean="0"/>
              <a:t>转换</a:t>
            </a:r>
            <a:r>
              <a:rPr lang="zh-CN" altLang="zh-CN" dirty="0"/>
              <a:t>成密文，序列密码体制模型如</a:t>
            </a:r>
            <a:r>
              <a:rPr lang="zh-CN" altLang="zh-CN" dirty="0" smtClean="0"/>
              <a:t>图所</a:t>
            </a:r>
            <a:r>
              <a:rPr lang="zh-CN" altLang="zh-CN" dirty="0"/>
              <a:t>示。</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31481263"/>
              </p:ext>
            </p:extLst>
          </p:nvPr>
        </p:nvGraphicFramePr>
        <p:xfrm>
          <a:off x="395536" y="2924944"/>
          <a:ext cx="8354191" cy="3672408"/>
        </p:xfrm>
        <a:graphic>
          <a:graphicData uri="http://schemas.openxmlformats.org/presentationml/2006/ole">
            <mc:AlternateContent xmlns:mc="http://schemas.openxmlformats.org/markup-compatibility/2006">
              <mc:Choice xmlns:v="urn:schemas-microsoft-com:vml" Requires="v">
                <p:oleObj spid="_x0000_s1056" name="Picture" r:id="rId3" imgW="4572000" imgH="2019300" progId="Word.Picture.8">
                  <p:embed/>
                </p:oleObj>
              </mc:Choice>
              <mc:Fallback>
                <p:oleObj name="Picture" r:id="rId3" imgW="4572000" imgH="2019300"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924944"/>
                        <a:ext cx="8354191" cy="3672408"/>
                      </a:xfrm>
                      <a:prstGeom prst="rect">
                        <a:avLst/>
                      </a:prstGeom>
                      <a:noFill/>
                    </p:spPr>
                  </p:pic>
                </p:oleObj>
              </mc:Fallback>
            </mc:AlternateContent>
          </a:graphicData>
        </a:graphic>
      </p:graphicFrame>
    </p:spTree>
    <p:extLst>
      <p:ext uri="{BB962C8B-B14F-4D97-AF65-F5344CB8AC3E}">
        <p14:creationId xmlns:p14="http://schemas.microsoft.com/office/powerpoint/2010/main" val="152675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在序列密码中，明文按</a:t>
            </a:r>
            <a:r>
              <a:rPr lang="zh-CN" altLang="zh-CN" sz="2800" b="1" dirty="0">
                <a:solidFill>
                  <a:srgbClr val="002060"/>
                </a:solidFill>
              </a:rPr>
              <a:t>一定长度分组</a:t>
            </a:r>
            <a:r>
              <a:rPr lang="zh-CN" altLang="zh-CN" dirty="0"/>
              <a:t>后表示成一个序列，称为</a:t>
            </a:r>
            <a:r>
              <a:rPr lang="zh-CN" altLang="zh-CN" sz="3200" b="1" dirty="0">
                <a:solidFill>
                  <a:srgbClr val="FF0000"/>
                </a:solidFill>
              </a:rPr>
              <a:t>明文流</a:t>
            </a:r>
            <a:r>
              <a:rPr lang="zh-CN" altLang="zh-CN" dirty="0"/>
              <a:t>（序列中的每一项称为</a:t>
            </a:r>
            <a:r>
              <a:rPr lang="zh-CN" altLang="zh-CN" b="1" dirty="0">
                <a:solidFill>
                  <a:srgbClr val="002060"/>
                </a:solidFill>
              </a:rPr>
              <a:t>明文字</a:t>
            </a:r>
            <a:r>
              <a:rPr lang="zh-CN" altLang="zh-CN" dirty="0"/>
              <a:t>）</a:t>
            </a:r>
            <a:r>
              <a:rPr lang="zh-CN" altLang="zh-CN" dirty="0" smtClean="0"/>
              <a:t>。</a:t>
            </a:r>
            <a:endParaRPr lang="en-US" altLang="zh-CN" dirty="0" smtClean="0"/>
          </a:p>
          <a:p>
            <a:pPr indent="625475">
              <a:buNone/>
            </a:pPr>
            <a:r>
              <a:rPr lang="zh-CN" altLang="zh-CN" sz="3600" b="1" dirty="0" smtClean="0">
                <a:solidFill>
                  <a:srgbClr val="FF0000"/>
                </a:solidFill>
              </a:rPr>
              <a:t>加密</a:t>
            </a:r>
            <a:r>
              <a:rPr lang="zh-CN" altLang="zh-CN" dirty="0"/>
              <a:t>时，先由</a:t>
            </a:r>
            <a:r>
              <a:rPr lang="zh-CN" altLang="zh-CN" sz="2800" b="1" dirty="0">
                <a:solidFill>
                  <a:srgbClr val="002060"/>
                </a:solidFill>
              </a:rPr>
              <a:t>种子密钥</a:t>
            </a:r>
            <a:r>
              <a:rPr lang="zh-CN" altLang="zh-CN" dirty="0"/>
              <a:t>（或称为主密钥）通过密钥流产生器产生一个</a:t>
            </a:r>
            <a:r>
              <a:rPr lang="zh-CN" altLang="zh-CN" sz="2800" b="1" dirty="0">
                <a:solidFill>
                  <a:srgbClr val="002060"/>
                </a:solidFill>
              </a:rPr>
              <a:t>密钥流序列</a:t>
            </a:r>
            <a:r>
              <a:rPr lang="zh-CN" altLang="zh-CN" dirty="0"/>
              <a:t>，该序列的每一项和明文字具有相同的比特长度，称为</a:t>
            </a:r>
            <a:r>
              <a:rPr lang="zh-CN" altLang="zh-CN" sz="2800" b="1" dirty="0">
                <a:solidFill>
                  <a:srgbClr val="002060"/>
                </a:solidFill>
              </a:rPr>
              <a:t>密钥字</a:t>
            </a:r>
            <a:r>
              <a:rPr lang="zh-CN" altLang="zh-CN" dirty="0"/>
              <a:t>；然后依次把明文流和密钥流中的对应项做</a:t>
            </a:r>
            <a:r>
              <a:rPr lang="zh-CN" altLang="zh-CN" sz="2800" b="1" dirty="0">
                <a:solidFill>
                  <a:srgbClr val="002060"/>
                </a:solidFill>
              </a:rPr>
              <a:t>二元加法运算（异或运算）</a:t>
            </a:r>
            <a:r>
              <a:rPr lang="zh-CN" altLang="zh-CN" dirty="0"/>
              <a:t>，产生相应的</a:t>
            </a:r>
            <a:r>
              <a:rPr lang="zh-CN" altLang="zh-CN" sz="2800" b="1" dirty="0">
                <a:solidFill>
                  <a:srgbClr val="002060"/>
                </a:solidFill>
              </a:rPr>
              <a:t>密文字</a:t>
            </a:r>
            <a:r>
              <a:rPr lang="zh-CN" altLang="zh-CN" dirty="0"/>
              <a:t>，由密文字构成</a:t>
            </a:r>
            <a:r>
              <a:rPr lang="zh-CN" altLang="zh-CN" sz="2800" b="1" dirty="0">
                <a:solidFill>
                  <a:srgbClr val="002060"/>
                </a:solidFill>
              </a:rPr>
              <a:t>密文流</a:t>
            </a:r>
            <a:r>
              <a:rPr lang="zh-CN" altLang="zh-CN" dirty="0"/>
              <a:t>输出</a:t>
            </a:r>
            <a:r>
              <a:rPr lang="zh-CN" altLang="zh-CN" dirty="0" smtClean="0"/>
              <a:t>。</a:t>
            </a:r>
            <a:endParaRPr lang="en-US" altLang="zh-CN" dirty="0" smtClean="0"/>
          </a:p>
          <a:p>
            <a:pPr indent="625475">
              <a:buNone/>
            </a:pPr>
            <a:r>
              <a:rPr lang="zh-CN" altLang="zh-CN" sz="4000" b="1" dirty="0" smtClean="0">
                <a:solidFill>
                  <a:srgbClr val="FF0000"/>
                </a:solidFill>
              </a:rPr>
              <a:t>解密</a:t>
            </a:r>
            <a:r>
              <a:rPr lang="zh-CN" altLang="zh-CN" dirty="0"/>
              <a:t>过程是将同样的密钥流与密文流中的对应项做二元加法运算，恢复出原来的明文流。</a:t>
            </a:r>
            <a:endParaRPr lang="zh-CN" altLang="en-US" dirty="0"/>
          </a:p>
        </p:txBody>
      </p:sp>
    </p:spTree>
    <p:extLst>
      <p:ext uri="{BB962C8B-B14F-4D97-AF65-F5344CB8AC3E}">
        <p14:creationId xmlns:p14="http://schemas.microsoft.com/office/powerpoint/2010/main" val="190447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假设</a:t>
            </a:r>
            <a:r>
              <a:rPr lang="zh-CN" altLang="zh-CN" sz="3600" b="1" dirty="0">
                <a:solidFill>
                  <a:srgbClr val="002060"/>
                </a:solidFill>
              </a:rPr>
              <a:t>明文流</a:t>
            </a:r>
            <a:r>
              <a:rPr lang="en-US" altLang="zh-CN" i="1" dirty="0"/>
              <a:t>m</a:t>
            </a:r>
            <a:r>
              <a:rPr lang="en-US" altLang="zh-CN" dirty="0"/>
              <a:t>=</a:t>
            </a:r>
            <a:r>
              <a:rPr lang="en-US" altLang="zh-CN" i="1" dirty="0"/>
              <a:t> m</a:t>
            </a:r>
            <a:r>
              <a:rPr lang="en-US" altLang="zh-CN" i="1" baseline="-25000" dirty="0"/>
              <a:t>1</a:t>
            </a:r>
            <a:r>
              <a:rPr lang="en-US" altLang="zh-CN" dirty="0"/>
              <a:t>, </a:t>
            </a:r>
            <a:r>
              <a:rPr lang="en-US" altLang="zh-CN" i="1" dirty="0"/>
              <a:t>m</a:t>
            </a:r>
            <a:r>
              <a:rPr lang="en-US" altLang="zh-CN" i="1" baseline="-25000" dirty="0"/>
              <a:t>2</a:t>
            </a:r>
            <a:r>
              <a:rPr lang="en-US" altLang="zh-CN" dirty="0"/>
              <a:t>, </a:t>
            </a:r>
            <a:r>
              <a:rPr lang="en-US" altLang="zh-CN" i="1" dirty="0"/>
              <a:t>m</a:t>
            </a:r>
            <a:r>
              <a:rPr lang="en-US" altLang="zh-CN" i="1" baseline="-25000" dirty="0"/>
              <a:t>3</a:t>
            </a:r>
            <a:r>
              <a:rPr lang="en-US" altLang="zh-CN" dirty="0"/>
              <a:t>, …, </a:t>
            </a:r>
            <a:r>
              <a:rPr lang="en-US" altLang="zh-CN" i="1" dirty="0"/>
              <a:t>m</a:t>
            </a:r>
            <a:r>
              <a:rPr lang="en-US" altLang="zh-CN" i="1" baseline="-25000" dirty="0"/>
              <a:t>i</a:t>
            </a:r>
            <a:r>
              <a:rPr lang="en-US" altLang="zh-CN" dirty="0"/>
              <a:t>, …</a:t>
            </a:r>
            <a:r>
              <a:rPr lang="zh-CN" altLang="zh-CN" dirty="0"/>
              <a:t>；</a:t>
            </a:r>
            <a:r>
              <a:rPr lang="zh-CN" altLang="zh-CN" sz="3600" b="1" dirty="0">
                <a:solidFill>
                  <a:srgbClr val="002060"/>
                </a:solidFill>
              </a:rPr>
              <a:t>密钥流</a:t>
            </a:r>
            <a:r>
              <a:rPr lang="en-US" altLang="zh-CN" i="1" dirty="0"/>
              <a:t>k</a:t>
            </a:r>
            <a:r>
              <a:rPr lang="en-US" altLang="zh-CN" dirty="0"/>
              <a:t>=</a:t>
            </a:r>
            <a:r>
              <a:rPr lang="en-US" altLang="zh-CN" i="1" dirty="0"/>
              <a:t> k</a:t>
            </a:r>
            <a:r>
              <a:rPr lang="en-US" altLang="zh-CN" i="1" baseline="-25000" dirty="0"/>
              <a:t>1</a:t>
            </a:r>
            <a:r>
              <a:rPr lang="zh-CN" altLang="zh-CN" i="1" dirty="0"/>
              <a:t>，</a:t>
            </a:r>
            <a:r>
              <a:rPr lang="en-US" altLang="zh-CN" i="1" dirty="0"/>
              <a:t>k</a:t>
            </a:r>
            <a:r>
              <a:rPr lang="en-US" altLang="zh-CN" i="1" baseline="-25000" dirty="0"/>
              <a:t>2</a:t>
            </a:r>
            <a:r>
              <a:rPr lang="zh-CN" altLang="zh-CN" dirty="0"/>
              <a:t>，</a:t>
            </a:r>
            <a:r>
              <a:rPr lang="en-US" altLang="zh-CN" i="1" dirty="0"/>
              <a:t>k</a:t>
            </a:r>
            <a:r>
              <a:rPr lang="en-US" altLang="zh-CN" i="1" baseline="-25000" dirty="0"/>
              <a:t>3</a:t>
            </a:r>
            <a:r>
              <a:rPr lang="zh-CN" altLang="zh-CN" dirty="0"/>
              <a:t>，</a:t>
            </a:r>
            <a:r>
              <a:rPr lang="en-US" altLang="zh-CN" dirty="0"/>
              <a:t>…, </a:t>
            </a:r>
            <a:r>
              <a:rPr lang="en-US" altLang="zh-CN" i="1" dirty="0" err="1"/>
              <a:t>k</a:t>
            </a:r>
            <a:r>
              <a:rPr lang="en-US" altLang="zh-CN" i="1" baseline="-25000" dirty="0" err="1"/>
              <a:t>i</a:t>
            </a:r>
            <a:r>
              <a:rPr lang="en-US" altLang="zh-CN" dirty="0"/>
              <a:t>, …</a:t>
            </a:r>
            <a:endParaRPr lang="zh-CN" altLang="zh-CN" dirty="0"/>
          </a:p>
          <a:p>
            <a:r>
              <a:rPr lang="zh-CN" altLang="zh-CN" dirty="0"/>
              <a:t>序列密码的</a:t>
            </a:r>
            <a:r>
              <a:rPr lang="zh-CN" altLang="zh-CN" sz="3600" b="1" dirty="0">
                <a:solidFill>
                  <a:srgbClr val="002060"/>
                </a:solidFill>
              </a:rPr>
              <a:t>加密算法</a:t>
            </a:r>
            <a:r>
              <a:rPr lang="zh-CN" altLang="zh-CN" dirty="0"/>
              <a:t>为：</a:t>
            </a:r>
          </a:p>
          <a:p>
            <a:pPr latinLnBrk="1"/>
            <a:r>
              <a:rPr lang="en-US" altLang="zh-CN" i="1" dirty="0"/>
              <a:t>c</a:t>
            </a:r>
            <a:r>
              <a:rPr lang="en-US" altLang="zh-CN" i="1" baseline="-25000" dirty="0"/>
              <a:t>i</a:t>
            </a:r>
            <a:r>
              <a:rPr lang="en-US" altLang="zh-CN" dirty="0"/>
              <a:t> </a:t>
            </a:r>
            <a:r>
              <a:rPr lang="en-US" altLang="zh-CN" dirty="0" smtClean="0"/>
              <a:t> </a:t>
            </a:r>
            <a:r>
              <a:rPr lang="en-US" altLang="zh-CN" dirty="0"/>
              <a:t>=</a:t>
            </a:r>
            <a:r>
              <a:rPr lang="en-US" altLang="zh-CN" i="1" dirty="0"/>
              <a:t>m</a:t>
            </a:r>
            <a:r>
              <a:rPr lang="en-US" altLang="zh-CN" i="1" baseline="-25000" dirty="0"/>
              <a:t>i</a:t>
            </a:r>
            <a:r>
              <a:rPr lang="zh-CN" altLang="zh-CN" dirty="0"/>
              <a:t>⊕</a:t>
            </a:r>
            <a:r>
              <a:rPr lang="en-US" altLang="zh-CN" i="1" dirty="0" err="1"/>
              <a:t>k</a:t>
            </a:r>
            <a:r>
              <a:rPr lang="en-US" altLang="zh-CN" i="1" baseline="-25000" dirty="0" err="1"/>
              <a:t>i</a:t>
            </a:r>
            <a:r>
              <a:rPr lang="en-US" altLang="zh-CN" i="1" baseline="-25000" dirty="0"/>
              <a:t>                             </a:t>
            </a:r>
            <a:endParaRPr lang="zh-CN" altLang="zh-CN" dirty="0"/>
          </a:p>
          <a:p>
            <a:r>
              <a:rPr lang="zh-CN" altLang="zh-CN" dirty="0"/>
              <a:t>序列密码的</a:t>
            </a:r>
            <a:r>
              <a:rPr lang="zh-CN" altLang="zh-CN" sz="3600" b="1" dirty="0">
                <a:solidFill>
                  <a:srgbClr val="002060"/>
                </a:solidFill>
              </a:rPr>
              <a:t>解密算法</a:t>
            </a:r>
            <a:r>
              <a:rPr lang="zh-CN" altLang="zh-CN" dirty="0"/>
              <a:t>为：</a:t>
            </a:r>
          </a:p>
          <a:p>
            <a:pPr latinLnBrk="1"/>
            <a:r>
              <a:rPr lang="en-US" altLang="zh-CN" i="1" dirty="0"/>
              <a:t>m</a:t>
            </a:r>
            <a:r>
              <a:rPr lang="en-US" altLang="zh-CN" i="1" baseline="-25000" dirty="0"/>
              <a:t>i</a:t>
            </a:r>
            <a:r>
              <a:rPr lang="en-US" altLang="zh-CN" dirty="0"/>
              <a:t> </a:t>
            </a:r>
            <a:r>
              <a:rPr lang="en-US" altLang="zh-CN" dirty="0" smtClean="0"/>
              <a:t> </a:t>
            </a:r>
            <a:r>
              <a:rPr lang="en-US" altLang="zh-CN" dirty="0"/>
              <a:t>=</a:t>
            </a:r>
            <a:r>
              <a:rPr lang="en-US" altLang="zh-CN" i="1" dirty="0"/>
              <a:t>c</a:t>
            </a:r>
            <a:r>
              <a:rPr lang="en-US" altLang="zh-CN" i="1" baseline="-25000" dirty="0"/>
              <a:t>i</a:t>
            </a:r>
            <a:r>
              <a:rPr lang="zh-CN" altLang="zh-CN" dirty="0"/>
              <a:t>⊕</a:t>
            </a:r>
            <a:r>
              <a:rPr lang="en-US" altLang="zh-CN" i="1" dirty="0" err="1"/>
              <a:t>k</a:t>
            </a:r>
            <a:r>
              <a:rPr lang="en-US" altLang="zh-CN" i="1" baseline="-25000" dirty="0" err="1"/>
              <a:t>i</a:t>
            </a:r>
            <a:r>
              <a:rPr lang="en-US" altLang="zh-CN" i="1" baseline="-25000" dirty="0"/>
              <a:t>                             </a:t>
            </a:r>
            <a:endParaRPr lang="zh-CN" altLang="zh-CN" dirty="0"/>
          </a:p>
          <a:p>
            <a:r>
              <a:rPr lang="zh-CN" altLang="zh-CN" dirty="0"/>
              <a:t>由于</a:t>
            </a:r>
            <a:r>
              <a:rPr lang="en-US" altLang="zh-CN" i="1" dirty="0"/>
              <a:t>m</a:t>
            </a:r>
            <a:r>
              <a:rPr lang="en-US" altLang="zh-CN" i="1" baseline="-25000" dirty="0"/>
              <a:t>i</a:t>
            </a:r>
            <a:r>
              <a:rPr lang="zh-CN" altLang="zh-CN" dirty="0"/>
              <a:t>⊕</a:t>
            </a:r>
            <a:r>
              <a:rPr lang="en-US" altLang="zh-CN" i="1" dirty="0" err="1"/>
              <a:t>k</a:t>
            </a:r>
            <a:r>
              <a:rPr lang="en-US" altLang="zh-CN" i="1" baseline="-25000" dirty="0" err="1"/>
              <a:t>i</a:t>
            </a:r>
            <a:r>
              <a:rPr lang="zh-CN" altLang="zh-CN" dirty="0"/>
              <a:t>⊕</a:t>
            </a:r>
            <a:r>
              <a:rPr lang="en-US" altLang="zh-CN" i="1" dirty="0" err="1"/>
              <a:t>k</a:t>
            </a:r>
            <a:r>
              <a:rPr lang="en-US" altLang="zh-CN" i="1" baseline="-25000" dirty="0" err="1"/>
              <a:t>i</a:t>
            </a:r>
            <a:r>
              <a:rPr lang="en-US" altLang="zh-CN" i="1" baseline="-25000" dirty="0"/>
              <a:t> </a:t>
            </a:r>
            <a:r>
              <a:rPr lang="en-US" altLang="zh-CN" dirty="0"/>
              <a:t>=</a:t>
            </a:r>
            <a:r>
              <a:rPr lang="en-US" altLang="zh-CN" i="1" dirty="0"/>
              <a:t>m</a:t>
            </a:r>
            <a:r>
              <a:rPr lang="en-US" altLang="zh-CN" i="1" baseline="-25000" dirty="0"/>
              <a:t>i</a:t>
            </a:r>
            <a:r>
              <a:rPr lang="zh-CN" altLang="zh-CN" dirty="0"/>
              <a:t>，</a:t>
            </a:r>
            <a:r>
              <a:rPr lang="zh-CN" altLang="zh-CN" dirty="0" smtClean="0"/>
              <a:t>所以</a:t>
            </a:r>
            <a:r>
              <a:rPr lang="zh-CN" altLang="zh-CN" dirty="0"/>
              <a:t>解密算法</a:t>
            </a:r>
            <a:r>
              <a:rPr lang="zh-CN" altLang="zh-CN" dirty="0" smtClean="0"/>
              <a:t>是</a:t>
            </a:r>
            <a:r>
              <a:rPr lang="zh-CN" altLang="zh-CN" dirty="0"/>
              <a:t>正确的。</a:t>
            </a:r>
            <a:endParaRPr lang="zh-CN" altLang="en-US" dirty="0"/>
          </a:p>
        </p:txBody>
      </p:sp>
    </p:spTree>
    <p:extLst>
      <p:ext uri="{BB962C8B-B14F-4D97-AF65-F5344CB8AC3E}">
        <p14:creationId xmlns:p14="http://schemas.microsoft.com/office/powerpoint/2010/main" val="123951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2.3.3 </a:t>
            </a:r>
            <a:r>
              <a:rPr lang="zh-CN" altLang="zh-CN" b="1" dirty="0"/>
              <a:t>单字符多表替换密码</a:t>
            </a:r>
            <a:r>
              <a:rPr lang="zh-CN" altLang="zh-CN" b="1" dirty="0" smtClean="0"/>
              <a:t>技术</a:t>
            </a:r>
            <a:endParaRPr lang="zh-CN" altLang="en-US" dirty="0"/>
          </a:p>
        </p:txBody>
      </p:sp>
      <p:sp>
        <p:nvSpPr>
          <p:cNvPr id="3" name="内容占位符 2"/>
          <p:cNvSpPr>
            <a:spLocks noGrp="1"/>
          </p:cNvSpPr>
          <p:nvPr>
            <p:ph idx="1"/>
          </p:nvPr>
        </p:nvSpPr>
        <p:spPr/>
        <p:txBody>
          <a:bodyPr/>
          <a:lstStyle/>
          <a:p>
            <a:pPr>
              <a:buNone/>
            </a:pPr>
            <a:r>
              <a:rPr lang="zh-CN" altLang="en-US" b="1" dirty="0" smtClean="0"/>
              <a:t>复习：</a:t>
            </a:r>
            <a:r>
              <a:rPr lang="en-US" altLang="zh-CN" b="1" dirty="0" err="1" smtClean="0"/>
              <a:t>Vernam</a:t>
            </a:r>
            <a:r>
              <a:rPr lang="zh-CN" altLang="zh-CN" b="1" dirty="0"/>
              <a:t>（弗纳姆）密码技术</a:t>
            </a:r>
            <a:endParaRPr lang="zh-CN" altLang="zh-CN" dirty="0"/>
          </a:p>
          <a:p>
            <a:pPr indent="625475">
              <a:buNone/>
            </a:pPr>
            <a:r>
              <a:rPr lang="en-US" altLang="zh-CN" dirty="0"/>
              <a:t>1917</a:t>
            </a:r>
            <a:r>
              <a:rPr lang="zh-CN" altLang="zh-CN" dirty="0"/>
              <a:t>年美国电话电报公司的</a:t>
            </a:r>
            <a:r>
              <a:rPr lang="en-US" altLang="zh-CN" dirty="0"/>
              <a:t>Gilbert </a:t>
            </a:r>
            <a:r>
              <a:rPr lang="en-US" altLang="zh-CN" dirty="0" err="1"/>
              <a:t>Vernam</a:t>
            </a:r>
            <a:r>
              <a:rPr lang="zh-CN" altLang="zh-CN" dirty="0"/>
              <a:t>为电报通信设计了一种十分方便的密码技术。后来称之为</a:t>
            </a:r>
            <a:r>
              <a:rPr lang="en-US" altLang="zh-CN" dirty="0" err="1"/>
              <a:t>Vernam</a:t>
            </a:r>
            <a:r>
              <a:rPr lang="zh-CN" altLang="zh-CN" dirty="0"/>
              <a:t>密码</a:t>
            </a:r>
            <a:r>
              <a:rPr lang="zh-CN" altLang="zh-CN" dirty="0" smtClean="0"/>
              <a:t>技术</a:t>
            </a:r>
            <a:r>
              <a:rPr lang="en-US" altLang="zh-CN" dirty="0" smtClean="0"/>
              <a:t>.</a:t>
            </a:r>
          </a:p>
          <a:p>
            <a:pPr indent="625475">
              <a:buNone/>
            </a:pPr>
            <a:r>
              <a:rPr lang="zh-CN" altLang="zh-CN" dirty="0" smtClean="0"/>
              <a:t>它</a:t>
            </a:r>
            <a:r>
              <a:rPr lang="zh-CN" altLang="zh-CN" dirty="0"/>
              <a:t>是一种</a:t>
            </a:r>
            <a:r>
              <a:rPr lang="zh-CN" altLang="zh-CN" dirty="0">
                <a:solidFill>
                  <a:srgbClr val="002060"/>
                </a:solidFill>
              </a:rPr>
              <a:t>代数密码技术</a:t>
            </a:r>
            <a:r>
              <a:rPr lang="zh-CN" altLang="zh-CN" dirty="0"/>
              <a:t>：其加密方法是，将明文和密钥分别表示成二进制序列，再把它们</a:t>
            </a:r>
            <a:r>
              <a:rPr lang="zh-CN" altLang="zh-CN" sz="3200" b="1" dirty="0">
                <a:solidFill>
                  <a:srgbClr val="002060"/>
                </a:solidFill>
              </a:rPr>
              <a:t>按位进行模</a:t>
            </a:r>
            <a:r>
              <a:rPr lang="en-US" altLang="zh-CN" sz="3200" b="1" dirty="0">
                <a:solidFill>
                  <a:srgbClr val="002060"/>
                </a:solidFill>
              </a:rPr>
              <a:t>2</a:t>
            </a:r>
            <a:r>
              <a:rPr lang="zh-CN" altLang="zh-CN" sz="3200" b="1" dirty="0">
                <a:solidFill>
                  <a:srgbClr val="002060"/>
                </a:solidFill>
              </a:rPr>
              <a:t>加法</a:t>
            </a:r>
            <a:r>
              <a:rPr lang="zh-CN" altLang="zh-CN" dirty="0"/>
              <a:t>。</a:t>
            </a:r>
          </a:p>
        </p:txBody>
      </p:sp>
    </p:spTree>
    <p:extLst>
      <p:ext uri="{BB962C8B-B14F-4D97-AF65-F5344CB8AC3E}">
        <p14:creationId xmlns:p14="http://schemas.microsoft.com/office/powerpoint/2010/main" val="246291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620688"/>
            <a:ext cx="8458200" cy="5904655"/>
          </a:xfrm>
        </p:spPr>
        <p:txBody>
          <a:bodyPr/>
          <a:lstStyle/>
          <a:p>
            <a:pPr indent="625475">
              <a:buNone/>
            </a:pPr>
            <a:r>
              <a:rPr lang="en-US" altLang="zh-CN" b="1" dirty="0"/>
              <a:t>[</a:t>
            </a:r>
            <a:r>
              <a:rPr lang="zh-CN" altLang="zh-CN" b="1" dirty="0"/>
              <a:t>例</a:t>
            </a:r>
            <a:r>
              <a:rPr lang="en-US" altLang="zh-CN" b="1" dirty="0"/>
              <a:t>5-3]</a:t>
            </a:r>
            <a:r>
              <a:rPr lang="zh-CN" altLang="zh-CN" dirty="0"/>
              <a:t>：假设当前的</a:t>
            </a:r>
            <a:r>
              <a:rPr lang="zh-CN" altLang="zh-CN" b="1" dirty="0">
                <a:solidFill>
                  <a:srgbClr val="002060"/>
                </a:solidFill>
              </a:rPr>
              <a:t>明文字</a:t>
            </a:r>
            <a:r>
              <a:rPr lang="zh-CN" altLang="zh-CN" dirty="0"/>
              <a:t>为</a:t>
            </a:r>
            <a:r>
              <a:rPr lang="en-US" altLang="zh-CN" dirty="0"/>
              <a:t>01101010</a:t>
            </a:r>
            <a:r>
              <a:rPr lang="zh-CN" altLang="zh-CN" dirty="0"/>
              <a:t>，</a:t>
            </a:r>
            <a:r>
              <a:rPr lang="zh-CN" altLang="zh-CN" b="1" dirty="0">
                <a:solidFill>
                  <a:srgbClr val="002060"/>
                </a:solidFill>
              </a:rPr>
              <a:t>密钥流生成器</a:t>
            </a:r>
            <a:r>
              <a:rPr lang="zh-CN" altLang="zh-CN" dirty="0"/>
              <a:t>生成的当前</a:t>
            </a:r>
            <a:r>
              <a:rPr lang="zh-CN" altLang="zh-CN" b="1" dirty="0">
                <a:solidFill>
                  <a:srgbClr val="002060"/>
                </a:solidFill>
              </a:rPr>
              <a:t>密钥字</a:t>
            </a:r>
            <a:r>
              <a:rPr lang="zh-CN" altLang="zh-CN" dirty="0"/>
              <a:t>为</a:t>
            </a:r>
            <a:r>
              <a:rPr lang="en-US" altLang="zh-CN" dirty="0"/>
              <a:t>10110111</a:t>
            </a:r>
            <a:r>
              <a:rPr lang="zh-CN" altLang="zh-CN" dirty="0"/>
              <a:t>，加解密均为按位异或加运算，则得到的</a:t>
            </a:r>
            <a:r>
              <a:rPr lang="zh-CN" altLang="zh-CN" b="1" dirty="0">
                <a:solidFill>
                  <a:srgbClr val="002060"/>
                </a:solidFill>
              </a:rPr>
              <a:t>密文字</a:t>
            </a:r>
            <a:r>
              <a:rPr lang="zh-CN" altLang="zh-CN" dirty="0"/>
              <a:t>为：</a:t>
            </a:r>
          </a:p>
          <a:p>
            <a:pPr indent="625475">
              <a:buNone/>
            </a:pPr>
            <a:r>
              <a:rPr lang="en-US" altLang="zh-CN" dirty="0"/>
              <a:t>01101010</a:t>
            </a:r>
            <a:r>
              <a:rPr lang="zh-CN" altLang="zh-CN" dirty="0"/>
              <a:t>⊕</a:t>
            </a:r>
            <a:r>
              <a:rPr lang="en-US" altLang="zh-CN" dirty="0"/>
              <a:t>10110111=11011101</a:t>
            </a:r>
            <a:endParaRPr lang="zh-CN" altLang="zh-CN" dirty="0"/>
          </a:p>
          <a:p>
            <a:pPr indent="625475">
              <a:buNone/>
            </a:pPr>
            <a:r>
              <a:rPr lang="zh-CN" altLang="zh-CN" b="1" dirty="0">
                <a:solidFill>
                  <a:srgbClr val="002060"/>
                </a:solidFill>
              </a:rPr>
              <a:t>解密</a:t>
            </a:r>
            <a:r>
              <a:rPr lang="zh-CN" altLang="zh-CN" dirty="0"/>
              <a:t>时用相同的密钥字为：</a:t>
            </a:r>
          </a:p>
          <a:p>
            <a:pPr indent="625475">
              <a:buNone/>
            </a:pPr>
            <a:r>
              <a:rPr lang="en-US" altLang="zh-CN" dirty="0"/>
              <a:t>11011101</a:t>
            </a:r>
            <a:r>
              <a:rPr lang="zh-CN" altLang="zh-CN" dirty="0"/>
              <a:t>⊕</a:t>
            </a:r>
            <a:r>
              <a:rPr lang="en-US" altLang="zh-CN" dirty="0" smtClean="0"/>
              <a:t>10110111=01101010</a:t>
            </a:r>
          </a:p>
          <a:p>
            <a:pPr indent="625475">
              <a:buNone/>
            </a:pPr>
            <a:endParaRPr lang="zh-CN" altLang="zh-CN" dirty="0"/>
          </a:p>
          <a:p>
            <a:pPr indent="625475">
              <a:buNone/>
            </a:pPr>
            <a:r>
              <a:rPr lang="zh-CN" altLang="zh-CN" dirty="0"/>
              <a:t>实际的</a:t>
            </a:r>
            <a:r>
              <a:rPr lang="zh-CN" altLang="zh-CN" sz="4000" b="1" dirty="0">
                <a:solidFill>
                  <a:srgbClr val="FF0000"/>
                </a:solidFill>
              </a:rPr>
              <a:t>序列密码</a:t>
            </a:r>
            <a:r>
              <a:rPr lang="zh-CN" altLang="zh-CN" sz="4000" b="1" dirty="0" smtClean="0">
                <a:solidFill>
                  <a:srgbClr val="FF0000"/>
                </a:solidFill>
              </a:rPr>
              <a:t>算法安全性</a:t>
            </a:r>
            <a:r>
              <a:rPr lang="zh-CN" altLang="zh-CN" sz="4000" b="1" dirty="0">
                <a:solidFill>
                  <a:srgbClr val="FF0000"/>
                </a:solidFill>
              </a:rPr>
              <a:t>依赖于</a:t>
            </a:r>
            <a:r>
              <a:rPr lang="zh-CN" altLang="zh-CN" dirty="0"/>
              <a:t>密钥生成器所产生的</a:t>
            </a:r>
            <a:r>
              <a:rPr lang="zh-CN" altLang="zh-CN" sz="4000" b="1" dirty="0">
                <a:solidFill>
                  <a:srgbClr val="FF0000"/>
                </a:solidFill>
              </a:rPr>
              <a:t>密钥流的性质</a:t>
            </a:r>
            <a:r>
              <a:rPr lang="zh-CN" altLang="zh-CN" dirty="0"/>
              <a:t>。如果密钥流是无周期的（真正随机的）无限长随机序列，那么此时的序列密码即为</a:t>
            </a:r>
            <a:r>
              <a:rPr lang="en-US" altLang="zh-CN" dirty="0"/>
              <a:t>“</a:t>
            </a:r>
            <a:r>
              <a:rPr lang="zh-CN" altLang="zh-CN" dirty="0"/>
              <a:t>一次一密</a:t>
            </a:r>
            <a:r>
              <a:rPr lang="en-US" altLang="zh-CN" dirty="0"/>
              <a:t>”</a:t>
            </a:r>
            <a:r>
              <a:rPr lang="zh-CN" altLang="zh-CN" dirty="0"/>
              <a:t>的密码体制。</a:t>
            </a:r>
          </a:p>
          <a:p>
            <a:endParaRPr lang="zh-CN" altLang="en-US" dirty="0"/>
          </a:p>
        </p:txBody>
      </p:sp>
    </p:spTree>
    <p:extLst>
      <p:ext uri="{BB962C8B-B14F-4D97-AF65-F5344CB8AC3E}">
        <p14:creationId xmlns:p14="http://schemas.microsoft.com/office/powerpoint/2010/main" val="13930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5.2.2 </a:t>
            </a:r>
            <a:r>
              <a:rPr lang="zh-CN" altLang="zh-CN" b="1" dirty="0"/>
              <a:t>序列密码体制的</a:t>
            </a:r>
            <a:r>
              <a:rPr lang="zh-CN" altLang="zh-CN" b="1" dirty="0" smtClean="0"/>
              <a:t>分类</a:t>
            </a:r>
            <a:endParaRPr lang="zh-CN" altLang="en-US" dirty="0"/>
          </a:p>
        </p:txBody>
      </p:sp>
      <p:sp>
        <p:nvSpPr>
          <p:cNvPr id="3" name="内容占位符 2"/>
          <p:cNvSpPr>
            <a:spLocks noGrp="1"/>
          </p:cNvSpPr>
          <p:nvPr>
            <p:ph idx="1"/>
          </p:nvPr>
        </p:nvSpPr>
        <p:spPr>
          <a:xfrm>
            <a:off x="0" y="1268413"/>
            <a:ext cx="9143999" cy="2304603"/>
          </a:xfrm>
        </p:spPr>
        <p:txBody>
          <a:bodyPr/>
          <a:lstStyle/>
          <a:p>
            <a:pPr indent="625475">
              <a:buNone/>
            </a:pPr>
            <a:r>
              <a:rPr lang="zh-CN" altLang="zh-CN" dirty="0"/>
              <a:t>在序列密码中，根据状态函数是否</a:t>
            </a:r>
            <a:r>
              <a:rPr lang="zh-CN" altLang="zh-CN" b="1" dirty="0">
                <a:solidFill>
                  <a:srgbClr val="002060"/>
                </a:solidFill>
              </a:rPr>
              <a:t>独立于明文或密文</a:t>
            </a:r>
            <a:r>
              <a:rPr lang="zh-CN" altLang="zh-CN" dirty="0"/>
              <a:t>，可以将序列密码分为</a:t>
            </a:r>
            <a:r>
              <a:rPr lang="zh-CN" altLang="zh-CN" sz="2800" b="1" dirty="0">
                <a:solidFill>
                  <a:srgbClr val="FF0000"/>
                </a:solidFill>
              </a:rPr>
              <a:t>同步序列密码</a:t>
            </a:r>
            <a:r>
              <a:rPr lang="zh-CN" altLang="zh-CN" sz="2400" dirty="0"/>
              <a:t>和</a:t>
            </a:r>
            <a:r>
              <a:rPr lang="zh-CN" altLang="zh-CN" sz="2800" b="1" dirty="0">
                <a:solidFill>
                  <a:srgbClr val="FF0000"/>
                </a:solidFill>
              </a:rPr>
              <a:t>自同步序列密码</a:t>
            </a:r>
            <a:r>
              <a:rPr lang="zh-CN" altLang="zh-CN" dirty="0"/>
              <a:t>两类</a:t>
            </a:r>
            <a:r>
              <a:rPr lang="zh-CN" altLang="zh-CN" dirty="0" smtClean="0"/>
              <a:t>。</a:t>
            </a:r>
            <a:endParaRPr lang="en-US" altLang="zh-CN" dirty="0" smtClean="0"/>
          </a:p>
          <a:p>
            <a:pPr>
              <a:buNone/>
            </a:pPr>
            <a:endParaRPr lang="zh-CN" altLang="zh-CN" dirty="0"/>
          </a:p>
          <a:p>
            <a:pPr>
              <a:buNone/>
            </a:pPr>
            <a:r>
              <a:rPr lang="zh-CN" altLang="zh-CN" b="1" dirty="0"/>
              <a:t>1．同步序列密码</a:t>
            </a:r>
            <a:endParaRPr lang="zh-CN" altLang="zh-CN" dirty="0"/>
          </a:p>
          <a:p>
            <a:pPr>
              <a:buNone/>
            </a:pPr>
            <a:r>
              <a:rPr lang="zh-CN" altLang="zh-CN" dirty="0"/>
              <a:t>在同步序列密码</a:t>
            </a:r>
            <a:r>
              <a:rPr lang="zh-CN" altLang="zh-CN" dirty="0" smtClean="0"/>
              <a:t>中</a:t>
            </a:r>
            <a:r>
              <a:rPr lang="zh-CN" altLang="en-US" dirty="0" smtClean="0"/>
              <a:t>，</a:t>
            </a:r>
            <a:r>
              <a:rPr lang="zh-CN" altLang="zh-CN" b="1" dirty="0" smtClean="0">
                <a:solidFill>
                  <a:srgbClr val="002060"/>
                </a:solidFill>
              </a:rPr>
              <a:t>密钥流独立</a:t>
            </a:r>
            <a:r>
              <a:rPr lang="zh-CN" altLang="zh-CN" b="1" dirty="0">
                <a:solidFill>
                  <a:srgbClr val="002060"/>
                </a:solidFill>
              </a:rPr>
              <a:t>于消息</a:t>
            </a:r>
            <a:r>
              <a:rPr lang="zh-CN" altLang="zh-CN" b="1" dirty="0" smtClean="0">
                <a:solidFill>
                  <a:srgbClr val="002060"/>
                </a:solidFill>
              </a:rPr>
              <a:t>流</a:t>
            </a:r>
            <a:r>
              <a:rPr lang="zh-CN" altLang="zh-CN" dirty="0" smtClean="0"/>
              <a:t>产生</a:t>
            </a:r>
            <a:endParaRPr lang="zh-CN" altLang="en-US" dirty="0"/>
          </a:p>
        </p:txBody>
      </p:sp>
    </p:spTree>
    <p:extLst>
      <p:ext uri="{BB962C8B-B14F-4D97-AF65-F5344CB8AC3E}">
        <p14:creationId xmlns:p14="http://schemas.microsoft.com/office/powerpoint/2010/main" val="105828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221473009"/>
              </p:ext>
            </p:extLst>
          </p:nvPr>
        </p:nvGraphicFramePr>
        <p:xfrm>
          <a:off x="35496" y="980728"/>
          <a:ext cx="8989973" cy="4116288"/>
        </p:xfrm>
        <a:graphic>
          <a:graphicData uri="http://schemas.openxmlformats.org/presentationml/2006/ole">
            <mc:AlternateContent xmlns:mc="http://schemas.openxmlformats.org/markup-compatibility/2006">
              <mc:Choice xmlns:v="urn:schemas-microsoft-com:vml" Requires="v">
                <p:oleObj spid="_x0000_s2078" r:id="rId3" imgW="5044745" imgH="2163775" progId="Visio.Drawing.11">
                  <p:embed/>
                </p:oleObj>
              </mc:Choice>
              <mc:Fallback>
                <p:oleObj r:id="rId3" imgW="5044745" imgH="216377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980728"/>
                        <a:ext cx="8989973" cy="4116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43196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01967" cy="6264696"/>
          </a:xfrm>
        </p:spPr>
        <p:txBody>
          <a:bodyPr/>
          <a:lstStyle/>
          <a:p>
            <a:pPr>
              <a:buNone/>
            </a:pPr>
            <a:r>
              <a:rPr lang="zh-CN" altLang="zh-CN" dirty="0"/>
              <a:t>同步密钥流生成器模型，它具有以下特点：</a:t>
            </a:r>
          </a:p>
          <a:p>
            <a:pPr>
              <a:buNone/>
            </a:pPr>
            <a:r>
              <a:rPr lang="zh-CN" altLang="zh-CN" sz="3200" b="1" dirty="0">
                <a:solidFill>
                  <a:srgbClr val="FF0000"/>
                </a:solidFill>
              </a:rPr>
              <a:t>（</a:t>
            </a:r>
            <a:r>
              <a:rPr lang="en-US" altLang="zh-CN" sz="3200" b="1" dirty="0">
                <a:solidFill>
                  <a:srgbClr val="FF0000"/>
                </a:solidFill>
              </a:rPr>
              <a:t>1</a:t>
            </a:r>
            <a:r>
              <a:rPr lang="zh-CN" altLang="zh-CN" sz="3200" b="1" dirty="0">
                <a:solidFill>
                  <a:srgbClr val="FF0000"/>
                </a:solidFill>
              </a:rPr>
              <a:t>）</a:t>
            </a:r>
            <a:r>
              <a:rPr lang="zh-CN" altLang="zh-CN" sz="3200" b="1" dirty="0" smtClean="0">
                <a:solidFill>
                  <a:srgbClr val="FF0000"/>
                </a:solidFill>
              </a:rPr>
              <a:t>同步</a:t>
            </a:r>
            <a:r>
              <a:rPr lang="zh-CN" altLang="zh-CN" dirty="0" smtClean="0"/>
              <a:t>：</a:t>
            </a:r>
            <a:r>
              <a:rPr lang="zh-CN" altLang="zh-CN" dirty="0"/>
              <a:t>在一个同步序列中，发送方和接收方必须是同步的，即用同样的密钥且该密钥操作在同样的位置（状态），才能保证正确的解密</a:t>
            </a:r>
            <a:r>
              <a:rPr lang="zh-CN" altLang="zh-CN" dirty="0" smtClean="0"/>
              <a:t>。</a:t>
            </a:r>
            <a:endParaRPr lang="en-US" altLang="zh-CN" dirty="0" smtClean="0"/>
          </a:p>
          <a:p>
            <a:pPr>
              <a:buNone/>
            </a:pPr>
            <a:r>
              <a:rPr lang="zh-CN" altLang="zh-CN" sz="3200" b="1" dirty="0">
                <a:solidFill>
                  <a:srgbClr val="FF0000"/>
                </a:solidFill>
              </a:rPr>
              <a:t>（</a:t>
            </a:r>
            <a:r>
              <a:rPr lang="en-US" altLang="zh-CN" sz="3200" b="1" dirty="0">
                <a:solidFill>
                  <a:srgbClr val="FF0000"/>
                </a:solidFill>
              </a:rPr>
              <a:t>2</a:t>
            </a:r>
            <a:r>
              <a:rPr lang="zh-CN" altLang="zh-CN" sz="3200" b="1" dirty="0">
                <a:solidFill>
                  <a:srgbClr val="FF0000"/>
                </a:solidFill>
              </a:rPr>
              <a:t>）无错误传播</a:t>
            </a:r>
            <a:r>
              <a:rPr lang="zh-CN" altLang="zh-CN" dirty="0"/>
              <a:t>：在传输期间，一个密文字（或位）被改变（不是删除和插入）只能影响该密文字（或位）的恢复，不会对后续密文字（或位）产生影响。</a:t>
            </a:r>
          </a:p>
          <a:p>
            <a:pPr>
              <a:buNone/>
            </a:pPr>
            <a:r>
              <a:rPr lang="zh-CN" altLang="zh-CN" sz="3200" b="1" dirty="0">
                <a:solidFill>
                  <a:srgbClr val="FF0000"/>
                </a:solidFill>
              </a:rPr>
              <a:t>（</a:t>
            </a:r>
            <a:r>
              <a:rPr lang="en-US" altLang="zh-CN" sz="3200" b="1" dirty="0">
                <a:solidFill>
                  <a:srgbClr val="FF0000"/>
                </a:solidFill>
              </a:rPr>
              <a:t>3</a:t>
            </a:r>
            <a:r>
              <a:rPr lang="zh-CN" altLang="zh-CN" sz="3200" b="1" dirty="0">
                <a:solidFill>
                  <a:srgbClr val="FF0000"/>
                </a:solidFill>
              </a:rPr>
              <a:t>）主动攻击破坏同步</a:t>
            </a:r>
            <a:r>
              <a:rPr lang="zh-CN" altLang="zh-CN" dirty="0"/>
              <a:t>：按照同步要求，一个主动攻击对密文进行插入、删除或重放操作都会立即破坏其同步，从而可能被解密器检测出来。作为无错误传播的结果，主动攻击者可能有选择地对密文进行改动，并准确地知道这些改动对明文的影响，这时可以采用为数据源提供认证并保证数据完整性的技术。</a:t>
            </a:r>
          </a:p>
          <a:p>
            <a:pPr>
              <a:buNone/>
            </a:pPr>
            <a:endParaRPr lang="zh-CN" altLang="en-US" dirty="0"/>
          </a:p>
        </p:txBody>
      </p:sp>
    </p:spTree>
    <p:extLst>
      <p:ext uri="{BB962C8B-B14F-4D97-AF65-F5344CB8AC3E}">
        <p14:creationId xmlns:p14="http://schemas.microsoft.com/office/powerpoint/2010/main" val="13106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679569936"/>
              </p:ext>
            </p:extLst>
          </p:nvPr>
        </p:nvGraphicFramePr>
        <p:xfrm>
          <a:off x="35496" y="1040904"/>
          <a:ext cx="8989973" cy="4116288"/>
        </p:xfrm>
        <a:graphic>
          <a:graphicData uri="http://schemas.openxmlformats.org/presentationml/2006/ole">
            <mc:AlternateContent xmlns:mc="http://schemas.openxmlformats.org/markup-compatibility/2006">
              <mc:Choice xmlns:v="urn:schemas-microsoft-com:vml" Requires="v">
                <p:oleObj spid="_x0000_s8215" r:id="rId3" imgW="5044745" imgH="2163775" progId="Visio.Drawing.11">
                  <p:embed/>
                </p:oleObj>
              </mc:Choice>
              <mc:Fallback>
                <p:oleObj r:id="rId3" imgW="5044745" imgH="216377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040904"/>
                        <a:ext cx="8989973" cy="4116288"/>
                      </a:xfrm>
                      <a:prstGeom prst="rect">
                        <a:avLst/>
                      </a:prstGeom>
                      <a:noFill/>
                      <a:ln>
                        <a:noFill/>
                      </a:ln>
                    </p:spPr>
                  </p:pic>
                </p:oleObj>
              </mc:Fallback>
            </mc:AlternateContent>
          </a:graphicData>
        </a:graphic>
      </p:graphicFrame>
      <p:sp>
        <p:nvSpPr>
          <p:cNvPr id="2" name="TextBox 1"/>
          <p:cNvSpPr txBox="1"/>
          <p:nvPr/>
        </p:nvSpPr>
        <p:spPr>
          <a:xfrm>
            <a:off x="179512" y="116632"/>
            <a:ext cx="4896544" cy="523220"/>
          </a:xfrm>
          <a:prstGeom prst="rect">
            <a:avLst/>
          </a:prstGeom>
          <a:noFill/>
        </p:spPr>
        <p:txBody>
          <a:bodyPr wrap="square" rtlCol="0">
            <a:spAutoFit/>
          </a:bodyPr>
          <a:lstStyle/>
          <a:p>
            <a:r>
              <a:rPr lang="zh-CN" altLang="zh-CN" sz="2800" dirty="0">
                <a:latin typeface="微软雅黑" panose="020B0503020204020204" pitchFamily="34" charset="-122"/>
                <a:ea typeface="微软雅黑" panose="020B0503020204020204" pitchFamily="34" charset="-122"/>
              </a:rPr>
              <a:t>同步密钥流</a:t>
            </a:r>
            <a:r>
              <a:rPr lang="zh-CN" altLang="zh-CN" sz="2800" dirty="0" smtClean="0">
                <a:latin typeface="微软雅黑" panose="020B0503020204020204" pitchFamily="34" charset="-122"/>
                <a:ea typeface="微软雅黑" panose="020B0503020204020204" pitchFamily="34" charset="-122"/>
              </a:rPr>
              <a:t>生成器</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举例</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3416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OFB</a:t>
            </a:r>
            <a:r>
              <a:rPr lang="zh-CN" altLang="zh-CN" dirty="0"/>
              <a:t>模式的特性</a:t>
            </a:r>
            <a:r>
              <a:rPr lang="zh-CN" altLang="zh-CN"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None/>
                </a:pPr>
                <a:r>
                  <a:rPr lang="zh-CN" altLang="zh-CN" dirty="0" smtClean="0"/>
                  <a:t>（</a:t>
                </a:r>
                <a:r>
                  <a:rPr lang="en-US" altLang="zh-CN" dirty="0"/>
                  <a:t>1</a:t>
                </a:r>
                <a:r>
                  <a:rPr lang="zh-CN" altLang="zh-CN" dirty="0"/>
                  <a:t>）与</a:t>
                </a:r>
                <a:r>
                  <a:rPr lang="en-US" altLang="zh-CN" dirty="0"/>
                  <a:t>CFB</a:t>
                </a:r>
                <a:r>
                  <a:rPr lang="zh-CN" altLang="zh-CN" dirty="0"/>
                  <a:t>、</a:t>
                </a:r>
                <a:r>
                  <a:rPr lang="en-US" altLang="zh-CN" dirty="0"/>
                  <a:t>CBC</a:t>
                </a:r>
                <a:r>
                  <a:rPr lang="zh-CN" altLang="zh-CN" dirty="0"/>
                  <a:t>相同，输入相同明文，改变</a:t>
                </a:r>
                <a:r>
                  <a:rPr lang="en-US" altLang="zh-CN" dirty="0"/>
                  <a:t>IV</a:t>
                </a:r>
                <a:r>
                  <a:rPr lang="zh-CN" altLang="zh-CN" dirty="0"/>
                  <a:t>会导致相同的明文输入得到不同的密文输出。</a:t>
                </a:r>
              </a:p>
              <a:p>
                <a:pPr lvl="0">
                  <a:buNone/>
                </a:pPr>
                <a:r>
                  <a:rPr lang="en-US" altLang="zh-CN" dirty="0"/>
                  <a:t>  </a:t>
                </a:r>
                <a:r>
                  <a:rPr lang="zh-CN" altLang="zh-CN" dirty="0"/>
                  <a:t>（</a:t>
                </a:r>
                <a:r>
                  <a:rPr lang="en-US" altLang="zh-CN" dirty="0"/>
                  <a:t>2</a:t>
                </a:r>
                <a:r>
                  <a:rPr lang="zh-CN" altLang="zh-CN" dirty="0"/>
                  <a:t>）</a:t>
                </a:r>
                <a:r>
                  <a:rPr lang="en-US" altLang="zh-CN" dirty="0"/>
                  <a:t>OFB</a:t>
                </a:r>
                <a:r>
                  <a:rPr lang="zh-CN" altLang="zh-CN" dirty="0"/>
                  <a:t>模式的传输过程中的</a:t>
                </a:r>
                <a:r>
                  <a:rPr lang="zh-CN" altLang="zh-CN" sz="3600" b="1" dirty="0">
                    <a:solidFill>
                      <a:srgbClr val="002060"/>
                    </a:solidFill>
                  </a:rPr>
                  <a:t>比特错误不会被传播</a:t>
                </a:r>
                <a:r>
                  <a:rPr lang="zh-CN" altLang="zh-CN" dirty="0"/>
                  <a:t>。例如</a:t>
                </a:r>
                <a14:m>
                  <m:oMath xmlns:m="http://schemas.openxmlformats.org/officeDocument/2006/math">
                    <m:sSub>
                      <m:sSubPr>
                        <m:ctrlPr>
                          <a:rPr lang="zh-CN" altLang="zh-CN" i="1">
                            <a:latin typeface="Cambria Math"/>
                          </a:rPr>
                        </m:ctrlPr>
                      </m:sSubPr>
                      <m:e>
                        <m:r>
                          <a:rPr lang="en-US" altLang="zh-CN" i="1">
                            <a:latin typeface="Cambria Math"/>
                          </a:rPr>
                          <m:t>𝐶</m:t>
                        </m:r>
                      </m:e>
                      <m:sub>
                        <m:r>
                          <a:rPr lang="en-US" altLang="zh-CN" i="1">
                            <a:latin typeface="Cambria Math"/>
                          </a:rPr>
                          <m:t>𝑖</m:t>
                        </m:r>
                      </m:sub>
                    </m:sSub>
                  </m:oMath>
                </a14:m>
                <a:r>
                  <a:rPr lang="zh-CN" altLang="zh-CN" dirty="0"/>
                  <a:t>中出现一个或多个比特错误，在解密结果中只有</a:t>
                </a:r>
                <a14:m>
                  <m:oMath xmlns:m="http://schemas.openxmlformats.org/officeDocument/2006/math">
                    <m:sSub>
                      <m:sSubPr>
                        <m:ctrlPr>
                          <a:rPr lang="zh-CN" altLang="zh-CN" i="1">
                            <a:latin typeface="Cambria Math"/>
                          </a:rPr>
                        </m:ctrlPr>
                      </m:sSubPr>
                      <m:e>
                        <m:r>
                          <a:rPr lang="en-US" altLang="zh-CN" i="1">
                            <a:latin typeface="Cambria Math"/>
                          </a:rPr>
                          <m:t>𝑃</m:t>
                        </m:r>
                      </m:e>
                      <m:sub>
                        <m:r>
                          <a:rPr lang="en-US" altLang="zh-CN" i="1">
                            <a:latin typeface="Cambria Math"/>
                          </a:rPr>
                          <m:t>𝑖</m:t>
                        </m:r>
                      </m:sub>
                    </m:sSub>
                  </m:oMath>
                </a14:m>
                <a:r>
                  <a:rPr lang="zh-CN" altLang="zh-CN" dirty="0"/>
                  <a:t>受到影响，以后各明文分组则不受影响。但与</a:t>
                </a:r>
                <a:r>
                  <a:rPr lang="en-US" altLang="zh-CN" dirty="0"/>
                  <a:t>CFB</a:t>
                </a:r>
                <a:r>
                  <a:rPr lang="zh-CN" altLang="zh-CN" dirty="0"/>
                  <a:t>模式相比，更易受到</a:t>
                </a:r>
                <a:r>
                  <a:rPr lang="zh-CN" altLang="zh-CN" sz="3600" b="1" dirty="0">
                    <a:solidFill>
                      <a:srgbClr val="002060"/>
                    </a:solidFill>
                  </a:rPr>
                  <a:t>对消息流的篡改攻击</a:t>
                </a:r>
                <a:r>
                  <a:rPr lang="zh-CN" altLang="zh-CN" dirty="0"/>
                  <a:t>，比如在密文中取</a:t>
                </a:r>
                <a:r>
                  <a:rPr lang="en-US" altLang="zh-CN" dirty="0"/>
                  <a:t>1bit</a:t>
                </a:r>
                <a:r>
                  <a:rPr lang="zh-CN" altLang="zh-CN" dirty="0"/>
                  <a:t>的补，那么在恢复的明文中相应位置的比特也为原比特的补。因此使得敌手有可能通过对消息校验部分的篡改和对数据部分的篡改，而以纠错码不能检测的方式篡改，因此对于密文被篡改难以进行检测，无法实现完整性检测。</a:t>
                </a:r>
              </a:p>
              <a:p>
                <a:pPr>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35" t="-1138" r="-793" b="-7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56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3" y="1268413"/>
            <a:ext cx="8458200" cy="1944563"/>
          </a:xfrm>
        </p:spPr>
        <p:txBody>
          <a:bodyPr/>
          <a:lstStyle/>
          <a:p>
            <a:pPr>
              <a:buNone/>
            </a:pPr>
            <a:r>
              <a:rPr lang="zh-CN" altLang="zh-CN" b="1" dirty="0"/>
              <a:t>2．自同步序列密码</a:t>
            </a:r>
            <a:endParaRPr lang="zh-CN" altLang="zh-CN" dirty="0"/>
          </a:p>
          <a:p>
            <a:pPr>
              <a:buNone/>
            </a:pPr>
            <a:r>
              <a:rPr lang="zh-CN" altLang="zh-CN" dirty="0"/>
              <a:t>自同步序列密码也称为异步流密码，其密钥流的产生</a:t>
            </a:r>
            <a:r>
              <a:rPr lang="zh-CN" altLang="zh-CN" sz="2800" b="1" dirty="0">
                <a:solidFill>
                  <a:srgbClr val="FF0000"/>
                </a:solidFill>
              </a:rPr>
              <a:t>不是独立于明文流和密文流的</a:t>
            </a:r>
            <a:r>
              <a:rPr lang="zh-CN" altLang="zh-CN" dirty="0"/>
              <a:t>，与种子密钥和其前面已产生若干密文字有关。</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29000"/>
            <a:ext cx="7058992" cy="2808312"/>
          </a:xfrm>
          <a:prstGeom prst="rect">
            <a:avLst/>
          </a:prstGeom>
          <a:noFill/>
          <a:ln>
            <a:noFill/>
          </a:ln>
        </p:spPr>
      </p:pic>
    </p:spTree>
    <p:extLst>
      <p:ext uri="{BB962C8B-B14F-4D97-AF65-F5344CB8AC3E}">
        <p14:creationId xmlns:p14="http://schemas.microsoft.com/office/powerpoint/2010/main" val="51160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530714261"/>
              </p:ext>
            </p:extLst>
          </p:nvPr>
        </p:nvGraphicFramePr>
        <p:xfrm>
          <a:off x="127786" y="1916832"/>
          <a:ext cx="9016214" cy="4221088"/>
        </p:xfrm>
        <a:graphic>
          <a:graphicData uri="http://schemas.openxmlformats.org/presentationml/2006/ole">
            <mc:AlternateContent xmlns:mc="http://schemas.openxmlformats.org/markup-compatibility/2006">
              <mc:Choice xmlns:v="urn:schemas-microsoft-com:vml" Requires="v">
                <p:oleObj spid="_x0000_s3102" r:id="rId3" imgW="5044745" imgH="2223516" progId="Visio.Drawing.11">
                  <p:embed/>
                </p:oleObj>
              </mc:Choice>
              <mc:Fallback>
                <p:oleObj r:id="rId3" imgW="5044745" imgH="222351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86" y="1916832"/>
                        <a:ext cx="9016214" cy="4221088"/>
                      </a:xfrm>
                      <a:prstGeom prst="rect">
                        <a:avLst/>
                      </a:prstGeom>
                      <a:noFill/>
                      <a:ln>
                        <a:noFill/>
                      </a:ln>
                    </p:spPr>
                  </p:pic>
                </p:oleObj>
              </mc:Fallback>
            </mc:AlternateContent>
          </a:graphicData>
        </a:graphic>
      </p:graphicFrame>
      <p:sp>
        <p:nvSpPr>
          <p:cNvPr id="2" name="TextBox 1"/>
          <p:cNvSpPr txBox="1"/>
          <p:nvPr/>
        </p:nvSpPr>
        <p:spPr>
          <a:xfrm>
            <a:off x="611560" y="476672"/>
            <a:ext cx="3960440" cy="523220"/>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自同步</a:t>
            </a:r>
            <a:r>
              <a:rPr lang="zh-CN" altLang="zh-CN" sz="2800" b="1" dirty="0" smtClean="0">
                <a:latin typeface="微软雅黑" panose="020B0503020204020204" pitchFamily="34" charset="-122"/>
                <a:ea typeface="微软雅黑" panose="020B0503020204020204" pitchFamily="34" charset="-122"/>
              </a:rPr>
              <a:t>序列密码</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举例</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467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533400">
              <a:buNone/>
            </a:pPr>
            <a:r>
              <a:rPr lang="zh-CN" altLang="zh-CN" dirty="0"/>
              <a:t>自同步密钥流生成器模型，它具有以下特点：</a:t>
            </a:r>
          </a:p>
          <a:p>
            <a:pPr indent="533400">
              <a:buNone/>
            </a:pPr>
            <a:r>
              <a:rPr lang="zh-CN" altLang="zh-CN" dirty="0"/>
              <a:t>（</a:t>
            </a:r>
            <a:r>
              <a:rPr lang="en-US" altLang="zh-CN" dirty="0"/>
              <a:t>1</a:t>
            </a:r>
            <a:r>
              <a:rPr lang="zh-CN" altLang="zh-CN" dirty="0"/>
              <a:t>）</a:t>
            </a:r>
            <a:r>
              <a:rPr lang="zh-CN" altLang="zh-CN" sz="2800" b="1" dirty="0">
                <a:solidFill>
                  <a:srgbClr val="FF0000"/>
                </a:solidFill>
              </a:rPr>
              <a:t>自同步</a:t>
            </a:r>
            <a:r>
              <a:rPr lang="zh-CN" altLang="zh-CN" dirty="0"/>
              <a:t>：自同步的实现依赖于密文字被删除或插入，这是因为解密只取决于先前固定</a:t>
            </a:r>
            <a:r>
              <a:rPr lang="zh-CN" altLang="zh-CN" dirty="0" smtClean="0"/>
              <a:t>数量的</a:t>
            </a:r>
            <a:r>
              <a:rPr lang="zh-CN" altLang="zh-CN" dirty="0"/>
              <a:t>密文字。自同步序列密码在同步丢失后能够自动重新建立同步，并正确地解密，只有固定数量的明文字不能解密。</a:t>
            </a:r>
          </a:p>
          <a:p>
            <a:pPr indent="533400">
              <a:buNone/>
            </a:pPr>
            <a:r>
              <a:rPr lang="zh-CN" altLang="zh-CN" dirty="0"/>
              <a:t>（</a:t>
            </a:r>
            <a:r>
              <a:rPr lang="en-US" altLang="zh-CN" dirty="0"/>
              <a:t>2</a:t>
            </a:r>
            <a:r>
              <a:rPr lang="zh-CN" altLang="zh-CN" dirty="0"/>
              <a:t>）</a:t>
            </a:r>
            <a:r>
              <a:rPr lang="zh-CN" altLang="zh-CN" sz="2800" b="1" dirty="0">
                <a:solidFill>
                  <a:srgbClr val="FF0000"/>
                </a:solidFill>
              </a:rPr>
              <a:t>有限的错误传播</a:t>
            </a:r>
            <a:r>
              <a:rPr lang="zh-CN" altLang="zh-CN" dirty="0"/>
              <a:t>：因为自同步序列的状态</a:t>
            </a:r>
            <a:r>
              <a:rPr lang="zh-CN" altLang="zh-CN" dirty="0" smtClean="0"/>
              <a:t>取决于</a:t>
            </a:r>
            <a:r>
              <a:rPr lang="en-US" altLang="zh-CN" dirty="0" smtClean="0"/>
              <a:t>t</a:t>
            </a:r>
            <a:r>
              <a:rPr lang="zh-CN" altLang="zh-CN" dirty="0" smtClean="0"/>
              <a:t>个</a:t>
            </a:r>
            <a:r>
              <a:rPr lang="zh-CN" altLang="zh-CN" dirty="0"/>
              <a:t>已有的密文字符，若一个密文字（或位）在传输过程中被修改（插入或删除），则解密时最多只影响到后续</a:t>
            </a:r>
            <a:r>
              <a:rPr lang="en-US" altLang="zh-CN" dirty="0"/>
              <a:t> </a:t>
            </a:r>
            <a:r>
              <a:rPr lang="en-US" altLang="zh-CN" dirty="0" smtClean="0"/>
              <a:t>t</a:t>
            </a:r>
            <a:r>
              <a:rPr lang="zh-CN" altLang="zh-CN" dirty="0" smtClean="0"/>
              <a:t>个</a:t>
            </a:r>
            <a:r>
              <a:rPr lang="zh-CN" altLang="zh-CN" dirty="0"/>
              <a:t>密文字的解密，即只发生有限的错误传播。</a:t>
            </a:r>
          </a:p>
          <a:p>
            <a:endParaRPr lang="zh-CN" altLang="en-US" dirty="0"/>
          </a:p>
        </p:txBody>
      </p:sp>
    </p:spTree>
    <p:extLst>
      <p:ext uri="{BB962C8B-B14F-4D97-AF65-F5344CB8AC3E}">
        <p14:creationId xmlns:p14="http://schemas.microsoft.com/office/powerpoint/2010/main" val="222723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a:t>
            </a:r>
            <a:r>
              <a:rPr lang="en-US" altLang="zh-CN" dirty="0"/>
              <a:t>3</a:t>
            </a:r>
            <a:r>
              <a:rPr lang="zh-CN" altLang="zh-CN" dirty="0"/>
              <a:t>）</a:t>
            </a:r>
            <a:r>
              <a:rPr lang="zh-CN" altLang="zh-CN" sz="2800" b="1" dirty="0">
                <a:solidFill>
                  <a:srgbClr val="00B0F0"/>
                </a:solidFill>
              </a:rPr>
              <a:t>难</a:t>
            </a:r>
            <a:r>
              <a:rPr lang="zh-CN" altLang="zh-CN" sz="2800" b="1" dirty="0">
                <a:solidFill>
                  <a:srgbClr val="FF0000"/>
                </a:solidFill>
              </a:rPr>
              <a:t>检测主动攻击</a:t>
            </a:r>
            <a:r>
              <a:rPr lang="zh-CN" altLang="zh-CN" dirty="0"/>
              <a:t>：相比于同步，自同步使得主动攻击者发起的对密文字的插入、删除、重放等攻击只会产生非常有限的影响，正确的解密能很快自动重建。因此，</a:t>
            </a:r>
            <a:r>
              <a:rPr lang="zh-CN" altLang="zh-CN" dirty="0" smtClean="0"/>
              <a:t>主动攻击</a:t>
            </a:r>
            <a:r>
              <a:rPr lang="zh-CN" altLang="zh-CN" dirty="0"/>
              <a:t>对自同步序列密码很</a:t>
            </a:r>
            <a:r>
              <a:rPr lang="zh-CN" altLang="zh-CN" dirty="0" smtClean="0"/>
              <a:t>困难</a:t>
            </a:r>
            <a:r>
              <a:rPr lang="zh-CN" altLang="en-US" dirty="0"/>
              <a:t>的</a:t>
            </a:r>
            <a:r>
              <a:rPr lang="zh-CN" altLang="zh-CN" dirty="0" smtClean="0"/>
              <a:t>，</a:t>
            </a:r>
            <a:r>
              <a:rPr lang="zh-CN" altLang="zh-CN" dirty="0"/>
              <a:t>可能需要采用为数据源提供认证并保证数据完整性的技术。有限的错误传播特性使得主动攻击者对密文字的任何改动都会引起一些密文字解密出错。</a:t>
            </a:r>
          </a:p>
          <a:p>
            <a:pPr indent="715963">
              <a:buNone/>
            </a:pPr>
            <a:r>
              <a:rPr lang="zh-CN" altLang="zh-CN" dirty="0"/>
              <a:t>（</a:t>
            </a:r>
            <a:r>
              <a:rPr lang="en-US" altLang="zh-CN" dirty="0"/>
              <a:t>4</a:t>
            </a:r>
            <a:r>
              <a:rPr lang="zh-CN" altLang="zh-CN" dirty="0"/>
              <a:t>）</a:t>
            </a:r>
            <a:r>
              <a:rPr lang="zh-CN" altLang="zh-CN" sz="2800" b="1" dirty="0">
                <a:solidFill>
                  <a:srgbClr val="FF0000"/>
                </a:solidFill>
              </a:rPr>
              <a:t>密文统计扩散</a:t>
            </a:r>
            <a:r>
              <a:rPr lang="zh-CN" altLang="zh-CN" dirty="0"/>
              <a:t>：每个明文字都会影响其后的整个密文，即</a:t>
            </a:r>
            <a:r>
              <a:rPr lang="zh-CN" altLang="zh-CN" b="1" dirty="0">
                <a:solidFill>
                  <a:srgbClr val="00B0F0"/>
                </a:solidFill>
              </a:rPr>
              <a:t>密文</a:t>
            </a:r>
            <a:r>
              <a:rPr lang="zh-CN" altLang="zh-CN" dirty="0"/>
              <a:t>的统计特性被扩散到密文中。所以，自同步序列密码体制在抵抗利用明文冗余度而发起的攻击方面要强于同步序列密码。</a:t>
            </a:r>
          </a:p>
          <a:p>
            <a:endParaRPr lang="zh-CN" altLang="en-US" dirty="0"/>
          </a:p>
        </p:txBody>
      </p:sp>
    </p:spTree>
    <p:extLst>
      <p:ext uri="{BB962C8B-B14F-4D97-AF65-F5344CB8AC3E}">
        <p14:creationId xmlns:p14="http://schemas.microsoft.com/office/powerpoint/2010/main" val="248612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2" y="476672"/>
            <a:ext cx="8673976" cy="6048672"/>
          </a:xfrm>
        </p:spPr>
        <p:txBody>
          <a:bodyPr/>
          <a:lstStyle/>
          <a:p>
            <a:pPr indent="625475" fontAlgn="ctr">
              <a:buNone/>
            </a:pPr>
            <a:r>
              <a:rPr lang="zh-CN" altLang="zh-CN" dirty="0"/>
              <a:t>设</a:t>
            </a:r>
            <a:r>
              <a:rPr lang="zh-CN" altLang="zh-CN" sz="3200" b="1" dirty="0">
                <a:solidFill>
                  <a:srgbClr val="002060"/>
                </a:solidFill>
              </a:rPr>
              <a:t>明文</a:t>
            </a:r>
            <a:r>
              <a:rPr lang="en-US" altLang="zh-CN" i="1" dirty="0"/>
              <a:t>m</a:t>
            </a:r>
            <a:r>
              <a:rPr lang="en-US" altLang="zh-CN" dirty="0"/>
              <a:t>= </a:t>
            </a:r>
            <a:r>
              <a:rPr lang="en-US" altLang="zh-CN" i="1" dirty="0"/>
              <a:t>m</a:t>
            </a:r>
            <a:r>
              <a:rPr lang="en-US" altLang="zh-CN" baseline="-25000" dirty="0"/>
              <a:t>1</a:t>
            </a:r>
            <a:r>
              <a:rPr lang="en-US" altLang="zh-CN" i="1" dirty="0"/>
              <a:t>m</a:t>
            </a:r>
            <a:r>
              <a:rPr lang="en-US" altLang="zh-CN" baseline="-25000" dirty="0"/>
              <a:t>2</a:t>
            </a:r>
            <a:r>
              <a:rPr lang="en-US" altLang="zh-CN" dirty="0"/>
              <a:t>…</a:t>
            </a:r>
            <a:r>
              <a:rPr lang="zh-CN" altLang="zh-CN" dirty="0"/>
              <a:t>，</a:t>
            </a:r>
            <a:r>
              <a:rPr lang="zh-CN" altLang="zh-CN" sz="3200" b="1" dirty="0">
                <a:solidFill>
                  <a:srgbClr val="002060"/>
                </a:solidFill>
              </a:rPr>
              <a:t>密钥</a:t>
            </a:r>
            <a:r>
              <a:rPr lang="en-US" altLang="zh-CN" i="1" dirty="0"/>
              <a:t>k</a:t>
            </a:r>
            <a:r>
              <a:rPr lang="en-US" altLang="zh-CN" dirty="0"/>
              <a:t>= </a:t>
            </a:r>
            <a:r>
              <a:rPr lang="en-US" altLang="zh-CN" i="1" dirty="0"/>
              <a:t>k</a:t>
            </a:r>
            <a:r>
              <a:rPr lang="en-US" altLang="zh-CN" baseline="-25000" dirty="0"/>
              <a:t>1</a:t>
            </a:r>
            <a:r>
              <a:rPr lang="en-US" altLang="zh-CN" i="1" dirty="0"/>
              <a:t>k</a:t>
            </a:r>
            <a:r>
              <a:rPr lang="en-US" altLang="zh-CN" baseline="-25000" dirty="0"/>
              <a:t>2</a:t>
            </a:r>
            <a:r>
              <a:rPr lang="en-US" altLang="zh-CN" dirty="0"/>
              <a:t>…</a:t>
            </a:r>
            <a:r>
              <a:rPr lang="zh-CN" altLang="zh-CN" dirty="0"/>
              <a:t>，其中</a:t>
            </a:r>
            <a:r>
              <a:rPr lang="en-US" altLang="zh-CN" i="1" dirty="0"/>
              <a:t>m</a:t>
            </a:r>
            <a:r>
              <a:rPr lang="en-US" altLang="zh-CN" baseline="-25000" dirty="0"/>
              <a:t>i</a:t>
            </a:r>
            <a:r>
              <a:rPr lang="zh-CN" altLang="zh-CN" dirty="0"/>
              <a:t>，</a:t>
            </a:r>
            <a:r>
              <a:rPr lang="en-US" altLang="zh-CN" i="1" dirty="0" err="1"/>
              <a:t>k</a:t>
            </a:r>
            <a:r>
              <a:rPr lang="en-US" altLang="zh-CN" i="1" baseline="-25000" dirty="0" err="1"/>
              <a:t>i</a:t>
            </a:r>
            <a:r>
              <a:rPr lang="en-US" altLang="zh-CN" dirty="0" err="1"/>
              <a:t>∈</a:t>
            </a:r>
            <a:r>
              <a:rPr lang="en-US" altLang="zh-CN" i="1" dirty="0" err="1"/>
              <a:t>GF</a:t>
            </a:r>
            <a:r>
              <a:rPr lang="en-US" altLang="zh-CN" dirty="0"/>
              <a:t>(2)</a:t>
            </a:r>
            <a:r>
              <a:rPr lang="zh-CN" altLang="zh-CN" dirty="0"/>
              <a:t>，</a:t>
            </a:r>
            <a:r>
              <a:rPr lang="en-US" altLang="zh-CN" i="1" dirty="0"/>
              <a:t>i</a:t>
            </a:r>
            <a:r>
              <a:rPr lang="en-US" altLang="zh-CN" dirty="0"/>
              <a:t>≥1</a:t>
            </a:r>
            <a:r>
              <a:rPr lang="zh-CN" altLang="zh-CN" dirty="0"/>
              <a:t>，则</a:t>
            </a:r>
            <a:r>
              <a:rPr lang="zh-CN" altLang="zh-CN" sz="3200" b="1" dirty="0">
                <a:solidFill>
                  <a:srgbClr val="002060"/>
                </a:solidFill>
              </a:rPr>
              <a:t>密文</a:t>
            </a:r>
            <a:r>
              <a:rPr lang="en-US" altLang="zh-CN" i="1" dirty="0"/>
              <a:t>c</a:t>
            </a:r>
            <a:r>
              <a:rPr lang="en-US" altLang="zh-CN" dirty="0"/>
              <a:t>= </a:t>
            </a:r>
            <a:r>
              <a:rPr lang="en-US" altLang="zh-CN" i="1" dirty="0"/>
              <a:t>c</a:t>
            </a:r>
            <a:r>
              <a:rPr lang="en-US" altLang="zh-CN" baseline="-25000" dirty="0"/>
              <a:t>1</a:t>
            </a:r>
            <a:r>
              <a:rPr lang="en-US" altLang="zh-CN" i="1" dirty="0"/>
              <a:t>c</a:t>
            </a:r>
            <a:r>
              <a:rPr lang="en-US" altLang="zh-CN" baseline="-25000" dirty="0"/>
              <a:t>2</a:t>
            </a:r>
            <a:r>
              <a:rPr lang="en-US" altLang="zh-CN" dirty="0"/>
              <a:t>…</a:t>
            </a:r>
            <a:r>
              <a:rPr lang="zh-CN" altLang="zh-CN" dirty="0"/>
              <a:t>，其中</a:t>
            </a:r>
            <a:r>
              <a:rPr lang="en-US" altLang="zh-CN" i="1" dirty="0"/>
              <a:t>c</a:t>
            </a:r>
            <a:r>
              <a:rPr lang="en-US" altLang="zh-CN" baseline="-25000" dirty="0"/>
              <a:t>i</a:t>
            </a:r>
            <a:r>
              <a:rPr lang="en-US" altLang="zh-CN" dirty="0"/>
              <a:t>= </a:t>
            </a:r>
            <a:r>
              <a:rPr lang="en-US" altLang="zh-CN" i="1" dirty="0"/>
              <a:t>m</a:t>
            </a:r>
            <a:r>
              <a:rPr lang="en-US" altLang="zh-CN" i="1" baseline="-25000" dirty="0"/>
              <a:t>i</a:t>
            </a:r>
            <a:r>
              <a:rPr lang="en-US" altLang="zh-CN" dirty="0"/>
              <a:t> </a:t>
            </a:r>
            <a:r>
              <a:rPr lang="zh-CN" altLang="zh-CN" dirty="0"/>
              <a:t>⊕</a:t>
            </a:r>
            <a:r>
              <a:rPr lang="en-US" altLang="zh-CN" i="1" dirty="0" err="1" smtClean="0"/>
              <a:t>k</a:t>
            </a:r>
            <a:r>
              <a:rPr lang="en-US" altLang="zh-CN" i="1" baseline="-25000" dirty="0" err="1" smtClean="0"/>
              <a:t>i</a:t>
            </a:r>
            <a:r>
              <a:rPr lang="zh-CN" altLang="zh-CN" dirty="0"/>
              <a:t>。这里</a:t>
            </a:r>
            <a:r>
              <a:rPr lang="en-US" altLang="zh-CN" dirty="0"/>
              <a:t> </a:t>
            </a:r>
            <a:r>
              <a:rPr lang="zh-CN" altLang="zh-CN" dirty="0"/>
              <a:t>⊕</a:t>
            </a:r>
            <a:r>
              <a:rPr lang="zh-CN" altLang="zh-CN" dirty="0" smtClean="0"/>
              <a:t>为</a:t>
            </a:r>
            <a:r>
              <a:rPr lang="zh-CN" altLang="zh-CN" sz="3200" b="1" dirty="0">
                <a:solidFill>
                  <a:srgbClr val="002060"/>
                </a:solidFill>
              </a:rPr>
              <a:t>模</a:t>
            </a:r>
            <a:r>
              <a:rPr lang="en-US" altLang="zh-CN" sz="3200" b="1" dirty="0">
                <a:solidFill>
                  <a:srgbClr val="002060"/>
                </a:solidFill>
              </a:rPr>
              <a:t>2</a:t>
            </a:r>
            <a:r>
              <a:rPr lang="zh-CN" altLang="zh-CN" sz="3200" b="1" dirty="0">
                <a:solidFill>
                  <a:srgbClr val="002060"/>
                </a:solidFill>
              </a:rPr>
              <a:t>加法</a:t>
            </a:r>
            <a:r>
              <a:rPr lang="zh-CN" altLang="zh-CN" dirty="0"/>
              <a:t>。</a:t>
            </a:r>
          </a:p>
          <a:p>
            <a:pPr indent="625475" fontAlgn="ctr">
              <a:buNone/>
            </a:pPr>
            <a:r>
              <a:rPr lang="zh-CN" altLang="zh-CN" dirty="0"/>
              <a:t>由模</a:t>
            </a:r>
            <a:r>
              <a:rPr lang="en-US" altLang="zh-CN" dirty="0"/>
              <a:t>2</a:t>
            </a:r>
            <a:r>
              <a:rPr lang="zh-CN" altLang="zh-CN" dirty="0"/>
              <a:t>加法的性质可知，</a:t>
            </a:r>
            <a:r>
              <a:rPr lang="en-US" altLang="zh-CN" dirty="0" err="1"/>
              <a:t>Vernam</a:t>
            </a:r>
            <a:r>
              <a:rPr lang="zh-CN" altLang="zh-CN" dirty="0"/>
              <a:t>密码技术的</a:t>
            </a:r>
            <a:r>
              <a:rPr lang="zh-CN" altLang="zh-CN" sz="3200" b="1" dirty="0">
                <a:solidFill>
                  <a:srgbClr val="002060"/>
                </a:solidFill>
              </a:rPr>
              <a:t>解密</a:t>
            </a:r>
            <a:r>
              <a:rPr lang="zh-CN" altLang="zh-CN" dirty="0"/>
              <a:t>方法和</a:t>
            </a:r>
            <a:r>
              <a:rPr lang="zh-CN" altLang="zh-CN" sz="3200" b="1" dirty="0">
                <a:solidFill>
                  <a:srgbClr val="002060"/>
                </a:solidFill>
              </a:rPr>
              <a:t>加密</a:t>
            </a:r>
            <a:r>
              <a:rPr lang="zh-CN" altLang="zh-CN" dirty="0"/>
              <a:t>方法一样，只是将明文和密文的位置调换一下：</a:t>
            </a:r>
            <a:r>
              <a:rPr lang="en-US" altLang="zh-CN" i="1" dirty="0"/>
              <a:t>m</a:t>
            </a:r>
            <a:r>
              <a:rPr lang="en-US" altLang="zh-CN" i="1" baseline="-25000" dirty="0"/>
              <a:t>i</a:t>
            </a:r>
            <a:r>
              <a:rPr lang="en-US" altLang="zh-CN" dirty="0"/>
              <a:t> = </a:t>
            </a:r>
            <a:r>
              <a:rPr lang="en-US" altLang="zh-CN" i="1" dirty="0"/>
              <a:t>c</a:t>
            </a:r>
            <a:r>
              <a:rPr lang="en-US" altLang="zh-CN" i="1" baseline="-25000" dirty="0"/>
              <a:t>i</a:t>
            </a:r>
            <a:r>
              <a:rPr lang="en-US" altLang="zh-CN" dirty="0"/>
              <a:t> </a:t>
            </a:r>
            <a:r>
              <a:rPr lang="zh-CN" altLang="zh-CN" dirty="0"/>
              <a:t>⊕</a:t>
            </a:r>
            <a:r>
              <a:rPr lang="en-US" altLang="zh-CN" i="1" dirty="0" err="1" smtClean="0"/>
              <a:t>k</a:t>
            </a:r>
            <a:r>
              <a:rPr lang="en-US" altLang="zh-CN" i="1" baseline="-25000" dirty="0" err="1" smtClean="0"/>
              <a:t>i</a:t>
            </a:r>
            <a:r>
              <a:rPr lang="zh-CN" altLang="zh-CN" dirty="0" smtClean="0"/>
              <a:t>。</a:t>
            </a:r>
            <a:endParaRPr lang="en-US" altLang="zh-CN" dirty="0" smtClean="0"/>
          </a:p>
          <a:p>
            <a:pPr indent="625475" fontAlgn="ctr">
              <a:buNone/>
            </a:pPr>
            <a:endParaRPr lang="zh-CN" altLang="zh-CN" dirty="0"/>
          </a:p>
          <a:p>
            <a:pPr indent="625475" fontAlgn="ctr">
              <a:buNone/>
            </a:pPr>
            <a:r>
              <a:rPr lang="en-US" altLang="zh-CN" b="1" dirty="0"/>
              <a:t>[</a:t>
            </a:r>
            <a:r>
              <a:rPr lang="zh-CN" altLang="zh-CN" b="1" dirty="0"/>
              <a:t>例</a:t>
            </a:r>
            <a:r>
              <a:rPr lang="en-US" altLang="zh-CN" b="1" dirty="0"/>
              <a:t>2-5]</a:t>
            </a:r>
            <a:r>
              <a:rPr lang="zh-CN" altLang="zh-CN" dirty="0"/>
              <a:t>：设</a:t>
            </a:r>
            <a:r>
              <a:rPr lang="zh-CN" altLang="zh-CN" sz="3200" b="1" dirty="0">
                <a:solidFill>
                  <a:srgbClr val="002060"/>
                </a:solidFill>
              </a:rPr>
              <a:t>明文</a:t>
            </a:r>
            <a:r>
              <a:rPr lang="en-US" altLang="zh-CN" i="1" dirty="0"/>
              <a:t>m</a:t>
            </a:r>
            <a:r>
              <a:rPr lang="en-US" altLang="zh-CN" dirty="0"/>
              <a:t>=01100001</a:t>
            </a:r>
            <a:r>
              <a:rPr lang="zh-CN" altLang="zh-CN" dirty="0"/>
              <a:t>，</a:t>
            </a:r>
            <a:r>
              <a:rPr lang="zh-CN" altLang="zh-CN" sz="3200" b="1" dirty="0">
                <a:solidFill>
                  <a:srgbClr val="002060"/>
                </a:solidFill>
              </a:rPr>
              <a:t>密钥</a:t>
            </a:r>
            <a:r>
              <a:rPr lang="en-US" altLang="zh-CN" i="1" dirty="0"/>
              <a:t>k</a:t>
            </a:r>
            <a:r>
              <a:rPr lang="en-US" altLang="zh-CN" dirty="0"/>
              <a:t>=01001110</a:t>
            </a:r>
            <a:r>
              <a:rPr lang="zh-CN" altLang="zh-CN" dirty="0"/>
              <a:t>，使用</a:t>
            </a:r>
            <a:r>
              <a:rPr lang="en-US" altLang="zh-CN" dirty="0" err="1"/>
              <a:t>Vernam</a:t>
            </a:r>
            <a:r>
              <a:rPr lang="zh-CN" altLang="zh-CN" dirty="0"/>
              <a:t>密码</a:t>
            </a:r>
            <a:r>
              <a:rPr lang="zh-CN" altLang="zh-CN" sz="3200" b="1" dirty="0">
                <a:solidFill>
                  <a:srgbClr val="002060"/>
                </a:solidFill>
              </a:rPr>
              <a:t>加密</a:t>
            </a:r>
            <a:r>
              <a:rPr lang="zh-CN" altLang="zh-CN" dirty="0"/>
              <a:t>求密文。</a:t>
            </a:r>
          </a:p>
          <a:p>
            <a:pPr indent="625475" fontAlgn="ctr">
              <a:buNone/>
            </a:pPr>
            <a:r>
              <a:rPr lang="zh-CN" altLang="zh-CN" b="1" dirty="0"/>
              <a:t>解：</a:t>
            </a:r>
            <a:r>
              <a:rPr lang="zh-CN" altLang="zh-CN" dirty="0"/>
              <a:t>加密</a:t>
            </a:r>
            <a:r>
              <a:rPr lang="zh-CN" altLang="zh-CN" dirty="0" smtClean="0"/>
              <a:t>得：</a:t>
            </a:r>
            <a:endParaRPr lang="en-US" altLang="zh-CN" dirty="0" smtClean="0"/>
          </a:p>
          <a:p>
            <a:pPr indent="625475" fontAlgn="ctr">
              <a:buNone/>
            </a:pPr>
            <a:r>
              <a:rPr lang="en-US" altLang="zh-CN" i="1" dirty="0" smtClean="0"/>
              <a:t>c</a:t>
            </a:r>
            <a:r>
              <a:rPr lang="en-US" altLang="zh-CN" dirty="0" smtClean="0"/>
              <a:t>=</a:t>
            </a:r>
            <a:r>
              <a:rPr lang="en-US" altLang="zh-CN" i="1" dirty="0" smtClean="0"/>
              <a:t>m</a:t>
            </a:r>
            <a:r>
              <a:rPr lang="zh-CN" altLang="zh-CN" dirty="0" smtClean="0"/>
              <a:t>⊕</a:t>
            </a:r>
            <a:r>
              <a:rPr lang="en-US" altLang="zh-CN" i="1" dirty="0" smtClean="0"/>
              <a:t>k</a:t>
            </a:r>
            <a:r>
              <a:rPr lang="en-US" altLang="zh-CN" dirty="0" smtClean="0"/>
              <a:t>=01100001⊕01001110=00101111</a:t>
            </a:r>
            <a:r>
              <a:rPr lang="zh-CN" altLang="zh-CN" dirty="0" smtClean="0"/>
              <a:t>，</a:t>
            </a:r>
            <a:endParaRPr lang="en-US" altLang="zh-CN" dirty="0" smtClean="0"/>
          </a:p>
        </p:txBody>
      </p:sp>
    </p:spTree>
    <p:extLst>
      <p:ext uri="{BB962C8B-B14F-4D97-AF65-F5344CB8AC3E}">
        <p14:creationId xmlns:p14="http://schemas.microsoft.com/office/powerpoint/2010/main" val="311171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从</a:t>
            </a:r>
            <a:r>
              <a:rPr lang="en-US" altLang="zh-CN" b="1" dirty="0" smtClean="0"/>
              <a:t>CFB</a:t>
            </a:r>
            <a:r>
              <a:rPr lang="zh-CN" altLang="en-US" b="1" dirty="0" smtClean="0"/>
              <a:t>看自同步流密码</a:t>
            </a:r>
            <a:endParaRPr lang="zh-CN" altLang="en-US" dirty="0"/>
          </a:p>
        </p:txBody>
      </p:sp>
      <p:sp>
        <p:nvSpPr>
          <p:cNvPr id="3" name="内容占位符 2"/>
          <p:cNvSpPr>
            <a:spLocks noGrp="1"/>
          </p:cNvSpPr>
          <p:nvPr>
            <p:ph idx="1"/>
          </p:nvPr>
        </p:nvSpPr>
        <p:spPr>
          <a:xfrm>
            <a:off x="290513" y="1268413"/>
            <a:ext cx="8458200" cy="2592635"/>
          </a:xfrm>
        </p:spPr>
        <p:txBody>
          <a:bodyPr/>
          <a:lstStyle/>
          <a:p>
            <a:pPr>
              <a:buNone/>
            </a:pPr>
            <a:r>
              <a:rPr lang="en-US" altLang="zh-CN" dirty="0" smtClean="0"/>
              <a:t>DES</a:t>
            </a:r>
            <a:r>
              <a:rPr lang="zh-CN" altLang="zh-CN" dirty="0"/>
              <a:t>是分组长为</a:t>
            </a:r>
            <a:r>
              <a:rPr lang="en-US" altLang="zh-CN" dirty="0"/>
              <a:t>64bits</a:t>
            </a:r>
            <a:r>
              <a:rPr lang="zh-CN" altLang="zh-CN" dirty="0"/>
              <a:t>的分组密码，但利用</a:t>
            </a:r>
            <a:r>
              <a:rPr lang="en-US" altLang="zh-CN" dirty="0"/>
              <a:t>CFB</a:t>
            </a:r>
            <a:r>
              <a:rPr lang="zh-CN" altLang="zh-CN" dirty="0"/>
              <a:t>模式或</a:t>
            </a:r>
            <a:r>
              <a:rPr lang="en-US" altLang="zh-CN" dirty="0"/>
              <a:t>OFB</a:t>
            </a:r>
            <a:r>
              <a:rPr lang="zh-CN" altLang="zh-CN" dirty="0"/>
              <a:t>模式可将</a:t>
            </a:r>
            <a:r>
              <a:rPr lang="en-US" altLang="zh-CN" dirty="0"/>
              <a:t>DES</a:t>
            </a:r>
            <a:r>
              <a:rPr lang="zh-CN" altLang="zh-CN" dirty="0"/>
              <a:t>转换为流密码。流密码不需要对消息填充，而且运行是实时的。因此如果传送字母流，可使用流密码对每个字母直接加密并传送。流密码具有密文和明文一样长这一</a:t>
            </a:r>
            <a:r>
              <a:rPr lang="zh-CN" altLang="zh-CN" dirty="0" smtClean="0"/>
              <a:t>性质</a:t>
            </a:r>
            <a:r>
              <a:rPr lang="zh-CN" altLang="en-US" dirty="0" smtClean="0"/>
              <a:t>。</a:t>
            </a:r>
            <a:r>
              <a:rPr lang="en-US" altLang="zh-CN" dirty="0" smtClean="0"/>
              <a:t>---</a:t>
            </a:r>
            <a:r>
              <a:rPr lang="zh-CN" altLang="en-US" sz="3200" dirty="0" smtClean="0">
                <a:solidFill>
                  <a:srgbClr val="002060"/>
                </a:solidFill>
              </a:rPr>
              <a:t>以后回过头来看</a:t>
            </a:r>
            <a:endParaRPr lang="zh-CN" altLang="en-US" sz="3200" dirty="0">
              <a:solidFill>
                <a:srgbClr val="002060"/>
              </a:solidFill>
            </a:endParaRPr>
          </a:p>
        </p:txBody>
      </p:sp>
    </p:spTree>
    <p:extLst>
      <p:ext uri="{BB962C8B-B14F-4D97-AF65-F5344CB8AC3E}">
        <p14:creationId xmlns:p14="http://schemas.microsoft.com/office/powerpoint/2010/main" val="20660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22160110"/>
              </p:ext>
            </p:extLst>
          </p:nvPr>
        </p:nvGraphicFramePr>
        <p:xfrm>
          <a:off x="-36512" y="836712"/>
          <a:ext cx="9309132" cy="4357464"/>
        </p:xfrm>
        <a:graphic>
          <a:graphicData uri="http://schemas.openxmlformats.org/presentationml/2006/ole">
            <mc:AlternateContent xmlns:mc="http://schemas.openxmlformats.org/markup-compatibility/2006">
              <mc:Choice xmlns:v="urn:schemas-microsoft-com:vml" Requires="v">
                <p:oleObj spid="_x0000_s5162" r:id="rId3" imgW="5044745" imgH="2223516" progId="Visio.Drawing.11">
                  <p:embed/>
                </p:oleObj>
              </mc:Choice>
              <mc:Fallback>
                <p:oleObj r:id="rId3" imgW="5044745" imgH="222351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836712"/>
                        <a:ext cx="9309132" cy="4357464"/>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7512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0513" y="404664"/>
                <a:ext cx="8458200" cy="5688161"/>
              </a:xfrm>
            </p:spPr>
            <p:txBody>
              <a:bodyPr/>
              <a:lstStyle/>
              <a:p>
                <a:pPr>
                  <a:buNone/>
                </a:pPr>
                <a:r>
                  <a:rPr lang="zh-CN" altLang="zh-CN" dirty="0"/>
                  <a:t>（</a:t>
                </a:r>
                <a:r>
                  <a:rPr lang="en-US" altLang="zh-CN" dirty="0"/>
                  <a:t>1</a:t>
                </a:r>
                <a:r>
                  <a:rPr lang="zh-CN" altLang="zh-CN" dirty="0"/>
                  <a:t>）输入相同明文，改变</a:t>
                </a:r>
                <a:r>
                  <a:rPr lang="en-US" altLang="zh-CN" dirty="0"/>
                  <a:t>IV</a:t>
                </a:r>
                <a:r>
                  <a:rPr lang="zh-CN" altLang="zh-CN" dirty="0"/>
                  <a:t>会导致相同的明文输入得到不同的加密输出，</a:t>
                </a:r>
                <a:r>
                  <a:rPr lang="en-US" altLang="zh-CN" sz="3200" b="1" dirty="0">
                    <a:solidFill>
                      <a:srgbClr val="002060"/>
                    </a:solidFill>
                  </a:rPr>
                  <a:t>IV</a:t>
                </a:r>
                <a:r>
                  <a:rPr lang="zh-CN" altLang="zh-CN" sz="3200" b="1" dirty="0">
                    <a:solidFill>
                      <a:srgbClr val="002060"/>
                    </a:solidFill>
                  </a:rPr>
                  <a:t>无需保密</a:t>
                </a:r>
                <a:r>
                  <a:rPr lang="zh-CN" altLang="zh-CN" dirty="0"/>
                  <a:t>。若待加密消息必须按字符</a:t>
                </a:r>
                <a:r>
                  <a:rPr lang="en-US" altLang="zh-CN" dirty="0"/>
                  <a:t>(</a:t>
                </a:r>
                <a:r>
                  <a:rPr lang="zh-CN" altLang="zh-CN" dirty="0"/>
                  <a:t>如电传电报</a:t>
                </a:r>
                <a:r>
                  <a:rPr lang="en-US" altLang="zh-CN" dirty="0"/>
                  <a:t>)</a:t>
                </a:r>
                <a:r>
                  <a:rPr lang="zh-CN" altLang="zh-CN" dirty="0"/>
                  <a:t>或按比特处理时，可采用</a:t>
                </a:r>
                <a:r>
                  <a:rPr lang="en-US" altLang="zh-CN" dirty="0"/>
                  <a:t>CFB</a:t>
                </a:r>
                <a:r>
                  <a:rPr lang="zh-CN" altLang="zh-CN" dirty="0"/>
                  <a:t>模式。</a:t>
                </a:r>
                <a:r>
                  <a:rPr lang="en-US" altLang="zh-CN" dirty="0"/>
                  <a:t>CFB</a:t>
                </a:r>
                <a:r>
                  <a:rPr lang="zh-CN" altLang="zh-CN" dirty="0"/>
                  <a:t>实际上是将加密算法</a:t>
                </a:r>
                <a:r>
                  <a:rPr lang="en-US" altLang="zh-CN" dirty="0"/>
                  <a:t>DES</a:t>
                </a:r>
                <a:r>
                  <a:rPr lang="zh-CN" altLang="zh-CN" dirty="0"/>
                  <a:t>作为一个密钥流产生器，当</a:t>
                </a:r>
                <a:r>
                  <a:rPr lang="en-US" altLang="zh-CN" i="1" dirty="0"/>
                  <a:t>j</a:t>
                </a:r>
                <a:r>
                  <a:rPr lang="zh-CN" altLang="zh-CN" dirty="0"/>
                  <a:t>＝</a:t>
                </a:r>
                <a:r>
                  <a:rPr lang="en-US" altLang="zh-CN" dirty="0"/>
                  <a:t>1</a:t>
                </a:r>
                <a:r>
                  <a:rPr lang="zh-CN" altLang="zh-CN" dirty="0"/>
                  <a:t>时就退化为前面讨论的流密码了。</a:t>
                </a:r>
                <a:r>
                  <a:rPr lang="en-US" altLang="zh-CN" dirty="0"/>
                  <a:t>CFB</a:t>
                </a:r>
                <a:r>
                  <a:rPr lang="zh-CN" altLang="zh-CN" dirty="0"/>
                  <a:t>模式除能获得保密性外，</a:t>
                </a:r>
                <a:r>
                  <a:rPr lang="zh-CN" altLang="zh-CN" sz="3200" b="1" dirty="0">
                    <a:solidFill>
                      <a:srgbClr val="002060"/>
                    </a:solidFill>
                  </a:rPr>
                  <a:t>对错误差错比较敏感</a:t>
                </a:r>
                <a:r>
                  <a:rPr lang="zh-CN" altLang="zh-CN" dirty="0"/>
                  <a:t>，还能用于认证</a:t>
                </a:r>
                <a:r>
                  <a:rPr lang="zh-CN" altLang="zh-CN" dirty="0" smtClean="0"/>
                  <a:t>。</a:t>
                </a:r>
                <a:endParaRPr lang="en-US" altLang="zh-CN" dirty="0" smtClean="0"/>
              </a:p>
              <a:p>
                <a:pPr>
                  <a:buNone/>
                </a:pPr>
                <a:endParaRPr lang="en-US" altLang="zh-CN" dirty="0" smtClean="0"/>
              </a:p>
              <a:p>
                <a:pPr>
                  <a:buNone/>
                </a:pPr>
                <a:r>
                  <a:rPr lang="zh-CN" altLang="zh-CN" dirty="0"/>
                  <a:t>（</a:t>
                </a:r>
                <a:r>
                  <a:rPr lang="en-US" altLang="zh-CN" dirty="0"/>
                  <a:t>2</a:t>
                </a:r>
                <a:r>
                  <a:rPr lang="zh-CN" altLang="zh-CN" dirty="0"/>
                  <a:t>）</a:t>
                </a:r>
                <a:r>
                  <a:rPr lang="en-US" altLang="zh-CN" dirty="0"/>
                  <a:t>CFB</a:t>
                </a:r>
                <a:r>
                  <a:rPr lang="zh-CN" altLang="zh-CN" dirty="0"/>
                  <a:t>与</a:t>
                </a:r>
                <a:r>
                  <a:rPr lang="en-US" altLang="zh-CN" dirty="0"/>
                  <a:t>CBC</a:t>
                </a:r>
                <a:r>
                  <a:rPr lang="zh-CN" altLang="zh-CN" dirty="0"/>
                  <a:t>的区别是反馈的密文长度为</a:t>
                </a:r>
                <a:r>
                  <a:rPr lang="en-US" altLang="zh-CN" i="1" dirty="0"/>
                  <a:t>j</a:t>
                </a:r>
                <a:r>
                  <a:rPr lang="zh-CN" altLang="zh-CN" dirty="0"/>
                  <a:t>，且不是直接与明文操作，而是反馈至密钥产生器。解密采用相同方案，都使用加密函数而非解密函数。密文分组</a:t>
                </a:r>
                <a14:m>
                  <m:oMath xmlns:m="http://schemas.openxmlformats.org/officeDocument/2006/math">
                    <m:sSub>
                      <m:sSubPr>
                        <m:ctrlPr>
                          <a:rPr lang="zh-CN" altLang="zh-CN" i="1">
                            <a:latin typeface="Cambria Math"/>
                          </a:rPr>
                        </m:ctrlPr>
                      </m:sSubPr>
                      <m:e>
                        <m:r>
                          <a:rPr lang="en-US" altLang="zh-CN" i="1">
                            <a:latin typeface="Cambria Math"/>
                          </a:rPr>
                          <m:t>𝐶</m:t>
                        </m:r>
                      </m:e>
                      <m:sub>
                        <m:r>
                          <a:rPr lang="en-US" altLang="zh-CN" i="1">
                            <a:latin typeface="Cambria Math"/>
                          </a:rPr>
                          <m:t>𝑖</m:t>
                        </m:r>
                      </m:sub>
                    </m:sSub>
                  </m:oMath>
                </a14:m>
                <a:r>
                  <a:rPr lang="zh-CN" altLang="zh-CN" dirty="0"/>
                  <a:t>依赖于</a:t>
                </a:r>
                <a14:m>
                  <m:oMath xmlns:m="http://schemas.openxmlformats.org/officeDocument/2006/math">
                    <m:sSub>
                      <m:sSubPr>
                        <m:ctrlPr>
                          <a:rPr lang="zh-CN" altLang="zh-CN" i="1">
                            <a:latin typeface="Cambria Math"/>
                          </a:rPr>
                        </m:ctrlPr>
                      </m:sSubPr>
                      <m:e>
                        <m:r>
                          <a:rPr lang="en-US" altLang="zh-CN" i="1">
                            <a:latin typeface="Cambria Math"/>
                          </a:rPr>
                          <m:t>𝑃</m:t>
                        </m:r>
                      </m:e>
                      <m:sub>
                        <m:r>
                          <a:rPr lang="en-US" altLang="zh-CN" i="1">
                            <a:latin typeface="Cambria Math"/>
                          </a:rPr>
                          <m:t>𝑖</m:t>
                        </m:r>
                      </m:sub>
                    </m:sSub>
                  </m:oMath>
                </a14:m>
                <a:r>
                  <a:rPr lang="zh-CN" altLang="zh-CN" dirty="0"/>
                  <a:t>和前面的所有明文分组，因此正确的解密一个正确的密文分组需要之前的</a:t>
                </a:r>
                <a14:m>
                  <m:oMath xmlns:m="http://schemas.openxmlformats.org/officeDocument/2006/math">
                    <m:d>
                      <m:dPr>
                        <m:begChr m:val="⌈"/>
                        <m:endChr m:val="⌉"/>
                        <m:ctrlPr>
                          <a:rPr lang="zh-CN" altLang="zh-CN" i="1">
                            <a:latin typeface="Cambria Math"/>
                          </a:rPr>
                        </m:ctrlPr>
                      </m:dPr>
                      <m:e>
                        <m:r>
                          <a:rPr lang="en-US" altLang="zh-CN" i="1">
                            <a:latin typeface="Cambria Math"/>
                          </a:rPr>
                          <m:t>𝑛</m:t>
                        </m:r>
                        <m:r>
                          <a:rPr lang="en-US" altLang="zh-CN" i="1">
                            <a:latin typeface="Cambria Math"/>
                          </a:rPr>
                          <m:t>/</m:t>
                        </m:r>
                        <m:r>
                          <a:rPr lang="en-US" altLang="zh-CN" i="1">
                            <a:latin typeface="Cambria Math"/>
                          </a:rPr>
                          <m:t>𝑗</m:t>
                        </m:r>
                      </m:e>
                    </m:d>
                  </m:oMath>
                </a14:m>
                <a:r>
                  <a:rPr lang="zh-CN" altLang="zh-CN" dirty="0"/>
                  <a:t>个密文分组也都正确（</a:t>
                </a:r>
                <a:r>
                  <a:rPr lang="zh-CN" altLang="zh-CN" sz="3200" b="1" dirty="0">
                    <a:solidFill>
                      <a:srgbClr val="002060"/>
                    </a:solidFill>
                  </a:rPr>
                  <a:t>确保移位寄存器是正确的</a:t>
                </a:r>
                <a:r>
                  <a:rPr lang="zh-CN" altLang="zh-CN" dirty="0"/>
                  <a:t>）</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0513" y="404664"/>
                <a:ext cx="8458200" cy="5688161"/>
              </a:xfrm>
              <a:blipFill rotWithShape="1">
                <a:blip r:embed="rId2"/>
                <a:stretch>
                  <a:fillRect l="-1875" t="-965" r="-793" b="-49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747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0513" y="404664"/>
                <a:ext cx="8458200" cy="5688161"/>
              </a:xfrm>
            </p:spPr>
            <p:txBody>
              <a:bodyPr/>
              <a:lstStyle/>
              <a:p>
                <a:pPr>
                  <a:buNone/>
                </a:pPr>
                <a:endParaRPr lang="en-US" altLang="zh-CN" dirty="0" smtClean="0"/>
              </a:p>
              <a:p>
                <a:pPr>
                  <a:buNone/>
                </a:pPr>
                <a:r>
                  <a:rPr lang="zh-CN" altLang="zh-CN" dirty="0" smtClean="0"/>
                  <a:t>（</a:t>
                </a:r>
                <a:r>
                  <a:rPr lang="en-US" altLang="zh-CN" dirty="0" smtClean="0"/>
                  <a:t>3</a:t>
                </a:r>
                <a:r>
                  <a:rPr lang="zh-CN" altLang="zh-CN" dirty="0" smtClean="0"/>
                  <a:t>）在</a:t>
                </a:r>
                <a:r>
                  <a:rPr lang="en-US" altLang="zh-CN" dirty="0"/>
                  <a:t>CFB</a:t>
                </a:r>
                <a:r>
                  <a:rPr lang="zh-CN" altLang="zh-CN" dirty="0"/>
                  <a:t>模式中，明文有一组</a:t>
                </a:r>
                <a14:m>
                  <m:oMath xmlns:m="http://schemas.openxmlformats.org/officeDocument/2006/math">
                    <m:sSub>
                      <m:sSubPr>
                        <m:ctrlPr>
                          <a:rPr lang="zh-CN" altLang="zh-CN" i="1">
                            <a:latin typeface="Cambria Math"/>
                          </a:rPr>
                        </m:ctrlPr>
                      </m:sSubPr>
                      <m:e>
                        <m:r>
                          <a:rPr lang="en-US" altLang="zh-CN" i="1">
                            <a:latin typeface="Cambria Math"/>
                          </a:rPr>
                          <m:t>𝑃</m:t>
                        </m:r>
                      </m:e>
                      <m:sub>
                        <m:r>
                          <a:rPr lang="en-US" altLang="zh-CN" i="1">
                            <a:latin typeface="Cambria Math"/>
                          </a:rPr>
                          <m:t>𝑖</m:t>
                        </m:r>
                      </m:sub>
                    </m:sSub>
                  </m:oMath>
                </a14:m>
                <a:r>
                  <a:rPr lang="zh-CN" altLang="zh-CN" dirty="0"/>
                  <a:t>中单个比特有错，会使以后的密文组都受影响，但经解密后的恢复结果，除原有误的一组外，其后各组明文都正确地恢复</a:t>
                </a:r>
                <a:r>
                  <a:rPr lang="zh-CN" altLang="zh-CN" dirty="0" smtClean="0"/>
                  <a:t>。</a:t>
                </a:r>
                <a:r>
                  <a:rPr lang="en-US" altLang="zh-CN" dirty="0" smtClean="0"/>
                  <a:t>---</a:t>
                </a:r>
                <a:r>
                  <a:rPr lang="zh-CN" altLang="en-US" b="1" dirty="0" smtClean="0">
                    <a:solidFill>
                      <a:srgbClr val="FF0000"/>
                    </a:solidFill>
                  </a:rPr>
                  <a:t>消息认证功能</a:t>
                </a:r>
                <a:r>
                  <a:rPr lang="zh-CN" altLang="en-US" dirty="0" smtClean="0"/>
                  <a:t>。</a:t>
                </a:r>
                <a:endParaRPr lang="en-US" altLang="zh-CN" dirty="0" smtClean="0"/>
              </a:p>
              <a:p>
                <a:pPr>
                  <a:buNone/>
                </a:pPr>
                <a:endParaRPr lang="en-US" altLang="zh-CN" dirty="0" smtClean="0"/>
              </a:p>
              <a:p>
                <a:pPr>
                  <a:buNone/>
                </a:pPr>
                <a:r>
                  <a:rPr lang="zh-CN" altLang="zh-CN" dirty="0" smtClean="0"/>
                  <a:t>若</a:t>
                </a:r>
                <a:r>
                  <a:rPr lang="zh-CN" altLang="zh-CN" dirty="0"/>
                  <a:t>在传送过程中，一个或多个比特错误出现在</a:t>
                </a:r>
                <a:r>
                  <a:rPr lang="en-US" altLang="zh-CN" i="1" dirty="0"/>
                  <a:t>j</a:t>
                </a:r>
                <a:r>
                  <a:rPr lang="zh-CN" altLang="zh-CN" dirty="0"/>
                  <a:t>比特的密文组</a:t>
                </a:r>
                <a14:m>
                  <m:oMath xmlns:m="http://schemas.openxmlformats.org/officeDocument/2006/math">
                    <m:sSub>
                      <m:sSubPr>
                        <m:ctrlPr>
                          <a:rPr lang="zh-CN" altLang="zh-CN" i="1">
                            <a:latin typeface="Cambria Math"/>
                          </a:rPr>
                        </m:ctrlPr>
                      </m:sSubPr>
                      <m:e>
                        <m:r>
                          <a:rPr lang="en-US" altLang="zh-CN" i="1">
                            <a:latin typeface="Cambria Math"/>
                          </a:rPr>
                          <m:t>𝐶</m:t>
                        </m:r>
                      </m:e>
                      <m:sub>
                        <m:r>
                          <a:rPr lang="en-US" altLang="zh-CN" i="1">
                            <a:latin typeface="Cambria Math"/>
                          </a:rPr>
                          <m:t>𝑖</m:t>
                        </m:r>
                      </m:sub>
                    </m:sSub>
                  </m:oMath>
                </a14:m>
                <a:r>
                  <a:rPr lang="zh-CN" altLang="zh-CN" dirty="0"/>
                  <a:t>中，则会</a:t>
                </a:r>
                <a:r>
                  <a:rPr lang="zh-CN" altLang="zh-CN" sz="3200" b="1" dirty="0">
                    <a:solidFill>
                      <a:srgbClr val="002060"/>
                    </a:solidFill>
                  </a:rPr>
                  <a:t>影响到</a:t>
                </a:r>
                <a:r>
                  <a:rPr lang="zh-CN" altLang="zh-CN" sz="3200" b="1" dirty="0" smtClean="0">
                    <a:solidFill>
                      <a:srgbClr val="002060"/>
                    </a:solidFill>
                  </a:rPr>
                  <a:t>分组</a:t>
                </a:r>
                <a14:m>
                  <m:oMath xmlns:m="http://schemas.openxmlformats.org/officeDocument/2006/math">
                    <m:sSub>
                      <m:sSubPr>
                        <m:ctrlPr>
                          <a:rPr lang="zh-CN" altLang="zh-CN" sz="3200" b="1" i="1">
                            <a:solidFill>
                              <a:srgbClr val="002060"/>
                            </a:solidFill>
                            <a:latin typeface="Cambria Math"/>
                          </a:rPr>
                        </m:ctrlPr>
                      </m:sSubPr>
                      <m:e>
                        <m:r>
                          <a:rPr lang="en-US" altLang="zh-CN" sz="3200" b="1" i="1">
                            <a:solidFill>
                              <a:srgbClr val="002060"/>
                            </a:solidFill>
                            <a:latin typeface="Cambria Math"/>
                          </a:rPr>
                          <m:t>𝑪</m:t>
                        </m:r>
                      </m:e>
                      <m:sub>
                        <m:r>
                          <a:rPr lang="en-US" altLang="zh-CN" sz="3200" b="1" i="1">
                            <a:solidFill>
                              <a:srgbClr val="002060"/>
                            </a:solidFill>
                            <a:latin typeface="Cambria Math"/>
                          </a:rPr>
                          <m:t>𝒊</m:t>
                        </m:r>
                      </m:sub>
                    </m:sSub>
                  </m:oMath>
                </a14:m>
                <a:r>
                  <a:rPr lang="zh-CN" altLang="zh-CN" sz="3200" b="1" dirty="0">
                    <a:solidFill>
                      <a:srgbClr val="002060"/>
                    </a:solidFill>
                  </a:rPr>
                  <a:t>和后续</a:t>
                </a:r>
                <a14:m>
                  <m:oMath xmlns:m="http://schemas.openxmlformats.org/officeDocument/2006/math">
                    <m:d>
                      <m:dPr>
                        <m:begChr m:val="⌈"/>
                        <m:endChr m:val="⌉"/>
                        <m:ctrlPr>
                          <a:rPr lang="zh-CN" altLang="zh-CN" sz="3200" b="1" i="1">
                            <a:solidFill>
                              <a:srgbClr val="002060"/>
                            </a:solidFill>
                            <a:latin typeface="Cambria Math"/>
                          </a:rPr>
                        </m:ctrlPr>
                      </m:dPr>
                      <m:e>
                        <m:r>
                          <a:rPr lang="en-US" altLang="zh-CN" sz="3200" b="1" i="1">
                            <a:solidFill>
                              <a:srgbClr val="002060"/>
                            </a:solidFill>
                            <a:latin typeface="Cambria Math"/>
                          </a:rPr>
                          <m:t>𝒏</m:t>
                        </m:r>
                        <m:r>
                          <a:rPr lang="en-US" altLang="zh-CN" sz="3200" b="1" i="1">
                            <a:solidFill>
                              <a:srgbClr val="002060"/>
                            </a:solidFill>
                            <a:latin typeface="Cambria Math"/>
                          </a:rPr>
                          <m:t>/</m:t>
                        </m:r>
                        <m:r>
                          <a:rPr lang="en-US" altLang="zh-CN" sz="3200" b="1" i="1">
                            <a:solidFill>
                              <a:srgbClr val="002060"/>
                            </a:solidFill>
                            <a:latin typeface="Cambria Math"/>
                          </a:rPr>
                          <m:t>𝒋</m:t>
                        </m:r>
                      </m:e>
                    </m:d>
                  </m:oMath>
                </a14:m>
                <a:r>
                  <a:rPr lang="zh-CN" altLang="zh-CN" sz="3200" b="1" dirty="0">
                    <a:solidFill>
                      <a:srgbClr val="002060"/>
                    </a:solidFill>
                  </a:rPr>
                  <a:t>个密文分组的解密</a:t>
                </a:r>
                <a:r>
                  <a:rPr lang="zh-CN" altLang="zh-CN" dirty="0"/>
                  <a:t>（直到</a:t>
                </a:r>
                <a:r>
                  <a:rPr lang="en-US" altLang="zh-CN" i="1" dirty="0" err="1"/>
                  <a:t>n</a:t>
                </a:r>
                <a:r>
                  <a:rPr lang="en-US" altLang="zh-CN" dirty="0" err="1"/>
                  <a:t>bits</a:t>
                </a:r>
                <a:r>
                  <a:rPr lang="zh-CN" altLang="zh-CN" dirty="0"/>
                  <a:t>的密文被处理，在此之后出错的分组</a:t>
                </a:r>
                <a14:m>
                  <m:oMath xmlns:m="http://schemas.openxmlformats.org/officeDocument/2006/math">
                    <m:sSub>
                      <m:sSubPr>
                        <m:ctrlPr>
                          <a:rPr lang="zh-CN" altLang="zh-CN" i="1">
                            <a:latin typeface="Cambria Math"/>
                          </a:rPr>
                        </m:ctrlPr>
                      </m:sSubPr>
                      <m:e>
                        <m:r>
                          <a:rPr lang="en-US" altLang="zh-CN" i="1">
                            <a:latin typeface="Cambria Math"/>
                          </a:rPr>
                          <m:t>𝐶</m:t>
                        </m:r>
                      </m:e>
                      <m:sub>
                        <m:r>
                          <a:rPr lang="en-US" altLang="zh-CN" i="1">
                            <a:latin typeface="Cambria Math"/>
                          </a:rPr>
                          <m:t>𝑖</m:t>
                        </m:r>
                      </m:sub>
                    </m:sSub>
                  </m:oMath>
                </a14:m>
                <a:r>
                  <a:rPr lang="zh-CN" altLang="zh-CN" dirty="0"/>
                  <a:t>完全移出移位寄存器）。例如对于</a:t>
                </a:r>
                <a:r>
                  <a:rPr lang="en-US" altLang="zh-CN" dirty="0"/>
                  <a:t>8bits</a:t>
                </a:r>
                <a:r>
                  <a:rPr lang="zh-CN" altLang="zh-CN" dirty="0"/>
                  <a:t>（</a:t>
                </a:r>
                <a:r>
                  <a:rPr lang="en-US" altLang="zh-CN" dirty="0"/>
                  <a:t>1</a:t>
                </a:r>
                <a:r>
                  <a:rPr lang="zh-CN" altLang="zh-CN" dirty="0"/>
                  <a:t>个字节）的加密，则会产生</a:t>
                </a:r>
                <a:r>
                  <a:rPr lang="en-US" altLang="zh-CN" dirty="0"/>
                  <a:t>9</a:t>
                </a:r>
                <a:r>
                  <a:rPr lang="zh-CN" altLang="zh-CN" dirty="0"/>
                  <a:t>字节的错误。</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0513" y="404664"/>
                <a:ext cx="8458200" cy="5688161"/>
              </a:xfrm>
              <a:blipFill rotWithShape="1">
                <a:blip r:embed="rId2"/>
                <a:stretch>
                  <a:fillRect l="-1875" r="-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55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25413"/>
            <a:ext cx="8134672" cy="1000125"/>
          </a:xfrm>
        </p:spPr>
        <p:txBody>
          <a:bodyPr/>
          <a:lstStyle/>
          <a:p>
            <a:r>
              <a:rPr lang="en-US" altLang="zh-CN" sz="3600" b="1" dirty="0"/>
              <a:t>5.2.3 </a:t>
            </a:r>
            <a:r>
              <a:rPr lang="zh-CN" altLang="zh-CN" sz="3600" b="1" dirty="0"/>
              <a:t>密钥密码与分组密码的</a:t>
            </a:r>
            <a:r>
              <a:rPr lang="zh-CN" altLang="zh-CN" sz="3600" b="1" dirty="0" smtClean="0"/>
              <a:t>比较</a:t>
            </a:r>
            <a:endParaRPr lang="zh-CN" altLang="en-US" sz="3600" dirty="0"/>
          </a:p>
        </p:txBody>
      </p:sp>
      <p:sp>
        <p:nvSpPr>
          <p:cNvPr id="3" name="内容占位符 2"/>
          <p:cNvSpPr>
            <a:spLocks noGrp="1"/>
          </p:cNvSpPr>
          <p:nvPr>
            <p:ph idx="1"/>
          </p:nvPr>
        </p:nvSpPr>
        <p:spPr>
          <a:xfrm>
            <a:off x="290512" y="1268413"/>
            <a:ext cx="8745983" cy="4824412"/>
          </a:xfrm>
        </p:spPr>
        <p:txBody>
          <a:bodyPr/>
          <a:lstStyle/>
          <a:p>
            <a:pPr indent="715963">
              <a:buNone/>
            </a:pPr>
            <a:r>
              <a:rPr lang="zh-CN" altLang="zh-CN" dirty="0"/>
              <a:t>分组密码和序列密码的不同主要表现在以下两方面：</a:t>
            </a:r>
          </a:p>
          <a:p>
            <a:pPr indent="715963">
              <a:buNone/>
            </a:pPr>
            <a:r>
              <a:rPr lang="zh-CN" altLang="zh-CN" dirty="0"/>
              <a:t>（</a:t>
            </a:r>
            <a:r>
              <a:rPr lang="en-US" altLang="zh-CN" dirty="0"/>
              <a:t>1</a:t>
            </a:r>
            <a:r>
              <a:rPr lang="zh-CN" altLang="zh-CN" dirty="0"/>
              <a:t>）</a:t>
            </a:r>
            <a:r>
              <a:rPr lang="zh-CN" altLang="zh-CN" sz="2800" b="1" dirty="0" smtClean="0">
                <a:solidFill>
                  <a:srgbClr val="FF0000"/>
                </a:solidFill>
              </a:rPr>
              <a:t>分组密码</a:t>
            </a:r>
            <a:r>
              <a:rPr lang="zh-CN" altLang="zh-CN" dirty="0" smtClean="0"/>
              <a:t>是</a:t>
            </a:r>
            <a:r>
              <a:rPr lang="zh-CN" altLang="zh-CN" dirty="0"/>
              <a:t>以一定的固定长度的分组作为每次处理的基本单元；而</a:t>
            </a:r>
            <a:r>
              <a:rPr lang="zh-CN" altLang="zh-CN" sz="2800" b="1" dirty="0">
                <a:solidFill>
                  <a:srgbClr val="FF0000"/>
                </a:solidFill>
              </a:rPr>
              <a:t>序列密码</a:t>
            </a:r>
            <a:r>
              <a:rPr lang="zh-CN" altLang="zh-CN" dirty="0"/>
              <a:t>则是以一个元素（一个字符或一个比特位）作为基本处理单元。</a:t>
            </a:r>
          </a:p>
          <a:p>
            <a:pPr indent="715963">
              <a:buNone/>
            </a:pPr>
            <a:r>
              <a:rPr lang="zh-CN" altLang="zh-CN" dirty="0"/>
              <a:t>（</a:t>
            </a:r>
            <a:r>
              <a:rPr lang="en-US" altLang="zh-CN" dirty="0"/>
              <a:t>2</a:t>
            </a:r>
            <a:r>
              <a:rPr lang="zh-CN" altLang="zh-CN" dirty="0"/>
              <a:t>）</a:t>
            </a:r>
            <a:r>
              <a:rPr lang="zh-CN" altLang="zh-CN" sz="2800" b="1" dirty="0">
                <a:solidFill>
                  <a:srgbClr val="FF0000"/>
                </a:solidFill>
              </a:rPr>
              <a:t>分组密码</a:t>
            </a:r>
            <a:r>
              <a:rPr lang="zh-CN" altLang="zh-CN" dirty="0"/>
              <a:t>使用的是一个不随时间变化的固定变换，具有扩散性好、插入敏感等优势，其</a:t>
            </a:r>
            <a:r>
              <a:rPr lang="zh-CN" altLang="zh-CN" b="1" dirty="0">
                <a:solidFill>
                  <a:srgbClr val="002060"/>
                </a:solidFill>
              </a:rPr>
              <a:t>缺点</a:t>
            </a:r>
            <a:r>
              <a:rPr lang="zh-CN" altLang="zh-CN" dirty="0"/>
              <a:t>是加密处理速度慢，存在错误传播；而</a:t>
            </a:r>
            <a:r>
              <a:rPr lang="zh-CN" altLang="zh-CN" sz="2800" b="1" dirty="0">
                <a:solidFill>
                  <a:srgbClr val="FF0000"/>
                </a:solidFill>
              </a:rPr>
              <a:t>序列密码</a:t>
            </a:r>
            <a:r>
              <a:rPr lang="zh-CN" altLang="zh-CN" dirty="0"/>
              <a:t>是用的一个随时间变换的加密变换，具有传播速度快、低错误传播和硬件实现电路简单等优势，其</a:t>
            </a:r>
            <a:r>
              <a:rPr lang="zh-CN" altLang="zh-CN" b="1" dirty="0">
                <a:solidFill>
                  <a:srgbClr val="002060"/>
                </a:solidFill>
              </a:rPr>
              <a:t>缺点</a:t>
            </a:r>
            <a:r>
              <a:rPr lang="zh-CN" altLang="zh-CN" dirty="0"/>
              <a:t>是低扩散（意味着混乱不够）、插入及修改不敏感。</a:t>
            </a:r>
            <a:endParaRPr lang="zh-CN" altLang="en-US" dirty="0"/>
          </a:p>
        </p:txBody>
      </p:sp>
    </p:spTree>
    <p:extLst>
      <p:ext uri="{BB962C8B-B14F-4D97-AF65-F5344CB8AC3E}">
        <p14:creationId xmlns:p14="http://schemas.microsoft.com/office/powerpoint/2010/main" val="314712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9036496" cy="6408711"/>
          </a:xfrm>
        </p:spPr>
        <p:txBody>
          <a:bodyPr/>
          <a:lstStyle/>
          <a:p>
            <a:pPr indent="715963">
              <a:buNone/>
            </a:pPr>
            <a:r>
              <a:rPr lang="zh-CN" altLang="zh-CN" dirty="0"/>
              <a:t>序列密码体制的安全性取决于密钥流的性能，当密钥流是完全的随机序列时，序列密码是不可破的；随机序列的主要特点表现为无规律性和不可预测性</a:t>
            </a:r>
            <a:r>
              <a:rPr lang="zh-CN" altLang="zh-CN" dirty="0" smtClean="0"/>
              <a:t>。</a:t>
            </a:r>
            <a:endParaRPr lang="en-US" altLang="zh-CN" dirty="0" smtClean="0"/>
          </a:p>
          <a:p>
            <a:pPr indent="715963">
              <a:buNone/>
            </a:pPr>
            <a:r>
              <a:rPr lang="zh-CN" altLang="zh-CN" dirty="0" smtClean="0"/>
              <a:t>如果</a:t>
            </a:r>
            <a:r>
              <a:rPr lang="zh-CN" altLang="zh-CN" dirty="0"/>
              <a:t>密钥流能做到真正的随机，此时的序列密码就是</a:t>
            </a:r>
            <a:r>
              <a:rPr lang="en-US" altLang="zh-CN" dirty="0"/>
              <a:t>“</a:t>
            </a:r>
            <a:r>
              <a:rPr lang="zh-CN" altLang="zh-CN" dirty="0"/>
              <a:t>一次一密</a:t>
            </a:r>
            <a:r>
              <a:rPr lang="en-US" altLang="zh-CN" dirty="0"/>
              <a:t>”</a:t>
            </a:r>
            <a:r>
              <a:rPr lang="zh-CN" altLang="zh-CN" dirty="0"/>
              <a:t>的密码体制，是绝对安全的</a:t>
            </a:r>
            <a:r>
              <a:rPr lang="zh-CN" altLang="zh-CN" dirty="0" smtClean="0"/>
              <a:t>。</a:t>
            </a:r>
            <a:endParaRPr lang="en-US" altLang="zh-CN" dirty="0" smtClean="0"/>
          </a:p>
          <a:p>
            <a:pPr indent="715963">
              <a:buNone/>
            </a:pPr>
            <a:r>
              <a:rPr lang="zh-CN" altLang="zh-CN" dirty="0" smtClean="0"/>
              <a:t>在</a:t>
            </a:r>
            <a:r>
              <a:rPr lang="zh-CN" altLang="zh-CN" dirty="0"/>
              <a:t>实际应用中，密钥流都是用有限存储和有限复杂逻辑的电路来产生的，此时的密钥流只有有限个状态。这样的密钥流生成器迟早要回到初始状态而使其呈现出周期性。但如果密钥流周期足够长，且随机性好，其安全强度是可以得到保证的。因此，序列密码的安全强度取决于密钥流生成器的设计</a:t>
            </a:r>
            <a:r>
              <a:rPr lang="zh-CN" altLang="zh-CN" dirty="0" smtClean="0"/>
              <a:t>。</a:t>
            </a:r>
            <a:endParaRPr lang="en-US" altLang="zh-CN" dirty="0" smtClean="0"/>
          </a:p>
          <a:p>
            <a:pPr indent="715963">
              <a:buNone/>
            </a:pPr>
            <a:r>
              <a:rPr lang="zh-CN" altLang="zh-CN" dirty="0" smtClean="0"/>
              <a:t>目前</a:t>
            </a:r>
            <a:r>
              <a:rPr lang="zh-CN" altLang="zh-CN" dirty="0"/>
              <a:t>，产生密钥流最重要的部件是线性反馈移位寄存器（</a:t>
            </a:r>
            <a:r>
              <a:rPr lang="en-US" altLang="zh-CN" dirty="0"/>
              <a:t>LFSR</a:t>
            </a:r>
            <a:r>
              <a:rPr lang="zh-CN" altLang="zh-CN" dirty="0"/>
              <a:t>，</a:t>
            </a:r>
            <a:r>
              <a:rPr lang="en-US" altLang="zh-CN" dirty="0"/>
              <a:t>Linear Feedback Shift Register</a:t>
            </a:r>
            <a:r>
              <a:rPr lang="zh-CN" altLang="zh-CN" dirty="0"/>
              <a:t>），这是因为</a:t>
            </a:r>
            <a:r>
              <a:rPr lang="en-US" altLang="zh-CN" dirty="0"/>
              <a:t>LFSR</a:t>
            </a:r>
            <a:r>
              <a:rPr lang="zh-CN" altLang="zh-CN" dirty="0"/>
              <a:t>非常适合硬件实现、能产生较大周期和统计特性良好的序列，以及能够用代数方法对产生的序列进行很好的分析。</a:t>
            </a:r>
            <a:endParaRPr lang="zh-CN" altLang="en-US" dirty="0"/>
          </a:p>
        </p:txBody>
      </p:sp>
    </p:spTree>
    <p:extLst>
      <p:ext uri="{BB962C8B-B14F-4D97-AF65-F5344CB8AC3E}">
        <p14:creationId xmlns:p14="http://schemas.microsoft.com/office/powerpoint/2010/main" val="293306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332656"/>
            <a:ext cx="8458200" cy="5760169"/>
          </a:xfrm>
        </p:spPr>
        <p:txBody>
          <a:bodyPr/>
          <a:lstStyle/>
          <a:p>
            <a:pPr>
              <a:buNone/>
            </a:pPr>
            <a:r>
              <a:rPr lang="zh-CN" altLang="zh-CN" dirty="0"/>
              <a:t>为了增强</a:t>
            </a:r>
            <a:r>
              <a:rPr lang="en-US" altLang="zh-CN" dirty="0" err="1"/>
              <a:t>Vernam</a:t>
            </a:r>
            <a:r>
              <a:rPr lang="zh-CN" altLang="zh-CN" dirty="0"/>
              <a:t>密码技术的安全性，应该</a:t>
            </a:r>
            <a:r>
              <a:rPr lang="zh-CN" altLang="zh-CN" sz="3200" dirty="0">
                <a:solidFill>
                  <a:srgbClr val="002060"/>
                </a:solidFill>
              </a:rPr>
              <a:t>避免密钥的重复</a:t>
            </a:r>
            <a:r>
              <a:rPr lang="zh-CN" altLang="zh-CN" sz="3200" dirty="0" smtClean="0">
                <a:solidFill>
                  <a:srgbClr val="002060"/>
                </a:solidFill>
              </a:rPr>
              <a:t>使用</a:t>
            </a:r>
            <a:r>
              <a:rPr lang="en-US" altLang="zh-CN" sz="3200" dirty="0" smtClean="0">
                <a:solidFill>
                  <a:srgbClr val="002060"/>
                </a:solidFill>
              </a:rPr>
              <a:t>(?)</a:t>
            </a:r>
            <a:r>
              <a:rPr lang="zh-CN" altLang="zh-CN" dirty="0" smtClean="0"/>
              <a:t>。</a:t>
            </a:r>
            <a:endParaRPr lang="en-US" altLang="zh-CN" dirty="0" smtClean="0"/>
          </a:p>
          <a:p>
            <a:pPr>
              <a:buNone/>
            </a:pPr>
            <a:r>
              <a:rPr lang="zh-CN" altLang="zh-CN" dirty="0" smtClean="0"/>
              <a:t>假设</a:t>
            </a:r>
            <a:r>
              <a:rPr lang="zh-CN" altLang="zh-CN" dirty="0"/>
              <a:t>我们可以做到密钥是真正的随机序列，密钥的长度大于或等于明文的长度，一个密钥只使用一次，那么</a:t>
            </a:r>
            <a:r>
              <a:rPr lang="en-US" altLang="zh-CN" dirty="0" err="1"/>
              <a:t>Vernam</a:t>
            </a:r>
            <a:r>
              <a:rPr lang="zh-CN" altLang="zh-CN" dirty="0"/>
              <a:t>密码技术是经得起攻击的考验的</a:t>
            </a:r>
            <a:r>
              <a:rPr lang="zh-CN" altLang="zh-CN" dirty="0" smtClean="0"/>
              <a:t>。</a:t>
            </a:r>
            <a:r>
              <a:rPr lang="en-US" altLang="zh-CN" sz="2800" dirty="0">
                <a:solidFill>
                  <a:srgbClr val="002060"/>
                </a:solidFill>
              </a:rPr>
              <a:t> (?)</a:t>
            </a:r>
            <a:endParaRPr lang="en-US" altLang="zh-CN" dirty="0" smtClean="0"/>
          </a:p>
          <a:p>
            <a:pPr>
              <a:buNone/>
            </a:pPr>
            <a:endParaRPr lang="en-US" altLang="zh-CN" dirty="0"/>
          </a:p>
          <a:p>
            <a:pPr>
              <a:buNone/>
            </a:pPr>
            <a:r>
              <a:rPr lang="zh-CN" altLang="zh-CN" dirty="0"/>
              <a:t>当</a:t>
            </a:r>
            <a:r>
              <a:rPr lang="en-US" altLang="zh-CN" dirty="0" err="1"/>
              <a:t>Vernam</a:t>
            </a:r>
            <a:r>
              <a:rPr lang="zh-CN" altLang="zh-CN" dirty="0"/>
              <a:t>密码体制中的密钥序列是随机的</a:t>
            </a:r>
            <a:r>
              <a:rPr lang="en-US" altLang="zh-CN" dirty="0"/>
              <a:t>“0,1”</a:t>
            </a:r>
            <a:r>
              <a:rPr lang="zh-CN" altLang="zh-CN" dirty="0"/>
              <a:t>序列，就是所谓的</a:t>
            </a:r>
            <a:r>
              <a:rPr lang="en-US" altLang="zh-CN" dirty="0"/>
              <a:t>“</a:t>
            </a:r>
            <a:r>
              <a:rPr lang="zh-CN" altLang="zh-CN" sz="3200" b="1" dirty="0">
                <a:solidFill>
                  <a:srgbClr val="002060"/>
                </a:solidFill>
              </a:rPr>
              <a:t>一次一密</a:t>
            </a:r>
            <a:r>
              <a:rPr lang="en-US" altLang="zh-CN" dirty="0"/>
              <a:t>”</a:t>
            </a:r>
            <a:r>
              <a:rPr lang="zh-CN" altLang="zh-CN" dirty="0"/>
              <a:t>的密码体制。香农已经证明</a:t>
            </a:r>
            <a:r>
              <a:rPr lang="en-US" altLang="zh-CN" dirty="0"/>
              <a:t>“</a:t>
            </a:r>
            <a:r>
              <a:rPr lang="zh-CN" altLang="zh-CN" dirty="0"/>
              <a:t>一次一密</a:t>
            </a:r>
            <a:r>
              <a:rPr lang="en-US" altLang="zh-CN" dirty="0"/>
              <a:t>”</a:t>
            </a:r>
            <a:r>
              <a:rPr lang="zh-CN" altLang="zh-CN" dirty="0"/>
              <a:t>密码体制在理论上是不可破译的。但由于随机的</a:t>
            </a:r>
            <a:r>
              <a:rPr lang="zh-CN" altLang="zh-CN" sz="3200" dirty="0">
                <a:solidFill>
                  <a:srgbClr val="002060"/>
                </a:solidFill>
              </a:rPr>
              <a:t>密钥序列的产生、存储以及分配</a:t>
            </a:r>
            <a:r>
              <a:rPr lang="zh-CN" altLang="zh-CN" dirty="0"/>
              <a:t>存在的一定困难，因此</a:t>
            </a:r>
            <a:r>
              <a:rPr lang="en-US" altLang="zh-CN" dirty="0" err="1"/>
              <a:t>Vernam</a:t>
            </a:r>
            <a:r>
              <a:rPr lang="zh-CN" altLang="zh-CN" dirty="0"/>
              <a:t>密码体制在当时并没有得到广泛的应用</a:t>
            </a:r>
          </a:p>
          <a:p>
            <a:endParaRPr lang="zh-CN" altLang="en-US" dirty="0"/>
          </a:p>
        </p:txBody>
      </p:sp>
    </p:spTree>
    <p:extLst>
      <p:ext uri="{BB962C8B-B14F-4D97-AF65-F5344CB8AC3E}">
        <p14:creationId xmlns:p14="http://schemas.microsoft.com/office/powerpoint/2010/main" val="219034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 </a:t>
            </a:r>
            <a:r>
              <a:rPr lang="zh-CN" altLang="zh-CN" b="1" dirty="0"/>
              <a:t>密码学中的</a:t>
            </a:r>
            <a:r>
              <a:rPr lang="zh-CN" altLang="zh-CN" b="1" dirty="0" smtClean="0"/>
              <a:t>随机数</a:t>
            </a:r>
            <a:endParaRPr lang="zh-CN" altLang="en-US" dirty="0"/>
          </a:p>
        </p:txBody>
      </p:sp>
      <p:sp>
        <p:nvSpPr>
          <p:cNvPr id="3" name="内容占位符 2"/>
          <p:cNvSpPr>
            <a:spLocks noGrp="1"/>
          </p:cNvSpPr>
          <p:nvPr>
            <p:ph idx="1"/>
          </p:nvPr>
        </p:nvSpPr>
        <p:spPr/>
        <p:txBody>
          <a:bodyPr/>
          <a:lstStyle/>
          <a:p>
            <a:pPr indent="715963">
              <a:buNone/>
            </a:pPr>
            <a:r>
              <a:rPr lang="zh-CN" altLang="zh-CN" dirty="0"/>
              <a:t>为什么在密码学中要讨论随机数的产生？很多密码算法都需要使用随机数，因而随机数在密码学中起着重要的作用</a:t>
            </a:r>
            <a:r>
              <a:rPr lang="zh-CN" altLang="zh-CN" dirty="0" smtClean="0"/>
              <a:t>。</a:t>
            </a:r>
            <a:endParaRPr lang="en-US" altLang="zh-CN" dirty="0" smtClean="0"/>
          </a:p>
          <a:p>
            <a:pPr indent="715963">
              <a:buNone/>
            </a:pPr>
            <a:endParaRPr lang="en-US" altLang="zh-CN" dirty="0"/>
          </a:p>
          <a:p>
            <a:pPr indent="715963">
              <a:buNone/>
            </a:pPr>
            <a:r>
              <a:rPr lang="en-US" altLang="zh-CN" dirty="0"/>
              <a:t>DES</a:t>
            </a:r>
            <a:r>
              <a:rPr lang="zh-CN" altLang="zh-CN" dirty="0"/>
              <a:t>加密算法中的</a:t>
            </a:r>
            <a:r>
              <a:rPr lang="zh-CN" altLang="zh-CN" dirty="0" smtClean="0"/>
              <a:t>密钥</a:t>
            </a:r>
            <a:r>
              <a:rPr lang="zh-CN" altLang="en-US" dirty="0"/>
              <a:t>：</a:t>
            </a:r>
            <a:endParaRPr lang="en-US" altLang="zh-CN" dirty="0" smtClean="0"/>
          </a:p>
          <a:p>
            <a:pPr indent="715963">
              <a:buNone/>
            </a:pPr>
            <a:r>
              <a:rPr lang="en-US" altLang="zh-CN" dirty="0" smtClean="0"/>
              <a:t>DES</a:t>
            </a:r>
            <a:r>
              <a:rPr lang="zh-CN" altLang="zh-CN" dirty="0"/>
              <a:t>密钥空间大小为</a:t>
            </a:r>
            <a:r>
              <a:rPr lang="en-US" altLang="zh-CN" dirty="0"/>
              <a:t>2</a:t>
            </a:r>
            <a:r>
              <a:rPr lang="en-US" altLang="zh-CN" baseline="30000" dirty="0"/>
              <a:t>56</a:t>
            </a:r>
            <a:r>
              <a:rPr lang="zh-CN" altLang="zh-CN" dirty="0"/>
              <a:t>，如果密钥</a:t>
            </a:r>
            <a:r>
              <a:rPr lang="en-US" altLang="zh-CN" i="1" dirty="0"/>
              <a:t>k</a:t>
            </a:r>
            <a:r>
              <a:rPr lang="zh-CN" altLang="zh-CN" dirty="0"/>
              <a:t>是随机产生的，那么对方要尝试</a:t>
            </a:r>
            <a:r>
              <a:rPr lang="en-US" altLang="zh-CN" dirty="0"/>
              <a:t>2</a:t>
            </a:r>
            <a:r>
              <a:rPr lang="en-US" altLang="zh-CN" baseline="30000" dirty="0"/>
              <a:t>56</a:t>
            </a:r>
            <a:r>
              <a:rPr lang="zh-CN" altLang="zh-CN" dirty="0"/>
              <a:t>个可能的密钥值。但是如果密钥</a:t>
            </a:r>
            <a:r>
              <a:rPr lang="en-US" altLang="zh-CN" i="1" dirty="0"/>
              <a:t>k</a:t>
            </a:r>
            <a:r>
              <a:rPr lang="zh-CN" altLang="zh-CN" dirty="0"/>
              <a:t>这样产生：选取一个</a:t>
            </a:r>
            <a:r>
              <a:rPr lang="en-US" altLang="zh-CN" dirty="0"/>
              <a:t>16</a:t>
            </a:r>
            <a:r>
              <a:rPr lang="zh-CN" altLang="zh-CN" dirty="0"/>
              <a:t>位随机秘密</a:t>
            </a:r>
            <a:r>
              <a:rPr lang="en-US" altLang="zh-CN" dirty="0"/>
              <a:t>s</a:t>
            </a:r>
            <a:r>
              <a:rPr lang="zh-CN" altLang="zh-CN" dirty="0"/>
              <a:t>，然后利用一个复杂但是公开函数</a:t>
            </a:r>
            <a:r>
              <a:rPr lang="en-US" altLang="zh-CN" i="1" dirty="0"/>
              <a:t>f</a:t>
            </a:r>
            <a:r>
              <a:rPr lang="zh-CN" altLang="zh-CN" dirty="0"/>
              <a:t>将其扩展为</a:t>
            </a:r>
            <a:r>
              <a:rPr lang="en-US" altLang="zh-CN" dirty="0"/>
              <a:t>56</a:t>
            </a:r>
            <a:r>
              <a:rPr lang="zh-CN" altLang="zh-CN" dirty="0"/>
              <a:t>位密钥</a:t>
            </a:r>
            <a:r>
              <a:rPr lang="en-US" altLang="zh-CN" i="1" dirty="0"/>
              <a:t>k</a:t>
            </a:r>
            <a:r>
              <a:rPr lang="zh-CN" altLang="zh-CN" dirty="0"/>
              <a:t>，这是对方只要尝试</a:t>
            </a:r>
            <a:r>
              <a:rPr lang="en-US" altLang="zh-CN" dirty="0"/>
              <a:t>2</a:t>
            </a:r>
            <a:r>
              <a:rPr lang="en-US" altLang="zh-CN" baseline="30000" dirty="0"/>
              <a:t>16</a:t>
            </a:r>
            <a:r>
              <a:rPr lang="zh-CN" altLang="zh-CN" dirty="0"/>
              <a:t>个可能的密钥值就能找到真正密钥。</a:t>
            </a:r>
          </a:p>
          <a:p>
            <a:pPr>
              <a:buNone/>
            </a:pPr>
            <a:endParaRPr lang="zh-CN" altLang="en-US" dirty="0"/>
          </a:p>
        </p:txBody>
      </p:sp>
    </p:spTree>
    <p:extLst>
      <p:ext uri="{BB962C8B-B14F-4D97-AF65-F5344CB8AC3E}">
        <p14:creationId xmlns:p14="http://schemas.microsoft.com/office/powerpoint/2010/main" val="353758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5.1.1 </a:t>
            </a:r>
            <a:r>
              <a:rPr lang="zh-CN" altLang="zh-CN" b="1" dirty="0"/>
              <a:t>随机数及其</a:t>
            </a:r>
            <a:r>
              <a:rPr lang="zh-CN" altLang="zh-CN" b="1" dirty="0" smtClean="0"/>
              <a:t>性质</a:t>
            </a:r>
            <a:endParaRPr lang="zh-CN" altLang="en-US" dirty="0"/>
          </a:p>
        </p:txBody>
      </p:sp>
      <p:sp>
        <p:nvSpPr>
          <p:cNvPr id="3" name="内容占位符 2"/>
          <p:cNvSpPr>
            <a:spLocks noGrp="1"/>
          </p:cNvSpPr>
          <p:nvPr>
            <p:ph idx="1"/>
          </p:nvPr>
        </p:nvSpPr>
        <p:spPr/>
        <p:txBody>
          <a:bodyPr/>
          <a:lstStyle/>
          <a:p>
            <a:pPr indent="533400">
              <a:buNone/>
            </a:pPr>
            <a:r>
              <a:rPr lang="zh-CN" altLang="zh-CN" dirty="0"/>
              <a:t>序列密码的</a:t>
            </a:r>
            <a:r>
              <a:rPr lang="zh-CN" altLang="zh-CN" sz="3200" b="1" dirty="0">
                <a:solidFill>
                  <a:srgbClr val="002060"/>
                </a:solidFill>
              </a:rPr>
              <a:t>保密性</a:t>
            </a:r>
            <a:r>
              <a:rPr lang="zh-CN" altLang="zh-CN" dirty="0"/>
              <a:t>完全取决于</a:t>
            </a:r>
            <a:r>
              <a:rPr lang="zh-CN" altLang="zh-CN" sz="3200" b="1" dirty="0">
                <a:solidFill>
                  <a:srgbClr val="002060"/>
                </a:solidFill>
              </a:rPr>
              <a:t>密钥的随机性</a:t>
            </a:r>
            <a:r>
              <a:rPr lang="zh-CN" altLang="zh-CN" dirty="0"/>
              <a:t>。如果密钥是真正的随机数，则这种体制在理论上是不可破译的。但这种方式所需的</a:t>
            </a:r>
            <a:r>
              <a:rPr lang="zh-CN" altLang="zh-CN" b="1" dirty="0">
                <a:solidFill>
                  <a:srgbClr val="002060"/>
                </a:solidFill>
              </a:rPr>
              <a:t>密钥量大得惊人</a:t>
            </a:r>
            <a:r>
              <a:rPr lang="zh-CN" altLang="zh-CN" dirty="0"/>
              <a:t>，在实际中是不可行的</a:t>
            </a:r>
            <a:r>
              <a:rPr lang="zh-CN" altLang="zh-CN" dirty="0" smtClean="0"/>
              <a:t>。</a:t>
            </a:r>
            <a:r>
              <a:rPr lang="en-US" altLang="zh-CN" dirty="0" smtClean="0"/>
              <a:t>---</a:t>
            </a:r>
            <a:r>
              <a:rPr lang="zh-CN" altLang="en-US" dirty="0" smtClean="0"/>
              <a:t>有多惊人？</a:t>
            </a:r>
            <a:endParaRPr lang="en-US" altLang="zh-CN" dirty="0" smtClean="0"/>
          </a:p>
          <a:p>
            <a:pPr indent="533400">
              <a:buNone/>
            </a:pPr>
            <a:endParaRPr lang="en-US" altLang="zh-CN" dirty="0" smtClean="0"/>
          </a:p>
          <a:p>
            <a:pPr indent="533400">
              <a:buNone/>
            </a:pPr>
            <a:r>
              <a:rPr lang="zh-CN" altLang="zh-CN" dirty="0" smtClean="0"/>
              <a:t>因此</a:t>
            </a:r>
            <a:r>
              <a:rPr lang="zh-CN" altLang="zh-CN" dirty="0"/>
              <a:t>，目前一般采用</a:t>
            </a:r>
            <a:r>
              <a:rPr lang="zh-CN" altLang="zh-CN" sz="3200" b="1" dirty="0">
                <a:solidFill>
                  <a:srgbClr val="002060"/>
                </a:solidFill>
              </a:rPr>
              <a:t>伪随机序列</a:t>
            </a:r>
            <a:r>
              <a:rPr lang="zh-CN" altLang="zh-CN" dirty="0"/>
              <a:t>来代替随机序列作为密钥序列，也就是序列存在着一定的循环周期性。这样序列周期的长短就成为保密性的关键。如果周期足够长，就会有比较好的保密性。现在周期小于</a:t>
            </a:r>
            <a:r>
              <a:rPr lang="en-US" altLang="zh-CN" dirty="0"/>
              <a:t>10</a:t>
            </a:r>
            <a:r>
              <a:rPr lang="en-US" altLang="zh-CN" baseline="30000" dirty="0"/>
              <a:t>10</a:t>
            </a:r>
            <a:r>
              <a:rPr lang="zh-CN" altLang="zh-CN" dirty="0"/>
              <a:t>的序列很少被采用，周期长达</a:t>
            </a:r>
            <a:r>
              <a:rPr lang="en-US" altLang="zh-CN" dirty="0"/>
              <a:t>10</a:t>
            </a:r>
            <a:r>
              <a:rPr lang="en-US" altLang="zh-CN" baseline="30000" dirty="0"/>
              <a:t>50</a:t>
            </a:r>
            <a:r>
              <a:rPr lang="zh-CN" altLang="zh-CN" dirty="0"/>
              <a:t>的序列也并不少见。</a:t>
            </a:r>
            <a:endParaRPr lang="zh-CN" altLang="en-US" dirty="0"/>
          </a:p>
        </p:txBody>
      </p:sp>
    </p:spTree>
    <p:extLst>
      <p:ext uri="{BB962C8B-B14F-4D97-AF65-F5344CB8AC3E}">
        <p14:creationId xmlns:p14="http://schemas.microsoft.com/office/powerpoint/2010/main" val="154953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1</a:t>
            </a:r>
            <a:r>
              <a:rPr lang="zh-CN" altLang="zh-CN" b="1" dirty="0"/>
              <a:t>．随机数</a:t>
            </a:r>
            <a:endParaRPr lang="zh-CN" altLang="zh-CN" dirty="0"/>
          </a:p>
          <a:p>
            <a:pPr>
              <a:buNone/>
            </a:pPr>
            <a:r>
              <a:rPr lang="zh-CN" altLang="zh-CN" dirty="0" smtClean="0"/>
              <a:t>关于随机数，在不同的领域或从不同的角度有许多不同的说法。目前</a:t>
            </a:r>
            <a:r>
              <a:rPr lang="zh-CN" altLang="zh-CN" dirty="0"/>
              <a:t>，通常所讲的</a:t>
            </a:r>
            <a:r>
              <a:rPr lang="zh-CN" altLang="zh-CN" sz="3200" b="1" dirty="0">
                <a:solidFill>
                  <a:srgbClr val="002060"/>
                </a:solidFill>
              </a:rPr>
              <a:t>随机数</a:t>
            </a:r>
            <a:r>
              <a:rPr lang="zh-CN" altLang="zh-CN" dirty="0"/>
              <a:t>是指</a:t>
            </a:r>
            <a:r>
              <a:rPr lang="zh-CN" altLang="zh-CN" sz="4800" b="1" dirty="0">
                <a:solidFill>
                  <a:srgbClr val="002060"/>
                </a:solidFill>
              </a:rPr>
              <a:t>没有规律</a:t>
            </a:r>
            <a:r>
              <a:rPr lang="zh-CN" altLang="zh-CN" dirty="0"/>
              <a:t>的数据。</a:t>
            </a:r>
            <a:endParaRPr lang="zh-CN" altLang="en-US" dirty="0"/>
          </a:p>
        </p:txBody>
      </p:sp>
    </p:spTree>
    <p:extLst>
      <p:ext uri="{BB962C8B-B14F-4D97-AF65-F5344CB8AC3E}">
        <p14:creationId xmlns:p14="http://schemas.microsoft.com/office/powerpoint/2010/main" val="184231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9144000" cy="6525344"/>
          </a:xfrm>
        </p:spPr>
        <p:txBody>
          <a:bodyPr/>
          <a:lstStyle/>
          <a:p>
            <a:pPr indent="533400">
              <a:buNone/>
            </a:pPr>
            <a:r>
              <a:rPr lang="en-US" altLang="zh-CN" b="1" dirty="0"/>
              <a:t>2</a:t>
            </a:r>
            <a:r>
              <a:rPr lang="zh-CN" altLang="zh-CN" b="1" dirty="0"/>
              <a:t>．随机数的性质</a:t>
            </a:r>
            <a:endParaRPr lang="zh-CN" altLang="zh-CN" dirty="0"/>
          </a:p>
          <a:p>
            <a:pPr indent="533400">
              <a:buNone/>
            </a:pPr>
            <a:r>
              <a:rPr lang="zh-CN" altLang="zh-CN" sz="3600" b="1" dirty="0">
                <a:solidFill>
                  <a:srgbClr val="FF0000"/>
                </a:solidFill>
              </a:rPr>
              <a:t>（</a:t>
            </a:r>
            <a:r>
              <a:rPr lang="en-US" altLang="zh-CN" sz="3600" b="1" dirty="0">
                <a:solidFill>
                  <a:srgbClr val="FF0000"/>
                </a:solidFill>
              </a:rPr>
              <a:t>1</a:t>
            </a:r>
            <a:r>
              <a:rPr lang="zh-CN" altLang="zh-CN" sz="3600" b="1" dirty="0">
                <a:solidFill>
                  <a:srgbClr val="FF0000"/>
                </a:solidFill>
              </a:rPr>
              <a:t>）随机性</a:t>
            </a:r>
          </a:p>
          <a:p>
            <a:pPr indent="533400">
              <a:buNone/>
            </a:pPr>
            <a:r>
              <a:rPr lang="zh-CN" altLang="zh-CN" dirty="0"/>
              <a:t>随机数在密码学的应用</a:t>
            </a:r>
            <a:r>
              <a:rPr lang="zh-CN" altLang="zh-CN" dirty="0" smtClean="0"/>
              <a:t>中</a:t>
            </a:r>
            <a:r>
              <a:rPr lang="zh-CN" altLang="en-US" dirty="0" smtClean="0"/>
              <a:t>的</a:t>
            </a:r>
            <a:r>
              <a:rPr lang="zh-CN" altLang="zh-CN" sz="3600" b="1" dirty="0" smtClean="0">
                <a:solidFill>
                  <a:srgbClr val="002060"/>
                </a:solidFill>
              </a:rPr>
              <a:t>无</a:t>
            </a:r>
            <a:r>
              <a:rPr lang="zh-CN" altLang="zh-CN" sz="3600" b="1" dirty="0">
                <a:solidFill>
                  <a:srgbClr val="002060"/>
                </a:solidFill>
              </a:rPr>
              <a:t>规律性</a:t>
            </a:r>
            <a:r>
              <a:rPr lang="zh-CN" altLang="zh-CN" dirty="0" smtClean="0"/>
              <a:t>，主要体现在</a:t>
            </a:r>
            <a:r>
              <a:rPr lang="zh-CN" altLang="en-US" dirty="0" smtClean="0"/>
              <a:t>：</a:t>
            </a:r>
            <a:endParaRPr lang="zh-CN" altLang="zh-CN" dirty="0" smtClean="0"/>
          </a:p>
          <a:p>
            <a:pPr indent="533400">
              <a:buNone/>
            </a:pPr>
            <a:r>
              <a:rPr lang="en-US" altLang="zh-CN" dirty="0" smtClean="0"/>
              <a:t>① </a:t>
            </a:r>
            <a:r>
              <a:rPr lang="zh-CN" altLang="zh-CN" dirty="0" smtClean="0"/>
              <a:t>具有均匀分布、总体良好的随机统计特征，能通过均匀性检验、独立性检验、游程检验等基本的统计特性检验；</a:t>
            </a:r>
          </a:p>
          <a:p>
            <a:pPr indent="533400">
              <a:buNone/>
            </a:pPr>
            <a:r>
              <a:rPr lang="en-US" altLang="zh-CN" dirty="0" smtClean="0"/>
              <a:t>② </a:t>
            </a:r>
            <a:r>
              <a:rPr lang="zh-CN" altLang="zh-CN" dirty="0"/>
              <a:t>不能重复产生，即在完全相同的条件下，将得到两个不相关的随机序列。</a:t>
            </a:r>
          </a:p>
          <a:p>
            <a:pPr indent="533400">
              <a:buNone/>
            </a:pPr>
            <a:r>
              <a:rPr lang="zh-CN" altLang="zh-CN" sz="3600" b="1" dirty="0">
                <a:solidFill>
                  <a:srgbClr val="FF0000"/>
                </a:solidFill>
              </a:rPr>
              <a:t>（</a:t>
            </a:r>
            <a:r>
              <a:rPr lang="en-US" altLang="zh-CN" sz="3600" b="1" dirty="0">
                <a:solidFill>
                  <a:srgbClr val="FF0000"/>
                </a:solidFill>
              </a:rPr>
              <a:t>2</a:t>
            </a:r>
            <a:r>
              <a:rPr lang="zh-CN" altLang="zh-CN" sz="3600" b="1" dirty="0">
                <a:solidFill>
                  <a:srgbClr val="FF0000"/>
                </a:solidFill>
              </a:rPr>
              <a:t>）不可预测性</a:t>
            </a:r>
          </a:p>
          <a:p>
            <a:pPr indent="533400">
              <a:buNone/>
            </a:pPr>
            <a:r>
              <a:rPr lang="zh-CN" altLang="zh-CN" dirty="0"/>
              <a:t>不可预测性是指即使给出的产生序列的硬件和所有以前产生序列的全部知识，也</a:t>
            </a:r>
            <a:r>
              <a:rPr lang="zh-CN" altLang="zh-CN" sz="3600" b="1" dirty="0">
                <a:solidFill>
                  <a:srgbClr val="002060"/>
                </a:solidFill>
              </a:rPr>
              <a:t>不能预测下一个随机位</a:t>
            </a:r>
            <a:r>
              <a:rPr lang="zh-CN" altLang="zh-CN" dirty="0"/>
              <a:t>是什么，因而随机序列是非周期的。在实际的双向认证或会话密钥产生等的应用中，不仅要求随机序列具有随机性，还要求对序列中的数是不可预测的。</a:t>
            </a:r>
          </a:p>
          <a:p>
            <a:pPr>
              <a:buNone/>
            </a:pPr>
            <a:endParaRPr lang="zh-CN" altLang="en-US" dirty="0"/>
          </a:p>
        </p:txBody>
      </p:sp>
    </p:spTree>
    <p:extLst>
      <p:ext uri="{BB962C8B-B14F-4D97-AF65-F5344CB8AC3E}">
        <p14:creationId xmlns:p14="http://schemas.microsoft.com/office/powerpoint/2010/main" val="329992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5.1.2 </a:t>
            </a:r>
            <a:r>
              <a:rPr lang="zh-CN" altLang="zh-CN" b="1" dirty="0"/>
              <a:t>随机数的生成</a:t>
            </a:r>
            <a:r>
              <a:rPr lang="zh-CN" altLang="zh-CN" b="1" dirty="0" smtClean="0"/>
              <a:t>方法</a:t>
            </a:r>
            <a:endParaRPr lang="zh-CN" altLang="en-US" dirty="0"/>
          </a:p>
        </p:txBody>
      </p:sp>
      <p:sp>
        <p:nvSpPr>
          <p:cNvPr id="3" name="内容占位符 2"/>
          <p:cNvSpPr>
            <a:spLocks noGrp="1"/>
          </p:cNvSpPr>
          <p:nvPr>
            <p:ph idx="1"/>
          </p:nvPr>
        </p:nvSpPr>
        <p:spPr/>
        <p:txBody>
          <a:bodyPr/>
          <a:lstStyle/>
          <a:p>
            <a:pPr indent="715963">
              <a:buNone/>
            </a:pPr>
            <a:r>
              <a:rPr lang="zh-CN" altLang="zh-CN" dirty="0" smtClean="0"/>
              <a:t>计算机</a:t>
            </a:r>
            <a:r>
              <a:rPr lang="zh-CN" altLang="zh-CN" dirty="0"/>
              <a:t>上的随机数产生器并不是随机的，因为计算机一直是具有完全确定性的机器，特别在行为随机性方面表现不尽人意</a:t>
            </a:r>
            <a:r>
              <a:rPr lang="zh-CN" altLang="zh-CN" dirty="0" smtClean="0"/>
              <a:t>。目前</a:t>
            </a:r>
            <a:r>
              <a:rPr lang="zh-CN" altLang="zh-CN" dirty="0"/>
              <a:t>，随机数的生成有以下两类方法。</a:t>
            </a:r>
          </a:p>
          <a:p>
            <a:pPr indent="715963">
              <a:buNone/>
            </a:pPr>
            <a:r>
              <a:rPr lang="zh-CN" altLang="zh-CN" sz="4000" b="1" dirty="0">
                <a:solidFill>
                  <a:srgbClr val="FF0000"/>
                </a:solidFill>
              </a:rPr>
              <a:t>（</a:t>
            </a:r>
            <a:r>
              <a:rPr lang="en-US" altLang="zh-CN" sz="4000" b="1" dirty="0">
                <a:solidFill>
                  <a:srgbClr val="FF0000"/>
                </a:solidFill>
              </a:rPr>
              <a:t>1</a:t>
            </a:r>
            <a:r>
              <a:rPr lang="zh-CN" altLang="zh-CN" sz="4000" b="1" dirty="0">
                <a:solidFill>
                  <a:srgbClr val="FF0000"/>
                </a:solidFill>
              </a:rPr>
              <a:t>）物理方法</a:t>
            </a:r>
            <a:r>
              <a:rPr lang="zh-CN" altLang="zh-CN" dirty="0"/>
              <a:t>：是指利用自然界的一些真的随机物理量来生成随机数。比如，放射性衰变、电子设备的噪声、宇宙射线的触发时间等。一般来说，用物理方法得到的随机数具有很好的随机性，但是由于具有的不可重复性，使得统计模拟和验证十分困难。此外，该方法产生随机数的速度和物理随机数发生器的稳定性也使得此方法的应用受到限制。</a:t>
            </a:r>
          </a:p>
          <a:p>
            <a:pPr>
              <a:buNone/>
            </a:pPr>
            <a:endParaRPr lang="zh-CN" altLang="en-US" dirty="0"/>
          </a:p>
        </p:txBody>
      </p:sp>
    </p:spTree>
    <p:extLst>
      <p:ext uri="{BB962C8B-B14F-4D97-AF65-F5344CB8AC3E}">
        <p14:creationId xmlns:p14="http://schemas.microsoft.com/office/powerpoint/2010/main" val="315320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TotalTime>
  <Words>3185</Words>
  <Application>Microsoft Office PowerPoint</Application>
  <PresentationFormat>全屏显示(4:3)</PresentationFormat>
  <Paragraphs>115</Paragraphs>
  <Slides>35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38" baseType="lpstr">
      <vt:lpstr>1_Office 主题​​</vt:lpstr>
      <vt:lpstr>Picture</vt:lpstr>
      <vt:lpstr>Visio.Drawing.11</vt:lpstr>
      <vt:lpstr>第5章 序列密码体制 </vt:lpstr>
      <vt:lpstr>2.3.3 单字符多表替换密码技术</vt:lpstr>
      <vt:lpstr>PowerPoint 演示文稿</vt:lpstr>
      <vt:lpstr>PowerPoint 演示文稿</vt:lpstr>
      <vt:lpstr>5.1 密码学中的随机数</vt:lpstr>
      <vt:lpstr>5.1.1 随机数及其性质</vt:lpstr>
      <vt:lpstr>PowerPoint 演示文稿</vt:lpstr>
      <vt:lpstr>PowerPoint 演示文稿</vt:lpstr>
      <vt:lpstr>5.1.2 随机数的生成方法</vt:lpstr>
      <vt:lpstr>PowerPoint 演示文稿</vt:lpstr>
      <vt:lpstr>PowerPoint 演示文稿</vt:lpstr>
      <vt:lpstr>PowerPoint 演示文稿</vt:lpstr>
      <vt:lpstr>5.1.3 伪随机数产生器*</vt:lpstr>
      <vt:lpstr>5.1.4 伪随机数的评价标准</vt:lpstr>
      <vt:lpstr>PowerPoint 演示文稿</vt:lpstr>
      <vt:lpstr>5.2 序列密码的基本原理</vt:lpstr>
      <vt:lpstr>5.2.1 序列密码体制的概念</vt:lpstr>
      <vt:lpstr>PowerPoint 演示文稿</vt:lpstr>
      <vt:lpstr>PowerPoint 演示文稿</vt:lpstr>
      <vt:lpstr>PowerPoint 演示文稿</vt:lpstr>
      <vt:lpstr>5.2.2 序列密码体制的分类</vt:lpstr>
      <vt:lpstr>PowerPoint 演示文稿</vt:lpstr>
      <vt:lpstr>PowerPoint 演示文稿</vt:lpstr>
      <vt:lpstr>PowerPoint 演示文稿</vt:lpstr>
      <vt:lpstr>OFB模式的特性：</vt:lpstr>
      <vt:lpstr>PowerPoint 演示文稿</vt:lpstr>
      <vt:lpstr>PowerPoint 演示文稿</vt:lpstr>
      <vt:lpstr>PowerPoint 演示文稿</vt:lpstr>
      <vt:lpstr>PowerPoint 演示文稿</vt:lpstr>
      <vt:lpstr>从CFB看自同步流密码</vt:lpstr>
      <vt:lpstr>PowerPoint 演示文稿</vt:lpstr>
      <vt:lpstr>PowerPoint 演示文稿</vt:lpstr>
      <vt:lpstr>PowerPoint 演示文稿</vt:lpstr>
      <vt:lpstr>5.2.3 密钥密码与分组密码的比较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sleuth</dc:creator>
  <cp:lastModifiedBy>sleuth</cp:lastModifiedBy>
  <cp:revision>53</cp:revision>
  <dcterms:created xsi:type="dcterms:W3CDTF">2016-03-08T02:03:24Z</dcterms:created>
  <dcterms:modified xsi:type="dcterms:W3CDTF">2018-03-28T02:52:33Z</dcterms:modified>
</cp:coreProperties>
</file>