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72" r:id="rId10"/>
    <p:sldId id="274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5C6A-9C98-438B-98D4-D527B3D344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8C36-7974-4B31-A074-CA4C012F174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5413"/>
            <a:ext cx="7772400" cy="1000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4824412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0388" y="6411913"/>
            <a:ext cx="143986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66000" y="6434138"/>
            <a:ext cx="1054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0B1-9ED1-4648-923D-E24FDCD844C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E3171-C6D5-4710-8C33-FBE6D43AE65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1964-BA47-4775-852C-4B2BE0C1B8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A53B9-2325-4994-97A7-B8B7EFFEF0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36AE4F-335A-4199-800B-A3603077F3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5</a:t>
            </a:r>
            <a:r>
              <a:rPr lang="zh-CN" altLang="zh-CN" b="1" dirty="0"/>
              <a:t>章 序列密码体制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600200"/>
            <a:ext cx="6491064" cy="4525963"/>
          </a:xfrm>
        </p:spPr>
        <p:txBody>
          <a:bodyPr/>
          <a:lstStyle/>
          <a:p>
            <a:pPr marL="0" indent="625475">
              <a:buNone/>
            </a:pPr>
            <a:r>
              <a:rPr lang="zh-CN" altLang="zh-CN" b="1" dirty="0" smtClean="0"/>
              <a:t>知识</a:t>
            </a:r>
            <a:r>
              <a:rPr lang="zh-CN" altLang="zh-CN" b="1" dirty="0"/>
              <a:t>点：</a:t>
            </a:r>
            <a:endParaRPr lang="zh-CN" altLang="zh-CN" dirty="0"/>
          </a:p>
          <a:p>
            <a:pPr marL="0" lvl="0" indent="625475">
              <a:buNone/>
            </a:pPr>
            <a:r>
              <a:rPr lang="zh-CN" altLang="zh-CN" dirty="0"/>
              <a:t>密码学中的随机数</a:t>
            </a:r>
          </a:p>
          <a:p>
            <a:pPr marL="0" lvl="0" indent="625475">
              <a:buNone/>
            </a:pPr>
            <a:r>
              <a:rPr lang="zh-CN" altLang="zh-CN" dirty="0"/>
              <a:t>序列密码的基本原理</a:t>
            </a:r>
          </a:p>
          <a:p>
            <a:pPr marL="0" lvl="0" indent="625475">
              <a:buNone/>
            </a:pPr>
            <a:r>
              <a:rPr lang="zh-CN" altLang="zh-CN" dirty="0"/>
              <a:t>线性反馈移位寄存器</a:t>
            </a:r>
          </a:p>
          <a:p>
            <a:pPr marL="0" lvl="0" indent="625475">
              <a:buNone/>
            </a:pPr>
            <a:r>
              <a:rPr lang="zh-CN" altLang="zh-CN" dirty="0"/>
              <a:t>密钥序列的伪随机性</a:t>
            </a:r>
          </a:p>
          <a:p>
            <a:pPr marL="0" lvl="0" indent="625475">
              <a:buNone/>
            </a:pPr>
            <a:r>
              <a:rPr lang="zh-CN" altLang="zh-CN" dirty="0"/>
              <a:t>非线性反馈移位寄存器</a:t>
            </a:r>
          </a:p>
          <a:p>
            <a:pPr marL="0" lvl="0" indent="625475">
              <a:buNone/>
            </a:pPr>
            <a:r>
              <a:rPr lang="zh-CN" altLang="zh-CN" dirty="0"/>
              <a:t>序列密码算法的破译</a:t>
            </a:r>
          </a:p>
          <a:p>
            <a:pPr marL="0" lvl="0" indent="625475">
              <a:buNone/>
            </a:pPr>
            <a:r>
              <a:rPr lang="zh-CN" altLang="zh-CN" dirty="0"/>
              <a:t>常用序列密码算法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3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625475">
              <a:buNone/>
            </a:pPr>
            <a:r>
              <a:rPr lang="zh-CN" altLang="en-US" dirty="0"/>
              <a:t>祖冲之算法集（</a:t>
            </a:r>
            <a:r>
              <a:rPr lang="en-US" altLang="zh-CN" dirty="0"/>
              <a:t>ZUC</a:t>
            </a:r>
            <a:r>
              <a:rPr lang="zh-CN" altLang="en-US" dirty="0"/>
              <a:t>算法）是由我国学者自主设计的加密和完整性算法，包括祖冲之算法、加密算法</a:t>
            </a:r>
            <a:r>
              <a:rPr lang="en-US" altLang="zh-CN" dirty="0"/>
              <a:t>128-EEA3</a:t>
            </a:r>
            <a:r>
              <a:rPr lang="zh-CN" altLang="en-US" dirty="0"/>
              <a:t>和完整性算法</a:t>
            </a:r>
            <a:r>
              <a:rPr lang="en-US" altLang="zh-CN" dirty="0"/>
              <a:t>128-EIA3</a:t>
            </a:r>
            <a:r>
              <a:rPr lang="zh-CN" altLang="en-US" dirty="0"/>
              <a:t>，已经被国际组织</a:t>
            </a:r>
            <a:r>
              <a:rPr lang="en-US" altLang="zh-CN" dirty="0"/>
              <a:t>3GPP</a:t>
            </a:r>
            <a:r>
              <a:rPr lang="zh-CN" altLang="en-US" dirty="0"/>
              <a:t>推荐为</a:t>
            </a:r>
            <a:r>
              <a:rPr lang="en-US" altLang="zh-CN" dirty="0"/>
              <a:t>4G</a:t>
            </a:r>
            <a:r>
              <a:rPr lang="zh-CN" altLang="en-US" dirty="0"/>
              <a:t>无线通信的第三套国际加密和完整性标准的侯选算法。</a:t>
            </a:r>
          </a:p>
        </p:txBody>
      </p:sp>
    </p:spTree>
    <p:extLst>
      <p:ext uri="{BB962C8B-B14F-4D97-AF65-F5344CB8AC3E}">
        <p14:creationId xmlns:p14="http://schemas.microsoft.com/office/powerpoint/2010/main" val="1181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7732712" cy="68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5.3.2 </a:t>
            </a:r>
            <a:r>
              <a:rPr lang="zh-CN" altLang="zh-CN" b="1" dirty="0"/>
              <a:t>密钥序列的伪随机性</a:t>
            </a:r>
            <a:r>
              <a:rPr lang="en-US" altLang="zh-CN" b="1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5.4 </a:t>
            </a:r>
            <a:r>
              <a:rPr lang="zh-CN" altLang="zh-CN" b="1" dirty="0"/>
              <a:t>非线性</a:t>
            </a:r>
            <a:r>
              <a:rPr lang="zh-CN" altLang="zh-CN" b="1" dirty="0" smtClean="0"/>
              <a:t>反馈移位寄存器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5.5 </a:t>
            </a:r>
            <a:r>
              <a:rPr lang="zh-CN" altLang="zh-CN" b="1" dirty="0"/>
              <a:t>序列密码算法的破译</a:t>
            </a:r>
            <a:r>
              <a:rPr lang="en-US" altLang="zh-CN" b="1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5.6 </a:t>
            </a:r>
            <a:r>
              <a:rPr lang="zh-CN" altLang="zh-CN" b="1" dirty="0"/>
              <a:t>常用的序列密码</a:t>
            </a:r>
            <a:r>
              <a:rPr lang="zh-CN" altLang="zh-CN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5.6.1 A5</a:t>
            </a:r>
            <a:r>
              <a:rPr lang="zh-CN" altLang="zh-CN" b="1" dirty="0"/>
              <a:t>序列密码算法</a:t>
            </a:r>
            <a:r>
              <a:rPr lang="en-US" altLang="zh-CN" b="1" dirty="0"/>
              <a:t>*</a:t>
            </a:r>
            <a:endParaRPr lang="zh-CN" altLang="zh-CN" dirty="0"/>
          </a:p>
          <a:p>
            <a:r>
              <a:rPr lang="en-US" altLang="zh-CN" b="1" dirty="0"/>
              <a:t>5.6.2  SEAL</a:t>
            </a:r>
            <a:r>
              <a:rPr lang="zh-CN" altLang="zh-CN" b="1" dirty="0"/>
              <a:t>序列密码算法</a:t>
            </a:r>
            <a:r>
              <a:rPr lang="en-US" altLang="zh-CN" b="1" dirty="0"/>
              <a:t>*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5.6.3 RC4</a:t>
            </a:r>
            <a:r>
              <a:rPr lang="zh-CN" altLang="zh-CN" b="1" dirty="0"/>
              <a:t>序列密码</a:t>
            </a:r>
            <a:r>
              <a:rPr lang="zh-CN" altLang="zh-CN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2" y="1268413"/>
            <a:ext cx="8673975" cy="4824412"/>
          </a:xfrm>
        </p:spPr>
        <p:txBody>
          <a:bodyPr/>
          <a:lstStyle/>
          <a:p>
            <a:pPr indent="625475">
              <a:buNone/>
            </a:pPr>
            <a:r>
              <a:rPr lang="en-US" altLang="zh-CN" dirty="0"/>
              <a:t>RC4</a:t>
            </a:r>
            <a:r>
              <a:rPr lang="zh-CN" altLang="zh-CN" dirty="0"/>
              <a:t>是美国</a:t>
            </a:r>
            <a:r>
              <a:rPr lang="en-US" altLang="zh-CN" dirty="0"/>
              <a:t>RSA</a:t>
            </a:r>
            <a:r>
              <a:rPr lang="zh-CN" altLang="zh-CN" dirty="0"/>
              <a:t>数据安全公司</a:t>
            </a:r>
            <a:r>
              <a:rPr lang="en-US" altLang="zh-CN" b="1" dirty="0">
                <a:solidFill>
                  <a:srgbClr val="002060"/>
                </a:solidFill>
              </a:rPr>
              <a:t>1987</a:t>
            </a:r>
            <a:r>
              <a:rPr lang="zh-CN" altLang="zh-CN" b="1" dirty="0">
                <a:solidFill>
                  <a:srgbClr val="002060"/>
                </a:solidFill>
              </a:rPr>
              <a:t>年设计</a:t>
            </a:r>
            <a:r>
              <a:rPr lang="zh-CN" altLang="zh-CN" dirty="0"/>
              <a:t>的一种序列密码，广泛应用于</a:t>
            </a:r>
            <a:r>
              <a:rPr lang="en-US" altLang="zh-CN" dirty="0"/>
              <a:t>SSL/TLS</a:t>
            </a:r>
            <a:r>
              <a:rPr lang="zh-CN" altLang="zh-CN" dirty="0"/>
              <a:t>标准等商业密码产品中，是目前所知应用最广泛的对称序列密码算法。该算法以</a:t>
            </a:r>
            <a:r>
              <a:rPr lang="en-US" altLang="zh-CN" b="1" dirty="0">
                <a:solidFill>
                  <a:srgbClr val="002060"/>
                </a:solidFill>
              </a:rPr>
              <a:t>OFB</a:t>
            </a:r>
            <a:r>
              <a:rPr lang="zh-CN" altLang="zh-CN" b="1" dirty="0">
                <a:solidFill>
                  <a:srgbClr val="002060"/>
                </a:solidFill>
              </a:rPr>
              <a:t>方式工作</a:t>
            </a:r>
            <a:r>
              <a:rPr lang="zh-CN" altLang="zh-CN" dirty="0"/>
              <a:t>，密钥流与明文相互独立。</a:t>
            </a:r>
            <a:r>
              <a:rPr lang="en-US" altLang="zh-CN" dirty="0"/>
              <a:t>RSA</a:t>
            </a:r>
            <a:r>
              <a:rPr lang="zh-CN" altLang="zh-CN" dirty="0"/>
              <a:t>数据安全公司将其收集在加密工具软件</a:t>
            </a:r>
            <a:r>
              <a:rPr lang="en-US" altLang="zh-CN" dirty="0"/>
              <a:t>BSAFE</a:t>
            </a:r>
            <a:r>
              <a:rPr lang="zh-CN" altLang="zh-CN" dirty="0"/>
              <a:t>中。最初并没有公布</a:t>
            </a:r>
            <a:r>
              <a:rPr lang="en-US" altLang="zh-CN" dirty="0"/>
              <a:t>RC4</a:t>
            </a:r>
            <a:r>
              <a:rPr lang="zh-CN" altLang="zh-CN" dirty="0"/>
              <a:t>的算法，人们通过软件进行</a:t>
            </a:r>
            <a:r>
              <a:rPr lang="zh-CN" altLang="zh-CN" b="1" dirty="0">
                <a:solidFill>
                  <a:srgbClr val="002060"/>
                </a:solidFill>
              </a:rPr>
              <a:t>逆向</a:t>
            </a:r>
            <a:r>
              <a:rPr lang="zh-CN" altLang="zh-CN" dirty="0"/>
              <a:t>分析得到了算法，在这种情况下，</a:t>
            </a:r>
            <a:r>
              <a:rPr lang="en-US" altLang="zh-CN" dirty="0"/>
              <a:t>RSA</a:t>
            </a:r>
            <a:r>
              <a:rPr lang="zh-CN" altLang="zh-CN" dirty="0"/>
              <a:t>数据安全公司于</a:t>
            </a:r>
            <a:r>
              <a:rPr lang="en-US" altLang="zh-CN" b="1" dirty="0">
                <a:solidFill>
                  <a:srgbClr val="002060"/>
                </a:solidFill>
              </a:rPr>
              <a:t>1997</a:t>
            </a:r>
            <a:r>
              <a:rPr lang="zh-CN" altLang="zh-CN" b="1" dirty="0">
                <a:solidFill>
                  <a:srgbClr val="002060"/>
                </a:solidFill>
              </a:rPr>
              <a:t>年公布</a:t>
            </a:r>
            <a:r>
              <a:rPr lang="zh-CN" altLang="zh-CN" dirty="0"/>
              <a:t>了</a:t>
            </a:r>
            <a:r>
              <a:rPr lang="en-US" altLang="zh-CN" dirty="0"/>
              <a:t>RC4</a:t>
            </a:r>
            <a:r>
              <a:rPr lang="zh-CN" altLang="zh-CN" dirty="0"/>
              <a:t>密码算法。</a:t>
            </a:r>
          </a:p>
          <a:p>
            <a:pPr indent="625475">
              <a:buNone/>
            </a:pPr>
            <a:r>
              <a:rPr lang="en-US" altLang="zh-CN" dirty="0"/>
              <a:t>RC4</a:t>
            </a:r>
            <a:r>
              <a:rPr lang="zh-CN" altLang="zh-CN" dirty="0"/>
              <a:t>与基于</a:t>
            </a:r>
            <a:r>
              <a:rPr lang="en-US" altLang="zh-CN" dirty="0"/>
              <a:t>LFSR</a:t>
            </a:r>
            <a:r>
              <a:rPr lang="zh-CN" altLang="zh-CN" dirty="0"/>
              <a:t>的序列密码不同，它是以随机置换为基础、基于非线性数据表变换的序列密码，</a:t>
            </a:r>
            <a:r>
              <a:rPr lang="zh-CN" altLang="zh-CN" sz="2800" b="1" dirty="0">
                <a:solidFill>
                  <a:srgbClr val="FF0000"/>
                </a:solidFill>
              </a:rPr>
              <a:t>面向字节操作</a:t>
            </a:r>
            <a:r>
              <a:rPr lang="zh-CN" altLang="zh-CN" dirty="0"/>
              <a:t>。它以一个足够大的数据表为基础，对表进行非线性变换，产生非线性的密钥序列。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5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260648"/>
            <a:ext cx="8458200" cy="6264696"/>
          </a:xfrm>
        </p:spPr>
        <p:txBody>
          <a:bodyPr/>
          <a:lstStyle/>
          <a:p>
            <a:pPr indent="715963">
              <a:buNone/>
            </a:pPr>
            <a:r>
              <a:rPr lang="en-US" altLang="zh-CN" dirty="0"/>
              <a:t>RC4</a:t>
            </a:r>
            <a:r>
              <a:rPr lang="zh-CN" altLang="zh-CN" dirty="0"/>
              <a:t>使用了</a:t>
            </a:r>
            <a:r>
              <a:rPr lang="en-US" altLang="zh-CN" dirty="0"/>
              <a:t>256</a:t>
            </a:r>
            <a:r>
              <a:rPr lang="zh-CN" altLang="zh-CN" dirty="0"/>
              <a:t>个字节的</a:t>
            </a:r>
            <a:r>
              <a:rPr lang="en-US" altLang="zh-CN" dirty="0"/>
              <a:t>S</a:t>
            </a:r>
            <a:r>
              <a:rPr lang="zh-CN" altLang="zh-CN" dirty="0"/>
              <a:t>表和两个指针（</a:t>
            </a:r>
            <a:r>
              <a:rPr lang="en-US" altLang="zh-CN" dirty="0"/>
              <a:t>I</a:t>
            </a:r>
            <a:r>
              <a:rPr lang="zh-CN" altLang="zh-CN" dirty="0"/>
              <a:t>和</a:t>
            </a:r>
            <a:r>
              <a:rPr lang="en-US" altLang="zh-CN" dirty="0"/>
              <a:t>J)</a:t>
            </a:r>
            <a:r>
              <a:rPr lang="zh-CN" altLang="zh-CN" dirty="0"/>
              <a:t>，算法步骤为：</a:t>
            </a:r>
          </a:p>
          <a:p>
            <a:pPr indent="715963">
              <a:buNone/>
            </a:pPr>
            <a:r>
              <a:rPr lang="en-US" altLang="zh-CN" b="1" dirty="0"/>
              <a:t>Step1</a:t>
            </a:r>
            <a:r>
              <a:rPr lang="zh-CN" altLang="zh-CN" b="1" dirty="0"/>
              <a:t>：初始化</a:t>
            </a:r>
            <a:r>
              <a:rPr lang="en-US" altLang="zh-CN" b="1" dirty="0"/>
              <a:t>S</a:t>
            </a:r>
            <a:r>
              <a:rPr lang="zh-CN" altLang="zh-CN" b="1" dirty="0"/>
              <a:t>表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初始化过程如下：</a:t>
            </a:r>
          </a:p>
          <a:p>
            <a:pPr indent="715963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</a:t>
            </a:r>
            <a:r>
              <a:rPr lang="en-US" altLang="zh-CN" dirty="0"/>
              <a:t>S</a:t>
            </a:r>
            <a:r>
              <a:rPr lang="zh-CN" altLang="zh-CN" dirty="0"/>
              <a:t>表进行填充，即令</a:t>
            </a:r>
          </a:p>
          <a:p>
            <a:pPr indent="715963">
              <a:buNone/>
            </a:pPr>
            <a:r>
              <a:rPr lang="en-US" altLang="zh-CN" dirty="0"/>
              <a:t>S[0]=0, S[1] =1, S[2]=2, … , S[255]=255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）用密钥</a:t>
            </a:r>
            <a:r>
              <a:rPr lang="en-US" altLang="zh-CN" dirty="0"/>
              <a:t>k(k[0], k[1], … , k[</a:t>
            </a:r>
            <a:r>
              <a:rPr lang="en-US" altLang="zh-CN" dirty="0" err="1"/>
              <a:t>len</a:t>
            </a:r>
            <a:r>
              <a:rPr lang="en-US" altLang="zh-CN" dirty="0"/>
              <a:t>( k )]-1])</a:t>
            </a:r>
            <a:r>
              <a:rPr lang="zh-CN" altLang="zh-CN" dirty="0"/>
              <a:t>填充另一个</a:t>
            </a:r>
            <a:r>
              <a:rPr lang="en-US" altLang="zh-CN" dirty="0"/>
              <a:t>256</a:t>
            </a:r>
            <a:r>
              <a:rPr lang="zh-CN" altLang="zh-CN" dirty="0"/>
              <a:t>字节的</a:t>
            </a:r>
            <a:r>
              <a:rPr lang="en-US" altLang="zh-CN" dirty="0"/>
              <a:t>R</a:t>
            </a:r>
            <a:r>
              <a:rPr lang="zh-CN" altLang="zh-CN" dirty="0"/>
              <a:t>表。若密钥的长度小于</a:t>
            </a:r>
            <a:r>
              <a:rPr lang="en-US" altLang="zh-CN" dirty="0"/>
              <a:t>R</a:t>
            </a:r>
            <a:r>
              <a:rPr lang="zh-CN" altLang="zh-CN" dirty="0"/>
              <a:t>表的长度，则依次重复填充，直至将</a:t>
            </a:r>
            <a:r>
              <a:rPr lang="en-US" altLang="zh-CN" dirty="0"/>
              <a:t>R</a:t>
            </a:r>
            <a:r>
              <a:rPr lang="zh-CN" altLang="zh-CN" dirty="0"/>
              <a:t>表填满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]=k[</a:t>
            </a:r>
            <a:r>
              <a:rPr lang="en-US" altLang="zh-CN" dirty="0" err="1"/>
              <a:t>i</a:t>
            </a:r>
            <a:r>
              <a:rPr lang="en-US" altLang="zh-CN" dirty="0"/>
              <a:t> mod </a:t>
            </a:r>
            <a:r>
              <a:rPr lang="en-US" altLang="zh-CN" dirty="0" err="1"/>
              <a:t>len</a:t>
            </a:r>
            <a:r>
              <a:rPr lang="en-US" altLang="zh-CN" dirty="0"/>
              <a:t>( k )] 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J=0;</a:t>
            </a:r>
            <a:endParaRPr lang="zh-CN" altLang="zh-CN" dirty="0"/>
          </a:p>
          <a:p>
            <a:pPr indent="715963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）对于</a:t>
            </a:r>
            <a:r>
              <a:rPr lang="en-US" altLang="zh-CN" dirty="0"/>
              <a:t>I=0: 255</a:t>
            </a:r>
            <a:r>
              <a:rPr lang="zh-CN" altLang="zh-CN" dirty="0"/>
              <a:t>，重复以下操作</a:t>
            </a:r>
            <a:r>
              <a:rPr lang="zh-CN" altLang="zh-CN" dirty="0" smtClean="0"/>
              <a:t>：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</a:t>
            </a:r>
            <a:endParaRPr lang="zh-CN" altLang="zh-CN" b="1" dirty="0">
              <a:solidFill>
                <a:srgbClr val="FF0000"/>
              </a:solidFill>
            </a:endParaRPr>
          </a:p>
          <a:p>
            <a:pPr indent="715963">
              <a:buNone/>
            </a:pPr>
            <a:r>
              <a:rPr lang="en-US" altLang="zh-CN" dirty="0" smtClean="0"/>
              <a:t>        J</a:t>
            </a:r>
            <a:r>
              <a:rPr lang="en-US" altLang="zh-CN" dirty="0"/>
              <a:t>=(J+S[I]+R[I]) mod 256;</a:t>
            </a:r>
            <a:endParaRPr lang="zh-CN" altLang="zh-CN" dirty="0"/>
          </a:p>
          <a:p>
            <a:pPr indent="715963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交换</a:t>
            </a:r>
            <a:r>
              <a:rPr lang="en-US" altLang="zh-CN" dirty="0"/>
              <a:t>S[I]</a:t>
            </a:r>
            <a:r>
              <a:rPr lang="zh-CN" altLang="zh-CN" dirty="0"/>
              <a:t>和</a:t>
            </a:r>
            <a:r>
              <a:rPr lang="en-US" altLang="zh-CN" dirty="0"/>
              <a:t>S[J</a:t>
            </a:r>
            <a:r>
              <a:rPr lang="en-US" altLang="zh-CN" dirty="0" smtClean="0"/>
              <a:t>]</a:t>
            </a:r>
          </a:p>
          <a:p>
            <a:pPr indent="715963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}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5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16632"/>
            <a:ext cx="8458200" cy="6120680"/>
          </a:xfrm>
        </p:spPr>
        <p:txBody>
          <a:bodyPr/>
          <a:lstStyle/>
          <a:p>
            <a:pPr indent="625475">
              <a:buNone/>
            </a:pPr>
            <a:r>
              <a:rPr lang="en-US" altLang="zh-CN" b="1" dirty="0"/>
              <a:t>Step2</a:t>
            </a:r>
            <a:r>
              <a:rPr lang="zh-CN" altLang="zh-CN" b="1" dirty="0"/>
              <a:t>：生成密钥序列</a:t>
            </a:r>
            <a:endParaRPr lang="zh-CN" altLang="zh-CN" dirty="0"/>
          </a:p>
          <a:p>
            <a:pPr indent="625475">
              <a:buNone/>
            </a:pPr>
            <a:r>
              <a:rPr lang="zh-CN" altLang="zh-CN" dirty="0"/>
              <a:t>◇</a:t>
            </a:r>
            <a:r>
              <a:rPr lang="en-US" altLang="zh-CN" dirty="0"/>
              <a:t> RC4</a:t>
            </a:r>
            <a:r>
              <a:rPr lang="zh-CN" altLang="zh-CN" dirty="0"/>
              <a:t>的下一状态函数定义如下：</a:t>
            </a:r>
          </a:p>
          <a:p>
            <a:pPr indent="625475">
              <a:buNone/>
            </a:pPr>
            <a:r>
              <a:rPr lang="zh-CN" altLang="zh-CN" dirty="0"/>
              <a:t>（1）I=0, J=0;</a:t>
            </a:r>
          </a:p>
          <a:p>
            <a:pPr indent="625475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根据明文长度循环执行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{</a:t>
            </a:r>
            <a:endParaRPr lang="zh-CN" altLang="zh-CN" b="1" dirty="0">
              <a:solidFill>
                <a:srgbClr val="FF0000"/>
              </a:solidFill>
            </a:endParaRPr>
          </a:p>
          <a:p>
            <a:pPr indent="625475">
              <a:buNone/>
            </a:pPr>
            <a:r>
              <a:rPr lang="zh-CN" altLang="zh-CN" dirty="0" smtClean="0"/>
              <a:t>（</a:t>
            </a:r>
            <a:r>
              <a:rPr lang="zh-CN" altLang="zh-CN" dirty="0"/>
              <a:t>2）I=(I+1) mod 256</a:t>
            </a:r>
          </a:p>
          <a:p>
            <a:pPr indent="625475">
              <a:buNone/>
            </a:pPr>
            <a:r>
              <a:rPr lang="zh-CN" altLang="zh-CN" dirty="0"/>
              <a:t>（3）J=(J+S[I]) mod 256</a:t>
            </a:r>
          </a:p>
          <a:p>
            <a:pPr indent="625475">
              <a:buNone/>
            </a:pPr>
            <a:r>
              <a:rPr lang="zh-CN" altLang="zh-CN" dirty="0"/>
              <a:t>（4）交换 S[I]和S[J</a:t>
            </a:r>
            <a:r>
              <a:rPr lang="zh-CN" altLang="zh-CN" dirty="0" smtClean="0"/>
              <a:t>]</a:t>
            </a:r>
            <a:endParaRPr lang="en-US" altLang="zh-CN" dirty="0" smtClean="0"/>
          </a:p>
          <a:p>
            <a:pPr indent="625475">
              <a:buNone/>
            </a:pPr>
            <a:r>
              <a:rPr lang="zh-CN" altLang="zh-CN" dirty="0" smtClean="0"/>
              <a:t>◇ </a:t>
            </a:r>
            <a:r>
              <a:rPr lang="zh-CN" altLang="zh-CN" dirty="0"/>
              <a:t>RC4的输出函数定义如下：</a:t>
            </a:r>
          </a:p>
          <a:p>
            <a:pPr indent="625475">
              <a:buNone/>
            </a:pPr>
            <a:r>
              <a:rPr lang="zh-CN" altLang="zh-CN" dirty="0"/>
              <a:t>（</a:t>
            </a:r>
            <a:r>
              <a:rPr lang="pt-BR" altLang="zh-CN" dirty="0"/>
              <a:t>1</a:t>
            </a:r>
            <a:r>
              <a:rPr lang="zh-CN" altLang="zh-CN" dirty="0"/>
              <a:t>）</a:t>
            </a:r>
            <a:r>
              <a:rPr lang="pt-BR" altLang="zh-CN" dirty="0"/>
              <a:t>h=(S[I]+S[J]) mod 256</a:t>
            </a:r>
            <a:endParaRPr lang="zh-CN" altLang="zh-CN" dirty="0"/>
          </a:p>
          <a:p>
            <a:pPr indent="625475">
              <a:buNone/>
            </a:pPr>
            <a:r>
              <a:rPr lang="zh-CN" altLang="zh-CN" dirty="0"/>
              <a:t>（</a:t>
            </a:r>
            <a:r>
              <a:rPr lang="pt-BR" altLang="zh-CN" dirty="0"/>
              <a:t>2</a:t>
            </a:r>
            <a:r>
              <a:rPr lang="zh-CN" altLang="zh-CN" dirty="0"/>
              <a:t>）</a:t>
            </a:r>
            <a:r>
              <a:rPr lang="pt-BR" altLang="zh-CN" dirty="0"/>
              <a:t>z=S[h</a:t>
            </a:r>
            <a:r>
              <a:rPr lang="pt-BR" altLang="zh-CN" dirty="0" smtClean="0"/>
              <a:t>]</a:t>
            </a:r>
          </a:p>
          <a:p>
            <a:pPr indent="625475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pPr indent="625475">
              <a:buNone/>
            </a:pPr>
            <a:endParaRPr lang="en-US" altLang="zh-CN" dirty="0" smtClean="0"/>
          </a:p>
          <a:p>
            <a:pPr indent="625475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加密去哪里了？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15963">
              <a:buNone/>
            </a:pPr>
            <a:r>
              <a:rPr lang="zh-CN" altLang="zh-CN" dirty="0"/>
              <a:t>RC4算法的优点是：算法简单、高效，特别适合软件实现。目前，</a:t>
            </a:r>
            <a:r>
              <a:rPr lang="en-US" altLang="zh-CN" dirty="0"/>
              <a:t>RC4</a:t>
            </a:r>
            <a:r>
              <a:rPr lang="zh-CN" altLang="zh-CN" dirty="0"/>
              <a:t>所用的初始密钥至少为</a:t>
            </a:r>
            <a:r>
              <a:rPr lang="en-US" altLang="zh-CN" dirty="0" smtClean="0"/>
              <a:t>128</a:t>
            </a:r>
            <a:r>
              <a:rPr lang="zh-CN" altLang="en-US" dirty="0"/>
              <a:t>位</a:t>
            </a:r>
            <a:r>
              <a:rPr lang="zh-CN" altLang="zh-CN" dirty="0" smtClean="0"/>
              <a:t>。</a:t>
            </a:r>
            <a:r>
              <a:rPr lang="en-US" altLang="zh-CN" dirty="0"/>
              <a:t>RC4</a:t>
            </a:r>
            <a:r>
              <a:rPr lang="zh-CN" altLang="zh-CN" dirty="0"/>
              <a:t>被广泛应用于商业密码产品中，例如已经用于</a:t>
            </a:r>
            <a:r>
              <a:rPr lang="en-US" altLang="zh-CN" dirty="0"/>
              <a:t>Microsoft Windows</a:t>
            </a:r>
            <a:r>
              <a:rPr lang="zh-CN" altLang="zh-CN" dirty="0"/>
              <a:t>、</a:t>
            </a:r>
            <a:r>
              <a:rPr lang="en-US" altLang="zh-CN" dirty="0"/>
              <a:t>Lotus Notes</a:t>
            </a:r>
            <a:r>
              <a:rPr lang="zh-CN" altLang="zh-CN" dirty="0"/>
              <a:t>和</a:t>
            </a:r>
            <a:r>
              <a:rPr lang="en-US" altLang="zh-CN" dirty="0"/>
              <a:t>Oracle</a:t>
            </a:r>
            <a:r>
              <a:rPr lang="zh-CN" altLang="zh-CN" dirty="0"/>
              <a:t>的</a:t>
            </a:r>
            <a:r>
              <a:rPr lang="en-US" altLang="zh-CN" dirty="0"/>
              <a:t>SQL</a:t>
            </a:r>
            <a:r>
              <a:rPr lang="zh-CN" altLang="zh-CN" dirty="0"/>
              <a:t>数据库中、为网络浏览器和服务器之间的通信定义的安全套接字层（</a:t>
            </a:r>
            <a:r>
              <a:rPr lang="en-US" altLang="zh-CN" dirty="0"/>
              <a:t>Secure Socket Layer, SSL</a:t>
            </a:r>
            <a:r>
              <a:rPr lang="zh-CN" altLang="zh-CN" dirty="0"/>
              <a:t>）；还用于无线系统以及保护无线连接的安全，如应用于</a:t>
            </a:r>
            <a:r>
              <a:rPr lang="en-US" altLang="zh-CN" dirty="0"/>
              <a:t>IEEE802.11</a:t>
            </a:r>
            <a:r>
              <a:rPr lang="zh-CN" altLang="zh-CN" dirty="0"/>
              <a:t>无线</a:t>
            </a:r>
            <a:r>
              <a:rPr lang="en-US" altLang="zh-CN" dirty="0"/>
              <a:t>LAN</a:t>
            </a:r>
            <a:r>
              <a:rPr lang="zh-CN" altLang="zh-CN" dirty="0"/>
              <a:t>标准的</a:t>
            </a:r>
            <a:r>
              <a:rPr lang="en-US" altLang="zh-CN" dirty="0"/>
              <a:t>WEP</a:t>
            </a:r>
            <a:r>
              <a:rPr lang="zh-CN" altLang="zh-CN" dirty="0"/>
              <a:t>（</a:t>
            </a:r>
            <a:r>
              <a:rPr lang="en-US" altLang="zh-CN" dirty="0"/>
              <a:t>Wired Equivalent Privacy</a:t>
            </a:r>
            <a:r>
              <a:rPr lang="zh-CN" altLang="zh-CN" dirty="0"/>
              <a:t>）协议和</a:t>
            </a:r>
            <a:r>
              <a:rPr lang="en-US" altLang="zh-CN" dirty="0"/>
              <a:t>Wi-Fi</a:t>
            </a:r>
            <a:r>
              <a:rPr lang="zh-CN" altLang="zh-CN" dirty="0"/>
              <a:t>保护访问协议等。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5.3 </a:t>
            </a:r>
            <a:r>
              <a:rPr lang="zh-CN" altLang="zh-CN" sz="2800" b="1" dirty="0"/>
              <a:t>线性反馈移位寄存器及密钥序列的伪</a:t>
            </a:r>
            <a:r>
              <a:rPr lang="zh-CN" altLang="zh-CN" sz="2800" b="1" dirty="0" smtClean="0"/>
              <a:t>随机性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1268413"/>
            <a:ext cx="8458200" cy="2016571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5.3.1 </a:t>
            </a:r>
            <a:r>
              <a:rPr lang="zh-CN" altLang="zh-CN" b="1" dirty="0"/>
              <a:t>线性反馈移位寄存器</a:t>
            </a:r>
            <a:endParaRPr lang="zh-CN" altLang="zh-CN" dirty="0"/>
          </a:p>
          <a:p>
            <a:pPr>
              <a:buNone/>
            </a:pPr>
            <a:r>
              <a:rPr lang="zh-CN" altLang="zh-CN" sz="2800" b="1" dirty="0">
                <a:solidFill>
                  <a:srgbClr val="002060"/>
                </a:solidFill>
              </a:rPr>
              <a:t>移位寄存器</a:t>
            </a:r>
            <a:r>
              <a:rPr lang="zh-CN" altLang="zh-CN" dirty="0"/>
              <a:t>是流密码产生密钥流的一个主要组成部分。</a:t>
            </a:r>
            <a:r>
              <a:rPr lang="en-US" altLang="zh-CN" i="1" dirty="0"/>
              <a:t>GF(2)</a:t>
            </a:r>
            <a:r>
              <a:rPr lang="zh-CN" altLang="zh-CN" dirty="0"/>
              <a:t>上一个</a:t>
            </a:r>
            <a:r>
              <a:rPr lang="en-US" altLang="zh-CN" i="1" dirty="0"/>
              <a:t>n</a:t>
            </a:r>
            <a:r>
              <a:rPr lang="zh-CN" altLang="zh-CN" dirty="0"/>
              <a:t>级</a:t>
            </a:r>
            <a:r>
              <a:rPr lang="zh-CN" altLang="zh-CN" sz="2800" b="1" dirty="0">
                <a:solidFill>
                  <a:srgbClr val="002060"/>
                </a:solidFill>
              </a:rPr>
              <a:t>反馈移位寄存器</a:t>
            </a:r>
            <a:r>
              <a:rPr lang="zh-CN" altLang="zh-CN" dirty="0"/>
              <a:t>由</a:t>
            </a:r>
            <a:r>
              <a:rPr lang="en-US" altLang="zh-CN" i="1" dirty="0"/>
              <a:t>n</a:t>
            </a:r>
            <a:r>
              <a:rPr lang="zh-CN" altLang="zh-CN" dirty="0"/>
              <a:t>个</a:t>
            </a:r>
            <a:r>
              <a:rPr lang="zh-CN" altLang="zh-CN" sz="2800" b="1" dirty="0">
                <a:solidFill>
                  <a:srgbClr val="002060"/>
                </a:solidFill>
              </a:rPr>
              <a:t>二元存储器</a:t>
            </a:r>
            <a:r>
              <a:rPr lang="zh-CN" altLang="zh-CN" dirty="0"/>
              <a:t>与一个反馈函数</a:t>
            </a:r>
            <a:r>
              <a:rPr lang="en-US" altLang="zh-CN" i="1" dirty="0"/>
              <a:t>f(a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  <a:r>
              <a:rPr lang="zh-CN" altLang="zh-CN" dirty="0"/>
              <a:t>组成，如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endParaRPr lang="zh-CN" altLang="en-US" dirty="0"/>
          </a:p>
        </p:txBody>
      </p:sp>
      <p:pic>
        <p:nvPicPr>
          <p:cNvPr id="4" name="图片 3" descr="xd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46904"/>
            <a:ext cx="6480720" cy="24303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59632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同步？自同步？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8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什么是</a:t>
            </a:r>
            <a:r>
              <a:rPr lang="zh-CN" altLang="en-US" b="1" dirty="0">
                <a:solidFill>
                  <a:srgbClr val="FF0000"/>
                </a:solidFill>
              </a:rPr>
              <a:t>惟密文攻击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什么是</a:t>
            </a:r>
            <a:r>
              <a:rPr lang="zh-CN" altLang="en-US" b="1" dirty="0">
                <a:solidFill>
                  <a:srgbClr val="FF0000"/>
                </a:solidFill>
              </a:rPr>
              <a:t>已知明文攻击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mtClean="0"/>
              <a:t>RC4</a:t>
            </a:r>
            <a:r>
              <a:rPr lang="zh-CN" altLang="en-US" smtClean="0"/>
              <a:t>算法</a:t>
            </a:r>
            <a:r>
              <a:rPr lang="zh-CN" altLang="en-US" dirty="0" smtClean="0"/>
              <a:t>能否抵御</a:t>
            </a:r>
            <a:r>
              <a:rPr lang="zh-CN" altLang="en-US" b="1" dirty="0">
                <a:solidFill>
                  <a:srgbClr val="FF0000"/>
                </a:solidFill>
              </a:rPr>
              <a:t>惟密文攻击</a:t>
            </a:r>
            <a:r>
              <a:rPr lang="zh-CN" altLang="en-US" dirty="0" smtClean="0"/>
              <a:t>？能否抵御</a:t>
            </a:r>
            <a:r>
              <a:rPr lang="zh-CN" altLang="en-US" b="1" dirty="0">
                <a:solidFill>
                  <a:srgbClr val="FF0000"/>
                </a:solidFill>
              </a:rPr>
              <a:t>已知明文攻击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6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529" y="333127"/>
            <a:ext cx="8169919" cy="5832177"/>
          </a:xfrm>
        </p:spPr>
        <p:txBody>
          <a:bodyPr/>
          <a:lstStyle/>
          <a:p>
            <a:pPr indent="715963">
              <a:buNone/>
            </a:pPr>
            <a:r>
              <a:rPr lang="zh-CN" altLang="zh-CN" dirty="0" smtClean="0"/>
              <a:t>在</a:t>
            </a:r>
            <a:r>
              <a:rPr lang="zh-CN" altLang="en-US" dirty="0"/>
              <a:t>图</a:t>
            </a:r>
            <a:r>
              <a:rPr lang="zh-CN" altLang="zh-CN" dirty="0" smtClean="0"/>
              <a:t>中</a:t>
            </a:r>
            <a:r>
              <a:rPr lang="zh-CN" altLang="zh-CN" dirty="0"/>
              <a:t>，每一存储器称为</a:t>
            </a:r>
            <a:r>
              <a:rPr lang="zh-CN" altLang="zh-CN" sz="2800" b="1" dirty="0">
                <a:solidFill>
                  <a:srgbClr val="002060"/>
                </a:solidFill>
              </a:rPr>
              <a:t>移位寄存器的一级</a:t>
            </a:r>
            <a:r>
              <a:rPr lang="zh-CN" altLang="zh-CN" dirty="0"/>
              <a:t>，在任一时刻，这些级的内容构成该</a:t>
            </a:r>
            <a:r>
              <a:rPr lang="zh-CN" altLang="zh-CN" sz="2800" b="1" dirty="0">
                <a:solidFill>
                  <a:srgbClr val="002060"/>
                </a:solidFill>
              </a:rPr>
              <a:t>反馈移位寄存器的状态</a:t>
            </a:r>
            <a:r>
              <a:rPr lang="zh-CN" altLang="zh-CN" dirty="0"/>
              <a:t>，每一状态对应于</a:t>
            </a:r>
            <a:r>
              <a:rPr lang="en-US" altLang="zh-CN" i="1" dirty="0"/>
              <a:t>GF(2)</a:t>
            </a:r>
            <a:r>
              <a:rPr lang="zh-CN" altLang="zh-CN" dirty="0"/>
              <a:t>上的一个</a:t>
            </a:r>
            <a:r>
              <a:rPr lang="en-US" altLang="zh-CN" i="1" dirty="0"/>
              <a:t>n</a:t>
            </a:r>
            <a:r>
              <a:rPr lang="zh-CN" altLang="zh-CN" dirty="0"/>
              <a:t>维向量，共有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2</a:t>
            </a:r>
            <a:r>
              <a:rPr lang="en-US" altLang="zh-CN" sz="2800" b="1" i="1" baseline="30000" dirty="0" smtClean="0">
                <a:solidFill>
                  <a:srgbClr val="002060"/>
                </a:solidFill>
              </a:rPr>
              <a:t>n </a:t>
            </a:r>
            <a:r>
              <a:rPr lang="zh-CN" altLang="zh-CN" sz="2800" b="1" dirty="0" smtClean="0">
                <a:solidFill>
                  <a:srgbClr val="002060"/>
                </a:solidFill>
              </a:rPr>
              <a:t>种</a:t>
            </a:r>
            <a:r>
              <a:rPr lang="zh-CN" altLang="zh-CN" sz="2800" b="1" dirty="0">
                <a:solidFill>
                  <a:srgbClr val="002060"/>
                </a:solidFill>
              </a:rPr>
              <a:t>可能的状态</a:t>
            </a:r>
            <a:r>
              <a:rPr lang="zh-CN" altLang="zh-CN" dirty="0"/>
              <a:t>。每一时刻的状态可用</a:t>
            </a:r>
            <a:r>
              <a:rPr lang="en-US" altLang="zh-CN" i="1" dirty="0"/>
              <a:t>n</a:t>
            </a:r>
            <a:r>
              <a:rPr lang="zh-CN" altLang="zh-CN" dirty="0"/>
              <a:t>长序列</a:t>
            </a:r>
            <a:r>
              <a:rPr lang="en-US" altLang="zh-CN" dirty="0"/>
              <a:t>“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dirty="0"/>
              <a:t>”</a:t>
            </a:r>
            <a:r>
              <a:rPr lang="zh-CN" altLang="zh-CN" dirty="0"/>
              <a:t>的</a:t>
            </a:r>
            <a:r>
              <a:rPr lang="en-US" altLang="zh-CN" i="1" dirty="0"/>
              <a:t>n</a:t>
            </a:r>
            <a:r>
              <a:rPr lang="zh-CN" altLang="zh-CN" dirty="0"/>
              <a:t>维向量</a:t>
            </a:r>
            <a:r>
              <a:rPr lang="en-US" altLang="zh-CN" dirty="0"/>
              <a:t>“(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dirty="0"/>
              <a:t>)”</a:t>
            </a:r>
            <a:r>
              <a:rPr lang="zh-CN" altLang="zh-CN" dirty="0"/>
              <a:t>来</a:t>
            </a:r>
            <a:r>
              <a:rPr lang="zh-CN" altLang="zh-CN" sz="2800" b="1" dirty="0"/>
              <a:t>表示</a:t>
            </a:r>
            <a:r>
              <a:rPr lang="zh-CN" altLang="zh-CN" dirty="0"/>
              <a:t>，其中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zh-CN" altLang="zh-CN" dirty="0" smtClean="0"/>
              <a:t>是第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 </a:t>
            </a:r>
            <a:r>
              <a:rPr lang="zh-CN" altLang="zh-CN" dirty="0" smtClean="0"/>
              <a:t>级</a:t>
            </a:r>
            <a:r>
              <a:rPr lang="zh-CN" altLang="zh-CN" dirty="0"/>
              <a:t>存储器的内容。</a:t>
            </a:r>
          </a:p>
          <a:p>
            <a:pPr indent="715963">
              <a:buNone/>
            </a:pPr>
            <a:r>
              <a:rPr lang="zh-CN" altLang="zh-CN" sz="2800" b="1" dirty="0">
                <a:solidFill>
                  <a:srgbClr val="002060"/>
                </a:solidFill>
              </a:rPr>
              <a:t>初始状态</a:t>
            </a:r>
            <a:r>
              <a:rPr lang="zh-CN" altLang="zh-CN" dirty="0"/>
              <a:t>由用户确定，当第</a:t>
            </a:r>
            <a:r>
              <a:rPr lang="en-US" altLang="zh-CN" i="1" dirty="0" err="1"/>
              <a:t>i</a:t>
            </a:r>
            <a:r>
              <a:rPr lang="zh-CN" altLang="zh-CN" dirty="0"/>
              <a:t>个移位时钟脉冲到来时，每一级存储器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zh-CN" altLang="zh-CN" dirty="0"/>
              <a:t>都将其内容向下一级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i-1</a:t>
            </a:r>
            <a:r>
              <a:rPr lang="zh-CN" altLang="zh-CN" dirty="0"/>
              <a:t>传递，并计算</a:t>
            </a:r>
            <a:r>
              <a:rPr lang="en-US" altLang="zh-CN" i="1" dirty="0"/>
              <a:t>f(a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  <a:r>
              <a:rPr lang="zh-CN" altLang="zh-CN" dirty="0"/>
              <a:t>作为下一时刻的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zh-CN" dirty="0"/>
              <a:t>。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indent="715963">
              <a:buNone/>
            </a:pPr>
            <a:r>
              <a:rPr lang="zh-CN" altLang="zh-CN" b="1" dirty="0" smtClean="0">
                <a:solidFill>
                  <a:srgbClr val="002060"/>
                </a:solidFill>
              </a:rPr>
              <a:t>反馈函数</a:t>
            </a:r>
            <a:r>
              <a:rPr lang="en-US" altLang="zh-CN" b="1" i="1" dirty="0">
                <a:solidFill>
                  <a:srgbClr val="002060"/>
                </a:solidFill>
              </a:rPr>
              <a:t>f(a</a:t>
            </a:r>
            <a:r>
              <a:rPr lang="en-US" altLang="zh-CN" b="1" i="1" baseline="-25000" dirty="0">
                <a:solidFill>
                  <a:srgbClr val="002060"/>
                </a:solidFill>
              </a:rPr>
              <a:t>1</a:t>
            </a:r>
            <a:r>
              <a:rPr lang="en-US" altLang="zh-CN" b="1" i="1" dirty="0">
                <a:solidFill>
                  <a:srgbClr val="002060"/>
                </a:solidFill>
              </a:rPr>
              <a:t>,a</a:t>
            </a:r>
            <a:r>
              <a:rPr lang="en-US" altLang="zh-CN" b="1" i="1" baseline="-25000" dirty="0">
                <a:solidFill>
                  <a:srgbClr val="002060"/>
                </a:solidFill>
              </a:rPr>
              <a:t>2</a:t>
            </a:r>
            <a:r>
              <a:rPr lang="en-US" altLang="zh-CN" b="1" i="1" dirty="0">
                <a:solidFill>
                  <a:srgbClr val="002060"/>
                </a:solidFill>
              </a:rPr>
              <a:t>,…,a</a:t>
            </a:r>
            <a:r>
              <a:rPr lang="en-US" altLang="zh-CN" b="1" i="1" baseline="-25000" dirty="0">
                <a:solidFill>
                  <a:srgbClr val="002060"/>
                </a:solidFill>
              </a:rPr>
              <a:t>n</a:t>
            </a:r>
            <a:r>
              <a:rPr lang="en-US" altLang="zh-CN" b="1" i="1" dirty="0">
                <a:solidFill>
                  <a:srgbClr val="002060"/>
                </a:solidFill>
              </a:rPr>
              <a:t>)</a:t>
            </a:r>
            <a:r>
              <a:rPr lang="zh-CN" altLang="zh-CN" dirty="0"/>
              <a:t>是</a:t>
            </a:r>
            <a:r>
              <a:rPr lang="en-US" altLang="zh-CN" i="1" dirty="0"/>
              <a:t>n</a:t>
            </a:r>
            <a:r>
              <a:rPr lang="zh-CN" altLang="zh-CN" dirty="0"/>
              <a:t>元布尔函数，即</a:t>
            </a:r>
            <a:r>
              <a:rPr lang="en-US" altLang="zh-CN" i="1" dirty="0"/>
              <a:t>n</a:t>
            </a:r>
            <a:r>
              <a:rPr lang="zh-CN" altLang="zh-CN" dirty="0"/>
              <a:t>个变元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zh-CN" altLang="zh-CN" dirty="0"/>
              <a:t>可以独立地取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两个可能的值，函数中的运算有逻辑与、逻辑或、逻辑补等运算，最后的函数值也为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171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260648"/>
            <a:ext cx="8458200" cy="1008459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5-4]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下</a:t>
            </a:r>
            <a:r>
              <a:rPr lang="zh-CN" altLang="zh-CN" dirty="0" smtClean="0"/>
              <a:t>图是</a:t>
            </a:r>
            <a:r>
              <a:rPr lang="zh-CN" altLang="zh-CN" dirty="0"/>
              <a:t>一个</a:t>
            </a:r>
            <a:r>
              <a:rPr lang="en-US" altLang="zh-CN" dirty="0"/>
              <a:t>3</a:t>
            </a:r>
            <a:r>
              <a:rPr lang="zh-CN" altLang="zh-CN" sz="2800" dirty="0">
                <a:solidFill>
                  <a:schemeClr val="tx2"/>
                </a:solidFill>
              </a:rPr>
              <a:t>级反馈移位寄存器</a:t>
            </a:r>
            <a:r>
              <a:rPr lang="zh-CN" altLang="zh-CN" dirty="0"/>
              <a:t>，其</a:t>
            </a:r>
            <a:r>
              <a:rPr lang="zh-CN" altLang="zh-CN" sz="2800" dirty="0">
                <a:solidFill>
                  <a:schemeClr val="tx2"/>
                </a:solidFill>
              </a:rPr>
              <a:t>初始状态</a:t>
            </a:r>
            <a:r>
              <a:rPr lang="zh-CN" altLang="zh-CN" dirty="0"/>
              <a:t>为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)=(1,0,1)</a:t>
            </a:r>
            <a:r>
              <a:rPr lang="zh-CN" altLang="zh-CN" dirty="0"/>
              <a:t>，输出可</a:t>
            </a:r>
            <a:r>
              <a:rPr lang="zh-CN" altLang="zh-CN" dirty="0" smtClean="0"/>
              <a:t>由</a:t>
            </a:r>
            <a:r>
              <a:rPr lang="zh-CN" altLang="en-US" b="1" dirty="0"/>
              <a:t>下</a:t>
            </a:r>
            <a:r>
              <a:rPr lang="zh-CN" altLang="zh-CN" dirty="0" smtClean="0"/>
              <a:t>表求</a:t>
            </a:r>
            <a:r>
              <a:rPr lang="zh-CN" altLang="zh-CN" dirty="0"/>
              <a:t>出。</a:t>
            </a:r>
          </a:p>
          <a:p>
            <a:endParaRPr lang="zh-CN" altLang="en-US" dirty="0"/>
          </a:p>
        </p:txBody>
      </p:sp>
      <p:pic>
        <p:nvPicPr>
          <p:cNvPr id="4" name="图片 3" descr="xd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56" y="1430794"/>
            <a:ext cx="4752528" cy="149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20884"/>
              </p:ext>
            </p:extLst>
          </p:nvPr>
        </p:nvGraphicFramePr>
        <p:xfrm>
          <a:off x="2060496" y="3212976"/>
          <a:ext cx="4392488" cy="29945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795220"/>
                <a:gridCol w="1597268"/>
              </a:tblGrid>
              <a:tr h="495156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状态（</a:t>
                      </a:r>
                      <a:r>
                        <a:rPr lang="zh-CN" sz="2400" b="1" i="1" kern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zh-CN" sz="2400" b="1" i="1" kern="0" baseline="-25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zh-CN" sz="2400" b="1" i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2400" b="1" i="1" kern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zh-CN" sz="2400" b="1" i="1" kern="0" baseline="-25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zh-CN" sz="2400" b="1" i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2400" b="1" i="1" kern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zh-CN" sz="2400" b="1" i="1" kern="0" baseline="-25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zh-CN" sz="2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输出（</a:t>
                      </a:r>
                      <a:r>
                        <a:rPr lang="zh-CN" sz="2400" b="1" i="1" ker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zh-CN" sz="2400" b="1" i="1" kern="0" baseline="-250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zh-CN" sz="2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9">
                <a:tc>
                  <a:txBody>
                    <a:bodyPr/>
                    <a:lstStyle/>
                    <a:p>
                      <a:pPr marL="0" indent="26987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1     0     1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987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9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1     1     0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altLang="zh-CN" sz="3200" b="1" kern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zh-CN" sz="2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9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1     1     1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altLang="zh-CN" sz="2800" b="1" kern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zh-CN" sz="28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9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0     1     1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9">
                <a:tc>
                  <a:txBody>
                    <a:bodyPr/>
                    <a:lstStyle/>
                    <a:p>
                      <a:pPr marL="0" indent="26987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1     0     1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987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800" b="1" kern="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9"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1     1     0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zh-CN" altLang="zh-CN" sz="1800" b="1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623731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即输出序列</a:t>
            </a:r>
            <a:r>
              <a:rPr lang="zh-CN" altLang="zh-CN" sz="2800" b="1" dirty="0" smtClean="0"/>
              <a:t>为</a:t>
            </a:r>
            <a:r>
              <a:rPr lang="en-US" altLang="zh-CN" sz="2800" b="1" dirty="0"/>
              <a:t>1011 1011 1011 </a:t>
            </a:r>
            <a:r>
              <a:rPr lang="en-US" altLang="zh-CN" sz="2800" b="1" dirty="0" smtClean="0"/>
              <a:t>…</a:t>
            </a:r>
            <a:r>
              <a:rPr lang="zh-CN" altLang="zh-CN" sz="2800" b="1" dirty="0"/>
              <a:t>，周期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64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EB9C9F-1B84-473D-8089-CCF0C539D754}" type="datetime1">
              <a:rPr lang="zh-CN" altLang="en-US"/>
              <a:pPr>
                <a:defRPr/>
              </a:pPr>
              <a:t>2018/3/28</a:t>
            </a:fld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61842-6091-4E37-B5A6-E2C16D3F1F3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39975" y="625475"/>
            <a:ext cx="5405438" cy="1457325"/>
            <a:chOff x="1491" y="96"/>
            <a:chExt cx="3405" cy="918"/>
          </a:xfrm>
        </p:grpSpPr>
        <p:sp>
          <p:nvSpPr>
            <p:cNvPr id="38927" name="Rectangle 3"/>
            <p:cNvSpPr>
              <a:spLocks noChangeArrowheads="1"/>
            </p:cNvSpPr>
            <p:nvPr/>
          </p:nvSpPr>
          <p:spPr bwMode="auto">
            <a:xfrm>
              <a:off x="1693" y="732"/>
              <a:ext cx="30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i="1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400" i="1" baseline="-2500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j</a:t>
              </a:r>
              <a:endParaRPr lang="en-US" altLang="zh-CN" sz="2400" baseline="-2500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28" name="Line 4"/>
            <p:cNvSpPr>
              <a:spLocks noChangeShapeType="1"/>
            </p:cNvSpPr>
            <p:nvPr/>
          </p:nvSpPr>
          <p:spPr bwMode="auto">
            <a:xfrm>
              <a:off x="1995" y="884"/>
              <a:ext cx="6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9" name="Line 5"/>
            <p:cNvSpPr>
              <a:spLocks noChangeShapeType="1"/>
            </p:cNvSpPr>
            <p:nvPr/>
          </p:nvSpPr>
          <p:spPr bwMode="auto">
            <a:xfrm>
              <a:off x="2903" y="884"/>
              <a:ext cx="9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0" name="Line 6"/>
            <p:cNvSpPr>
              <a:spLocks noChangeShapeType="1"/>
            </p:cNvSpPr>
            <p:nvPr/>
          </p:nvSpPr>
          <p:spPr bwMode="auto">
            <a:xfrm>
              <a:off x="4089" y="884"/>
              <a:ext cx="8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1" name="Line 7"/>
            <p:cNvSpPr>
              <a:spLocks noChangeShapeType="1"/>
            </p:cNvSpPr>
            <p:nvPr/>
          </p:nvSpPr>
          <p:spPr bwMode="auto">
            <a:xfrm>
              <a:off x="1491" y="884"/>
              <a:ext cx="2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2" name="Line 8"/>
            <p:cNvSpPr>
              <a:spLocks noChangeShapeType="1"/>
            </p:cNvSpPr>
            <p:nvPr/>
          </p:nvSpPr>
          <p:spPr bwMode="auto">
            <a:xfrm flipH="1">
              <a:off x="2417" y="204"/>
              <a:ext cx="1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3" name="AutoShape 9"/>
            <p:cNvSpPr>
              <a:spLocks noChangeArrowheads="1"/>
            </p:cNvSpPr>
            <p:nvPr/>
          </p:nvSpPr>
          <p:spPr bwMode="auto">
            <a:xfrm>
              <a:off x="2192" y="96"/>
              <a:ext cx="202" cy="200"/>
            </a:xfrm>
            <a:prstGeom prst="flowChar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8934" name="Line 10"/>
            <p:cNvSpPr>
              <a:spLocks noChangeShapeType="1"/>
            </p:cNvSpPr>
            <p:nvPr/>
          </p:nvSpPr>
          <p:spPr bwMode="auto">
            <a:xfrm flipV="1">
              <a:off x="2300" y="293"/>
              <a:ext cx="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5" name="Line 11"/>
            <p:cNvSpPr>
              <a:spLocks noChangeShapeType="1"/>
            </p:cNvSpPr>
            <p:nvPr/>
          </p:nvSpPr>
          <p:spPr bwMode="auto">
            <a:xfrm>
              <a:off x="1491" y="199"/>
              <a:ext cx="0" cy="6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6" name="Rectangle 12"/>
            <p:cNvSpPr>
              <a:spLocks noChangeArrowheads="1"/>
            </p:cNvSpPr>
            <p:nvPr/>
          </p:nvSpPr>
          <p:spPr bwMode="auto">
            <a:xfrm>
              <a:off x="3779" y="740"/>
              <a:ext cx="30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i="1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-2</a:t>
              </a:r>
              <a:endParaRPr lang="en-US" altLang="zh-CN" sz="2000" baseline="-2500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37" name="Rectangle 13"/>
            <p:cNvSpPr>
              <a:spLocks noChangeArrowheads="1"/>
            </p:cNvSpPr>
            <p:nvPr/>
          </p:nvSpPr>
          <p:spPr bwMode="auto">
            <a:xfrm>
              <a:off x="2594" y="732"/>
              <a:ext cx="303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algn="l" eaLnBrk="0" hangingPunct="0">
                <a:lnSpc>
                  <a:spcPct val="120000"/>
                </a:lnSpc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i="1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-1</a:t>
              </a:r>
              <a:endParaRPr lang="en-US" altLang="zh-CN" sz="2000" baseline="-2500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938" name="Line 14"/>
            <p:cNvSpPr>
              <a:spLocks noChangeShapeType="1"/>
            </p:cNvSpPr>
            <p:nvPr/>
          </p:nvSpPr>
          <p:spPr bwMode="auto">
            <a:xfrm>
              <a:off x="1499" y="206"/>
              <a:ext cx="6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9" name="Line 15"/>
            <p:cNvSpPr>
              <a:spLocks noChangeShapeType="1"/>
            </p:cNvSpPr>
            <p:nvPr/>
          </p:nvSpPr>
          <p:spPr bwMode="auto">
            <a:xfrm>
              <a:off x="4225" y="209"/>
              <a:ext cx="0" cy="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92100" y="4843463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2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0       0          1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206500" y="210026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0       0          1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1206500" y="24669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1       0          0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92100" y="2847975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1       1          0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92100" y="3182938"/>
            <a:ext cx="7546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1       1          1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92100" y="3533775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0       1          1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206500" y="391477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1       0          1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92100" y="437197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时刻   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0       1          0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23900" y="5635625"/>
            <a:ext cx="7880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</a:rPr>
              <a:t>产生序列为：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</a:rPr>
              <a:t>10011101</a:t>
            </a:r>
            <a:r>
              <a:rPr lang="en-US" altLang="zh-CN" sz="2400" b="1" dirty="0" smtClean="0">
                <a:solidFill>
                  <a:srgbClr val="0000FF"/>
                </a:solidFill>
                <a:latin typeface="Tahoma" pitchFamily="34" charset="0"/>
              </a:rPr>
              <a:t>……</a:t>
            </a:r>
            <a:r>
              <a:rPr lang="zh-CN" altLang="en-US" sz="2400" b="1" dirty="0" smtClean="0">
                <a:solidFill>
                  <a:srgbClr val="0000FF"/>
                </a:solidFill>
                <a:latin typeface="Tahoma" pitchFamily="34" charset="0"/>
              </a:rPr>
              <a:t>，周期为</a:t>
            </a:r>
            <a:r>
              <a:rPr lang="zh-CN" altLang="en-US" sz="2400" b="1" dirty="0" smtClean="0">
                <a:solidFill>
                  <a:srgbClr val="0000FF"/>
                </a:solidFill>
                <a:latin typeface="Tahoma" pitchFamily="34" charset="0"/>
              </a:rPr>
              <a:t>？注意是</a:t>
            </a:r>
            <a:r>
              <a:rPr lang="en-US" altLang="zh-CN" sz="2400" b="1" dirty="0" smtClean="0">
                <a:solidFill>
                  <a:srgbClr val="0000FF"/>
                </a:solidFill>
                <a:latin typeface="Tahoma" pitchFamily="34" charset="0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Tahoma" pitchFamily="34" charset="0"/>
              </a:rPr>
              <a:t>个寄存器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228379" name="Text Box 27"/>
          <p:cNvSpPr txBox="1">
            <a:spLocks noChangeArrowheads="1"/>
          </p:cNvSpPr>
          <p:nvPr/>
        </p:nvSpPr>
        <p:spPr bwMode="auto">
          <a:xfrm>
            <a:off x="142875" y="307975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比如：</a:t>
            </a:r>
          </a:p>
        </p:txBody>
      </p:sp>
    </p:spTree>
    <p:extLst>
      <p:ext uri="{BB962C8B-B14F-4D97-AF65-F5344CB8AC3E}">
        <p14:creationId xmlns:p14="http://schemas.microsoft.com/office/powerpoint/2010/main" val="40833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/>
      <p:bldP spid="11283" grpId="0"/>
      <p:bldP spid="11284" grpId="0"/>
      <p:bldP spid="11285" grpId="0"/>
      <p:bldP spid="11286" grpId="0" build="p"/>
      <p:bldP spid="11287" grpId="0"/>
      <p:bldP spid="11288" grpId="0"/>
      <p:bldP spid="11289" grpId="0"/>
      <p:bldP spid="11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2808659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如果</a:t>
            </a:r>
            <a:r>
              <a:rPr lang="en-US" altLang="zh-CN" i="1" dirty="0"/>
              <a:t>f(a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  <a:r>
              <a:rPr lang="zh-CN" altLang="zh-CN" dirty="0"/>
              <a:t>是</a:t>
            </a:r>
            <a:r>
              <a:rPr lang="en-US" altLang="zh-CN" i="1" dirty="0"/>
              <a:t>(a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  <a:r>
              <a:rPr lang="zh-CN" altLang="zh-CN" dirty="0"/>
              <a:t>的</a:t>
            </a:r>
            <a:r>
              <a:rPr lang="zh-CN" altLang="zh-CN" sz="2800" b="1" dirty="0">
                <a:solidFill>
                  <a:srgbClr val="002060"/>
                </a:solidFill>
              </a:rPr>
              <a:t>线性函数</a:t>
            </a:r>
            <a:r>
              <a:rPr lang="zh-CN" altLang="zh-CN" dirty="0"/>
              <a:t>，则称之为</a:t>
            </a:r>
            <a:r>
              <a:rPr lang="zh-CN" altLang="zh-CN" sz="2800" b="1" dirty="0">
                <a:solidFill>
                  <a:srgbClr val="002060"/>
                </a:solidFill>
              </a:rPr>
              <a:t>线性反馈移位寄存器</a:t>
            </a:r>
            <a:r>
              <a:rPr lang="en-US" altLang="zh-CN" dirty="0"/>
              <a:t>LFSR</a:t>
            </a:r>
            <a:r>
              <a:rPr lang="zh-CN" altLang="zh-CN" dirty="0"/>
              <a:t>（</a:t>
            </a:r>
            <a:r>
              <a:rPr lang="en-US" altLang="zh-CN" dirty="0"/>
              <a:t>linear feedback shift register</a:t>
            </a:r>
            <a:r>
              <a:rPr lang="zh-CN" altLang="zh-CN" dirty="0"/>
              <a:t>），否则称为非线性移位寄存器。此时</a:t>
            </a:r>
            <a:r>
              <a:rPr lang="en-US" altLang="zh-CN" i="1" dirty="0" smtClean="0"/>
              <a:t>f  </a:t>
            </a:r>
            <a:r>
              <a:rPr lang="zh-CN" altLang="zh-CN" dirty="0" smtClean="0"/>
              <a:t>可</a:t>
            </a:r>
            <a:r>
              <a:rPr lang="zh-CN" altLang="zh-CN" dirty="0"/>
              <a:t>写为：</a:t>
            </a:r>
          </a:p>
          <a:p>
            <a:pPr latinLnBrk="1">
              <a:buNone/>
            </a:pPr>
            <a:r>
              <a:rPr lang="en-US" altLang="zh-CN" i="1" dirty="0"/>
              <a:t>f(a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)=c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>
                <a:sym typeface="Symbol"/>
              </a:rPr>
              <a:t>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n-1a2</a:t>
            </a:r>
            <a:r>
              <a:rPr lang="en-US" altLang="zh-CN" dirty="0">
                <a:sym typeface="Symbol"/>
              </a:rPr>
              <a:t></a:t>
            </a:r>
            <a:r>
              <a:rPr lang="en-US" altLang="zh-CN" i="1" dirty="0"/>
              <a:t>…</a:t>
            </a:r>
            <a:r>
              <a:rPr lang="en-US" altLang="zh-CN" dirty="0">
                <a:sym typeface="Symbol"/>
              </a:rPr>
              <a:t>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                              </a:t>
            </a:r>
            <a:r>
              <a:rPr lang="zh-CN" altLang="zh-CN" dirty="0"/>
              <a:t>（</a:t>
            </a:r>
            <a:r>
              <a:rPr lang="en-US" altLang="zh-CN" dirty="0" smtClean="0"/>
              <a:t>5-9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其中常数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=0</a:t>
            </a:r>
            <a:r>
              <a:rPr lang="zh-CN" altLang="zh-CN" dirty="0"/>
              <a:t>或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>
                <a:sym typeface="Symbol"/>
              </a:rPr>
              <a:t></a:t>
            </a:r>
            <a:r>
              <a:rPr lang="zh-CN" altLang="zh-CN" dirty="0"/>
              <a:t>是模</a:t>
            </a:r>
            <a:r>
              <a:rPr lang="en-US" altLang="zh-CN" dirty="0"/>
              <a:t>2</a:t>
            </a:r>
            <a:r>
              <a:rPr lang="zh-CN" altLang="zh-CN" dirty="0"/>
              <a:t>加法。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=0</a:t>
            </a:r>
            <a:r>
              <a:rPr lang="zh-CN" altLang="zh-CN" dirty="0"/>
              <a:t>或</a:t>
            </a:r>
            <a:r>
              <a:rPr lang="en-US" altLang="zh-CN" dirty="0"/>
              <a:t>1</a:t>
            </a:r>
            <a:r>
              <a:rPr lang="zh-CN" altLang="zh-CN" dirty="0"/>
              <a:t>可用开关的断开和闭合来实现，如</a:t>
            </a:r>
            <a:r>
              <a:rPr lang="zh-CN" altLang="zh-CN" dirty="0" smtClean="0"/>
              <a:t>图所</a:t>
            </a:r>
            <a:r>
              <a:rPr lang="zh-CN" altLang="zh-CN" dirty="0"/>
              <a:t>示，这样的线性函数共有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r>
              <a:rPr lang="zh-CN" altLang="zh-CN" dirty="0"/>
              <a:t>个。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xd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90" y="2996952"/>
            <a:ext cx="5772230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763688" y="4960952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 </a:t>
            </a:r>
            <a:r>
              <a:rPr lang="zh-CN" altLang="zh-CN" sz="2400" b="1" i="1" dirty="0"/>
              <a:t>GF(2)</a:t>
            </a:r>
            <a:r>
              <a:rPr lang="zh-CN" altLang="zh-CN" sz="2400" b="1" dirty="0"/>
              <a:t>上的</a:t>
            </a:r>
            <a:r>
              <a:rPr lang="zh-CN" altLang="zh-CN" sz="2400" b="1" i="1" dirty="0"/>
              <a:t>n</a:t>
            </a:r>
            <a:r>
              <a:rPr lang="zh-CN" altLang="zh-CN" sz="2400" b="1" dirty="0"/>
              <a:t>级线性反馈移位寄存器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39552" y="573325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，输出序列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满足：</a:t>
            </a:r>
          </a:p>
          <a:p>
            <a:pPr latinLnBrk="1"/>
            <a:r>
              <a:rPr lang="en-US" altLang="zh-CN" sz="2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n+t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</a:t>
            </a: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i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i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en-US" altLang="zh-CN" sz="2800" i="1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</a:t>
            </a:r>
            <a:r>
              <a:rPr lang="en-US" altLang="zh-CN" sz="28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800" i="1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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n+t-1                            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9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513" y="980728"/>
            <a:ext cx="8458200" cy="1944563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 [</a:t>
            </a:r>
            <a:r>
              <a:rPr lang="zh-CN" altLang="zh-CN" b="1" dirty="0"/>
              <a:t>例</a:t>
            </a:r>
            <a:r>
              <a:rPr lang="en-US" altLang="zh-CN" b="1" dirty="0"/>
              <a:t>5-5]</a:t>
            </a:r>
            <a:r>
              <a:rPr lang="zh-CN" altLang="zh-CN" b="1" dirty="0" smtClean="0"/>
              <a:t>：</a:t>
            </a:r>
            <a:r>
              <a:rPr lang="zh-CN" altLang="en-US" b="1" dirty="0"/>
              <a:t>下</a:t>
            </a:r>
            <a:r>
              <a:rPr lang="zh-CN" altLang="zh-CN" dirty="0" smtClean="0"/>
              <a:t>图是</a:t>
            </a:r>
            <a:r>
              <a:rPr lang="zh-CN" altLang="zh-CN" dirty="0"/>
              <a:t>一个</a:t>
            </a:r>
            <a:r>
              <a:rPr lang="en-US" altLang="zh-CN" dirty="0"/>
              <a:t>5</a:t>
            </a:r>
            <a:r>
              <a:rPr lang="zh-CN" altLang="zh-CN" dirty="0"/>
              <a:t>级线性反馈移位寄存器，其初始状态为（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=(1,0,0,1,1)</a:t>
            </a:r>
            <a:r>
              <a:rPr lang="zh-CN" altLang="zh-CN" dirty="0"/>
              <a:t>，可求出输出序列为</a:t>
            </a:r>
            <a:r>
              <a:rPr lang="en-US" altLang="zh-CN" dirty="0"/>
              <a:t>1001101001000010101110110001111100110…</a:t>
            </a:r>
            <a:r>
              <a:rPr lang="zh-CN" altLang="zh-CN" dirty="0"/>
              <a:t>，周期为</a:t>
            </a:r>
            <a:r>
              <a:rPr lang="en-US" altLang="zh-CN" dirty="0"/>
              <a:t>31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4" name="图片 3" descr="xd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696744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331640" y="5877272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周期为？注意</a:t>
            </a:r>
            <a:r>
              <a:rPr lang="zh-CN" altLang="en-US" b="1" dirty="0" smtClean="0">
                <a:solidFill>
                  <a:srgbClr val="0000FF"/>
                </a:solidFill>
                <a:latin typeface="Tahoma" pitchFamily="34" charset="0"/>
              </a:rPr>
              <a:t>是</a:t>
            </a:r>
            <a:r>
              <a:rPr lang="en-US" altLang="zh-CN" b="1" dirty="0" smtClean="0">
                <a:solidFill>
                  <a:srgbClr val="0000FF"/>
                </a:solidFill>
                <a:latin typeface="Tahoma" pitchFamily="34" charset="0"/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  <a:latin typeface="Tahoma" pitchFamily="34" charset="0"/>
              </a:rPr>
              <a:t>个</a:t>
            </a:r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3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36912"/>
            <a:ext cx="9144000" cy="3960440"/>
          </a:xfrm>
        </p:spPr>
        <p:txBody>
          <a:bodyPr/>
          <a:lstStyle/>
          <a:p>
            <a:pPr indent="533400">
              <a:buNone/>
            </a:pPr>
            <a:r>
              <a:rPr lang="zh-CN" altLang="zh-CN" dirty="0"/>
              <a:t>在线性反馈移位寄存器中总是假定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,c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n</a:t>
            </a:r>
            <a:r>
              <a:rPr lang="zh-CN" altLang="zh-CN" dirty="0"/>
              <a:t>中至少有一个不为</a:t>
            </a:r>
            <a:r>
              <a:rPr lang="en-US" altLang="zh-CN" dirty="0"/>
              <a:t>0</a:t>
            </a:r>
            <a:r>
              <a:rPr lang="zh-CN" altLang="zh-CN" dirty="0"/>
              <a:t>，否则</a:t>
            </a:r>
            <a:r>
              <a:rPr lang="en-US" altLang="zh-CN" i="1" dirty="0"/>
              <a:t>f(a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  <a:r>
              <a:rPr lang="en-US" altLang="zh-CN" dirty="0"/>
              <a:t>=0</a:t>
            </a:r>
            <a:r>
              <a:rPr lang="zh-CN" altLang="zh-CN" dirty="0"/>
              <a:t>，这样的话，在</a:t>
            </a:r>
            <a:r>
              <a:rPr lang="en-US" altLang="zh-CN" i="1" dirty="0"/>
              <a:t>n</a:t>
            </a:r>
            <a:r>
              <a:rPr lang="zh-CN" altLang="zh-CN" dirty="0"/>
              <a:t>个脉冲后状态必然是</a:t>
            </a:r>
            <a:r>
              <a:rPr lang="en-US" altLang="zh-CN" dirty="0"/>
              <a:t>00…0</a:t>
            </a:r>
            <a:r>
              <a:rPr lang="zh-CN" altLang="zh-CN" dirty="0"/>
              <a:t>，且这个状态必将一直持续下去。若只有一个系数不为</a:t>
            </a:r>
            <a:r>
              <a:rPr lang="en-US" altLang="zh-CN" dirty="0"/>
              <a:t>0</a:t>
            </a:r>
            <a:r>
              <a:rPr lang="zh-CN" altLang="zh-CN" dirty="0"/>
              <a:t>，设仅有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zh-CN" dirty="0"/>
              <a:t>不为</a:t>
            </a:r>
            <a:r>
              <a:rPr lang="en-US" altLang="zh-CN" dirty="0"/>
              <a:t>0</a:t>
            </a:r>
            <a:r>
              <a:rPr lang="zh-CN" altLang="zh-CN" dirty="0"/>
              <a:t>，实际上是一种延迟装置。一般对于</a:t>
            </a:r>
            <a:r>
              <a:rPr lang="en-US" altLang="zh-CN" i="1" dirty="0"/>
              <a:t>n</a:t>
            </a:r>
            <a:r>
              <a:rPr lang="zh-CN" altLang="zh-CN" dirty="0"/>
              <a:t>级线性反馈移位寄存器，</a:t>
            </a:r>
            <a:r>
              <a:rPr lang="zh-CN" altLang="zh-CN" sz="2800" b="1" dirty="0">
                <a:solidFill>
                  <a:srgbClr val="FF0000"/>
                </a:solidFill>
              </a:rPr>
              <a:t>总是假定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c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800" b="1" i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533400">
              <a:buNone/>
            </a:pPr>
            <a:endParaRPr lang="zh-CN" altLang="zh-CN" dirty="0"/>
          </a:p>
          <a:p>
            <a:pPr indent="533400">
              <a:buNone/>
            </a:pPr>
            <a:r>
              <a:rPr lang="en-US" altLang="zh-CN" i="1" dirty="0"/>
              <a:t>n</a:t>
            </a:r>
            <a:r>
              <a:rPr lang="zh-CN" altLang="zh-CN" dirty="0"/>
              <a:t>级线性反馈移位寄存器的</a:t>
            </a:r>
            <a:r>
              <a:rPr lang="zh-CN" altLang="zh-CN" b="1" dirty="0">
                <a:solidFill>
                  <a:srgbClr val="FF0000"/>
                </a:solidFill>
              </a:rPr>
              <a:t>状态周期小于等于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zh-CN" dirty="0"/>
              <a:t>。输出序列的周期与状态周期相等，也小于等于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-1</a:t>
            </a:r>
            <a:r>
              <a:rPr lang="zh-CN" altLang="zh-CN" dirty="0"/>
              <a:t>。只要选择合适的反馈函数便可使序列的周期达到最大值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-1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图片 3" descr="xd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656"/>
            <a:ext cx="6264696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7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.wikimedia.org/wikipedia/commons/thumb/6/6c/%D0%9A%D0%BE%D0%B4%D0%B8%D1%80%D0%BE%D0%B2%D0%BA%D0%B0.png/220px-%D0%9A%D0%BE%D0%B4%D0%B8%D1%80%D0%BE%D0%B2%D0%BA%D0%B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.wikimedia.org/wikipedia/commons/thumb/6/6c/%D0%9A%D0%BE%D0%B4%D0%B8%D1%80%D0%BE%D0%B2%D0%BA%D0%B0.png/220px-%D0%9A%D0%BE%D0%B4%D0%B8%D1%80%D0%BE%D0%B2%D0%BA%D0%B0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.wikimedia.org/wikipedia/commons/6/6c/%D0%9A%D0%BE%D0%B4%D0%B8%D1%80%D0%BE%D0%B2%D0%BA%D0%B0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.wikimedia.org/wikipedia/commons/6/6c/%D0%9A%D0%BE%D0%B4%D0%B8%D1%80%D0%BE%D0%B2%D0%BA%D0%B0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 descr="C:\Users\sleuth\Downloads\562px-Кодировк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1" y="2028382"/>
            <a:ext cx="5576596" cy="47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59623" y="6421978"/>
            <a:ext cx="398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https://en.wikipedia.org/wiki/KeeLoq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575" y="160337"/>
            <a:ext cx="8880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5963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月份，由“神话”行动的一位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岁的安全研究员发现了汽车钥匙芯片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Keeloq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算法的漏洞。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滚码芯片和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keeloq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算法是目前很多汽车和门禁遥控钥匙采取的软硬件解决方案，车主每次按下钥匙的锁车键、开车键都会触发一次新的信号发出，车辆在收到信号后快速计算，决定是否打开车门。</a:t>
            </a:r>
          </a:p>
        </p:txBody>
      </p:sp>
    </p:spTree>
    <p:extLst>
      <p:ext uri="{BB962C8B-B14F-4D97-AF65-F5344CB8AC3E}">
        <p14:creationId xmlns:p14="http://schemas.microsoft.com/office/powerpoint/2010/main" val="32711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1356</Words>
  <Application>Microsoft Office PowerPoint</Application>
  <PresentationFormat>全屏显示(4:3)</PresentationFormat>
  <Paragraphs>100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主题​​</vt:lpstr>
      <vt:lpstr>第5章 序列密码体制 </vt:lpstr>
      <vt:lpstr>5.3 线性反馈移位寄存器及密钥序列的伪随机性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密钥序列的伪随机性*</vt:lpstr>
      <vt:lpstr>5.4 非线性反馈移位寄存器</vt:lpstr>
      <vt:lpstr>5.5 序列密码算法的破译*</vt:lpstr>
      <vt:lpstr>5.6 常用的序列密码算法</vt:lpstr>
      <vt:lpstr>5.6.3 RC4序列密码算法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sleuth</dc:creator>
  <cp:lastModifiedBy>sleuth</cp:lastModifiedBy>
  <cp:revision>52</cp:revision>
  <dcterms:created xsi:type="dcterms:W3CDTF">2016-03-08T02:03:24Z</dcterms:created>
  <dcterms:modified xsi:type="dcterms:W3CDTF">2018-03-28T00:45:07Z</dcterms:modified>
</cp:coreProperties>
</file>