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7" r:id="rId5"/>
    <p:sldId id="288" r:id="rId6"/>
    <p:sldId id="259" r:id="rId7"/>
    <p:sldId id="260" r:id="rId8"/>
    <p:sldId id="261" r:id="rId9"/>
    <p:sldId id="262" r:id="rId10"/>
    <p:sldId id="263" r:id="rId11"/>
    <p:sldId id="264" r:id="rId12"/>
    <p:sldId id="289"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1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D515C6A-9C98-438B-98D4-D527B3D3446D}" type="datetimeFigureOut">
              <a:rPr lang="zh-CN" altLang="en-US">
                <a:solidFill>
                  <a:prstClr val="black">
                    <a:tint val="75000"/>
                  </a:prstClr>
                </a:solidFill>
              </a:rPr>
              <a:pPr>
                <a:defRPr/>
              </a:pPr>
              <a:t>2018/3/28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EC68C36-7974-4B31-A074-CA4C012F174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3461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25413"/>
            <a:ext cx="7772400" cy="10001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90513" y="1268413"/>
            <a:ext cx="8458200" cy="4824412"/>
          </a:xfrm>
          <a:prstGeom prst="rect">
            <a:avLst/>
          </a:prstGeom>
        </p:spPr>
        <p:txBody>
          <a:bodyPr/>
          <a:lstStyle>
            <a:lvl1pPr marL="0" indent="0">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560388" y="6411913"/>
            <a:ext cx="1439862" cy="476250"/>
          </a:xfrm>
        </p:spPr>
        <p:txBody>
          <a:bodyPr/>
          <a:lstStyle>
            <a:lvl1pPr>
              <a:defRPr/>
            </a:lvl1pPr>
          </a:lstStyle>
          <a:p>
            <a:pPr>
              <a:defRPr/>
            </a:pPr>
            <a:endParaRPr lang="en-US" altLang="zh-CN">
              <a:solidFill>
                <a:prstClr val="black">
                  <a:tint val="75000"/>
                </a:prstClr>
              </a:solidFill>
            </a:endParaRPr>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solidFill>
                <a:prstClr val="black">
                  <a:tint val="75000"/>
                </a:prstClr>
              </a:solidFill>
            </a:endParaRPr>
          </a:p>
        </p:txBody>
      </p:sp>
      <p:sp>
        <p:nvSpPr>
          <p:cNvPr id="6" name="Rectangle 6"/>
          <p:cNvSpPr>
            <a:spLocks noGrp="1" noChangeArrowheads="1"/>
          </p:cNvSpPr>
          <p:nvPr>
            <p:ph type="sldNum" sz="quarter" idx="12"/>
          </p:nvPr>
        </p:nvSpPr>
        <p:spPr>
          <a:xfrm>
            <a:off x="7366000" y="6434138"/>
            <a:ext cx="1054100" cy="457200"/>
          </a:xfrm>
        </p:spPr>
        <p:txBody>
          <a:bodyPr/>
          <a:lstStyle>
            <a:lvl1pPr>
              <a:defRPr/>
            </a:lvl1pPr>
          </a:lstStyle>
          <a:p>
            <a:pPr>
              <a:defRPr/>
            </a:pPr>
            <a:fld id="{3E8A90B1-9ED1-4648-923D-E24FDCD844C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6287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DBE3171-C6D5-4710-8C33-FBE6D43AE653}" type="datetimeFigureOut">
              <a:rPr lang="zh-CN" altLang="en-US">
                <a:solidFill>
                  <a:prstClr val="black">
                    <a:tint val="75000"/>
                  </a:prstClr>
                </a:solidFill>
              </a:rPr>
              <a:pPr>
                <a:defRPr/>
              </a:pPr>
              <a:t>2018/3/28</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64D51964-BA47-4775-852C-4B2BE0C1B82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493957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CEA53B9-2325-4994-97A7-B8B7EFFEF03D}" type="datetimeFigureOut">
              <a:rPr lang="zh-CN" altLang="en-US">
                <a:solidFill>
                  <a:prstClr val="black">
                    <a:tint val="75000"/>
                  </a:prstClr>
                </a:solidFill>
              </a:rPr>
              <a:pPr>
                <a:defRPr/>
              </a:pPr>
              <a:t>2018/3/28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636AE4F-335A-4199-800B-A3603077F36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11952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第</a:t>
            </a:r>
            <a:r>
              <a:rPr lang="en-US" altLang="zh-CN" b="1" dirty="0"/>
              <a:t>6</a:t>
            </a:r>
            <a:r>
              <a:rPr lang="zh-CN" altLang="zh-CN" b="1" dirty="0"/>
              <a:t>章 非对称</a:t>
            </a:r>
            <a:r>
              <a:rPr lang="zh-CN" altLang="zh-CN" b="1" dirty="0" smtClean="0"/>
              <a:t>密码体制</a:t>
            </a:r>
            <a:endParaRPr lang="zh-CN" altLang="en-US" dirty="0"/>
          </a:p>
        </p:txBody>
      </p:sp>
      <p:sp>
        <p:nvSpPr>
          <p:cNvPr id="3" name="内容占位符 2"/>
          <p:cNvSpPr>
            <a:spLocks noGrp="1"/>
          </p:cNvSpPr>
          <p:nvPr>
            <p:ph idx="1"/>
          </p:nvPr>
        </p:nvSpPr>
        <p:spPr/>
        <p:txBody>
          <a:bodyPr/>
          <a:lstStyle/>
          <a:p>
            <a:pPr marL="0" indent="533400">
              <a:buNone/>
            </a:pPr>
            <a:r>
              <a:rPr lang="zh-CN" altLang="zh-CN" b="1" dirty="0"/>
              <a:t>知识点：</a:t>
            </a:r>
            <a:endParaRPr lang="zh-CN" altLang="zh-CN" dirty="0"/>
          </a:p>
          <a:p>
            <a:pPr marL="0" lvl="0" indent="533400">
              <a:buNone/>
            </a:pPr>
            <a:r>
              <a:rPr lang="zh-CN" altLang="zh-CN" dirty="0"/>
              <a:t>非对称密码体制的原理、设计准则及分类</a:t>
            </a:r>
          </a:p>
          <a:p>
            <a:pPr marL="0" lvl="0" indent="533400">
              <a:buNone/>
            </a:pPr>
            <a:r>
              <a:rPr lang="en-US" altLang="zh-CN" dirty="0"/>
              <a:t>RSA</a:t>
            </a:r>
            <a:r>
              <a:rPr lang="zh-CN" altLang="zh-CN" dirty="0"/>
              <a:t>密码算法</a:t>
            </a:r>
          </a:p>
          <a:p>
            <a:pPr marL="0" lvl="0" indent="533400">
              <a:buNone/>
            </a:pPr>
            <a:r>
              <a:rPr lang="en-US" altLang="zh-CN" dirty="0" err="1"/>
              <a:t>ElGamal</a:t>
            </a:r>
            <a:r>
              <a:rPr lang="zh-CN" altLang="zh-CN" dirty="0"/>
              <a:t>密码算法</a:t>
            </a:r>
          </a:p>
          <a:p>
            <a:pPr marL="0" lvl="0" indent="533400">
              <a:buNone/>
            </a:pPr>
            <a:r>
              <a:rPr lang="zh-CN" altLang="zh-CN" dirty="0"/>
              <a:t>椭圆曲线密码体制</a:t>
            </a:r>
          </a:p>
          <a:p>
            <a:pPr marL="0" lvl="0" indent="533400">
              <a:buNone/>
            </a:pPr>
            <a:r>
              <a:rPr lang="zh-CN" altLang="zh-CN" dirty="0"/>
              <a:t>其他非对称密码体制简介</a:t>
            </a:r>
          </a:p>
          <a:p>
            <a:pPr marL="0" indent="0">
              <a:buNone/>
            </a:pPr>
            <a:endParaRPr lang="zh-CN" altLang="en-US" dirty="0"/>
          </a:p>
        </p:txBody>
      </p:sp>
    </p:spTree>
    <p:extLst>
      <p:ext uri="{BB962C8B-B14F-4D97-AF65-F5344CB8AC3E}">
        <p14:creationId xmlns:p14="http://schemas.microsoft.com/office/powerpoint/2010/main" val="3221552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indent="625475">
              <a:buNone/>
            </a:pPr>
            <a:r>
              <a:rPr lang="zh-CN" altLang="en-US" dirty="0">
                <a:solidFill>
                  <a:srgbClr val="FF0000"/>
                </a:solidFill>
              </a:rPr>
              <a:t>图灵奖（</a:t>
            </a:r>
            <a:r>
              <a:rPr lang="en-US" altLang="zh-CN" dirty="0">
                <a:solidFill>
                  <a:srgbClr val="FF0000"/>
                </a:solidFill>
              </a:rPr>
              <a:t>A.M. Turing </a:t>
            </a:r>
            <a:r>
              <a:rPr lang="en-US" altLang="zh-CN" dirty="0" smtClean="0">
                <a:solidFill>
                  <a:srgbClr val="FF0000"/>
                </a:solidFill>
              </a:rPr>
              <a:t>Award</a:t>
            </a:r>
            <a:r>
              <a:rPr lang="zh-CN" altLang="en-US" dirty="0" smtClean="0">
                <a:solidFill>
                  <a:srgbClr val="FF0000"/>
                </a:solidFill>
              </a:rPr>
              <a:t>），</a:t>
            </a:r>
            <a:r>
              <a:rPr lang="zh-CN" altLang="en-US" dirty="0">
                <a:solidFill>
                  <a:srgbClr val="FF0000"/>
                </a:solidFill>
              </a:rPr>
              <a:t>由美国计算机协会（</a:t>
            </a:r>
            <a:r>
              <a:rPr lang="en-US" altLang="zh-CN" dirty="0">
                <a:solidFill>
                  <a:srgbClr val="FF0000"/>
                </a:solidFill>
              </a:rPr>
              <a:t>ACM</a:t>
            </a:r>
            <a:r>
              <a:rPr lang="zh-CN" altLang="en-US" dirty="0">
                <a:solidFill>
                  <a:srgbClr val="FF0000"/>
                </a:solidFill>
              </a:rPr>
              <a:t>）于</a:t>
            </a:r>
            <a:r>
              <a:rPr lang="en-US" altLang="zh-CN" dirty="0">
                <a:solidFill>
                  <a:srgbClr val="FF0000"/>
                </a:solidFill>
              </a:rPr>
              <a:t>1966</a:t>
            </a:r>
            <a:r>
              <a:rPr lang="zh-CN" altLang="en-US" dirty="0">
                <a:solidFill>
                  <a:srgbClr val="FF0000"/>
                </a:solidFill>
              </a:rPr>
              <a:t>年设立</a:t>
            </a:r>
            <a:r>
              <a:rPr lang="zh-CN" altLang="en-US" dirty="0"/>
              <a:t>，又叫“</a:t>
            </a:r>
            <a:r>
              <a:rPr lang="en-US" altLang="zh-CN" dirty="0"/>
              <a:t>A.M. </a:t>
            </a:r>
            <a:r>
              <a:rPr lang="zh-CN" altLang="en-US" dirty="0"/>
              <a:t>图灵奖”，专门奖励那些对计算机事业作出重要贡献的个人。其名称取自计算机科学的先驱、英国科学家艾伦</a:t>
            </a:r>
            <a:r>
              <a:rPr lang="en-US" altLang="zh-CN" dirty="0"/>
              <a:t>·</a:t>
            </a:r>
            <a:r>
              <a:rPr lang="zh-CN" altLang="en-US" dirty="0"/>
              <a:t>麦席森</a:t>
            </a:r>
            <a:r>
              <a:rPr lang="en-US" altLang="zh-CN" dirty="0"/>
              <a:t>·</a:t>
            </a:r>
            <a:r>
              <a:rPr lang="zh-CN" altLang="en-US" dirty="0"/>
              <a:t>图灵（</a:t>
            </a:r>
            <a:r>
              <a:rPr lang="en-US" altLang="zh-CN" dirty="0"/>
              <a:t>Alan M. </a:t>
            </a:r>
            <a:r>
              <a:rPr lang="en-US" altLang="zh-CN" dirty="0" smtClean="0"/>
              <a:t>Turing</a:t>
            </a:r>
            <a:r>
              <a:rPr lang="zh-CN" altLang="en-US" dirty="0" smtClean="0"/>
              <a:t>，</a:t>
            </a:r>
            <a:r>
              <a:rPr lang="en-US" altLang="zh-CN" dirty="0" smtClean="0"/>
              <a:t>1912-1954</a:t>
            </a:r>
            <a:r>
              <a:rPr lang="zh-CN" altLang="en-US" dirty="0" smtClean="0"/>
              <a:t>）</a:t>
            </a:r>
            <a:r>
              <a:rPr lang="zh-CN" altLang="en-US" dirty="0"/>
              <a:t>。由于图灵奖对获奖条件要求极高，评奖程序又是极严，一般每年只奖励一名计算机科学家，只有极少数年度有两名合作者或在同一方向作出贡献的科学家共享此奖。因此它是计算机界最负盛名、最崇高的一个奖项，</a:t>
            </a:r>
            <a:r>
              <a:rPr lang="zh-CN" altLang="en-US" b="1" dirty="0">
                <a:solidFill>
                  <a:srgbClr val="FF0000"/>
                </a:solidFill>
              </a:rPr>
              <a:t>有“计算机界的诺贝尔奖”之称</a:t>
            </a:r>
            <a:r>
              <a:rPr lang="zh-CN" altLang="en-US" b="1" dirty="0"/>
              <a:t>。</a:t>
            </a:r>
            <a:endParaRPr lang="zh-CN" altLang="en-US" dirty="0"/>
          </a:p>
        </p:txBody>
      </p:sp>
    </p:spTree>
    <p:extLst>
      <p:ext uri="{BB962C8B-B14F-4D97-AF65-F5344CB8AC3E}">
        <p14:creationId xmlns:p14="http://schemas.microsoft.com/office/powerpoint/2010/main" val="7835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3" y="332656"/>
            <a:ext cx="8458200" cy="5760169"/>
          </a:xfrm>
        </p:spPr>
        <p:txBody>
          <a:bodyPr/>
          <a:lstStyle/>
          <a:p>
            <a:pPr indent="625475">
              <a:buNone/>
            </a:pPr>
            <a:r>
              <a:rPr lang="en-US" altLang="zh-CN" dirty="0" smtClean="0"/>
              <a:t>2002    Ronald </a:t>
            </a:r>
            <a:r>
              <a:rPr lang="en-US" altLang="zh-CN" dirty="0"/>
              <a:t>L. </a:t>
            </a:r>
            <a:r>
              <a:rPr lang="en-US" altLang="zh-CN" dirty="0" err="1" smtClean="0"/>
              <a:t>Rivest</a:t>
            </a:r>
            <a:r>
              <a:rPr lang="zh-CN" altLang="en-US" dirty="0" smtClean="0"/>
              <a:t>，</a:t>
            </a:r>
            <a:r>
              <a:rPr lang="en-US" altLang="zh-CN" dirty="0" err="1" smtClean="0"/>
              <a:t>Adi</a:t>
            </a:r>
            <a:r>
              <a:rPr lang="en-US" altLang="zh-CN" dirty="0" smtClean="0"/>
              <a:t> Shamir</a:t>
            </a:r>
            <a:r>
              <a:rPr lang="zh-CN" altLang="en-US" dirty="0" smtClean="0"/>
              <a:t>，</a:t>
            </a:r>
            <a:r>
              <a:rPr lang="en-US" altLang="zh-CN" dirty="0" smtClean="0"/>
              <a:t>Leonard </a:t>
            </a:r>
            <a:r>
              <a:rPr lang="en-US" altLang="zh-CN" dirty="0"/>
              <a:t>M. </a:t>
            </a:r>
            <a:r>
              <a:rPr lang="en-US" altLang="zh-CN" dirty="0" err="1" smtClean="0"/>
              <a:t>Adleman</a:t>
            </a:r>
            <a:r>
              <a:rPr lang="en-US" altLang="zh-CN" dirty="0" smtClean="0"/>
              <a:t>   </a:t>
            </a:r>
            <a:r>
              <a:rPr lang="zh-CN" altLang="en-US" dirty="0" smtClean="0"/>
              <a:t>公钥密码学</a:t>
            </a:r>
            <a:r>
              <a:rPr lang="zh-CN" altLang="en-US" dirty="0"/>
              <a:t>（</a:t>
            </a:r>
            <a:r>
              <a:rPr lang="en-US" altLang="zh-CN" dirty="0" smtClean="0"/>
              <a:t>RSA</a:t>
            </a:r>
            <a:r>
              <a:rPr lang="zh-CN" altLang="en-US" dirty="0"/>
              <a:t>加密算法</a:t>
            </a:r>
            <a:r>
              <a:rPr lang="zh-CN" altLang="en-US" dirty="0" smtClean="0"/>
              <a:t>）</a:t>
            </a:r>
            <a:endParaRPr lang="en-US" altLang="zh-CN" dirty="0" smtClean="0"/>
          </a:p>
          <a:p>
            <a:pPr indent="625475">
              <a:buNone/>
            </a:pPr>
            <a:endParaRPr lang="en-US" altLang="zh-CN" dirty="0" smtClean="0"/>
          </a:p>
          <a:p>
            <a:pPr indent="625475">
              <a:buNone/>
            </a:pPr>
            <a:r>
              <a:rPr lang="en-US" altLang="zh-CN" dirty="0" smtClean="0"/>
              <a:t>2015  Whitfield </a:t>
            </a:r>
            <a:r>
              <a:rPr lang="en-US" altLang="zh-CN" dirty="0" err="1"/>
              <a:t>Diffie</a:t>
            </a:r>
            <a:r>
              <a:rPr lang="en-US" altLang="zh-CN" dirty="0"/>
              <a:t> and Martin Hellman	</a:t>
            </a:r>
            <a:r>
              <a:rPr lang="zh-CN" altLang="en-US" dirty="0"/>
              <a:t>对现代密码学做出的重要</a:t>
            </a:r>
            <a:r>
              <a:rPr lang="zh-CN" altLang="en-US" dirty="0" smtClean="0"/>
              <a:t>贡献</a:t>
            </a:r>
            <a:endParaRPr lang="en-US" altLang="zh-CN" dirty="0" smtClean="0"/>
          </a:p>
          <a:p>
            <a:pPr indent="625475">
              <a:buNone/>
            </a:pPr>
            <a:endParaRPr lang="en-US" altLang="zh-CN" dirty="0" smtClean="0"/>
          </a:p>
          <a:p>
            <a:pPr indent="625475">
              <a:buNone/>
            </a:pPr>
            <a:r>
              <a:rPr lang="zh-CN" altLang="en-US" dirty="0" smtClean="0"/>
              <a:t>***  大家</a:t>
            </a:r>
            <a:r>
              <a:rPr lang="zh-CN" altLang="en-US" dirty="0"/>
              <a:t>比较熟悉</a:t>
            </a:r>
            <a:r>
              <a:rPr lang="zh-CN" altLang="en-US" dirty="0" smtClean="0"/>
              <a:t>的有***</a:t>
            </a:r>
            <a:endParaRPr lang="en-US" altLang="zh-CN" dirty="0" smtClean="0"/>
          </a:p>
          <a:p>
            <a:pPr indent="625475">
              <a:buNone/>
            </a:pPr>
            <a:r>
              <a:rPr lang="en-US" altLang="zh-CN" dirty="0"/>
              <a:t>1974</a:t>
            </a:r>
            <a:r>
              <a:rPr lang="zh-CN" altLang="en-US" dirty="0"/>
              <a:t>年 高德纳 </a:t>
            </a:r>
            <a:r>
              <a:rPr lang="en-US" altLang="zh-CN" dirty="0"/>
              <a:t>Donald E. Knuth </a:t>
            </a:r>
            <a:r>
              <a:rPr lang="zh-CN" altLang="en-US" dirty="0"/>
              <a:t>算法分析、程序设计语言的设计、程序设计</a:t>
            </a:r>
            <a:endParaRPr lang="en-US" altLang="zh-CN" dirty="0"/>
          </a:p>
          <a:p>
            <a:pPr indent="625475">
              <a:buNone/>
            </a:pPr>
            <a:endParaRPr lang="en-US" altLang="zh-CN" dirty="0"/>
          </a:p>
          <a:p>
            <a:pPr indent="625475">
              <a:buNone/>
            </a:pPr>
            <a:r>
              <a:rPr lang="en-US" altLang="zh-CN" dirty="0"/>
              <a:t>2000</a:t>
            </a:r>
            <a:r>
              <a:rPr lang="zh-CN" altLang="en-US" dirty="0"/>
              <a:t>年 姚期智 </a:t>
            </a:r>
            <a:r>
              <a:rPr lang="en-US" altLang="zh-CN" dirty="0"/>
              <a:t>Andrew Chi-</a:t>
            </a:r>
            <a:r>
              <a:rPr lang="en-US" altLang="zh-CN" dirty="0" err="1"/>
              <a:t>Chih</a:t>
            </a:r>
            <a:r>
              <a:rPr lang="en-US" altLang="zh-CN" dirty="0"/>
              <a:t> Yao </a:t>
            </a:r>
            <a:r>
              <a:rPr lang="zh-CN" altLang="en-US" dirty="0"/>
              <a:t>计算理论，包括伪随机数生成，密码学与通信复杂度</a:t>
            </a:r>
          </a:p>
          <a:p>
            <a:pPr indent="625475">
              <a:buNone/>
            </a:pPr>
            <a:endParaRPr lang="zh-CN" altLang="en-US" dirty="0"/>
          </a:p>
        </p:txBody>
      </p:sp>
    </p:spTree>
    <p:extLst>
      <p:ext uri="{BB962C8B-B14F-4D97-AF65-F5344CB8AC3E}">
        <p14:creationId xmlns:p14="http://schemas.microsoft.com/office/powerpoint/2010/main" val="146269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2" y="1268413"/>
            <a:ext cx="8745983" cy="5400947"/>
          </a:xfrm>
        </p:spPr>
        <p:txBody>
          <a:bodyPr/>
          <a:lstStyle/>
          <a:p>
            <a:pPr indent="625475">
              <a:buNone/>
            </a:pPr>
            <a:r>
              <a:rPr lang="en-US" altLang="zh-CN" dirty="0"/>
              <a:t>1954</a:t>
            </a:r>
            <a:r>
              <a:rPr lang="zh-CN" altLang="en-US" dirty="0"/>
              <a:t>年</a:t>
            </a:r>
            <a:r>
              <a:rPr lang="en-US" altLang="zh-CN" dirty="0"/>
              <a:t>6</a:t>
            </a:r>
            <a:r>
              <a:rPr lang="zh-CN" altLang="en-US" dirty="0"/>
              <a:t>月</a:t>
            </a:r>
            <a:r>
              <a:rPr lang="en-US" altLang="zh-CN" dirty="0"/>
              <a:t>7</a:t>
            </a:r>
            <a:r>
              <a:rPr lang="zh-CN" altLang="en-US" dirty="0"/>
              <a:t>日，图灵被发现死于家中的床上，床头还放着一个被咬了一口的苹果。警方调查后认为是剧毒的氰化物</a:t>
            </a:r>
            <a:r>
              <a:rPr lang="zh-CN" altLang="en-US" dirty="0" smtClean="0"/>
              <a:t>中毒，</a:t>
            </a:r>
            <a:r>
              <a:rPr lang="zh-CN" altLang="en-US" dirty="0"/>
              <a:t>调查结论为自杀</a:t>
            </a:r>
            <a:r>
              <a:rPr lang="zh-CN" altLang="en-US" dirty="0" smtClean="0"/>
              <a:t>。</a:t>
            </a:r>
            <a:endParaRPr lang="en-US" altLang="zh-CN" dirty="0" smtClean="0"/>
          </a:p>
          <a:p>
            <a:pPr indent="625475">
              <a:buNone/>
            </a:pPr>
            <a:endParaRPr lang="en-US" altLang="zh-CN" dirty="0"/>
          </a:p>
          <a:p>
            <a:pPr indent="625475">
              <a:buNone/>
            </a:pPr>
            <a:r>
              <a:rPr lang="en-US" altLang="zh-CN" dirty="0"/>
              <a:t>On 24 December 2013, Queen Elizabeth II signed a </a:t>
            </a:r>
            <a:r>
              <a:rPr lang="en-US" altLang="zh-CN" dirty="0" smtClean="0"/>
              <a:t>pardon</a:t>
            </a:r>
            <a:r>
              <a:rPr lang="en-US" altLang="zh-CN" dirty="0"/>
              <a:t> for Turing's conviction for gross indecency, with immediate effect. </a:t>
            </a:r>
            <a:endParaRPr lang="en-US" altLang="zh-CN" dirty="0" smtClean="0"/>
          </a:p>
          <a:p>
            <a:pPr indent="625475">
              <a:buNone/>
            </a:pPr>
            <a:endParaRPr lang="en-US" altLang="zh-CN" dirty="0"/>
          </a:p>
          <a:p>
            <a:pPr indent="625475">
              <a:buNone/>
            </a:pPr>
            <a:r>
              <a:rPr lang="en-US" altLang="zh-CN" dirty="0"/>
              <a:t>《</a:t>
            </a:r>
            <a:r>
              <a:rPr lang="zh-CN" altLang="en-US" dirty="0" smtClean="0"/>
              <a:t>模仿游戏</a:t>
            </a:r>
            <a:r>
              <a:rPr lang="en-US" altLang="zh-CN" dirty="0" smtClean="0"/>
              <a:t>》-</a:t>
            </a:r>
            <a:r>
              <a:rPr lang="zh-CN" altLang="en-US" dirty="0"/>
              <a:t>改编自安德鲁</a:t>
            </a:r>
            <a:r>
              <a:rPr lang="en-US" altLang="zh-CN" dirty="0"/>
              <a:t>·</a:t>
            </a:r>
            <a:r>
              <a:rPr lang="zh-CN" altLang="en-US" dirty="0"/>
              <a:t>霍奇斯编著的传记</a:t>
            </a:r>
            <a:r>
              <a:rPr lang="en-US" altLang="zh-CN" dirty="0"/>
              <a:t>《</a:t>
            </a:r>
            <a:r>
              <a:rPr lang="zh-CN" altLang="en-US" dirty="0"/>
              <a:t>艾伦</a:t>
            </a:r>
            <a:r>
              <a:rPr lang="en-US" altLang="zh-CN" dirty="0"/>
              <a:t>·</a:t>
            </a:r>
            <a:r>
              <a:rPr lang="zh-CN" altLang="en-US" dirty="0"/>
              <a:t>图灵传</a:t>
            </a:r>
            <a:r>
              <a:rPr lang="en-US" altLang="zh-CN" dirty="0"/>
              <a:t>》</a:t>
            </a:r>
            <a:r>
              <a:rPr lang="zh-CN" altLang="en-US" dirty="0"/>
              <a:t>，讲述了“计算机科学之父”艾伦</a:t>
            </a:r>
            <a:r>
              <a:rPr lang="en-US" altLang="zh-CN" dirty="0"/>
              <a:t>·</a:t>
            </a:r>
            <a:r>
              <a:rPr lang="zh-CN" altLang="en-US"/>
              <a:t>图灵的传奇</a:t>
            </a:r>
            <a:r>
              <a:rPr lang="zh-CN" altLang="en-US" smtClean="0"/>
              <a:t>人生。</a:t>
            </a:r>
            <a:endParaRPr lang="zh-CN" altLang="en-US" dirty="0"/>
          </a:p>
        </p:txBody>
      </p:sp>
    </p:spTree>
    <p:extLst>
      <p:ext uri="{BB962C8B-B14F-4D97-AF65-F5344CB8AC3E}">
        <p14:creationId xmlns:p14="http://schemas.microsoft.com/office/powerpoint/2010/main" val="20213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6.1.1 </a:t>
            </a:r>
            <a:r>
              <a:rPr lang="zh-CN" altLang="zh-CN" b="1" dirty="0"/>
              <a:t>非对称密码体制的</a:t>
            </a:r>
            <a:r>
              <a:rPr lang="zh-CN" altLang="zh-CN" b="1" dirty="0" smtClean="0"/>
              <a:t>原理</a:t>
            </a:r>
            <a:endParaRPr lang="zh-CN" altLang="en-US" dirty="0"/>
          </a:p>
        </p:txBody>
      </p:sp>
      <p:sp>
        <p:nvSpPr>
          <p:cNvPr id="3" name="内容占位符 2"/>
          <p:cNvSpPr>
            <a:spLocks noGrp="1"/>
          </p:cNvSpPr>
          <p:nvPr>
            <p:ph idx="1"/>
          </p:nvPr>
        </p:nvSpPr>
        <p:spPr>
          <a:xfrm>
            <a:off x="290513" y="1628453"/>
            <a:ext cx="8458200" cy="2880667"/>
          </a:xfrm>
        </p:spPr>
        <p:txBody>
          <a:bodyPr/>
          <a:lstStyle/>
          <a:p>
            <a:pPr indent="715963">
              <a:buNone/>
            </a:pPr>
            <a:r>
              <a:rPr lang="zh-CN" altLang="zh-CN" dirty="0"/>
              <a:t>在对称密码体制中，除了加密及解密算法是公开的，一个重要的特点是加密算法与解密算法的密钥相同，或者容易从其中一个得到另一个，这要求通信双方要有共享的加密密钥。那么，可不可以出现下面的情况呢</a:t>
            </a:r>
            <a:r>
              <a:rPr lang="zh-CN" altLang="zh-CN" dirty="0" smtClean="0"/>
              <a:t>？</a:t>
            </a:r>
            <a:endParaRPr lang="zh-CN" altLang="zh-CN" dirty="0"/>
          </a:p>
        </p:txBody>
      </p:sp>
    </p:spTree>
    <p:extLst>
      <p:ext uri="{BB962C8B-B14F-4D97-AF65-F5344CB8AC3E}">
        <p14:creationId xmlns:p14="http://schemas.microsoft.com/office/powerpoint/2010/main" val="100251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0513" y="1268413"/>
            <a:ext cx="8458200" cy="2664643"/>
          </a:xfrm>
        </p:spPr>
        <p:txBody>
          <a:bodyPr/>
          <a:lstStyle/>
          <a:p>
            <a:pPr indent="715963">
              <a:buNone/>
            </a:pPr>
            <a:r>
              <a:rPr lang="zh-CN" altLang="zh-CN" dirty="0"/>
              <a:t>假设有一种挂锁，在没有锁上的情况下，任何人都可以轻松锁上。但锁上后，只有有该锁匹配钥匙的人，才可以用钥匙打开。假设</a:t>
            </a:r>
            <a:r>
              <a:rPr lang="en-US" altLang="zh-CN" dirty="0"/>
              <a:t>Alice</a:t>
            </a:r>
            <a:r>
              <a:rPr lang="zh-CN" altLang="zh-CN" dirty="0"/>
              <a:t>把她的这种挂锁放到邮局，则任何想与她秘密通信的人都可以把消息放到一个箱子里，然后用挂锁锁上箱子，寄给</a:t>
            </a:r>
            <a:r>
              <a:rPr lang="en-US" altLang="zh-CN" dirty="0"/>
              <a:t>Alice. </a:t>
            </a:r>
            <a:r>
              <a:rPr lang="zh-CN" altLang="zh-CN" dirty="0"/>
              <a:t>由于只有</a:t>
            </a:r>
            <a:r>
              <a:rPr lang="en-US" altLang="zh-CN" dirty="0"/>
              <a:t>Alice</a:t>
            </a:r>
            <a:r>
              <a:rPr lang="zh-CN" altLang="zh-CN" dirty="0"/>
              <a:t>有开锁的钥匙，故只有</a:t>
            </a:r>
            <a:r>
              <a:rPr lang="en-US" altLang="zh-CN" dirty="0"/>
              <a:t>Alice</a:t>
            </a:r>
            <a:r>
              <a:rPr lang="zh-CN" altLang="zh-CN" dirty="0"/>
              <a:t>能打开箱子。</a:t>
            </a:r>
            <a:endParaRPr lang="zh-CN" altLang="en-US"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539552" y="3918519"/>
            <a:ext cx="7920880" cy="2246785"/>
          </a:xfrm>
          <a:prstGeom prst="rect">
            <a:avLst/>
          </a:prstGeom>
          <a:noFill/>
          <a:ln>
            <a:noFill/>
          </a:ln>
        </p:spPr>
      </p:pic>
    </p:spTree>
    <p:extLst>
      <p:ext uri="{BB962C8B-B14F-4D97-AF65-F5344CB8AC3E}">
        <p14:creationId xmlns:p14="http://schemas.microsoft.com/office/powerpoint/2010/main" val="400328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0513" y="1268413"/>
            <a:ext cx="8458200" cy="1440507"/>
          </a:xfrm>
        </p:spPr>
        <p:txBody>
          <a:bodyPr/>
          <a:lstStyle/>
          <a:p>
            <a:pPr indent="625475">
              <a:buNone/>
            </a:pPr>
            <a:r>
              <a:rPr lang="zh-CN" altLang="zh-CN" dirty="0"/>
              <a:t>正是基于这种思想，密码学家设计出了非对称密码体制。假设</a:t>
            </a:r>
            <a:r>
              <a:rPr lang="en-US" altLang="zh-CN" dirty="0"/>
              <a:t>B</a:t>
            </a:r>
            <a:r>
              <a:rPr lang="zh-CN" altLang="zh-CN" dirty="0"/>
              <a:t>想给</a:t>
            </a:r>
            <a:r>
              <a:rPr lang="en-US" altLang="zh-CN" dirty="0"/>
              <a:t>A</a:t>
            </a:r>
            <a:r>
              <a:rPr lang="zh-CN" altLang="zh-CN" dirty="0"/>
              <a:t>发送秘密消息，参考保密通信模型，非对称密码体制的模型可以用</a:t>
            </a:r>
            <a:r>
              <a:rPr lang="zh-CN" altLang="zh-CN" dirty="0" smtClean="0"/>
              <a:t>图</a:t>
            </a:r>
            <a:r>
              <a:rPr lang="en-US" altLang="zh-CN" dirty="0" smtClean="0"/>
              <a:t>5-2</a:t>
            </a:r>
            <a:r>
              <a:rPr lang="zh-CN" altLang="zh-CN" dirty="0" smtClean="0"/>
              <a:t>表示</a:t>
            </a:r>
            <a:r>
              <a:rPr lang="zh-CN" altLang="zh-CN" dirty="0"/>
              <a:t>。</a:t>
            </a:r>
          </a:p>
          <a:p>
            <a:endParaRPr lang="zh-CN" altLang="en-US" dirty="0"/>
          </a:p>
        </p:txBody>
      </p:sp>
      <p:pic>
        <p:nvPicPr>
          <p:cNvPr id="4" name="图片 3"/>
          <p:cNvPicPr/>
          <p:nvPr/>
        </p:nvPicPr>
        <p:blipFill>
          <a:blip r:embed="rId2"/>
          <a:stretch>
            <a:fillRect/>
          </a:stretch>
        </p:blipFill>
        <p:spPr>
          <a:xfrm>
            <a:off x="467544" y="2647374"/>
            <a:ext cx="8352928" cy="3733954"/>
          </a:xfrm>
          <a:prstGeom prst="rect">
            <a:avLst/>
          </a:prstGeom>
        </p:spPr>
      </p:pic>
    </p:spTree>
    <p:extLst>
      <p:ext uri="{BB962C8B-B14F-4D97-AF65-F5344CB8AC3E}">
        <p14:creationId xmlns:p14="http://schemas.microsoft.com/office/powerpoint/2010/main" val="148843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dirty="0"/>
              <a:t>根据图</a:t>
            </a:r>
            <a:r>
              <a:rPr lang="en-US" altLang="zh-CN" dirty="0"/>
              <a:t>5-2</a:t>
            </a:r>
            <a:r>
              <a:rPr lang="zh-CN" altLang="zh-CN" dirty="0"/>
              <a:t>所示的模型，描述利用非对称密码体制进行保密通信的过程为：</a:t>
            </a:r>
          </a:p>
          <a:p>
            <a:pPr indent="715963">
              <a:buNone/>
            </a:pPr>
            <a:r>
              <a:rPr lang="zh-CN" altLang="zh-CN" dirty="0"/>
              <a:t>（</a:t>
            </a:r>
            <a:r>
              <a:rPr lang="en-US" altLang="zh-CN" dirty="0"/>
              <a:t>1</a:t>
            </a:r>
            <a:r>
              <a:rPr lang="zh-CN" altLang="zh-CN" dirty="0"/>
              <a:t>）主体</a:t>
            </a:r>
            <a:r>
              <a:rPr lang="en-US" altLang="zh-CN" dirty="0"/>
              <a:t>A</a:t>
            </a:r>
            <a:r>
              <a:rPr lang="zh-CN" altLang="zh-CN" dirty="0"/>
              <a:t>若需要其他主体利用非对称密码体制向他发送秘密消息，先要生成</a:t>
            </a:r>
            <a:r>
              <a:rPr lang="zh-CN" altLang="zh-CN" b="1" dirty="0">
                <a:solidFill>
                  <a:srgbClr val="FF0000"/>
                </a:solidFill>
              </a:rPr>
              <a:t>一对密钥</a:t>
            </a:r>
            <a:r>
              <a:rPr lang="zh-CN" altLang="zh-CN" dirty="0"/>
              <a:t>，其中一个用于加密，另一个用于解密。用于</a:t>
            </a:r>
            <a:r>
              <a:rPr lang="zh-CN" altLang="zh-CN" b="1" dirty="0">
                <a:solidFill>
                  <a:srgbClr val="FF0000"/>
                </a:solidFill>
              </a:rPr>
              <a:t>加密的密钥</a:t>
            </a:r>
            <a:r>
              <a:rPr lang="zh-CN" altLang="zh-CN" dirty="0"/>
              <a:t>在非对称密码体制中称为</a:t>
            </a:r>
            <a:r>
              <a:rPr lang="zh-CN" altLang="zh-CN" b="1" dirty="0">
                <a:solidFill>
                  <a:srgbClr val="FF0000"/>
                </a:solidFill>
              </a:rPr>
              <a:t>公开密钥</a:t>
            </a:r>
            <a:r>
              <a:rPr lang="zh-CN" altLang="zh-CN" dirty="0"/>
              <a:t>，也称公开钥或</a:t>
            </a:r>
            <a:r>
              <a:rPr lang="zh-CN" altLang="zh-CN" b="1" dirty="0">
                <a:solidFill>
                  <a:srgbClr val="FF0000"/>
                </a:solidFill>
              </a:rPr>
              <a:t>公钥</a:t>
            </a:r>
            <a:r>
              <a:rPr lang="zh-CN" altLang="zh-CN" dirty="0"/>
              <a:t>，是</a:t>
            </a:r>
            <a:r>
              <a:rPr lang="zh-CN" altLang="zh-CN" b="1" dirty="0">
                <a:solidFill>
                  <a:srgbClr val="FF0000"/>
                </a:solidFill>
              </a:rPr>
              <a:t>不需要保密</a:t>
            </a:r>
            <a:r>
              <a:rPr lang="zh-CN" altLang="zh-CN" dirty="0"/>
              <a:t>的。</a:t>
            </a:r>
            <a:r>
              <a:rPr lang="en-US" altLang="zh-CN" dirty="0"/>
              <a:t>A</a:t>
            </a:r>
            <a:r>
              <a:rPr lang="zh-CN" altLang="zh-CN" dirty="0"/>
              <a:t>的公开密钥通常表示为</a:t>
            </a:r>
            <a:r>
              <a:rPr lang="en-US" altLang="zh-CN" dirty="0"/>
              <a:t>PK</a:t>
            </a:r>
            <a:r>
              <a:rPr lang="en-US" altLang="zh-CN" baseline="-25000" dirty="0"/>
              <a:t>A</a:t>
            </a:r>
            <a:r>
              <a:rPr lang="en-US" altLang="zh-CN" dirty="0"/>
              <a:t>(public key of A)</a:t>
            </a:r>
            <a:r>
              <a:rPr lang="zh-CN" altLang="zh-CN" dirty="0"/>
              <a:t>。用于</a:t>
            </a:r>
            <a:r>
              <a:rPr lang="zh-CN" altLang="zh-CN" b="1" dirty="0">
                <a:solidFill>
                  <a:srgbClr val="7030A0"/>
                </a:solidFill>
              </a:rPr>
              <a:t>解密的密钥</a:t>
            </a:r>
            <a:r>
              <a:rPr lang="zh-CN" altLang="zh-CN" dirty="0"/>
              <a:t>称为</a:t>
            </a:r>
            <a:r>
              <a:rPr lang="zh-CN" altLang="zh-CN" b="1" dirty="0">
                <a:solidFill>
                  <a:srgbClr val="7030A0"/>
                </a:solidFill>
              </a:rPr>
              <a:t>秘密密钥</a:t>
            </a:r>
            <a:r>
              <a:rPr lang="zh-CN" altLang="zh-CN" dirty="0"/>
              <a:t>，简称秘密钥或</a:t>
            </a:r>
            <a:r>
              <a:rPr lang="zh-CN" altLang="zh-CN" b="1" dirty="0">
                <a:solidFill>
                  <a:srgbClr val="7030A0"/>
                </a:solidFill>
              </a:rPr>
              <a:t>私钥</a:t>
            </a:r>
            <a:r>
              <a:rPr lang="zh-CN" altLang="zh-CN" dirty="0"/>
              <a:t>，需要解密方</a:t>
            </a:r>
            <a:r>
              <a:rPr lang="zh-CN" altLang="zh-CN" b="1" dirty="0">
                <a:solidFill>
                  <a:srgbClr val="7030A0"/>
                </a:solidFill>
              </a:rPr>
              <a:t>严格保密</a:t>
            </a:r>
            <a:r>
              <a:rPr lang="zh-CN" altLang="zh-CN" dirty="0"/>
              <a:t>。</a:t>
            </a:r>
            <a:r>
              <a:rPr lang="en-US" altLang="zh-CN" dirty="0"/>
              <a:t>B</a:t>
            </a:r>
            <a:r>
              <a:rPr lang="zh-CN" altLang="zh-CN" dirty="0"/>
              <a:t>的秘密密钥通常表示为</a:t>
            </a:r>
            <a:r>
              <a:rPr lang="en-US" altLang="zh-CN" dirty="0"/>
              <a:t>SK</a:t>
            </a:r>
            <a:r>
              <a:rPr lang="en-US" altLang="zh-CN" baseline="-25000" dirty="0"/>
              <a:t>A</a:t>
            </a:r>
            <a:r>
              <a:rPr lang="en-US" altLang="zh-CN" dirty="0"/>
              <a:t>(secret key of A)</a:t>
            </a:r>
            <a:r>
              <a:rPr lang="zh-CN" altLang="zh-CN" dirty="0" smtClean="0"/>
              <a:t>。</a:t>
            </a:r>
            <a:endParaRPr lang="en-US" altLang="zh-CN" dirty="0" smtClean="0"/>
          </a:p>
          <a:p>
            <a:pPr indent="715963">
              <a:buNone/>
            </a:pPr>
            <a:r>
              <a:rPr lang="zh-CN" altLang="zh-CN" dirty="0" smtClean="0"/>
              <a:t>在</a:t>
            </a:r>
            <a:r>
              <a:rPr lang="zh-CN" altLang="zh-CN" dirty="0"/>
              <a:t>知道密码算法和公开密钥的情况下，要得到秘密密钥在计算上是不可行的。</a:t>
            </a:r>
          </a:p>
          <a:p>
            <a:endParaRPr lang="zh-CN" altLang="en-US" dirty="0"/>
          </a:p>
        </p:txBody>
      </p:sp>
    </p:spTree>
    <p:extLst>
      <p:ext uri="{BB962C8B-B14F-4D97-AF65-F5344CB8AC3E}">
        <p14:creationId xmlns:p14="http://schemas.microsoft.com/office/powerpoint/2010/main" val="324705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indent="715963">
                  <a:buNone/>
                </a:pPr>
                <a:r>
                  <a:rPr lang="zh-CN" altLang="zh-CN" dirty="0" smtClean="0"/>
                  <a:t>（</a:t>
                </a:r>
                <a:r>
                  <a:rPr lang="en-US" altLang="zh-CN" dirty="0"/>
                  <a:t>2</a:t>
                </a:r>
                <a:r>
                  <a:rPr lang="zh-CN" altLang="zh-CN" dirty="0"/>
                  <a:t>）</a:t>
                </a:r>
                <a:r>
                  <a:rPr lang="en-US" altLang="zh-CN" dirty="0"/>
                  <a:t>B</a:t>
                </a:r>
                <a:r>
                  <a:rPr lang="zh-CN" altLang="zh-CN" dirty="0"/>
                  <a:t>若要向</a:t>
                </a:r>
                <a:r>
                  <a:rPr lang="en-US" altLang="zh-CN" dirty="0"/>
                  <a:t>A</a:t>
                </a:r>
                <a:r>
                  <a:rPr lang="zh-CN" altLang="zh-CN" dirty="0"/>
                  <a:t>发送秘密消息</a:t>
                </a:r>
                <a:r>
                  <a:rPr lang="en-US" altLang="zh-CN" dirty="0"/>
                  <a:t>m(message)</a:t>
                </a:r>
                <a:r>
                  <a:rPr lang="zh-CN" altLang="zh-CN" dirty="0"/>
                  <a:t>，先要获取</a:t>
                </a:r>
                <a:r>
                  <a:rPr lang="en-US" altLang="zh-CN" dirty="0"/>
                  <a:t>A</a:t>
                </a:r>
                <a:r>
                  <a:rPr lang="zh-CN" altLang="zh-CN" dirty="0"/>
                  <a:t>的</a:t>
                </a:r>
                <a:r>
                  <a:rPr lang="zh-CN" altLang="zh-CN" b="1" dirty="0">
                    <a:solidFill>
                      <a:srgbClr val="FF0000"/>
                    </a:solidFill>
                  </a:rPr>
                  <a:t>加密</a:t>
                </a:r>
                <a:r>
                  <a:rPr lang="zh-CN" altLang="zh-CN" dirty="0"/>
                  <a:t>密钥，也即公钥。计算</a:t>
                </a:r>
                <a:r>
                  <a:rPr lang="en-US" altLang="zh-CN" sz="2800" dirty="0"/>
                  <a:t>c</a:t>
                </a:r>
                <a14:m>
                  <m:oMath xmlns:m="http://schemas.openxmlformats.org/officeDocument/2006/math">
                    <m:r>
                      <a:rPr lang="en-US" altLang="zh-CN" sz="2800" i="1" dirty="0">
                        <a:latin typeface="Cambria Math"/>
                      </a:rPr>
                      <m:t>=</m:t>
                    </m:r>
                    <m:sSub>
                      <m:sSubPr>
                        <m:ctrlPr>
                          <a:rPr lang="en-US" altLang="zh-CN" sz="2800" i="1" dirty="0">
                            <a:latin typeface="Cambria Math"/>
                          </a:rPr>
                        </m:ctrlPr>
                      </m:sSubPr>
                      <m:e>
                        <m:r>
                          <a:rPr lang="en-US" altLang="zh-CN" sz="2800" b="0" i="1" dirty="0" smtClean="0">
                            <a:latin typeface="Cambria Math"/>
                          </a:rPr>
                          <m:t>𝐸</m:t>
                        </m:r>
                      </m:e>
                      <m:sub>
                        <m:sSub>
                          <m:sSubPr>
                            <m:ctrlPr>
                              <a:rPr lang="en-US" altLang="zh-CN" sz="2800" i="1" dirty="0">
                                <a:latin typeface="Cambria Math"/>
                              </a:rPr>
                            </m:ctrlPr>
                          </m:sSubPr>
                          <m:e>
                            <m:r>
                              <a:rPr lang="en-US" altLang="zh-CN" sz="2800" i="1" dirty="0">
                                <a:latin typeface="Cambria Math"/>
                              </a:rPr>
                              <m:t>𝑃𝐾</m:t>
                            </m:r>
                          </m:e>
                          <m:sub>
                            <m:r>
                              <a:rPr lang="en-US" altLang="zh-CN" sz="2800" i="1" dirty="0">
                                <a:latin typeface="Cambria Math"/>
                              </a:rPr>
                              <m:t>𝐴</m:t>
                            </m:r>
                          </m:sub>
                        </m:sSub>
                      </m:sub>
                    </m:sSub>
                    <m:r>
                      <a:rPr lang="en-US" altLang="zh-CN" sz="2800" i="1" dirty="0">
                        <a:latin typeface="Cambria Math"/>
                      </a:rPr>
                      <m:t>(</m:t>
                    </m:r>
                    <m:r>
                      <a:rPr lang="en-US" altLang="zh-CN" sz="2800" i="1" dirty="0">
                        <a:latin typeface="Cambria Math"/>
                      </a:rPr>
                      <m:t>𝑚</m:t>
                    </m:r>
                    <m:r>
                      <a:rPr lang="en-US" altLang="zh-CN" sz="2800" i="1" dirty="0">
                        <a:latin typeface="Cambria Math"/>
                      </a:rPr>
                      <m:t>)</m:t>
                    </m:r>
                  </m:oMath>
                </a14:m>
                <a:r>
                  <a:rPr lang="en-US" altLang="zh-CN" sz="2800" dirty="0"/>
                  <a:t> </a:t>
                </a:r>
                <a:r>
                  <a:rPr lang="zh-CN" altLang="zh-CN" dirty="0" smtClean="0"/>
                  <a:t>，得到</a:t>
                </a:r>
                <a:r>
                  <a:rPr lang="zh-CN" altLang="zh-CN" dirty="0"/>
                  <a:t>消息</a:t>
                </a:r>
                <a:r>
                  <a:rPr lang="en-US" altLang="zh-CN" dirty="0"/>
                  <a:t>m</a:t>
                </a:r>
                <a:r>
                  <a:rPr lang="zh-CN" altLang="zh-CN" dirty="0"/>
                  <a:t>对应的密文</a:t>
                </a:r>
                <a:r>
                  <a:rPr lang="en-US" altLang="zh-CN" dirty="0"/>
                  <a:t>c(cipher)</a:t>
                </a:r>
                <a:r>
                  <a:rPr lang="zh-CN" altLang="zh-CN" dirty="0"/>
                  <a:t>，然后把</a:t>
                </a:r>
                <a:r>
                  <a:rPr lang="en-US" altLang="zh-CN" i="1" dirty="0"/>
                  <a:t>c</a:t>
                </a:r>
                <a:r>
                  <a:rPr lang="zh-CN" altLang="zh-CN" dirty="0"/>
                  <a:t>发送给</a:t>
                </a:r>
                <a:r>
                  <a:rPr lang="en-US" altLang="zh-CN" dirty="0"/>
                  <a:t>A</a:t>
                </a:r>
                <a:r>
                  <a:rPr lang="zh-CN" altLang="zh-CN" dirty="0"/>
                  <a:t>。其中</a:t>
                </a:r>
                <a:r>
                  <a:rPr lang="en-US" altLang="zh-CN" dirty="0" smtClean="0"/>
                  <a:t>c </a:t>
                </a:r>
                <a:r>
                  <a:rPr lang="zh-CN" altLang="zh-CN" dirty="0" smtClean="0"/>
                  <a:t>表示</a:t>
                </a:r>
                <a:r>
                  <a:rPr lang="zh-CN" altLang="zh-CN" dirty="0"/>
                  <a:t>加密消息得到的密文，</a:t>
                </a:r>
                <a:r>
                  <a:rPr lang="en-US" altLang="zh-CN" dirty="0"/>
                  <a:t>E(Encrypt)</a:t>
                </a:r>
                <a:r>
                  <a:rPr lang="zh-CN" altLang="zh-CN" dirty="0"/>
                  <a:t>表示对消息进行加密的</a:t>
                </a:r>
                <a:r>
                  <a:rPr lang="zh-CN" altLang="zh-CN" dirty="0" smtClean="0"/>
                  <a:t>算法</a:t>
                </a:r>
                <a:r>
                  <a:rPr lang="zh-CN" altLang="en-US" dirty="0" smtClean="0"/>
                  <a:t>。</a:t>
                </a:r>
                <a14:m>
                  <m:oMath xmlns:m="http://schemas.openxmlformats.org/officeDocument/2006/math">
                    <m:sSub>
                      <m:sSubPr>
                        <m:ctrlPr>
                          <a:rPr lang="en-US" altLang="zh-CN" sz="2400" i="1" dirty="0">
                            <a:latin typeface="Cambria Math"/>
                          </a:rPr>
                        </m:ctrlPr>
                      </m:sSubPr>
                      <m:e>
                        <m:r>
                          <a:rPr lang="en-US" altLang="zh-CN" sz="2400" b="0" i="1" dirty="0" smtClean="0">
                            <a:latin typeface="Cambria Math"/>
                          </a:rPr>
                          <m:t>𝐸</m:t>
                        </m:r>
                      </m:e>
                      <m:sub>
                        <m:sSub>
                          <m:sSubPr>
                            <m:ctrlPr>
                              <a:rPr lang="en-US" altLang="zh-CN" sz="2400" i="1" dirty="0">
                                <a:latin typeface="Cambria Math"/>
                              </a:rPr>
                            </m:ctrlPr>
                          </m:sSubPr>
                          <m:e>
                            <m:r>
                              <a:rPr lang="en-US" altLang="zh-CN" sz="2400" i="1" dirty="0">
                                <a:latin typeface="Cambria Math"/>
                              </a:rPr>
                              <m:t>𝑃𝐾</m:t>
                            </m:r>
                          </m:e>
                          <m:sub>
                            <m:r>
                              <a:rPr lang="en-US" altLang="zh-CN" sz="2400" i="1" dirty="0">
                                <a:latin typeface="Cambria Math"/>
                              </a:rPr>
                              <m:t>𝐴</m:t>
                            </m:r>
                          </m:sub>
                        </m:sSub>
                      </m:sub>
                    </m:sSub>
                    <m:r>
                      <a:rPr lang="en-US" altLang="zh-CN" sz="2400" i="1" dirty="0">
                        <a:latin typeface="Cambria Math"/>
                      </a:rPr>
                      <m:t>(</m:t>
                    </m:r>
                    <m:r>
                      <a:rPr lang="en-US" altLang="zh-CN" sz="2400" i="1" dirty="0">
                        <a:latin typeface="Cambria Math"/>
                      </a:rPr>
                      <m:t>𝑚</m:t>
                    </m:r>
                    <m:r>
                      <a:rPr lang="en-US" altLang="zh-CN" sz="2400" i="1" dirty="0">
                        <a:latin typeface="Cambria Math"/>
                      </a:rPr>
                      <m:t>)</m:t>
                    </m:r>
                  </m:oMath>
                </a14:m>
                <a:r>
                  <a:rPr lang="zh-CN" altLang="zh-CN" dirty="0"/>
                  <a:t>表示用加密算法</a:t>
                </a:r>
                <a:r>
                  <a:rPr lang="en-US" altLang="zh-CN" dirty="0"/>
                  <a:t>E</a:t>
                </a:r>
                <a:r>
                  <a:rPr lang="zh-CN" altLang="zh-CN" dirty="0"/>
                  <a:t>和公开密钥</a:t>
                </a:r>
                <a:r>
                  <a:rPr lang="en-US" altLang="zh-CN" dirty="0"/>
                  <a:t>PK</a:t>
                </a:r>
                <a:r>
                  <a:rPr lang="en-US" altLang="zh-CN" baseline="-25000" dirty="0"/>
                  <a:t>A</a:t>
                </a:r>
                <a:r>
                  <a:rPr lang="zh-CN" altLang="zh-CN" dirty="0"/>
                  <a:t>对消息</a:t>
                </a:r>
                <a:r>
                  <a:rPr lang="en-US" altLang="zh-CN" dirty="0"/>
                  <a:t>m</a:t>
                </a:r>
                <a:r>
                  <a:rPr lang="zh-CN" altLang="zh-CN" dirty="0"/>
                  <a:t>进行加密。</a:t>
                </a:r>
                <a:endParaRPr lang="en-US" altLang="zh-CN" dirty="0" smtClean="0"/>
              </a:p>
              <a:p>
                <a:pPr indent="715963">
                  <a:buNone/>
                </a:pPr>
                <a:endParaRPr lang="zh-CN" altLang="zh-CN" dirty="0"/>
              </a:p>
              <a:p>
                <a:pPr indent="715963">
                  <a:buNone/>
                </a:pPr>
                <a:r>
                  <a:rPr lang="zh-CN" altLang="zh-CN" dirty="0"/>
                  <a:t>（</a:t>
                </a:r>
                <a:r>
                  <a:rPr lang="en-US" altLang="zh-CN" dirty="0"/>
                  <a:t>3</a:t>
                </a:r>
                <a:r>
                  <a:rPr lang="zh-CN" altLang="zh-CN" dirty="0"/>
                  <a:t>）</a:t>
                </a:r>
                <a:r>
                  <a:rPr lang="en-US" altLang="zh-CN" dirty="0"/>
                  <a:t>A</a:t>
                </a:r>
                <a:r>
                  <a:rPr lang="zh-CN" altLang="zh-CN" dirty="0"/>
                  <a:t>在接收到密文</a:t>
                </a:r>
                <a:r>
                  <a:rPr lang="en-US" altLang="zh-CN" dirty="0"/>
                  <a:t>c</a:t>
                </a:r>
                <a:r>
                  <a:rPr lang="zh-CN" altLang="zh-CN" dirty="0"/>
                  <a:t>后，</a:t>
                </a:r>
                <a:r>
                  <a:rPr lang="zh-CN" altLang="zh-CN" dirty="0" smtClean="0"/>
                  <a:t>计算</a:t>
                </a:r>
                <a14:m>
                  <m:oMath xmlns:m="http://schemas.openxmlformats.org/officeDocument/2006/math">
                    <m:r>
                      <a:rPr lang="en-US" altLang="zh-CN" i="1" dirty="0" smtClean="0">
                        <a:latin typeface="Cambria Math"/>
                      </a:rPr>
                      <m:t>𝑚</m:t>
                    </m:r>
                    <m:r>
                      <a:rPr lang="en-US" altLang="zh-CN" i="1" dirty="0" smtClean="0">
                        <a:latin typeface="Cambria Math"/>
                      </a:rPr>
                      <m:t>=</m:t>
                    </m:r>
                    <m:sSub>
                      <m:sSubPr>
                        <m:ctrlPr>
                          <a:rPr lang="en-US" altLang="zh-CN" i="1" dirty="0" smtClean="0">
                            <a:latin typeface="Cambria Math"/>
                          </a:rPr>
                        </m:ctrlPr>
                      </m:sSubPr>
                      <m:e>
                        <m:r>
                          <a:rPr lang="en-US" altLang="zh-CN" b="0" i="1" dirty="0" smtClean="0">
                            <a:latin typeface="Cambria Math"/>
                          </a:rPr>
                          <m:t>𝐷</m:t>
                        </m:r>
                      </m:e>
                      <m:sub>
                        <m:sSub>
                          <m:sSubPr>
                            <m:ctrlPr>
                              <a:rPr lang="en-US" altLang="zh-CN" i="1" dirty="0" smtClean="0">
                                <a:latin typeface="Cambria Math"/>
                              </a:rPr>
                            </m:ctrlPr>
                          </m:sSubPr>
                          <m:e>
                            <m:r>
                              <a:rPr lang="en-US" altLang="zh-CN" b="0" i="1" dirty="0" smtClean="0">
                                <a:latin typeface="Cambria Math"/>
                              </a:rPr>
                              <m:t>𝑆𝐾</m:t>
                            </m:r>
                          </m:e>
                          <m:sub>
                            <m:r>
                              <a:rPr lang="en-US" altLang="zh-CN" b="0" i="1" dirty="0" smtClean="0">
                                <a:latin typeface="Cambria Math"/>
                              </a:rPr>
                              <m:t>𝐴</m:t>
                            </m:r>
                          </m:sub>
                        </m:sSub>
                      </m:sub>
                    </m:sSub>
                    <m:r>
                      <a:rPr lang="en-US" altLang="zh-CN" b="0" i="1" dirty="0" smtClean="0">
                        <a:latin typeface="Cambria Math"/>
                      </a:rPr>
                      <m:t>(</m:t>
                    </m:r>
                    <m:r>
                      <a:rPr lang="en-US" altLang="zh-CN" b="0" i="1" dirty="0" smtClean="0">
                        <a:latin typeface="Cambria Math"/>
                      </a:rPr>
                      <m:t>𝑐</m:t>
                    </m:r>
                    <m:r>
                      <a:rPr lang="en-US" altLang="zh-CN" b="0" i="1" dirty="0" smtClean="0">
                        <a:latin typeface="Cambria Math"/>
                      </a:rPr>
                      <m:t>)</m:t>
                    </m:r>
                  </m:oMath>
                </a14:m>
                <a:r>
                  <a:rPr lang="en-US" altLang="zh-CN" dirty="0" smtClean="0"/>
                  <a:t>   , </a:t>
                </a:r>
                <a:r>
                  <a:rPr lang="zh-CN" altLang="zh-CN" dirty="0" smtClean="0"/>
                  <a:t>得到</a:t>
                </a:r>
                <a:r>
                  <a:rPr lang="zh-CN" altLang="zh-CN" dirty="0"/>
                  <a:t>密文</a:t>
                </a:r>
                <a:r>
                  <a:rPr lang="en-US" altLang="zh-CN" dirty="0"/>
                  <a:t>c</a:t>
                </a:r>
                <a:r>
                  <a:rPr lang="zh-CN" altLang="zh-CN" dirty="0"/>
                  <a:t>对应的消息</a:t>
                </a:r>
                <a:r>
                  <a:rPr lang="en-US" altLang="zh-CN" dirty="0"/>
                  <a:t>m</a:t>
                </a:r>
                <a:r>
                  <a:rPr lang="zh-CN" altLang="zh-CN" dirty="0"/>
                  <a:t>。其中</a:t>
                </a:r>
                <a:r>
                  <a:rPr lang="en-US" altLang="zh-CN" dirty="0"/>
                  <a:t>D(Decrypt)</a:t>
                </a:r>
                <a:r>
                  <a:rPr lang="zh-CN" altLang="zh-CN" dirty="0"/>
                  <a:t>表示对密文进行</a:t>
                </a:r>
                <a:r>
                  <a:rPr lang="zh-CN" altLang="zh-CN" b="1" dirty="0">
                    <a:solidFill>
                      <a:srgbClr val="FF0000"/>
                    </a:solidFill>
                  </a:rPr>
                  <a:t>解密</a:t>
                </a:r>
                <a:r>
                  <a:rPr lang="zh-CN" altLang="zh-CN" dirty="0"/>
                  <a:t>的算法，</a:t>
                </a:r>
                <a:r>
                  <a:rPr lang="en-US" altLang="zh-CN" dirty="0"/>
                  <a:t> </a:t>
                </a:r>
                <a14:m>
                  <m:oMath xmlns:m="http://schemas.openxmlformats.org/officeDocument/2006/math">
                    <m:sSub>
                      <m:sSubPr>
                        <m:ctrlPr>
                          <a:rPr lang="en-US" altLang="zh-CN" i="1" dirty="0">
                            <a:latin typeface="Cambria Math"/>
                          </a:rPr>
                        </m:ctrlPr>
                      </m:sSubPr>
                      <m:e>
                        <m:r>
                          <a:rPr lang="en-US" altLang="zh-CN" i="1" dirty="0">
                            <a:latin typeface="Cambria Math"/>
                          </a:rPr>
                          <m:t>𝐷</m:t>
                        </m:r>
                      </m:e>
                      <m:sub>
                        <m:sSub>
                          <m:sSubPr>
                            <m:ctrlPr>
                              <a:rPr lang="en-US" altLang="zh-CN" i="1" dirty="0">
                                <a:latin typeface="Cambria Math"/>
                              </a:rPr>
                            </m:ctrlPr>
                          </m:sSubPr>
                          <m:e>
                            <m:r>
                              <a:rPr lang="en-US" altLang="zh-CN" i="1" dirty="0">
                                <a:latin typeface="Cambria Math"/>
                              </a:rPr>
                              <m:t>𝑆𝐾</m:t>
                            </m:r>
                          </m:e>
                          <m:sub>
                            <m:r>
                              <a:rPr lang="en-US" altLang="zh-CN" i="1" dirty="0">
                                <a:latin typeface="Cambria Math"/>
                              </a:rPr>
                              <m:t>𝐴</m:t>
                            </m:r>
                          </m:sub>
                        </m:sSub>
                      </m:sub>
                    </m:sSub>
                    <m:r>
                      <a:rPr lang="en-US" altLang="zh-CN" i="1" dirty="0">
                        <a:latin typeface="Cambria Math"/>
                      </a:rPr>
                      <m:t>(</m:t>
                    </m:r>
                    <m:r>
                      <a:rPr lang="en-US" altLang="zh-CN" i="1" dirty="0">
                        <a:latin typeface="Cambria Math"/>
                      </a:rPr>
                      <m:t>𝑐</m:t>
                    </m:r>
                    <m:r>
                      <a:rPr lang="en-US" altLang="zh-CN" i="1" dirty="0">
                        <a:latin typeface="Cambria Math"/>
                      </a:rPr>
                      <m:t>)</m:t>
                    </m:r>
                  </m:oMath>
                </a14:m>
                <a:r>
                  <a:rPr lang="zh-CN" altLang="zh-CN" dirty="0"/>
                  <a:t>表示用解密算法</a:t>
                </a:r>
                <a:r>
                  <a:rPr lang="en-US" altLang="zh-CN" dirty="0"/>
                  <a:t>D</a:t>
                </a:r>
                <a:r>
                  <a:rPr lang="zh-CN" altLang="zh-CN" dirty="0"/>
                  <a:t>和秘密密钥</a:t>
                </a:r>
                <a:r>
                  <a:rPr lang="en-US" altLang="zh-CN" dirty="0"/>
                  <a:t>SK</a:t>
                </a:r>
                <a:r>
                  <a:rPr lang="en-US" altLang="zh-CN" baseline="-25000" dirty="0"/>
                  <a:t>A</a:t>
                </a:r>
                <a:r>
                  <a:rPr lang="zh-CN" altLang="zh-CN" dirty="0"/>
                  <a:t>对密文</a:t>
                </a:r>
                <a:r>
                  <a:rPr lang="en-US" altLang="zh-CN" dirty="0"/>
                  <a:t>c</a:t>
                </a:r>
                <a:r>
                  <a:rPr lang="zh-CN" altLang="zh-CN" dirty="0"/>
                  <a:t>进行解密。</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98" t="-1138" r="-721" b="-1770"/>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6886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dirty="0"/>
              <a:t>由于</a:t>
            </a:r>
            <a:r>
              <a:rPr lang="zh-CN" altLang="zh-CN" b="1" dirty="0">
                <a:solidFill>
                  <a:srgbClr val="FF0000"/>
                </a:solidFill>
              </a:rPr>
              <a:t>只有接收者</a:t>
            </a:r>
            <a:r>
              <a:rPr lang="en-US" altLang="zh-CN" b="1" dirty="0">
                <a:solidFill>
                  <a:srgbClr val="FF0000"/>
                </a:solidFill>
              </a:rPr>
              <a:t>A</a:t>
            </a:r>
            <a:r>
              <a:rPr lang="zh-CN" altLang="zh-CN" b="1" dirty="0">
                <a:solidFill>
                  <a:srgbClr val="FF0000"/>
                </a:solidFill>
              </a:rPr>
              <a:t>有解密密钥</a:t>
            </a:r>
            <a:r>
              <a:rPr lang="zh-CN" altLang="zh-CN" dirty="0"/>
              <a:t>，故密文</a:t>
            </a:r>
            <a:r>
              <a:rPr lang="en-US" altLang="zh-CN" dirty="0"/>
              <a:t>c</a:t>
            </a:r>
            <a:r>
              <a:rPr lang="zh-CN" altLang="zh-CN" dirty="0"/>
              <a:t>在公共信道的传输过程中是安全的</a:t>
            </a:r>
            <a:r>
              <a:rPr lang="zh-CN" altLang="zh-CN" dirty="0" smtClean="0"/>
              <a:t>。</a:t>
            </a:r>
            <a:endParaRPr lang="en-US" altLang="zh-CN" dirty="0" smtClean="0"/>
          </a:p>
          <a:p>
            <a:pPr indent="715963">
              <a:buNone/>
            </a:pPr>
            <a:r>
              <a:rPr lang="zh-CN" altLang="zh-CN" dirty="0" smtClean="0"/>
              <a:t>如果</a:t>
            </a:r>
            <a:r>
              <a:rPr lang="zh-CN" altLang="zh-CN" dirty="0"/>
              <a:t>这个模型能够得以实现，假设传递的消息就是通信双方将要在对称密码体制中使用的密钥，则前面我们提到的密钥传递就容易被解决了</a:t>
            </a:r>
            <a:r>
              <a:rPr lang="zh-CN" altLang="zh-CN" dirty="0" smtClean="0"/>
              <a:t>。</a:t>
            </a:r>
            <a:endParaRPr lang="en-US" altLang="zh-CN" dirty="0" smtClean="0"/>
          </a:p>
          <a:p>
            <a:pPr indent="715963">
              <a:buNone/>
            </a:pPr>
            <a:r>
              <a:rPr lang="zh-CN" altLang="zh-CN" dirty="0" smtClean="0"/>
              <a:t>现实</a:t>
            </a:r>
            <a:r>
              <a:rPr lang="zh-CN" altLang="zh-CN" dirty="0"/>
              <a:t>中，后面我们要学到的</a:t>
            </a:r>
            <a:r>
              <a:rPr lang="en-US" altLang="zh-CN" dirty="0"/>
              <a:t>RSA</a:t>
            </a:r>
            <a:r>
              <a:rPr lang="zh-CN" altLang="zh-CN" dirty="0"/>
              <a:t>密码算法，就是这个模型的一个实现，并且得到了广泛的应用。</a:t>
            </a:r>
          </a:p>
          <a:p>
            <a:endParaRPr lang="zh-CN" altLang="en-US" dirty="0"/>
          </a:p>
        </p:txBody>
      </p:sp>
    </p:spTree>
    <p:extLst>
      <p:ext uri="{BB962C8B-B14F-4D97-AF65-F5344CB8AC3E}">
        <p14:creationId xmlns:p14="http://schemas.microsoft.com/office/powerpoint/2010/main" val="216394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6.1.2 </a:t>
            </a:r>
            <a:r>
              <a:rPr lang="zh-CN" altLang="zh-CN" sz="3600" b="1" dirty="0"/>
              <a:t>非对称密码体制的设计</a:t>
            </a:r>
            <a:r>
              <a:rPr lang="zh-CN" altLang="zh-CN" sz="3600" b="1" dirty="0" smtClean="0"/>
              <a:t>准则</a:t>
            </a:r>
            <a:endParaRPr lang="zh-CN" altLang="en-US" sz="3600" dirty="0"/>
          </a:p>
        </p:txBody>
      </p:sp>
      <p:sp>
        <p:nvSpPr>
          <p:cNvPr id="3" name="内容占位符 2"/>
          <p:cNvSpPr>
            <a:spLocks noGrp="1"/>
          </p:cNvSpPr>
          <p:nvPr>
            <p:ph idx="1"/>
          </p:nvPr>
        </p:nvSpPr>
        <p:spPr/>
        <p:txBody>
          <a:bodyPr/>
          <a:lstStyle/>
          <a:p>
            <a:pPr indent="715963">
              <a:buNone/>
            </a:pPr>
            <a:r>
              <a:rPr lang="zh-CN" altLang="zh-CN" dirty="0"/>
              <a:t>现在应用的非对称密码体制，其安全是指的</a:t>
            </a:r>
            <a:r>
              <a:rPr lang="zh-CN" altLang="zh-CN" b="1" dirty="0">
                <a:solidFill>
                  <a:srgbClr val="FF0000"/>
                </a:solidFill>
              </a:rPr>
              <a:t>计算上是安全</a:t>
            </a:r>
            <a:r>
              <a:rPr lang="zh-CN" altLang="zh-CN" dirty="0"/>
              <a:t>的</a:t>
            </a:r>
            <a:r>
              <a:rPr lang="zh-CN" altLang="zh-CN" dirty="0" smtClean="0"/>
              <a:t>。</a:t>
            </a:r>
            <a:endParaRPr lang="en-US" altLang="zh-CN" dirty="0" smtClean="0"/>
          </a:p>
          <a:p>
            <a:pPr indent="715963">
              <a:buNone/>
            </a:pPr>
            <a:r>
              <a:rPr lang="zh-CN" altLang="zh-CN" dirty="0" smtClean="0"/>
              <a:t>以</a:t>
            </a:r>
            <a:r>
              <a:rPr lang="zh-CN" altLang="zh-CN" dirty="0"/>
              <a:t>著名的</a:t>
            </a:r>
            <a:r>
              <a:rPr lang="en-US" altLang="zh-CN" dirty="0"/>
              <a:t>RSA</a:t>
            </a:r>
            <a:r>
              <a:rPr lang="zh-CN" altLang="zh-CN" dirty="0"/>
              <a:t>算法所基于的大数分解难题为例，它假定</a:t>
            </a:r>
            <a:r>
              <a:rPr lang="en-US" altLang="zh-CN" dirty="0"/>
              <a:t>n</a:t>
            </a:r>
            <a:r>
              <a:rPr lang="zh-CN" altLang="zh-CN" dirty="0"/>
              <a:t>是两个大素数</a:t>
            </a:r>
            <a:r>
              <a:rPr lang="en-US" altLang="zh-CN" dirty="0"/>
              <a:t>p</a:t>
            </a:r>
            <a:r>
              <a:rPr lang="zh-CN" altLang="zh-CN" dirty="0"/>
              <a:t>和</a:t>
            </a:r>
            <a:r>
              <a:rPr lang="en-US" altLang="zh-CN" dirty="0"/>
              <a:t>q</a:t>
            </a:r>
            <a:r>
              <a:rPr lang="zh-CN" altLang="zh-CN" dirty="0"/>
              <a:t>的乘积。现在一般认为，</a:t>
            </a:r>
            <a:r>
              <a:rPr lang="en-US" altLang="zh-CN" dirty="0"/>
              <a:t>p</a:t>
            </a:r>
            <a:r>
              <a:rPr lang="zh-CN" altLang="zh-CN" dirty="0"/>
              <a:t>和</a:t>
            </a:r>
            <a:r>
              <a:rPr lang="en-US" altLang="zh-CN" dirty="0"/>
              <a:t>q</a:t>
            </a:r>
            <a:r>
              <a:rPr lang="zh-CN" altLang="zh-CN" dirty="0"/>
              <a:t>的长度都是</a:t>
            </a:r>
            <a:r>
              <a:rPr lang="en-US" altLang="zh-CN" dirty="0"/>
              <a:t>512</a:t>
            </a:r>
            <a:r>
              <a:rPr lang="zh-CN" altLang="zh-CN" dirty="0"/>
              <a:t>比特左右，则</a:t>
            </a:r>
            <a:r>
              <a:rPr lang="en-US" altLang="zh-CN" dirty="0"/>
              <a:t>n</a:t>
            </a:r>
            <a:r>
              <a:rPr lang="zh-CN" altLang="zh-CN" dirty="0"/>
              <a:t>的长度是</a:t>
            </a:r>
            <a:r>
              <a:rPr lang="en-US" altLang="zh-CN" dirty="0"/>
              <a:t>1024</a:t>
            </a:r>
            <a:r>
              <a:rPr lang="zh-CN" altLang="zh-CN" dirty="0"/>
              <a:t>比特左右。以人们现有的计算能力，在知道</a:t>
            </a:r>
            <a:r>
              <a:rPr lang="en-US" altLang="zh-CN" dirty="0"/>
              <a:t>n</a:t>
            </a:r>
            <a:r>
              <a:rPr lang="zh-CN" altLang="zh-CN" dirty="0"/>
              <a:t>的情况下，在短时间内是不能分解</a:t>
            </a:r>
            <a:r>
              <a:rPr lang="en-US" altLang="zh-CN" dirty="0"/>
              <a:t>n</a:t>
            </a:r>
            <a:r>
              <a:rPr lang="zh-CN" altLang="zh-CN" dirty="0"/>
              <a:t>的，也就是说，这在计算上是安全的。从理论上讲，如果有足够的计算能力，是可以分解</a:t>
            </a:r>
            <a:r>
              <a:rPr lang="en-US" altLang="zh-CN" dirty="0"/>
              <a:t>n</a:t>
            </a:r>
            <a:r>
              <a:rPr lang="zh-CN" altLang="zh-CN" dirty="0"/>
              <a:t>的。但如果分解</a:t>
            </a:r>
            <a:r>
              <a:rPr lang="en-US" altLang="zh-CN" dirty="0"/>
              <a:t>n</a:t>
            </a:r>
            <a:r>
              <a:rPr lang="zh-CN" altLang="zh-CN" dirty="0"/>
              <a:t>的时间超过了消息的保密期，或者投入的物力超过了消息本身的价值，对消息保密的目的就达到了。</a:t>
            </a:r>
          </a:p>
          <a:p>
            <a:endParaRPr lang="zh-CN" altLang="en-US" dirty="0"/>
          </a:p>
        </p:txBody>
      </p:sp>
    </p:spTree>
    <p:extLst>
      <p:ext uri="{BB962C8B-B14F-4D97-AF65-F5344CB8AC3E}">
        <p14:creationId xmlns:p14="http://schemas.microsoft.com/office/powerpoint/2010/main" val="39063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通过前面的学习，我们对分组密码和序列密码都有了一定的了解。</a:t>
            </a:r>
            <a:r>
              <a:rPr lang="zh-CN" altLang="zh-CN" b="1" dirty="0">
                <a:solidFill>
                  <a:srgbClr val="FF0000"/>
                </a:solidFill>
              </a:rPr>
              <a:t>分组密码和序列密码都属于对称密码体制</a:t>
            </a:r>
            <a:r>
              <a:rPr lang="zh-CN" altLang="zh-CN" dirty="0"/>
              <a:t>。两个用户在用对称密码体制进行保密通信时，必须要有一个</a:t>
            </a:r>
            <a:r>
              <a:rPr lang="zh-CN" altLang="zh-CN" b="1" dirty="0">
                <a:solidFill>
                  <a:srgbClr val="FF0000"/>
                </a:solidFill>
              </a:rPr>
              <a:t>双方共享的加密密钥</a:t>
            </a:r>
            <a:r>
              <a:rPr lang="zh-CN" altLang="zh-CN" dirty="0"/>
              <a:t>。那么，如何才能让两个不在同一个地方的用户安全地拥有共享密钥呢</a:t>
            </a:r>
            <a:r>
              <a:rPr lang="zh-CN" altLang="zh-CN" dirty="0" smtClean="0"/>
              <a:t>？</a:t>
            </a:r>
            <a:endParaRPr lang="en-US" altLang="zh-CN" dirty="0" smtClean="0"/>
          </a:p>
          <a:p>
            <a:pPr indent="625475">
              <a:buNone/>
            </a:pPr>
            <a:r>
              <a:rPr lang="zh-CN" altLang="zh-CN" dirty="0" smtClean="0"/>
              <a:t>我们</a:t>
            </a:r>
            <a:r>
              <a:rPr lang="zh-CN" altLang="zh-CN" dirty="0"/>
              <a:t>可能想到的方式包括</a:t>
            </a:r>
            <a:r>
              <a:rPr lang="zh-CN" altLang="zh-CN" dirty="0" smtClean="0"/>
              <a:t>：</a:t>
            </a:r>
            <a:endParaRPr lang="en-US" altLang="zh-CN" dirty="0" smtClean="0"/>
          </a:p>
          <a:p>
            <a:pPr indent="625475">
              <a:buNone/>
            </a:pPr>
            <a:r>
              <a:rPr lang="zh-CN" altLang="zh-CN" dirty="0" smtClean="0"/>
              <a:t>（</a:t>
            </a:r>
            <a:r>
              <a:rPr lang="en-US" altLang="zh-CN" dirty="0"/>
              <a:t>1</a:t>
            </a:r>
            <a:r>
              <a:rPr lang="zh-CN" altLang="zh-CN" dirty="0"/>
              <a:t>）派一个人来把密钥从一方送到另外一方</a:t>
            </a:r>
            <a:r>
              <a:rPr lang="zh-CN" altLang="zh-CN" dirty="0" smtClean="0"/>
              <a:t>；</a:t>
            </a:r>
            <a:endParaRPr lang="en-US" altLang="zh-CN" dirty="0" smtClean="0"/>
          </a:p>
          <a:p>
            <a:pPr indent="625475">
              <a:buNone/>
            </a:pPr>
            <a:r>
              <a:rPr lang="zh-CN" altLang="zh-CN" dirty="0" smtClean="0"/>
              <a:t>（</a:t>
            </a:r>
            <a:r>
              <a:rPr lang="en-US" altLang="zh-CN" dirty="0"/>
              <a:t>2</a:t>
            </a:r>
            <a:r>
              <a:rPr lang="zh-CN" altLang="zh-CN" dirty="0"/>
              <a:t>）通过邮件或快递传递密钥</a:t>
            </a:r>
            <a:r>
              <a:rPr lang="zh-CN" altLang="zh-CN" dirty="0" smtClean="0"/>
              <a:t>；</a:t>
            </a:r>
            <a:endParaRPr lang="en-US" altLang="zh-CN" dirty="0" smtClean="0"/>
          </a:p>
          <a:p>
            <a:pPr indent="625475">
              <a:buNone/>
            </a:pPr>
            <a:r>
              <a:rPr lang="zh-CN" altLang="zh-CN" dirty="0" smtClean="0"/>
              <a:t>（</a:t>
            </a:r>
            <a:r>
              <a:rPr lang="en-US" altLang="zh-CN" dirty="0"/>
              <a:t>3</a:t>
            </a:r>
            <a:r>
              <a:rPr lang="zh-CN" altLang="zh-CN" dirty="0"/>
              <a:t>）电子邮件、电话或电报等方式传递；等等</a:t>
            </a:r>
            <a:r>
              <a:rPr lang="zh-CN" altLang="zh-CN" dirty="0" smtClean="0"/>
              <a:t>。</a:t>
            </a:r>
            <a:endParaRPr lang="en-US" altLang="zh-CN" dirty="0" smtClean="0"/>
          </a:p>
          <a:p>
            <a:pPr indent="625475">
              <a:buNone/>
            </a:pPr>
            <a:endParaRPr lang="en-US" altLang="zh-CN" dirty="0"/>
          </a:p>
          <a:p>
            <a:pPr indent="625475">
              <a:buNone/>
            </a:pPr>
            <a:r>
              <a:rPr lang="en-US" altLang="zh-CN" sz="2800" b="1" dirty="0" smtClean="0">
                <a:solidFill>
                  <a:srgbClr val="FF0000"/>
                </a:solidFill>
              </a:rPr>
              <a:t>---PKI</a:t>
            </a:r>
            <a:endParaRPr lang="zh-CN" altLang="zh-CN" sz="2800" b="1" dirty="0">
              <a:solidFill>
                <a:srgbClr val="FF0000"/>
              </a:solidFill>
            </a:endParaRPr>
          </a:p>
          <a:p>
            <a:endParaRPr lang="zh-CN" altLang="en-US" dirty="0"/>
          </a:p>
        </p:txBody>
      </p:sp>
    </p:spTree>
    <p:extLst>
      <p:ext uri="{BB962C8B-B14F-4D97-AF65-F5344CB8AC3E}">
        <p14:creationId xmlns:p14="http://schemas.microsoft.com/office/powerpoint/2010/main" val="216118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0513" y="1268413"/>
            <a:ext cx="8097911" cy="4824412"/>
          </a:xfrm>
        </p:spPr>
        <p:txBody>
          <a:bodyPr/>
          <a:lstStyle/>
          <a:p>
            <a:pPr indent="625475">
              <a:buNone/>
            </a:pPr>
            <a:r>
              <a:rPr lang="zh-CN" altLang="zh-CN" dirty="0"/>
              <a:t>假设</a:t>
            </a:r>
            <a:r>
              <a:rPr lang="en-US" altLang="zh-CN" dirty="0"/>
              <a:t>Alice</a:t>
            </a:r>
            <a:r>
              <a:rPr lang="zh-CN" altLang="zh-CN" dirty="0"/>
              <a:t>是密码消息的接收方，由他产生公开钥</a:t>
            </a:r>
            <a:r>
              <a:rPr lang="en-US" altLang="zh-CN" dirty="0"/>
              <a:t>PK</a:t>
            </a:r>
            <a:r>
              <a:rPr lang="en-US" altLang="zh-CN" baseline="-25000" dirty="0"/>
              <a:t>A</a:t>
            </a:r>
            <a:r>
              <a:rPr lang="zh-CN" altLang="zh-CN" dirty="0"/>
              <a:t>和秘密钥</a:t>
            </a:r>
            <a:r>
              <a:rPr lang="en-US" altLang="zh-CN" dirty="0"/>
              <a:t>SK</a:t>
            </a:r>
            <a:r>
              <a:rPr lang="en-US" altLang="zh-CN" baseline="-25000" dirty="0"/>
              <a:t>A</a:t>
            </a:r>
            <a:r>
              <a:rPr lang="zh-CN" altLang="zh-CN" dirty="0"/>
              <a:t>，通常认为，一个实用的非对称密码体制应该满足如下的性质：</a:t>
            </a:r>
          </a:p>
          <a:p>
            <a:pPr indent="625475">
              <a:buNone/>
            </a:pPr>
            <a:r>
              <a:rPr lang="zh-CN" altLang="zh-CN" dirty="0"/>
              <a:t>①接收方</a:t>
            </a:r>
            <a:r>
              <a:rPr lang="en-US" altLang="zh-CN" dirty="0"/>
              <a:t>Alice</a:t>
            </a:r>
            <a:r>
              <a:rPr lang="zh-CN" altLang="zh-CN" b="1" dirty="0">
                <a:solidFill>
                  <a:srgbClr val="FF0000"/>
                </a:solidFill>
              </a:rPr>
              <a:t>产生密钥对</a:t>
            </a:r>
            <a:r>
              <a:rPr lang="zh-CN" altLang="zh-CN" dirty="0"/>
              <a:t>（公开钥</a:t>
            </a:r>
            <a:r>
              <a:rPr lang="en-US" altLang="zh-CN" dirty="0"/>
              <a:t>PK</a:t>
            </a:r>
            <a:r>
              <a:rPr lang="en-US" altLang="zh-CN" baseline="-25000" dirty="0"/>
              <a:t>A</a:t>
            </a:r>
            <a:r>
              <a:rPr lang="zh-CN" altLang="zh-CN" dirty="0"/>
              <a:t>和秘密钥</a:t>
            </a:r>
            <a:r>
              <a:rPr lang="en-US" altLang="zh-CN" dirty="0"/>
              <a:t>SK</a:t>
            </a:r>
            <a:r>
              <a:rPr lang="en-US" altLang="zh-CN" baseline="-25000" dirty="0"/>
              <a:t>A</a:t>
            </a:r>
            <a:r>
              <a:rPr lang="zh-CN" altLang="zh-CN" dirty="0"/>
              <a:t>）在计算上是容易的</a:t>
            </a:r>
            <a:r>
              <a:rPr lang="zh-CN" altLang="zh-CN" dirty="0" smtClean="0"/>
              <a:t>。</a:t>
            </a:r>
            <a:endParaRPr lang="zh-CN" altLang="zh-CN" dirty="0"/>
          </a:p>
          <a:p>
            <a:pPr indent="625475">
              <a:buNone/>
            </a:pPr>
            <a:r>
              <a:rPr lang="zh-CN" altLang="zh-CN" dirty="0"/>
              <a:t>②消息发送方</a:t>
            </a:r>
            <a:r>
              <a:rPr lang="en-US" altLang="zh-CN" dirty="0"/>
              <a:t>Bob</a:t>
            </a:r>
            <a:r>
              <a:rPr lang="zh-CN" altLang="zh-CN" dirty="0"/>
              <a:t>用接收方</a:t>
            </a:r>
            <a:r>
              <a:rPr lang="en-US" altLang="zh-CN" dirty="0"/>
              <a:t>Alice</a:t>
            </a:r>
            <a:r>
              <a:rPr lang="zh-CN" altLang="zh-CN" dirty="0"/>
              <a:t>的公开钥</a:t>
            </a:r>
            <a:r>
              <a:rPr lang="zh-CN" altLang="zh-CN" b="1" dirty="0">
                <a:solidFill>
                  <a:srgbClr val="FF0000"/>
                </a:solidFill>
              </a:rPr>
              <a:t>对消息</a:t>
            </a:r>
            <a:r>
              <a:rPr lang="en-US" altLang="zh-CN" b="1" dirty="0">
                <a:solidFill>
                  <a:srgbClr val="FF0000"/>
                </a:solidFill>
              </a:rPr>
              <a:t>m</a:t>
            </a:r>
            <a:r>
              <a:rPr lang="zh-CN" altLang="zh-CN" b="1" dirty="0">
                <a:solidFill>
                  <a:srgbClr val="FF0000"/>
                </a:solidFill>
              </a:rPr>
              <a:t>加密</a:t>
            </a:r>
            <a:r>
              <a:rPr lang="zh-CN" altLang="zh-CN" dirty="0"/>
              <a:t>以产生密文</a:t>
            </a:r>
            <a:r>
              <a:rPr lang="en-US" altLang="zh-CN" dirty="0"/>
              <a:t>c</a:t>
            </a:r>
            <a:r>
              <a:rPr lang="zh-CN" altLang="zh-CN" dirty="0"/>
              <a:t>是容易</a:t>
            </a:r>
            <a:r>
              <a:rPr lang="zh-CN" altLang="zh-CN" dirty="0" smtClean="0"/>
              <a:t>的。</a:t>
            </a:r>
            <a:endParaRPr lang="zh-CN" altLang="zh-CN" dirty="0"/>
          </a:p>
          <a:p>
            <a:pPr indent="625475">
              <a:buNone/>
            </a:pPr>
            <a:r>
              <a:rPr lang="zh-CN" altLang="zh-CN" dirty="0"/>
              <a:t>③接收方</a:t>
            </a:r>
            <a:r>
              <a:rPr lang="en-US" altLang="zh-CN" dirty="0"/>
              <a:t>Alice</a:t>
            </a:r>
            <a:r>
              <a:rPr lang="zh-CN" altLang="zh-CN" dirty="0"/>
              <a:t>用自己的秘密钥</a:t>
            </a:r>
            <a:r>
              <a:rPr lang="en-US" altLang="zh-CN" dirty="0"/>
              <a:t>SK</a:t>
            </a:r>
            <a:r>
              <a:rPr lang="en-US" altLang="zh-CN" baseline="-25000" dirty="0"/>
              <a:t>A</a:t>
            </a:r>
            <a:r>
              <a:rPr lang="zh-CN" altLang="zh-CN" b="1" dirty="0">
                <a:solidFill>
                  <a:srgbClr val="FF0000"/>
                </a:solidFill>
              </a:rPr>
              <a:t>对</a:t>
            </a:r>
            <a:r>
              <a:rPr lang="en-US" altLang="zh-CN" b="1" dirty="0">
                <a:solidFill>
                  <a:srgbClr val="FF0000"/>
                </a:solidFill>
              </a:rPr>
              <a:t>c</a:t>
            </a:r>
            <a:r>
              <a:rPr lang="zh-CN" altLang="zh-CN" b="1" dirty="0">
                <a:solidFill>
                  <a:srgbClr val="FF0000"/>
                </a:solidFill>
              </a:rPr>
              <a:t>解密</a:t>
            </a:r>
            <a:r>
              <a:rPr lang="zh-CN" altLang="zh-CN" dirty="0"/>
              <a:t>是容易</a:t>
            </a:r>
            <a:r>
              <a:rPr lang="zh-CN" altLang="zh-CN" dirty="0" smtClean="0"/>
              <a:t>的。</a:t>
            </a:r>
            <a:endParaRPr lang="en-US" altLang="zh-CN" dirty="0" smtClean="0"/>
          </a:p>
          <a:p>
            <a:pPr indent="625475">
              <a:buNone/>
            </a:pPr>
            <a:endParaRPr lang="en-US" altLang="zh-CN" dirty="0"/>
          </a:p>
          <a:p>
            <a:pPr indent="625475">
              <a:buNone/>
            </a:pPr>
            <a:r>
              <a:rPr lang="en-US" altLang="zh-CN" b="1" dirty="0" smtClean="0">
                <a:solidFill>
                  <a:srgbClr val="FF0000"/>
                </a:solidFill>
              </a:rPr>
              <a:t>---</a:t>
            </a:r>
            <a:r>
              <a:rPr lang="zh-CN" altLang="en-US" b="1" dirty="0" smtClean="0">
                <a:solidFill>
                  <a:srgbClr val="FF0000"/>
                </a:solidFill>
              </a:rPr>
              <a:t>做合理的、允许的事情是容易的</a:t>
            </a:r>
            <a:endParaRPr lang="zh-CN" altLang="zh-CN" b="1" dirty="0">
              <a:solidFill>
                <a:srgbClr val="FF0000"/>
              </a:solidFill>
            </a:endParaRPr>
          </a:p>
          <a:p>
            <a:endParaRPr lang="zh-CN" altLang="en-US" dirty="0"/>
          </a:p>
        </p:txBody>
      </p:sp>
    </p:spTree>
    <p:extLst>
      <p:ext uri="{BB962C8B-B14F-4D97-AF65-F5344CB8AC3E}">
        <p14:creationId xmlns:p14="http://schemas.microsoft.com/office/powerpoint/2010/main" val="185761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8256" y="476672"/>
            <a:ext cx="8458200" cy="2887169"/>
          </a:xfrm>
        </p:spPr>
        <p:txBody>
          <a:bodyPr/>
          <a:lstStyle/>
          <a:p>
            <a:pPr indent="715963">
              <a:buNone/>
            </a:pPr>
            <a:r>
              <a:rPr lang="zh-CN" altLang="zh-CN" dirty="0"/>
              <a:t>④密码分析者由</a:t>
            </a:r>
            <a:r>
              <a:rPr lang="en-US" altLang="zh-CN" dirty="0"/>
              <a:t>Alice</a:t>
            </a:r>
            <a:r>
              <a:rPr lang="zh-CN" altLang="zh-CN" dirty="0"/>
              <a:t>的公开钥</a:t>
            </a:r>
            <a:r>
              <a:rPr lang="en-US" altLang="zh-CN" dirty="0"/>
              <a:t>PK</a:t>
            </a:r>
            <a:r>
              <a:rPr lang="en-US" altLang="zh-CN" baseline="-25000" dirty="0"/>
              <a:t>A</a:t>
            </a:r>
            <a:r>
              <a:rPr lang="zh-CN" altLang="zh-CN" b="1" dirty="0">
                <a:solidFill>
                  <a:srgbClr val="FF0000"/>
                </a:solidFill>
              </a:rPr>
              <a:t>求秘密钥</a:t>
            </a:r>
            <a:r>
              <a:rPr lang="en-US" altLang="zh-CN" b="1" dirty="0">
                <a:solidFill>
                  <a:srgbClr val="FF0000"/>
                </a:solidFill>
              </a:rPr>
              <a:t>SK</a:t>
            </a:r>
            <a:r>
              <a:rPr lang="en-US" altLang="zh-CN" b="1" baseline="-25000" dirty="0">
                <a:solidFill>
                  <a:srgbClr val="FF0000"/>
                </a:solidFill>
              </a:rPr>
              <a:t>A</a:t>
            </a:r>
            <a:r>
              <a:rPr lang="zh-CN" altLang="zh-CN" dirty="0"/>
              <a:t>在计算上是不可行的。</a:t>
            </a:r>
          </a:p>
          <a:p>
            <a:pPr indent="715963">
              <a:buNone/>
            </a:pPr>
            <a:r>
              <a:rPr lang="zh-CN" altLang="zh-CN" dirty="0"/>
              <a:t>⑤密码分析者由密文</a:t>
            </a:r>
            <a:r>
              <a:rPr lang="en-US" altLang="zh-CN" dirty="0"/>
              <a:t>c</a:t>
            </a:r>
            <a:r>
              <a:rPr lang="zh-CN" altLang="zh-CN" dirty="0"/>
              <a:t>和</a:t>
            </a:r>
            <a:r>
              <a:rPr lang="en-US" altLang="zh-CN" dirty="0"/>
              <a:t>Alice</a:t>
            </a:r>
            <a:r>
              <a:rPr lang="zh-CN" altLang="zh-CN" dirty="0"/>
              <a:t>的公开钥</a:t>
            </a:r>
            <a:r>
              <a:rPr lang="en-US" altLang="zh-CN" dirty="0"/>
              <a:t>PK</a:t>
            </a:r>
            <a:r>
              <a:rPr lang="en-US" altLang="zh-CN" baseline="-25000" dirty="0"/>
              <a:t>A</a:t>
            </a:r>
            <a:r>
              <a:rPr lang="zh-CN" altLang="zh-CN" b="1" dirty="0">
                <a:solidFill>
                  <a:srgbClr val="FF0000"/>
                </a:solidFill>
              </a:rPr>
              <a:t>恢复明文</a:t>
            </a:r>
            <a:r>
              <a:rPr lang="en-US" altLang="zh-CN" b="1" dirty="0">
                <a:solidFill>
                  <a:srgbClr val="FF0000"/>
                </a:solidFill>
              </a:rPr>
              <a:t>m</a:t>
            </a:r>
            <a:r>
              <a:rPr lang="zh-CN" altLang="zh-CN" dirty="0"/>
              <a:t>在计算上是不可行的</a:t>
            </a:r>
            <a:r>
              <a:rPr lang="zh-CN" altLang="zh-CN" dirty="0" smtClean="0"/>
              <a:t>。</a:t>
            </a:r>
            <a:endParaRPr lang="en-US" altLang="zh-CN" dirty="0" smtClean="0"/>
          </a:p>
          <a:p>
            <a:pPr indent="715963">
              <a:buNone/>
            </a:pPr>
            <a:endParaRPr lang="en-US" altLang="zh-CN" dirty="0"/>
          </a:p>
          <a:p>
            <a:pPr indent="715963">
              <a:buNone/>
            </a:pPr>
            <a:r>
              <a:rPr lang="en-US" altLang="zh-CN" dirty="0" smtClean="0"/>
              <a:t>---</a:t>
            </a:r>
            <a:r>
              <a:rPr lang="zh-CN" altLang="en-US" dirty="0" smtClean="0"/>
              <a:t>想</a:t>
            </a:r>
            <a:r>
              <a:rPr lang="zh-CN" altLang="en-US" dirty="0"/>
              <a:t>捣腾</a:t>
            </a:r>
            <a:r>
              <a:rPr lang="zh-CN" altLang="en-US" dirty="0" smtClean="0"/>
              <a:t>不允许的事情是困难</a:t>
            </a:r>
            <a:r>
              <a:rPr lang="zh-CN" altLang="en-US" dirty="0" smtClean="0"/>
              <a:t>的</a:t>
            </a:r>
            <a:r>
              <a:rPr lang="en-US" altLang="zh-CN" smtClean="0"/>
              <a:t>.</a:t>
            </a:r>
            <a:endParaRPr lang="en-US" altLang="zh-CN" dirty="0" smtClean="0"/>
          </a:p>
          <a:p>
            <a:pPr indent="715963">
              <a:buNone/>
            </a:pPr>
            <a:endParaRPr lang="en-US" altLang="zh-CN" dirty="0"/>
          </a:p>
          <a:p>
            <a:pPr>
              <a:buNone/>
            </a:pP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52539671"/>
              </p:ext>
            </p:extLst>
          </p:nvPr>
        </p:nvGraphicFramePr>
        <p:xfrm>
          <a:off x="1403648" y="5589240"/>
          <a:ext cx="4929976" cy="648072"/>
        </p:xfrm>
        <a:graphic>
          <a:graphicData uri="http://schemas.openxmlformats.org/presentationml/2006/ole">
            <mc:AlternateContent xmlns:mc="http://schemas.openxmlformats.org/markup-compatibility/2006">
              <mc:Choice xmlns:v="urn:schemas-microsoft-com:vml" Requires="v">
                <p:oleObj spid="_x0000_s1047" name="Equation" r:id="rId3" imgW="2209800" imgH="279400" progId="Equation.DSMT4">
                  <p:embed/>
                </p:oleObj>
              </mc:Choice>
              <mc:Fallback>
                <p:oleObj name="Equation" r:id="rId3" imgW="2209800" imgH="279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5589240"/>
                        <a:ext cx="4929976" cy="648072"/>
                      </a:xfrm>
                      <a:prstGeom prst="rect">
                        <a:avLst/>
                      </a:prstGeom>
                      <a:noFill/>
                    </p:spPr>
                  </p:pic>
                </p:oleObj>
              </mc:Fallback>
            </mc:AlternateContent>
          </a:graphicData>
        </a:graphic>
      </p:graphicFrame>
      <p:sp>
        <p:nvSpPr>
          <p:cNvPr id="6" name="TextBox 5"/>
          <p:cNvSpPr txBox="1"/>
          <p:nvPr/>
        </p:nvSpPr>
        <p:spPr>
          <a:xfrm>
            <a:off x="179512" y="4155582"/>
            <a:ext cx="8496944" cy="1649682"/>
          </a:xfrm>
          <a:prstGeom prst="rect">
            <a:avLst/>
          </a:prstGeom>
          <a:noFill/>
        </p:spPr>
        <p:txBody>
          <a:bodyPr wrap="square" rtlCol="0">
            <a:spAutoFit/>
          </a:bodyPr>
          <a:lstStyle/>
          <a:p>
            <a:pPr lvl="0" indent="715963" eaLnBrk="0" fontAlgn="base" hangingPunct="0">
              <a:spcBef>
                <a:spcPct val="20000"/>
              </a:spcBef>
              <a:spcAft>
                <a:spcPct val="0"/>
              </a:spcAft>
            </a:pPr>
            <a:r>
              <a:rPr lang="zh-CN" altLang="zh-CN" sz="2600" dirty="0" smtClean="0">
                <a:solidFill>
                  <a:prstClr val="black"/>
                </a:solidFill>
                <a:latin typeface="微软雅黑" panose="020B0503020204020204" pitchFamily="34" charset="-122"/>
                <a:ea typeface="微软雅黑" panose="020B0503020204020204" pitchFamily="34" charset="-122"/>
              </a:rPr>
              <a:t>如果</a:t>
            </a:r>
            <a:r>
              <a:rPr lang="zh-CN" altLang="zh-CN" sz="2600" dirty="0">
                <a:solidFill>
                  <a:prstClr val="black"/>
                </a:solidFill>
                <a:latin typeface="微软雅黑" panose="020B0503020204020204" pitchFamily="34" charset="-122"/>
                <a:ea typeface="微软雅黑" panose="020B0503020204020204" pitchFamily="34" charset="-122"/>
              </a:rPr>
              <a:t>还满足下面的性质，则该非对称密码体制可以用于数字签名。</a:t>
            </a:r>
          </a:p>
          <a:p>
            <a:pPr lvl="0" indent="715963" eaLnBrk="0" fontAlgn="base" hangingPunct="0">
              <a:spcBef>
                <a:spcPct val="20000"/>
              </a:spcBef>
              <a:spcAft>
                <a:spcPct val="0"/>
              </a:spcAft>
            </a:pPr>
            <a:r>
              <a:rPr lang="zh-CN" altLang="zh-CN" sz="2600" dirty="0">
                <a:solidFill>
                  <a:prstClr val="black"/>
                </a:solidFill>
                <a:latin typeface="微软雅黑" panose="020B0503020204020204" pitchFamily="34" charset="-122"/>
                <a:ea typeface="微软雅黑" panose="020B0503020204020204" pitchFamily="34" charset="-122"/>
              </a:rPr>
              <a:t>⑥加、解密次序可换，即</a:t>
            </a:r>
            <a:r>
              <a:rPr lang="en-US" altLang="zh-CN" sz="2600" dirty="0">
                <a:solidFill>
                  <a:prstClr val="black"/>
                </a:solidFill>
                <a:latin typeface="微软雅黑" panose="020B0503020204020204" pitchFamily="34" charset="-122"/>
                <a:ea typeface="微软雅黑" panose="020B0503020204020204" pitchFamily="34" charset="-122"/>
              </a:rPr>
              <a:t> </a:t>
            </a:r>
            <a:endParaRPr lang="zh-CN" altLang="zh-CN" sz="2600"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41483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在上面的描述中，</a:t>
            </a:r>
            <a:r>
              <a:rPr lang="en-US" altLang="zh-CN" dirty="0"/>
              <a:t>“</a:t>
            </a:r>
            <a:r>
              <a:rPr lang="zh-CN" altLang="zh-CN" dirty="0"/>
              <a:t>在计算上是容易的</a:t>
            </a:r>
            <a:r>
              <a:rPr lang="en-US" altLang="zh-CN" dirty="0"/>
              <a:t>”</a:t>
            </a:r>
            <a:r>
              <a:rPr lang="zh-CN" altLang="zh-CN" dirty="0"/>
              <a:t>可以理解为在物力上的投入少且计算时间短。相反，</a:t>
            </a:r>
            <a:r>
              <a:rPr lang="en-US" altLang="zh-CN" dirty="0"/>
              <a:t>“</a:t>
            </a:r>
            <a:r>
              <a:rPr lang="zh-CN" altLang="zh-CN" dirty="0"/>
              <a:t>在计算上是不可行的</a:t>
            </a:r>
            <a:r>
              <a:rPr lang="en-US" altLang="zh-CN" dirty="0"/>
              <a:t>”</a:t>
            </a:r>
            <a:r>
              <a:rPr lang="zh-CN" altLang="zh-CN" dirty="0"/>
              <a:t>也就是</a:t>
            </a:r>
            <a:r>
              <a:rPr lang="en-US" altLang="zh-CN" dirty="0"/>
              <a:t>“</a:t>
            </a:r>
            <a:r>
              <a:rPr lang="zh-CN" altLang="zh-CN" dirty="0"/>
              <a:t>在计算上是安全的</a:t>
            </a:r>
            <a:r>
              <a:rPr lang="en-US" altLang="zh-CN" dirty="0"/>
              <a:t>”</a:t>
            </a:r>
            <a:r>
              <a:rPr lang="zh-CN" altLang="zh-CN" dirty="0" smtClean="0"/>
              <a:t>。</a:t>
            </a:r>
            <a:endParaRPr lang="en-US" altLang="zh-CN" dirty="0" smtClean="0"/>
          </a:p>
          <a:p>
            <a:pPr indent="625475">
              <a:buNone/>
            </a:pPr>
            <a:endParaRPr lang="zh-CN" altLang="zh-CN" dirty="0"/>
          </a:p>
          <a:p>
            <a:pPr indent="625475">
              <a:buNone/>
            </a:pPr>
            <a:r>
              <a:rPr lang="zh-CN" altLang="zh-CN" dirty="0"/>
              <a:t>一个密码算法要进入实用阶段，除了在理论上是安全的，在使用过程中，比如用到电子商务中，在投入上应该是商家能够接受的；对用户来说，接受商家的服务，无论是由于网络的原因，还是算法计算需要时间的原因，所等待的时间是要可以容忍的，密码算法的使用是透明的，因为不可能每个用户都去掌握密码理论。只有这样，这个算法投入商业使用才会有市场。</a:t>
            </a:r>
          </a:p>
          <a:p>
            <a:endParaRPr lang="zh-CN" altLang="en-US" dirty="0"/>
          </a:p>
        </p:txBody>
      </p:sp>
    </p:spTree>
    <p:extLst>
      <p:ext uri="{BB962C8B-B14F-4D97-AF65-F5344CB8AC3E}">
        <p14:creationId xmlns:p14="http://schemas.microsoft.com/office/powerpoint/2010/main" val="376902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6.1.3 </a:t>
            </a:r>
            <a:r>
              <a:rPr lang="zh-CN" altLang="zh-CN" b="1" dirty="0"/>
              <a:t>非对称密码体制</a:t>
            </a:r>
            <a:r>
              <a:rPr lang="zh-CN" altLang="zh-CN" b="1" dirty="0" smtClean="0"/>
              <a:t>分类</a:t>
            </a:r>
            <a:endParaRPr lang="zh-CN" altLang="en-US" dirty="0"/>
          </a:p>
        </p:txBody>
      </p:sp>
      <p:sp>
        <p:nvSpPr>
          <p:cNvPr id="3" name="内容占位符 2"/>
          <p:cNvSpPr>
            <a:spLocks noGrp="1"/>
          </p:cNvSpPr>
          <p:nvPr>
            <p:ph idx="1"/>
          </p:nvPr>
        </p:nvSpPr>
        <p:spPr/>
        <p:txBody>
          <a:bodyPr/>
          <a:lstStyle/>
          <a:p>
            <a:pPr indent="625475">
              <a:buNone/>
            </a:pPr>
            <a:r>
              <a:rPr lang="zh-CN" altLang="zh-CN" dirty="0"/>
              <a:t>经过三十多年的研究和应用，非对称密码体制的研究取得了很大的进展，研究者们创建了多种不同的密码算法。通常，对非对称密码体制的分类，是根据其所基于的数学基础的不同，主要分成如下几类：</a:t>
            </a:r>
          </a:p>
          <a:p>
            <a:pPr indent="625475">
              <a:buNone/>
            </a:pPr>
            <a:r>
              <a:rPr lang="zh-CN" altLang="zh-CN" dirty="0"/>
              <a:t>（</a:t>
            </a:r>
            <a:r>
              <a:rPr lang="en-US" altLang="zh-CN" dirty="0"/>
              <a:t>1</a:t>
            </a:r>
            <a:r>
              <a:rPr lang="zh-CN" altLang="zh-CN" dirty="0"/>
              <a:t>）基于大数分解难题的，包括</a:t>
            </a:r>
            <a:r>
              <a:rPr lang="en-US" altLang="zh-CN" dirty="0"/>
              <a:t>RSA</a:t>
            </a:r>
            <a:r>
              <a:rPr lang="zh-CN" altLang="zh-CN" dirty="0"/>
              <a:t>密码体制，</a:t>
            </a:r>
            <a:r>
              <a:rPr lang="en-US" altLang="zh-CN" dirty="0"/>
              <a:t>Rabin</a:t>
            </a:r>
            <a:r>
              <a:rPr lang="zh-CN" altLang="zh-CN" dirty="0"/>
              <a:t>密码等。在理论上，</a:t>
            </a:r>
            <a:r>
              <a:rPr lang="en-US" altLang="zh-CN" dirty="0"/>
              <a:t>RSA </a:t>
            </a:r>
            <a:r>
              <a:rPr lang="zh-CN" altLang="zh-CN" dirty="0"/>
              <a:t>的安全性取决于大数因子分解的困难性，但在数学上至今还未证明分解模</a:t>
            </a:r>
            <a:r>
              <a:rPr lang="en-US" altLang="zh-CN" dirty="0"/>
              <a:t>n </a:t>
            </a:r>
            <a:r>
              <a:rPr lang="zh-CN" altLang="zh-CN" dirty="0"/>
              <a:t>就是攻击</a:t>
            </a:r>
            <a:r>
              <a:rPr lang="en-US" altLang="zh-CN" dirty="0"/>
              <a:t>RSA </a:t>
            </a:r>
            <a:r>
              <a:rPr lang="zh-CN" altLang="zh-CN" dirty="0"/>
              <a:t>的最佳方法，也未证明分解大整数就是</a:t>
            </a:r>
            <a:r>
              <a:rPr lang="en-US" altLang="zh-CN" dirty="0"/>
              <a:t>NP </a:t>
            </a:r>
            <a:r>
              <a:rPr lang="zh-CN" altLang="zh-CN" dirty="0"/>
              <a:t>问题，可能有尚未发现的多项式时间分解算法。以大数分解难题这个为数学基础的密码理论应用，还包括后面要提到的</a:t>
            </a:r>
            <a:r>
              <a:rPr lang="en-US" altLang="zh-CN" dirty="0"/>
              <a:t>RSA</a:t>
            </a:r>
            <a:r>
              <a:rPr lang="zh-CN" altLang="zh-CN" dirty="0"/>
              <a:t>数字签名，</a:t>
            </a:r>
            <a:r>
              <a:rPr lang="en-US" altLang="zh-CN" dirty="0"/>
              <a:t>RSA</a:t>
            </a:r>
            <a:r>
              <a:rPr lang="zh-CN" altLang="zh-CN" dirty="0"/>
              <a:t>盲签名，以及</a:t>
            </a:r>
            <a:r>
              <a:rPr lang="en-US" altLang="zh-CN" dirty="0"/>
              <a:t>Fiat-Shamir</a:t>
            </a:r>
            <a:r>
              <a:rPr lang="zh-CN" altLang="zh-CN" dirty="0"/>
              <a:t>身份认证方案等。</a:t>
            </a:r>
          </a:p>
          <a:p>
            <a:endParaRPr lang="zh-CN" altLang="en-US" dirty="0"/>
          </a:p>
        </p:txBody>
      </p:sp>
    </p:spTree>
    <p:extLst>
      <p:ext uri="{BB962C8B-B14F-4D97-AF65-F5344CB8AC3E}">
        <p14:creationId xmlns:p14="http://schemas.microsoft.com/office/powerpoint/2010/main" val="3330200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dirty="0"/>
              <a:t>（</a:t>
            </a:r>
            <a:r>
              <a:rPr lang="en-US" altLang="zh-CN" dirty="0"/>
              <a:t>2</a:t>
            </a:r>
            <a:r>
              <a:rPr lang="zh-CN" altLang="zh-CN" dirty="0"/>
              <a:t>）基于离散对数难题的，如</a:t>
            </a:r>
            <a:r>
              <a:rPr lang="en-US" altLang="zh-CN" dirty="0" err="1"/>
              <a:t>ElGamal</a:t>
            </a:r>
            <a:r>
              <a:rPr lang="zh-CN" altLang="zh-CN" dirty="0"/>
              <a:t>密码等。有限域上的离散对数问题的难度和大整数因子分解问题的难度相当。基于离散对数难题的最著名的算法是</a:t>
            </a:r>
            <a:r>
              <a:rPr lang="en-US" altLang="zh-CN" dirty="0"/>
              <a:t>NIST </a:t>
            </a:r>
            <a:r>
              <a:rPr lang="zh-CN" altLang="zh-CN" dirty="0"/>
              <a:t>于</a:t>
            </a:r>
            <a:r>
              <a:rPr lang="en-US" altLang="zh-CN" dirty="0"/>
              <a:t>1994 </a:t>
            </a:r>
            <a:r>
              <a:rPr lang="zh-CN" altLang="zh-CN" dirty="0"/>
              <a:t>年通过的数字签名标准</a:t>
            </a:r>
            <a:r>
              <a:rPr lang="en-US" altLang="zh-CN" dirty="0"/>
              <a:t>(DSS)</a:t>
            </a:r>
            <a:r>
              <a:rPr lang="zh-CN" altLang="zh-CN" dirty="0"/>
              <a:t>中使用的数字签名算法</a:t>
            </a:r>
            <a:r>
              <a:rPr lang="en-US" altLang="zh-CN" dirty="0"/>
              <a:t>DSA</a:t>
            </a:r>
            <a:r>
              <a:rPr lang="zh-CN" altLang="zh-CN" dirty="0"/>
              <a:t>，它是</a:t>
            </a:r>
            <a:r>
              <a:rPr lang="en-US" altLang="zh-CN" dirty="0" err="1"/>
              <a:t>ElGamal</a:t>
            </a:r>
            <a:r>
              <a:rPr lang="zh-CN" altLang="zh-CN" dirty="0"/>
              <a:t>签名的变型。</a:t>
            </a:r>
          </a:p>
          <a:p>
            <a:pPr indent="715963">
              <a:buNone/>
            </a:pPr>
            <a:r>
              <a:rPr lang="zh-CN" altLang="zh-CN" dirty="0"/>
              <a:t>（</a:t>
            </a:r>
            <a:r>
              <a:rPr lang="en-US" altLang="zh-CN" dirty="0"/>
              <a:t>3</a:t>
            </a:r>
            <a:r>
              <a:rPr lang="zh-CN" altLang="zh-CN" dirty="0"/>
              <a:t>）基于椭圆曲线离散对数的密码体制。严格说来，它可以归为基于离散对数难题的密码体制中。不过由于有限域上的椭圆曲线有它的一些特殊性，人们往往把它单独归为一个类别。</a:t>
            </a:r>
            <a:r>
              <a:rPr lang="en-US" altLang="zh-CN" dirty="0"/>
              <a:t>NIST</a:t>
            </a:r>
            <a:r>
              <a:rPr lang="zh-CN" altLang="zh-CN" dirty="0"/>
              <a:t>在标准</a:t>
            </a:r>
            <a:r>
              <a:rPr lang="en-US" altLang="zh-CN" dirty="0"/>
              <a:t>FIPS 186-2</a:t>
            </a:r>
            <a:r>
              <a:rPr lang="zh-CN" altLang="zh-CN" dirty="0"/>
              <a:t>中，推荐了美国政府使用的</a:t>
            </a:r>
            <a:r>
              <a:rPr lang="en-US" altLang="zh-CN" dirty="0"/>
              <a:t>15</a:t>
            </a:r>
            <a:r>
              <a:rPr lang="zh-CN" altLang="zh-CN" dirty="0"/>
              <a:t>个不同安全级别的椭圆曲线。为满足电子认证服务系统等应用需求，中国国家密码管理局发布了</a:t>
            </a:r>
            <a:r>
              <a:rPr lang="en-US" altLang="zh-CN" dirty="0"/>
              <a:t>SM2</a:t>
            </a:r>
            <a:r>
              <a:rPr lang="zh-CN" altLang="zh-CN" dirty="0"/>
              <a:t>椭圆曲线公钥密码算法标准，该标准推荐了一条</a:t>
            </a:r>
            <a:r>
              <a:rPr lang="en-US" altLang="zh-CN" dirty="0"/>
              <a:t>256</a:t>
            </a:r>
            <a:r>
              <a:rPr lang="zh-CN" altLang="zh-CN" dirty="0"/>
              <a:t>位的随机椭圆曲。</a:t>
            </a:r>
          </a:p>
          <a:p>
            <a:endParaRPr lang="zh-CN" altLang="en-US" dirty="0"/>
          </a:p>
        </p:txBody>
      </p:sp>
    </p:spTree>
    <p:extLst>
      <p:ext uri="{BB962C8B-B14F-4D97-AF65-F5344CB8AC3E}">
        <p14:creationId xmlns:p14="http://schemas.microsoft.com/office/powerpoint/2010/main" val="3480978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另外，还有基于格理论的公钥密码体制，颇受关注的如</a:t>
            </a:r>
            <a:r>
              <a:rPr lang="en-US" altLang="zh-CN" dirty="0"/>
              <a:t>NTRU</a:t>
            </a:r>
            <a:r>
              <a:rPr lang="zh-CN" altLang="zh-CN" dirty="0"/>
              <a:t>，它是建立在网格中寻找最短向量的数学难题的基础上的，而且具有一些比较好的性质。目前，美国</a:t>
            </a:r>
            <a:r>
              <a:rPr lang="en-US" altLang="zh-CN" dirty="0"/>
              <a:t>IEEE </a:t>
            </a:r>
            <a:r>
              <a:rPr lang="zh-CN" altLang="zh-CN" dirty="0"/>
              <a:t>标准化组织起草专门针对</a:t>
            </a:r>
            <a:r>
              <a:rPr lang="en-US" altLang="zh-CN" dirty="0"/>
              <a:t>NTRU </a:t>
            </a:r>
            <a:r>
              <a:rPr lang="zh-CN" altLang="zh-CN" dirty="0"/>
              <a:t>的标准</a:t>
            </a:r>
            <a:r>
              <a:rPr lang="en-US" altLang="zh-CN" dirty="0"/>
              <a:t>P1363.1</a:t>
            </a:r>
            <a:r>
              <a:rPr lang="zh-CN" altLang="zh-CN" dirty="0"/>
              <a:t>，并取得了较大的进展。</a:t>
            </a:r>
          </a:p>
          <a:p>
            <a:pPr indent="625475">
              <a:buNone/>
            </a:pPr>
            <a:r>
              <a:rPr lang="zh-CN" altLang="zh-CN" dirty="0"/>
              <a:t>除了上述的公钥密码体制外，人们研究的还有基于背包问题的</a:t>
            </a:r>
            <a:r>
              <a:rPr lang="en-US" altLang="zh-CN" dirty="0"/>
              <a:t>MH</a:t>
            </a:r>
            <a:r>
              <a:rPr lang="zh-CN" altLang="zh-CN" dirty="0"/>
              <a:t>背包体制，基于代数编码理论的</a:t>
            </a:r>
            <a:r>
              <a:rPr lang="en-US" altLang="zh-CN" dirty="0" err="1"/>
              <a:t>MeEliece</a:t>
            </a:r>
            <a:r>
              <a:rPr lang="en-US" altLang="zh-CN" dirty="0"/>
              <a:t> </a:t>
            </a:r>
            <a:r>
              <a:rPr lang="zh-CN" altLang="zh-CN" dirty="0"/>
              <a:t>体制，基于有限自动机理论的公钥密码体制，基于双线性配对技术的基于身份的公钥密码体制等等。</a:t>
            </a:r>
          </a:p>
          <a:p>
            <a:pPr indent="625475">
              <a:buNone/>
            </a:pPr>
            <a:r>
              <a:rPr lang="zh-CN" altLang="zh-CN" dirty="0"/>
              <a:t>从目前看，这些密码体制还没有投入广泛使用。</a:t>
            </a:r>
          </a:p>
          <a:p>
            <a:endParaRPr lang="zh-CN" altLang="en-US" dirty="0"/>
          </a:p>
        </p:txBody>
      </p:sp>
    </p:spTree>
    <p:extLst>
      <p:ext uri="{BB962C8B-B14F-4D97-AF65-F5344CB8AC3E}">
        <p14:creationId xmlns:p14="http://schemas.microsoft.com/office/powerpoint/2010/main" val="2294963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0512" y="1268413"/>
            <a:ext cx="8673975" cy="4824412"/>
          </a:xfrm>
        </p:spPr>
        <p:txBody>
          <a:bodyPr/>
          <a:lstStyle/>
          <a:p>
            <a:pPr indent="533400">
              <a:buNone/>
            </a:pPr>
            <a:r>
              <a:rPr lang="zh-CN" altLang="zh-CN" dirty="0" smtClean="0">
                <a:solidFill>
                  <a:srgbClr val="002060"/>
                </a:solidFill>
              </a:rPr>
              <a:t>第三</a:t>
            </a:r>
            <a:r>
              <a:rPr lang="zh-CN" altLang="zh-CN" dirty="0">
                <a:solidFill>
                  <a:srgbClr val="002060"/>
                </a:solidFill>
              </a:rPr>
              <a:t>种方式</a:t>
            </a:r>
            <a:r>
              <a:rPr lang="zh-CN" altLang="zh-CN" dirty="0"/>
              <a:t>传递是不安全的。因为在没有共享密钥前，双方只能用明文的方式进行通信。如果是重要的信息，电子邮件、电话和电报等往往都处于被窃听的状态，所以是不安全的</a:t>
            </a:r>
            <a:r>
              <a:rPr lang="zh-CN" altLang="zh-CN" dirty="0" smtClean="0"/>
              <a:t>。</a:t>
            </a:r>
            <a:endParaRPr lang="en-US" altLang="zh-CN" dirty="0" smtClean="0"/>
          </a:p>
          <a:p>
            <a:pPr indent="533400">
              <a:buNone/>
            </a:pPr>
            <a:r>
              <a:rPr lang="zh-CN" altLang="zh-CN" dirty="0">
                <a:solidFill>
                  <a:srgbClr val="002060"/>
                </a:solidFill>
              </a:rPr>
              <a:t>第二种方式</a:t>
            </a:r>
            <a:r>
              <a:rPr lang="zh-CN" altLang="zh-CN" dirty="0"/>
              <a:t>的时间需求比较多，曾经是商业用途的密钥传递的重要方式之一。如果信息非常重要的，比如涉及到国家安全的机密信息，也是不安全的</a:t>
            </a:r>
            <a:r>
              <a:rPr lang="zh-CN" altLang="zh-CN" dirty="0" smtClean="0"/>
              <a:t>。</a:t>
            </a:r>
            <a:endParaRPr lang="en-US" altLang="zh-CN" dirty="0" smtClean="0"/>
          </a:p>
          <a:p>
            <a:pPr indent="533400">
              <a:buNone/>
            </a:pPr>
            <a:r>
              <a:rPr lang="zh-CN" altLang="zh-CN" dirty="0">
                <a:solidFill>
                  <a:srgbClr val="002060"/>
                </a:solidFill>
              </a:rPr>
              <a:t>第一种方式</a:t>
            </a:r>
            <a:r>
              <a:rPr lang="zh-CN" altLang="zh-CN" dirty="0"/>
              <a:t>从时间和代价上来看，都难以符合需要。在非对称密码体制产生前，对于很多不是很重要的信息，用得较多的解决办法就是第二种方式，但效率是比较低的。</a:t>
            </a:r>
          </a:p>
          <a:p>
            <a:endParaRPr lang="zh-CN" altLang="en-US" dirty="0"/>
          </a:p>
        </p:txBody>
      </p:sp>
    </p:spTree>
    <p:extLst>
      <p:ext uri="{BB962C8B-B14F-4D97-AF65-F5344CB8AC3E}">
        <p14:creationId xmlns:p14="http://schemas.microsoft.com/office/powerpoint/2010/main" val="408643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9" y="1052736"/>
            <a:ext cx="8966757" cy="4680520"/>
          </a:xfrm>
          <a:prstGeom prst="rect">
            <a:avLst/>
          </a:prstGeom>
        </p:spPr>
      </p:pic>
    </p:spTree>
    <p:extLst>
      <p:ext uri="{BB962C8B-B14F-4D97-AF65-F5344CB8AC3E}">
        <p14:creationId xmlns:p14="http://schemas.microsoft.com/office/powerpoint/2010/main" val="938643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pic5.997788.com/pic_search/00/19/46/71/se19467125.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pic5.997788.com/pic_search/00/19/46/71/se19467125.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908720"/>
            <a:ext cx="5616624" cy="4546791"/>
          </a:xfrm>
          <a:prstGeom prst="rect">
            <a:avLst/>
          </a:prstGeom>
        </p:spPr>
      </p:pic>
    </p:spTree>
    <p:extLst>
      <p:ext uri="{BB962C8B-B14F-4D97-AF65-F5344CB8AC3E}">
        <p14:creationId xmlns:p14="http://schemas.microsoft.com/office/powerpoint/2010/main" val="853794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根据英国科普作家</a:t>
            </a:r>
            <a:r>
              <a:rPr lang="en-US" altLang="zh-CN" dirty="0"/>
              <a:t>Simon Singh</a:t>
            </a:r>
            <a:r>
              <a:rPr lang="zh-CN" altLang="zh-CN" dirty="0"/>
              <a:t>（西蒙·辛格）的作品《</a:t>
            </a:r>
            <a:r>
              <a:rPr lang="en-US" altLang="zh-CN" dirty="0"/>
              <a:t>the code book</a:t>
            </a:r>
            <a:r>
              <a:rPr lang="zh-CN" altLang="zh-CN" dirty="0"/>
              <a:t>》（中文译为《密码故事》），二战时，德国高级指挥部每个月都需要分发《每日密钥》月刊给所有的“恩格玛”机操作员。即使</a:t>
            </a:r>
            <a:r>
              <a:rPr lang="en-US" altLang="zh-CN" dirty="0"/>
              <a:t>U</a:t>
            </a:r>
            <a:r>
              <a:rPr lang="zh-CN" altLang="zh-CN" dirty="0"/>
              <a:t>型潜艇大多数时间都远离基地，它也不得不想办法获得最新的</a:t>
            </a:r>
            <a:r>
              <a:rPr lang="zh-CN" altLang="zh-CN" dirty="0" smtClean="0"/>
              <a:t>密钥</a:t>
            </a:r>
            <a:r>
              <a:rPr lang="en-US" altLang="zh-CN" dirty="0" smtClean="0"/>
              <a:t>(《</a:t>
            </a:r>
            <a:r>
              <a:rPr lang="zh-CN" altLang="en-US" dirty="0" smtClean="0"/>
              <a:t>猎杀</a:t>
            </a:r>
            <a:r>
              <a:rPr lang="en-US" altLang="zh-CN" dirty="0" smtClean="0"/>
              <a:t>U571》)</a:t>
            </a:r>
            <a:r>
              <a:rPr lang="zh-CN" altLang="zh-CN" dirty="0" smtClean="0"/>
              <a:t>。</a:t>
            </a:r>
            <a:endParaRPr lang="en-US" altLang="zh-CN" dirty="0" smtClean="0"/>
          </a:p>
          <a:p>
            <a:pPr indent="625475">
              <a:buNone/>
            </a:pPr>
            <a:r>
              <a:rPr lang="zh-CN" altLang="zh-CN" dirty="0" smtClean="0"/>
              <a:t>无论</a:t>
            </a:r>
            <a:r>
              <a:rPr lang="zh-CN" altLang="zh-CN" dirty="0"/>
              <a:t>某种对称密码算法从理论上讲是多么安全，在实际运用中，都不可避免地遇到了“</a:t>
            </a:r>
            <a:r>
              <a:rPr lang="zh-CN" altLang="zh-CN" sz="3600" b="1" dirty="0">
                <a:solidFill>
                  <a:srgbClr val="002060"/>
                </a:solidFill>
              </a:rPr>
              <a:t>密钥分发</a:t>
            </a:r>
            <a:r>
              <a:rPr lang="zh-CN" altLang="zh-CN" dirty="0"/>
              <a:t>”的问题，这就大大限制了它的可实施性和安全性。</a:t>
            </a:r>
          </a:p>
          <a:p>
            <a:endParaRPr lang="zh-CN" altLang="en-US" dirty="0"/>
          </a:p>
        </p:txBody>
      </p:sp>
    </p:spTree>
    <p:extLst>
      <p:ext uri="{BB962C8B-B14F-4D97-AF65-F5344CB8AC3E}">
        <p14:creationId xmlns:p14="http://schemas.microsoft.com/office/powerpoint/2010/main" val="94560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假设一个公司包含</a:t>
            </a:r>
            <a:r>
              <a:rPr lang="en-US" altLang="zh-CN" dirty="0"/>
              <a:t>N</a:t>
            </a:r>
            <a:r>
              <a:rPr lang="zh-CN" altLang="zh-CN" dirty="0"/>
              <a:t>个距离较远的机构，各个分支机构之间能相互进行秘密通讯，他们每一个月要更换一次相互通讯用的加密密钥。容易计算，每次更换密钥的数量是</a:t>
            </a:r>
            <a:r>
              <a:rPr lang="en-US" altLang="zh-CN" dirty="0"/>
              <a:t>N</a:t>
            </a:r>
            <a:r>
              <a:rPr lang="zh-CN" altLang="zh-CN" dirty="0"/>
              <a:t>（</a:t>
            </a:r>
            <a:r>
              <a:rPr lang="en-US" altLang="zh-CN" dirty="0"/>
              <a:t>N-1</a:t>
            </a:r>
            <a:r>
              <a:rPr lang="zh-CN" altLang="zh-CN" dirty="0"/>
              <a:t>）</a:t>
            </a:r>
            <a:r>
              <a:rPr lang="en-US" altLang="zh-CN" dirty="0"/>
              <a:t>/2</a:t>
            </a:r>
            <a:r>
              <a:rPr lang="zh-CN" altLang="zh-CN" dirty="0"/>
              <a:t>。当</a:t>
            </a:r>
            <a:r>
              <a:rPr lang="en-US" altLang="zh-CN" dirty="0"/>
              <a:t>N</a:t>
            </a:r>
            <a:r>
              <a:rPr lang="zh-CN" altLang="zh-CN" dirty="0"/>
              <a:t>较大时，比如</a:t>
            </a:r>
            <a:r>
              <a:rPr lang="en-US" altLang="zh-CN" dirty="0"/>
              <a:t>N=50</a:t>
            </a:r>
            <a:r>
              <a:rPr lang="zh-CN" altLang="zh-CN" dirty="0"/>
              <a:t>，这个事情完成起来代价不菲</a:t>
            </a:r>
            <a:r>
              <a:rPr lang="zh-CN" altLang="zh-CN" dirty="0" smtClean="0"/>
              <a:t>。</a:t>
            </a:r>
            <a:endParaRPr lang="en-US" altLang="zh-CN" dirty="0" smtClean="0"/>
          </a:p>
          <a:p>
            <a:pPr indent="625475">
              <a:buNone/>
            </a:pPr>
            <a:r>
              <a:rPr lang="zh-CN" altLang="zh-CN" dirty="0" smtClean="0"/>
              <a:t>从</a:t>
            </a:r>
            <a:r>
              <a:rPr lang="zh-CN" altLang="zh-CN" dirty="0"/>
              <a:t>某种程度上讲，政府和军队可以通过花费大笔的金钱来解决密钥分发的问题。美国政府的密钥是</a:t>
            </a:r>
            <a:r>
              <a:rPr lang="en-US" altLang="zh-CN" dirty="0"/>
              <a:t>COMSEC(</a:t>
            </a:r>
            <a:r>
              <a:rPr lang="zh-CN" altLang="zh-CN" dirty="0"/>
              <a:t>通讯安全局的缩写</a:t>
            </a:r>
            <a:r>
              <a:rPr lang="en-US" altLang="zh-CN" dirty="0"/>
              <a:t>)</a:t>
            </a:r>
            <a:r>
              <a:rPr lang="zh-CN" altLang="zh-CN" dirty="0"/>
              <a:t>掌管和分发的。</a:t>
            </a:r>
            <a:r>
              <a:rPr lang="en-US" altLang="zh-CN" dirty="0"/>
              <a:t>1970</a:t>
            </a:r>
            <a:r>
              <a:rPr lang="zh-CN" altLang="zh-CN" dirty="0"/>
              <a:t>年代，</a:t>
            </a:r>
            <a:r>
              <a:rPr lang="en-US" altLang="zh-CN" dirty="0"/>
              <a:t>COMSEC</a:t>
            </a:r>
            <a:r>
              <a:rPr lang="zh-CN" altLang="zh-CN" dirty="0"/>
              <a:t>每天分发的密钥数以吨计。当装载着</a:t>
            </a:r>
            <a:r>
              <a:rPr lang="en-US" altLang="zh-CN" dirty="0"/>
              <a:t>COMSEC</a:t>
            </a:r>
            <a:r>
              <a:rPr lang="zh-CN" altLang="zh-CN" dirty="0"/>
              <a:t>密钥的船靠港时，密码分发员会接收各种贮存密钥的介质。然后，把它们分发给客户</a:t>
            </a:r>
            <a:r>
              <a:rPr lang="zh-CN" altLang="zh-CN" dirty="0" smtClean="0"/>
              <a:t>。</a:t>
            </a:r>
            <a:r>
              <a:rPr lang="en-US" altLang="zh-CN" dirty="0" smtClean="0">
                <a:solidFill>
                  <a:srgbClr val="002060"/>
                </a:solidFill>
              </a:rPr>
              <a:t>——</a:t>
            </a:r>
            <a:r>
              <a:rPr lang="zh-CN" altLang="en-US" dirty="0" smtClean="0">
                <a:solidFill>
                  <a:srgbClr val="002060"/>
                </a:solidFill>
              </a:rPr>
              <a:t>解决失业问题？</a:t>
            </a:r>
            <a:endParaRPr lang="zh-CN" altLang="zh-CN" dirty="0">
              <a:solidFill>
                <a:srgbClr val="002060"/>
              </a:solidFill>
            </a:endParaRPr>
          </a:p>
          <a:p>
            <a:endParaRPr lang="zh-CN" altLang="en-US" dirty="0"/>
          </a:p>
        </p:txBody>
      </p:sp>
    </p:spTree>
    <p:extLst>
      <p:ext uri="{BB962C8B-B14F-4D97-AF65-F5344CB8AC3E}">
        <p14:creationId xmlns:p14="http://schemas.microsoft.com/office/powerpoint/2010/main" val="181900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772816"/>
            <a:ext cx="8064896" cy="2880320"/>
          </a:xfrm>
        </p:spPr>
        <p:txBody>
          <a:bodyPr/>
          <a:lstStyle/>
          <a:p>
            <a:pPr indent="625475">
              <a:buNone/>
            </a:pPr>
            <a:r>
              <a:rPr lang="zh-CN" altLang="zh-CN" b="1" dirty="0">
                <a:solidFill>
                  <a:srgbClr val="FF0000"/>
                </a:solidFill>
              </a:rPr>
              <a:t>密钥分发</a:t>
            </a:r>
            <a:r>
              <a:rPr lang="zh-CN" altLang="zh-CN" dirty="0"/>
              <a:t>成了战后密码学家要解决的</a:t>
            </a:r>
            <a:r>
              <a:rPr lang="zh-CN" altLang="zh-CN" sz="3600" b="1" dirty="0">
                <a:solidFill>
                  <a:srgbClr val="FF0000"/>
                </a:solidFill>
              </a:rPr>
              <a:t>最重要</a:t>
            </a:r>
            <a:r>
              <a:rPr lang="zh-CN" altLang="zh-CN" dirty="0"/>
              <a:t>的问题。如果两个组织需要安全通讯，却需要第三方来传送密钥，这就成了安全通讯</a:t>
            </a:r>
            <a:r>
              <a:rPr lang="zh-CN" altLang="zh-CN" b="1" dirty="0">
                <a:solidFill>
                  <a:srgbClr val="FF0000"/>
                </a:solidFill>
              </a:rPr>
              <a:t>最薄弱</a:t>
            </a:r>
            <a:r>
              <a:rPr lang="zh-CN" altLang="zh-CN" dirty="0"/>
              <a:t>的环节。那如何才能用较小的代价，较高的效率实现通信双方的密钥传递呢？正是由于这个需求，促使了非对称密码体制的产生</a:t>
            </a:r>
            <a:r>
              <a:rPr lang="zh-CN" altLang="zh-CN" dirty="0" smtClean="0"/>
              <a:t>。</a:t>
            </a:r>
            <a:endParaRPr lang="zh-CN" altLang="zh-CN" dirty="0"/>
          </a:p>
        </p:txBody>
      </p:sp>
    </p:spTree>
    <p:extLst>
      <p:ext uri="{BB962C8B-B14F-4D97-AF65-F5344CB8AC3E}">
        <p14:creationId xmlns:p14="http://schemas.microsoft.com/office/powerpoint/2010/main" val="2515330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en-US" altLang="zh-CN" b="1" dirty="0">
                <a:solidFill>
                  <a:srgbClr val="FF0000"/>
                </a:solidFill>
              </a:rPr>
              <a:t>1976</a:t>
            </a:r>
            <a:r>
              <a:rPr lang="zh-CN" altLang="zh-CN" b="1" dirty="0">
                <a:solidFill>
                  <a:srgbClr val="FF0000"/>
                </a:solidFill>
              </a:rPr>
              <a:t>年，</a:t>
            </a:r>
            <a:r>
              <a:rPr lang="en-US" altLang="zh-CN" b="1" dirty="0" err="1">
                <a:solidFill>
                  <a:srgbClr val="FF0000"/>
                </a:solidFill>
              </a:rPr>
              <a:t>Diffie</a:t>
            </a:r>
            <a:r>
              <a:rPr lang="zh-CN" altLang="zh-CN" b="1" dirty="0">
                <a:solidFill>
                  <a:srgbClr val="FF0000"/>
                </a:solidFill>
              </a:rPr>
              <a:t>和</a:t>
            </a:r>
            <a:r>
              <a:rPr lang="en-US" altLang="zh-CN" b="1" dirty="0">
                <a:solidFill>
                  <a:srgbClr val="FF0000"/>
                </a:solidFill>
              </a:rPr>
              <a:t>Hellman</a:t>
            </a:r>
            <a:r>
              <a:rPr lang="zh-CN" altLang="zh-CN" dirty="0"/>
              <a:t>发表了非对称密码的奠基性的论文</a:t>
            </a:r>
            <a:r>
              <a:rPr lang="en-US" altLang="zh-CN" dirty="0"/>
              <a:t>“</a:t>
            </a:r>
            <a:r>
              <a:rPr lang="zh-CN" altLang="zh-CN" dirty="0"/>
              <a:t>密码学的新方向</a:t>
            </a:r>
            <a:r>
              <a:rPr lang="en-US" altLang="zh-CN" dirty="0"/>
              <a:t>”</a:t>
            </a:r>
            <a:r>
              <a:rPr lang="zh-CN" altLang="zh-CN" dirty="0"/>
              <a:t>，建立了公钥密码的概念，引起了广泛关注，随后，密码学家们很快构造出了满足条件的非对称密码体制，包括斯坦福大学的</a:t>
            </a:r>
            <a:r>
              <a:rPr lang="en-US" altLang="zh-CN" dirty="0" err="1"/>
              <a:t>Merkle</a:t>
            </a:r>
            <a:r>
              <a:rPr lang="zh-CN" altLang="zh-CN" dirty="0"/>
              <a:t>和</a:t>
            </a:r>
            <a:r>
              <a:rPr lang="en-US" altLang="zh-CN" dirty="0"/>
              <a:t>Hellman</a:t>
            </a:r>
            <a:r>
              <a:rPr lang="zh-CN" altLang="zh-CN" dirty="0"/>
              <a:t>提出的基于陷门背包的公钥密码算法和麻省理工学院的</a:t>
            </a:r>
            <a:r>
              <a:rPr lang="en-US" altLang="zh-CN" b="1" dirty="0" err="1">
                <a:solidFill>
                  <a:srgbClr val="FF0000"/>
                </a:solidFill>
              </a:rPr>
              <a:t>Rivest</a:t>
            </a:r>
            <a:r>
              <a:rPr lang="zh-CN" altLang="zh-CN" b="1" dirty="0">
                <a:solidFill>
                  <a:srgbClr val="FF0000"/>
                </a:solidFill>
              </a:rPr>
              <a:t>、</a:t>
            </a:r>
            <a:r>
              <a:rPr lang="en-US" altLang="zh-CN" b="1" dirty="0">
                <a:solidFill>
                  <a:srgbClr val="FF0000"/>
                </a:solidFill>
              </a:rPr>
              <a:t>Shamir</a:t>
            </a:r>
            <a:r>
              <a:rPr lang="zh-CN" altLang="zh-CN" b="1" dirty="0">
                <a:solidFill>
                  <a:srgbClr val="FF0000"/>
                </a:solidFill>
              </a:rPr>
              <a:t>和</a:t>
            </a:r>
            <a:r>
              <a:rPr lang="en-US" altLang="zh-CN" b="1" dirty="0" err="1">
                <a:solidFill>
                  <a:srgbClr val="FF0000"/>
                </a:solidFill>
              </a:rPr>
              <a:t>Adleman</a:t>
            </a:r>
            <a:r>
              <a:rPr lang="zh-CN" altLang="zh-CN" b="1" dirty="0">
                <a:solidFill>
                  <a:srgbClr val="FF0000"/>
                </a:solidFill>
              </a:rPr>
              <a:t>提出的</a:t>
            </a:r>
            <a:r>
              <a:rPr lang="en-US" altLang="zh-CN" b="1" dirty="0">
                <a:solidFill>
                  <a:srgbClr val="FF0000"/>
                </a:solidFill>
              </a:rPr>
              <a:t>RSA</a:t>
            </a:r>
            <a:r>
              <a:rPr lang="zh-CN" altLang="zh-CN" b="1" dirty="0">
                <a:solidFill>
                  <a:srgbClr val="FF0000"/>
                </a:solidFill>
              </a:rPr>
              <a:t>算法</a:t>
            </a:r>
            <a:r>
              <a:rPr lang="zh-CN" altLang="zh-CN" dirty="0"/>
              <a:t>。由于基于陷门背包的公钥密码系统及其变体大都被后来的研究者破解，故在一些密码学书籍中已经看不到了；而</a:t>
            </a:r>
            <a:r>
              <a:rPr lang="en-US" altLang="zh-CN" dirty="0"/>
              <a:t>RSA</a:t>
            </a:r>
            <a:r>
              <a:rPr lang="zh-CN" altLang="zh-CN" dirty="0"/>
              <a:t>算法则经过深入的研究和广泛使用，一直都现在为止都认为是计算上安全的</a:t>
            </a:r>
            <a:r>
              <a:rPr lang="zh-CN" altLang="zh-CN" dirty="0" smtClean="0"/>
              <a:t>。</a:t>
            </a:r>
            <a:endParaRPr lang="en-US" altLang="zh-CN" dirty="0" smtClean="0"/>
          </a:p>
          <a:p>
            <a:pPr indent="625475">
              <a:buNone/>
            </a:pPr>
            <a:r>
              <a:rPr lang="en-US" altLang="zh-CN" dirty="0" smtClean="0"/>
              <a:t>---</a:t>
            </a:r>
            <a:r>
              <a:rPr lang="zh-CN" altLang="en-US" dirty="0" smtClean="0"/>
              <a:t>这一段出现了</a:t>
            </a:r>
            <a:r>
              <a:rPr lang="en-US" altLang="zh-CN" b="1" dirty="0" smtClean="0">
                <a:solidFill>
                  <a:srgbClr val="FF0000"/>
                </a:solidFill>
              </a:rPr>
              <a:t>2</a:t>
            </a:r>
            <a:r>
              <a:rPr lang="zh-CN" altLang="en-US" b="1" dirty="0" smtClean="0">
                <a:solidFill>
                  <a:srgbClr val="FF0000"/>
                </a:solidFill>
              </a:rPr>
              <a:t>届图灵奖</a:t>
            </a:r>
            <a:r>
              <a:rPr lang="zh-CN" altLang="en-US" b="1" dirty="0">
                <a:solidFill>
                  <a:srgbClr val="FF0000"/>
                </a:solidFill>
              </a:rPr>
              <a:t>获得</a:t>
            </a:r>
            <a:r>
              <a:rPr lang="zh-CN" altLang="en-US" b="1" dirty="0" smtClean="0">
                <a:solidFill>
                  <a:srgbClr val="FF0000"/>
                </a:solidFill>
              </a:rPr>
              <a:t>者</a:t>
            </a:r>
            <a:endParaRPr lang="zh-CN" altLang="zh-CN" b="1" dirty="0">
              <a:solidFill>
                <a:srgbClr val="FF0000"/>
              </a:solidFill>
            </a:endParaRPr>
          </a:p>
          <a:p>
            <a:endParaRPr lang="zh-CN" altLang="en-US" dirty="0"/>
          </a:p>
        </p:txBody>
      </p:sp>
    </p:spTree>
    <p:extLst>
      <p:ext uri="{BB962C8B-B14F-4D97-AF65-F5344CB8AC3E}">
        <p14:creationId xmlns:p14="http://schemas.microsoft.com/office/powerpoint/2010/main" val="22783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2492</Words>
  <Application>Microsoft Office PowerPoint</Application>
  <PresentationFormat>全屏显示(4:3)</PresentationFormat>
  <Paragraphs>77</Paragraphs>
  <Slides>25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1_Office 主题​​</vt:lpstr>
      <vt:lpstr>Equation</vt:lpstr>
      <vt:lpstr>第6章 非对称密码体制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6.1.1 非对称密码体制的原理</vt:lpstr>
      <vt:lpstr>PowerPoint 演示文稿</vt:lpstr>
      <vt:lpstr>PowerPoint 演示文稿</vt:lpstr>
      <vt:lpstr>PowerPoint 演示文稿</vt:lpstr>
      <vt:lpstr>PowerPoint 演示文稿</vt:lpstr>
      <vt:lpstr>PowerPoint 演示文稿</vt:lpstr>
      <vt:lpstr>6.1.2 非对称密码体制的设计准则</vt:lpstr>
      <vt:lpstr>PowerPoint 演示文稿</vt:lpstr>
      <vt:lpstr>PowerPoint 演示文稿</vt:lpstr>
      <vt:lpstr>PowerPoint 演示文稿</vt:lpstr>
      <vt:lpstr>6.1.3 非对称密码体制分类</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sleuth</dc:creator>
  <cp:lastModifiedBy>sleuth</cp:lastModifiedBy>
  <cp:revision>37</cp:revision>
  <dcterms:created xsi:type="dcterms:W3CDTF">2016-03-08T02:03:24Z</dcterms:created>
  <dcterms:modified xsi:type="dcterms:W3CDTF">2018-03-28T12:27:53Z</dcterms:modified>
</cp:coreProperties>
</file>