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9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CD611-6AE6-4956-9C50-E56BE75D6665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E24C3-33A0-4292-9A21-AF8827363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918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15C6A-9C98-438B-98D4-D527B3D3446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2018/4/9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68C36-7974-4B31-A074-CA4C012F174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61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25413"/>
            <a:ext cx="7772400" cy="1000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513" y="1268413"/>
            <a:ext cx="8458200" cy="4824412"/>
          </a:xfrm>
          <a:prstGeom prst="rect">
            <a:avLst/>
          </a:prstGeom>
        </p:spPr>
        <p:txBody>
          <a:bodyPr/>
          <a:lstStyle>
            <a:lvl1pPr marL="0" indent="0"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60388" y="6411913"/>
            <a:ext cx="1439862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66000" y="6434138"/>
            <a:ext cx="10541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A90B1-9ED1-4648-923D-E24FDCD844CB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7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E3171-C6D5-4710-8C33-FBE6D43AE65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2018/4/9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51964-BA47-4775-852C-4B2BE0C1B82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39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A53B9-2325-4994-97A7-B8B7EFFEF03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2018/4/9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636AE4F-335A-4199-800B-A3603077F36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95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b="1" dirty="0"/>
              <a:t>第</a:t>
            </a:r>
            <a:r>
              <a:rPr lang="en-US" altLang="zh-CN" sz="3600" b="1" dirty="0"/>
              <a:t>7</a:t>
            </a:r>
            <a:r>
              <a:rPr lang="zh-CN" altLang="zh-CN" sz="3600" b="1" dirty="0"/>
              <a:t>章 认证理论与技术</a:t>
            </a:r>
            <a:r>
              <a:rPr lang="en-US" altLang="zh-CN" sz="3600" b="1" dirty="0"/>
              <a:t>——Hash</a:t>
            </a:r>
            <a:r>
              <a:rPr lang="zh-CN" altLang="zh-CN" sz="3600" b="1" dirty="0" smtClean="0"/>
              <a:t>函数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9672" y="1340768"/>
            <a:ext cx="5145583" cy="4824412"/>
          </a:xfrm>
        </p:spPr>
        <p:txBody>
          <a:bodyPr/>
          <a:lstStyle/>
          <a:p>
            <a:pPr algn="just">
              <a:spcAft>
                <a:spcPts val="0"/>
              </a:spcAft>
              <a:buNone/>
            </a:pPr>
            <a:r>
              <a:rPr lang="zh-CN" altLang="zh-CN" sz="3600" b="1" kern="100" dirty="0">
                <a:latin typeface="Times New Roman"/>
                <a:ea typeface="宋体"/>
              </a:rPr>
              <a:t>知识点：</a:t>
            </a:r>
            <a:endParaRPr lang="zh-CN" altLang="zh-CN" sz="2800" kern="100" dirty="0">
              <a:latin typeface="Times New Roman"/>
              <a:ea typeface="宋体"/>
            </a:endParaRPr>
          </a:p>
          <a:p>
            <a:pPr marL="342900" lvl="0" indent="739775" algn="just">
              <a:spcAft>
                <a:spcPts val="0"/>
              </a:spcAft>
              <a:buFont typeface="Wingdings"/>
              <a:buChar char=""/>
            </a:pPr>
            <a:r>
              <a:rPr lang="zh-CN" altLang="zh-CN" sz="2800" kern="100" dirty="0">
                <a:latin typeface="Times New Roman"/>
                <a:ea typeface="楷体"/>
              </a:rPr>
              <a:t>认证与认证系统</a:t>
            </a:r>
            <a:endParaRPr lang="zh-CN" altLang="zh-CN" sz="3600" kern="100" dirty="0">
              <a:latin typeface="Times New Roman"/>
              <a:ea typeface="方正美黑简体"/>
            </a:endParaRPr>
          </a:p>
          <a:p>
            <a:pPr marL="342900" lvl="0" indent="739775" algn="just">
              <a:spcAft>
                <a:spcPts val="0"/>
              </a:spcAft>
              <a:buFont typeface="Wingdings"/>
              <a:buChar char=""/>
            </a:pPr>
            <a:r>
              <a:rPr lang="en-US" altLang="zh-CN" sz="2800" kern="100" dirty="0">
                <a:latin typeface="Times New Roman"/>
                <a:ea typeface="楷体"/>
              </a:rPr>
              <a:t>Hash</a:t>
            </a:r>
            <a:r>
              <a:rPr lang="zh-CN" altLang="zh-CN" sz="2800" kern="100" dirty="0">
                <a:latin typeface="Times New Roman"/>
                <a:ea typeface="楷体"/>
              </a:rPr>
              <a:t>函数概述</a:t>
            </a:r>
            <a:endParaRPr lang="zh-CN" altLang="zh-CN" sz="3600" kern="100" dirty="0">
              <a:latin typeface="Times New Roman"/>
              <a:ea typeface="方正美黑简体"/>
            </a:endParaRPr>
          </a:p>
          <a:p>
            <a:pPr marL="342900" lvl="0" indent="739775" algn="just">
              <a:spcAft>
                <a:spcPts val="0"/>
              </a:spcAft>
              <a:buFont typeface="Wingdings"/>
              <a:buChar char=""/>
            </a:pPr>
            <a:r>
              <a:rPr lang="en-US" altLang="zh-CN" sz="2800" kern="100" dirty="0">
                <a:latin typeface="Times New Roman"/>
                <a:ea typeface="楷体"/>
              </a:rPr>
              <a:t>Hash</a:t>
            </a:r>
            <a:r>
              <a:rPr lang="zh-CN" altLang="zh-CN" sz="2800" kern="100" dirty="0">
                <a:latin typeface="Times New Roman"/>
                <a:ea typeface="楷体"/>
              </a:rPr>
              <a:t>函数算法</a:t>
            </a:r>
            <a:endParaRPr lang="zh-CN" altLang="zh-CN" sz="3600" kern="100" dirty="0">
              <a:latin typeface="Times New Roman"/>
              <a:ea typeface="方正美黑简体"/>
            </a:endParaRPr>
          </a:p>
          <a:p>
            <a:pPr marL="342900" lvl="0" indent="739775" algn="just">
              <a:spcAft>
                <a:spcPts val="0"/>
              </a:spcAft>
              <a:buFont typeface="Wingdings"/>
              <a:buChar char=""/>
            </a:pPr>
            <a:r>
              <a:rPr lang="en-US" altLang="zh-CN" sz="2800" kern="100" dirty="0">
                <a:latin typeface="Times New Roman"/>
                <a:ea typeface="楷体"/>
              </a:rPr>
              <a:t>Hash</a:t>
            </a:r>
            <a:r>
              <a:rPr lang="zh-CN" altLang="zh-CN" sz="2800" kern="100" dirty="0">
                <a:latin typeface="Times New Roman"/>
                <a:ea typeface="楷体"/>
              </a:rPr>
              <a:t>函数安全性分析</a:t>
            </a:r>
            <a:endParaRPr lang="zh-CN" altLang="zh-CN" sz="3600" kern="100" dirty="0">
              <a:latin typeface="Times New Roman"/>
              <a:ea typeface="方正美黑简体"/>
            </a:endParaRPr>
          </a:p>
          <a:p>
            <a:pPr marL="342900" lvl="0" indent="739775" algn="just">
              <a:spcAft>
                <a:spcPts val="0"/>
              </a:spcAft>
              <a:buFont typeface="Wingdings"/>
              <a:buChar char=""/>
            </a:pPr>
            <a:r>
              <a:rPr lang="zh-CN" altLang="zh-CN" sz="2800" kern="100" dirty="0">
                <a:latin typeface="Times New Roman"/>
                <a:ea typeface="楷体"/>
              </a:rPr>
              <a:t>消息认证</a:t>
            </a:r>
            <a:endParaRPr lang="zh-CN" altLang="zh-CN" sz="3600" kern="100" dirty="0">
              <a:latin typeface="Times New Roman"/>
              <a:ea typeface="方正美黑简体"/>
            </a:endParaRPr>
          </a:p>
          <a:p>
            <a:pPr marL="342900" lvl="0" indent="739775" algn="just">
              <a:spcAft>
                <a:spcPts val="0"/>
              </a:spcAft>
              <a:buFont typeface="Wingdings"/>
              <a:buChar char=""/>
            </a:pPr>
            <a:r>
              <a:rPr lang="en-US" altLang="zh-CN" sz="2800" kern="100" dirty="0">
                <a:latin typeface="Times New Roman"/>
                <a:ea typeface="楷体"/>
              </a:rPr>
              <a:t>Hash</a:t>
            </a:r>
            <a:r>
              <a:rPr lang="zh-CN" altLang="zh-CN" sz="2800" kern="100" dirty="0">
                <a:latin typeface="Times New Roman"/>
                <a:ea typeface="楷体"/>
              </a:rPr>
              <a:t>函数的应用</a:t>
            </a:r>
            <a:r>
              <a:rPr lang="zh-CN" altLang="zh-CN" sz="2800" kern="100" dirty="0" smtClean="0">
                <a:latin typeface="Times New Roman"/>
                <a:ea typeface="楷体"/>
              </a:rPr>
              <a:t>实例</a:t>
            </a:r>
            <a:endParaRPr lang="zh-CN" altLang="zh-CN" sz="3600" kern="100" dirty="0">
              <a:latin typeface="Times New Roman"/>
              <a:ea typeface="方正美黑简体"/>
            </a:endParaRPr>
          </a:p>
        </p:txBody>
      </p:sp>
    </p:spTree>
    <p:extLst>
      <p:ext uri="{BB962C8B-B14F-4D97-AF65-F5344CB8AC3E}">
        <p14:creationId xmlns:p14="http://schemas.microsoft.com/office/powerpoint/2010/main" val="373432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7.2.1 Hash</a:t>
            </a:r>
            <a:r>
              <a:rPr lang="zh-CN" altLang="zh-CN" b="1" dirty="0"/>
              <a:t>函数的概念及</a:t>
            </a:r>
            <a:r>
              <a:rPr lang="zh-CN" altLang="zh-CN" b="1" dirty="0" smtClean="0"/>
              <a:t>结构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90513" y="1052736"/>
                <a:ext cx="8458200" cy="1440507"/>
              </a:xfrm>
            </p:spPr>
            <p:txBody>
              <a:bodyPr/>
              <a:lstStyle/>
              <a:p>
                <a:pPr indent="715963">
                  <a:buNone/>
                </a:pPr>
                <a:r>
                  <a:rPr lang="en-US" altLang="zh-CN" dirty="0"/>
                  <a:t>Hash</a:t>
                </a:r>
                <a:r>
                  <a:rPr lang="zh-CN" altLang="zh-CN" dirty="0"/>
                  <a:t>函数</a:t>
                </a:r>
                <a:r>
                  <a:rPr lang="en-US" altLang="zh-CN" i="1" dirty="0"/>
                  <a:t>H</a:t>
                </a:r>
                <a:r>
                  <a:rPr lang="zh-CN" altLang="zh-CN" dirty="0"/>
                  <a:t>是一</a:t>
                </a:r>
                <a:r>
                  <a:rPr lang="zh-CN" altLang="zh-CN" b="1" dirty="0">
                    <a:solidFill>
                      <a:srgbClr val="FF0000"/>
                    </a:solidFill>
                  </a:rPr>
                  <a:t>公开函数</a:t>
                </a:r>
                <a:r>
                  <a:rPr lang="zh-CN" altLang="zh-CN" dirty="0"/>
                  <a:t>，</a:t>
                </a:r>
                <a:r>
                  <a:rPr lang="zh-CN" altLang="zh-CN" b="1" dirty="0">
                    <a:solidFill>
                      <a:srgbClr val="FF0000"/>
                    </a:solidFill>
                  </a:rPr>
                  <a:t>不需要密钥</a:t>
                </a:r>
                <a:r>
                  <a:rPr lang="zh-CN" altLang="zh-CN" dirty="0"/>
                  <a:t>，用于将任意长的消息</a:t>
                </a:r>
                <a:r>
                  <a:rPr lang="en-US" altLang="zh-CN" i="1" dirty="0"/>
                  <a:t>m</a:t>
                </a:r>
                <a:r>
                  <a:rPr lang="zh-CN" altLang="zh-CN" dirty="0"/>
                  <a:t>映射为较短的、</a:t>
                </a:r>
                <a:r>
                  <a:rPr lang="zh-CN" altLang="zh-CN" b="1" dirty="0">
                    <a:solidFill>
                      <a:srgbClr val="FF0000"/>
                    </a:solidFill>
                  </a:rPr>
                  <a:t>固定长度</a:t>
                </a:r>
                <a:r>
                  <a:rPr lang="zh-CN" altLang="zh-CN" dirty="0"/>
                  <a:t>的一个值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𝐻</m:t>
                    </m:r>
                    <m:r>
                      <a:rPr lang="en-US" altLang="zh-CN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𝑚</m:t>
                    </m:r>
                    <m:r>
                      <a:rPr lang="en-US" altLang="zh-CN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dirty="0"/>
                  <a:t>，如</a:t>
                </a:r>
                <a:r>
                  <a:rPr lang="zh-CN" altLang="zh-CN" dirty="0" smtClean="0"/>
                  <a:t>图所</a:t>
                </a:r>
                <a:r>
                  <a:rPr lang="zh-CN" altLang="zh-CN" dirty="0"/>
                  <a:t>示</a:t>
                </a:r>
                <a:r>
                  <a:rPr lang="zh-CN" altLang="zh-CN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0513" y="1052736"/>
                <a:ext cx="8458200" cy="1440507"/>
              </a:xfrm>
              <a:blipFill rotWithShape="1">
                <a:blip r:embed="rId3"/>
                <a:stretch>
                  <a:fillRect l="-1298" t="-3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830932"/>
              </p:ext>
            </p:extLst>
          </p:nvPr>
        </p:nvGraphicFramePr>
        <p:xfrm>
          <a:off x="2051720" y="2276871"/>
          <a:ext cx="3744416" cy="4513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r:id="rId4" imgW="1805285" imgH="2182976" progId="Visio.Drawing.11">
                  <p:embed/>
                </p:oleObj>
              </mc:Choice>
              <mc:Fallback>
                <p:oleObj r:id="rId4" imgW="1805285" imgH="218297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276871"/>
                        <a:ext cx="3744416" cy="45130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528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" y="1268413"/>
                <a:ext cx="8820472" cy="4824412"/>
              </a:xfrm>
            </p:spPr>
            <p:txBody>
              <a:bodyPr/>
              <a:lstStyle/>
              <a:p>
                <a:pPr>
                  <a:buNone/>
                </a:pPr>
                <a:r>
                  <a:rPr lang="zh-CN" altLang="zh-CN" dirty="0"/>
                  <a:t>对于</a:t>
                </a:r>
                <a:r>
                  <a:rPr lang="en-US" altLang="zh-CN" i="1" dirty="0"/>
                  <a:t>H</a:t>
                </a:r>
                <a:r>
                  <a:rPr lang="zh-CN" altLang="zh-CN" dirty="0"/>
                  <a:t>有下面六个要求：</a:t>
                </a:r>
              </a:p>
              <a:p>
                <a:pPr marL="441325" lvl="0">
                  <a:buFont typeface="+mj-ea"/>
                  <a:buAutoNum type="circleNumDbPlain"/>
                </a:pPr>
                <a:r>
                  <a:rPr lang="zh-CN" altLang="zh-CN" dirty="0"/>
                  <a:t>能够接受</a:t>
                </a:r>
                <a:r>
                  <a:rPr lang="zh-CN" altLang="zh-CN" b="1" dirty="0">
                    <a:solidFill>
                      <a:srgbClr val="FF0000"/>
                    </a:solidFill>
                  </a:rPr>
                  <a:t>任意长度的</a:t>
                </a:r>
                <a:r>
                  <a:rPr lang="zh-CN" altLang="zh-CN" dirty="0"/>
                  <a:t>消息作为</a:t>
                </a:r>
                <a:r>
                  <a:rPr lang="zh-CN" altLang="zh-CN" b="1" dirty="0">
                    <a:solidFill>
                      <a:srgbClr val="FF0000"/>
                    </a:solidFill>
                  </a:rPr>
                  <a:t>输入</a:t>
                </a:r>
                <a:r>
                  <a:rPr lang="zh-CN" altLang="zh-CN" dirty="0"/>
                  <a:t>；</a:t>
                </a:r>
              </a:p>
              <a:p>
                <a:pPr marL="441325" lvl="0">
                  <a:buFont typeface="+mj-ea"/>
                  <a:buAutoNum type="circleNumDbPlain"/>
                </a:pPr>
                <a:r>
                  <a:rPr lang="zh-CN" altLang="zh-CN" dirty="0"/>
                  <a:t>能够生成较短的</a:t>
                </a:r>
                <a:r>
                  <a:rPr lang="zh-CN" altLang="zh-CN" b="1" dirty="0">
                    <a:solidFill>
                      <a:srgbClr val="FF0000"/>
                    </a:solidFill>
                  </a:rPr>
                  <a:t>固定长度的输出</a:t>
                </a:r>
                <a:r>
                  <a:rPr lang="zh-CN" altLang="zh-CN" dirty="0"/>
                  <a:t>；</a:t>
                </a:r>
              </a:p>
              <a:p>
                <a:pPr marL="441325" lvl="0">
                  <a:buFont typeface="+mj-ea"/>
                  <a:buAutoNum type="circleNumDbPlain"/>
                </a:pPr>
                <a:r>
                  <a:rPr lang="zh-CN" altLang="zh-CN" dirty="0"/>
                  <a:t>对任何消息输入</a:t>
                </a:r>
                <a:r>
                  <a:rPr lang="zh-CN" altLang="zh-CN" dirty="0" smtClean="0"/>
                  <a:t>都能够</a:t>
                </a:r>
                <a:r>
                  <a:rPr lang="zh-CN" altLang="zh-CN" b="1" dirty="0">
                    <a:solidFill>
                      <a:srgbClr val="FF0000"/>
                    </a:solidFill>
                  </a:rPr>
                  <a:t>容易和快速</a:t>
                </a:r>
                <a:r>
                  <a:rPr lang="zh-CN" altLang="zh-CN" dirty="0"/>
                  <a:t>地计算出哈希值；</a:t>
                </a:r>
              </a:p>
              <a:p>
                <a:pPr marL="441325" lvl="0">
                  <a:buFont typeface="+mj-ea"/>
                  <a:buAutoNum type="circleNumDbPlain"/>
                </a:pPr>
                <a:r>
                  <a:rPr lang="zh-CN" altLang="zh-CN" dirty="0"/>
                  <a:t>应该具有</a:t>
                </a:r>
                <a:r>
                  <a:rPr lang="zh-CN" altLang="zh-CN" b="1" dirty="0">
                    <a:solidFill>
                      <a:srgbClr val="FF0000"/>
                    </a:solidFill>
                  </a:rPr>
                  <a:t>单向性</a:t>
                </a:r>
                <a:r>
                  <a:rPr lang="zh-CN" altLang="zh-CN" dirty="0"/>
                  <a:t>，也就是说，给定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𝐻</m:t>
                    </m:r>
                    <m:r>
                      <a:rPr lang="en-US" altLang="zh-CN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𝑚</m:t>
                    </m:r>
                    <m:r>
                      <a:rPr lang="en-US" altLang="zh-CN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dirty="0"/>
                  <a:t>，恢复消息</a:t>
                </a:r>
                <a:r>
                  <a:rPr lang="en-US" altLang="zh-CN" i="1" dirty="0"/>
                  <a:t>m</a:t>
                </a:r>
                <a:r>
                  <a:rPr lang="zh-CN" altLang="zh-CN" dirty="0"/>
                  <a:t>在计算上是不可行的；</a:t>
                </a:r>
              </a:p>
              <a:p>
                <a:pPr marL="441325" lvl="0">
                  <a:buFont typeface="+mj-ea"/>
                  <a:buAutoNum type="circleNumDbPlain"/>
                </a:pPr>
                <a:r>
                  <a:rPr lang="zh-CN" altLang="zh-CN" dirty="0"/>
                  <a:t>应该能够</a:t>
                </a:r>
                <a:r>
                  <a:rPr lang="zh-CN" altLang="zh-CN" b="1" dirty="0">
                    <a:solidFill>
                      <a:srgbClr val="FF0000"/>
                    </a:solidFill>
                  </a:rPr>
                  <a:t>抵抗弱碰撞</a:t>
                </a:r>
                <a:r>
                  <a:rPr lang="zh-CN" altLang="zh-CN" dirty="0"/>
                  <a:t>，即给定消息</a:t>
                </a:r>
                <a:r>
                  <a:rPr lang="en-US" altLang="zh-CN" i="1" dirty="0"/>
                  <a:t>m</a:t>
                </a:r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𝐻</m:t>
                    </m:r>
                    <m:r>
                      <a:rPr lang="en-US" altLang="zh-CN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𝑚</m:t>
                    </m:r>
                    <m:r>
                      <a:rPr lang="en-US" altLang="zh-CN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dirty="0"/>
                  <a:t>，找到另外一个消息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𝑚</m:t>
                    </m:r>
                    <m:r>
                      <a:rPr lang="en-US" altLang="zh-CN">
                        <a:latin typeface="Cambria Math"/>
                      </a:rPr>
                      <m:t>≠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zh-CN" dirty="0"/>
                  <a:t>，使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altLang="zh-CN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𝐻</m:t>
                    </m:r>
                    <m:r>
                      <a:rPr lang="en-US" altLang="zh-CN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dirty="0"/>
                  <a:t>是不可能；</a:t>
                </a:r>
              </a:p>
              <a:p>
                <a:pPr marL="441325" lvl="0">
                  <a:buFont typeface="+mj-ea"/>
                  <a:buAutoNum type="circleNumDbPlain"/>
                </a:pPr>
                <a:r>
                  <a:rPr lang="zh-CN" altLang="zh-CN" dirty="0"/>
                  <a:t>应该能够</a:t>
                </a:r>
                <a:r>
                  <a:rPr lang="zh-CN" altLang="zh-CN" b="1" dirty="0">
                    <a:solidFill>
                      <a:srgbClr val="FF0000"/>
                    </a:solidFill>
                  </a:rPr>
                  <a:t>抵抗强冲突</a:t>
                </a:r>
                <a:r>
                  <a:rPr lang="zh-CN" altLang="zh-CN" dirty="0"/>
                  <a:t>，即可以两个</a:t>
                </a:r>
                <a:r>
                  <a:rPr lang="zh-CN" altLang="zh-CN" b="1" dirty="0">
                    <a:solidFill>
                      <a:srgbClr val="FF0000"/>
                    </a:solidFill>
                  </a:rPr>
                  <a:t>有</a:t>
                </a:r>
                <a:r>
                  <a:rPr lang="zh-CN" altLang="zh-CN" b="1" dirty="0" smtClean="0">
                    <a:solidFill>
                      <a:srgbClr val="FF0000"/>
                    </a:solidFill>
                  </a:rPr>
                  <a:t>意义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(?)</a:t>
                </a:r>
                <a:r>
                  <a:rPr lang="zh-CN" altLang="zh-CN" dirty="0" smtClean="0"/>
                  <a:t>的</a:t>
                </a:r>
                <a:r>
                  <a:rPr lang="zh-CN" altLang="zh-CN" dirty="0"/>
                  <a:t>消息</a:t>
                </a:r>
                <a:r>
                  <a:rPr lang="en-US" altLang="zh-CN" i="1" dirty="0"/>
                  <a:t>m</a:t>
                </a:r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zh-CN" dirty="0"/>
                  <a:t>，使得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altLang="zh-CN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𝐻</m:t>
                    </m:r>
                    <m:r>
                      <a:rPr lang="en-US" altLang="zh-CN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dirty="0" smtClean="0"/>
                  <a:t>几乎</a:t>
                </a:r>
                <a:r>
                  <a:rPr lang="zh-CN" altLang="zh-CN" dirty="0"/>
                  <a:t>是不可能的。</a:t>
                </a:r>
                <a:endParaRPr lang="zh-CN" altLang="en-US" dirty="0"/>
              </a:p>
              <a:p>
                <a:pPr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268413"/>
                <a:ext cx="8820472" cy="4824412"/>
              </a:xfrm>
              <a:blipFill rotWithShape="1">
                <a:blip r:embed="rId2"/>
                <a:stretch>
                  <a:fillRect l="-1175" t="-1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0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indent="625475">
                  <a:buNone/>
                </a:pPr>
                <a:r>
                  <a:rPr lang="zh-CN" altLang="zh-CN" dirty="0"/>
                  <a:t>从上面</a:t>
                </a:r>
                <a:r>
                  <a:rPr lang="en-US" altLang="zh-CN" dirty="0"/>
                  <a:t>Hash</a:t>
                </a:r>
                <a:r>
                  <a:rPr lang="zh-CN" altLang="zh-CN" dirty="0"/>
                  <a:t>函数</a:t>
                </a:r>
                <a:r>
                  <a:rPr lang="en-US" altLang="zh-CN" i="1" dirty="0"/>
                  <a:t>H</a:t>
                </a:r>
                <a:r>
                  <a:rPr lang="zh-CN" altLang="zh-CN" dirty="0"/>
                  <a:t>的第</a:t>
                </a:r>
                <a:r>
                  <a:rPr lang="en-US" altLang="zh-CN" dirty="0"/>
                  <a:t>4</a:t>
                </a:r>
                <a:r>
                  <a:rPr lang="zh-CN" altLang="zh-CN" dirty="0"/>
                  <a:t>条、第</a:t>
                </a:r>
                <a:r>
                  <a:rPr lang="en-US" altLang="zh-CN" dirty="0"/>
                  <a:t>5</a:t>
                </a:r>
                <a:r>
                  <a:rPr lang="zh-CN" altLang="zh-CN" dirty="0"/>
                  <a:t>和第</a:t>
                </a:r>
                <a:r>
                  <a:rPr lang="en-US" altLang="zh-CN" dirty="0"/>
                  <a:t>6</a:t>
                </a:r>
                <a:r>
                  <a:rPr lang="zh-CN" altLang="zh-CN" dirty="0"/>
                  <a:t>条要求可以推导出</a:t>
                </a:r>
                <a:r>
                  <a:rPr lang="en-US" altLang="zh-CN" dirty="0"/>
                  <a:t>Hash</a:t>
                </a:r>
                <a:r>
                  <a:rPr lang="zh-CN" altLang="zh-CN" dirty="0"/>
                  <a:t>函数应该满足的</a:t>
                </a:r>
                <a:r>
                  <a:rPr lang="zh-CN" altLang="zh-CN" dirty="0" smtClean="0"/>
                  <a:t>一般安全</a:t>
                </a:r>
                <a:r>
                  <a:rPr lang="zh-CN" altLang="zh-CN" dirty="0"/>
                  <a:t>特性为：</a:t>
                </a:r>
              </a:p>
              <a:p>
                <a:pPr indent="625475">
                  <a:buNone/>
                </a:pPr>
                <a:r>
                  <a:rPr lang="zh-CN" altLang="zh-CN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）</a:t>
                </a:r>
                <a:r>
                  <a:rPr lang="zh-CN" altLang="zh-CN" b="1" dirty="0">
                    <a:solidFill>
                      <a:srgbClr val="FF0000"/>
                    </a:solidFill>
                  </a:rPr>
                  <a:t>单向性</a:t>
                </a:r>
                <a:r>
                  <a:rPr lang="zh-CN" altLang="zh-CN" dirty="0"/>
                  <a:t>：由消息的哈希值倒推出消息在计算上不可行，即给定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𝐻</m:t>
                    </m:r>
                    <m:r>
                      <a:rPr lang="en-US" altLang="zh-CN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𝑚</m:t>
                    </m:r>
                    <m:r>
                      <a:rPr lang="en-US" altLang="zh-CN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dirty="0"/>
                  <a:t>，计算</a:t>
                </a:r>
                <a:r>
                  <a:rPr lang="en-US" altLang="zh-CN" i="1" dirty="0" smtClean="0"/>
                  <a:t>m</a:t>
                </a:r>
                <a:r>
                  <a:rPr lang="zh-CN" altLang="zh-CN" dirty="0" smtClean="0"/>
                  <a:t>计算</a:t>
                </a:r>
                <a:r>
                  <a:rPr lang="zh-CN" altLang="zh-CN" dirty="0"/>
                  <a:t>上不可行；</a:t>
                </a:r>
              </a:p>
              <a:p>
                <a:pPr indent="625475">
                  <a:buNone/>
                </a:pPr>
                <a:r>
                  <a:rPr lang="zh-CN" altLang="zh-CN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）</a:t>
                </a:r>
                <a:r>
                  <a:rPr lang="zh-CN" altLang="zh-CN" b="1" dirty="0">
                    <a:solidFill>
                      <a:srgbClr val="FF0000"/>
                    </a:solidFill>
                  </a:rPr>
                  <a:t>抗弱碰撞性</a:t>
                </a:r>
                <a:r>
                  <a:rPr lang="zh-CN" altLang="zh-CN" dirty="0"/>
                  <a:t>：对于任何给定消息及其哈希值，不可能找到另一个能映射出该哈希值的消息，即给定的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𝐻</m:t>
                    </m:r>
                    <m:r>
                      <a:rPr lang="en-US" altLang="zh-CN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𝑚</m:t>
                    </m:r>
                    <m:r>
                      <a:rPr lang="en-US" altLang="zh-CN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dirty="0"/>
                  <a:t>，很难找到一个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𝑚</m:t>
                    </m:r>
                    <m:r>
                      <a:rPr lang="en-US" altLang="zh-CN">
                        <a:latin typeface="Cambria Math"/>
                      </a:rPr>
                      <m:t>≠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:r>
                  <a:rPr lang="zh-CN" altLang="zh-CN" dirty="0"/>
                  <a:t>使得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altLang="zh-CN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𝐻</m:t>
                    </m:r>
                    <m:r>
                      <a:rPr lang="en-US" altLang="zh-CN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dirty="0"/>
                  <a:t>；</a:t>
                </a:r>
              </a:p>
              <a:p>
                <a:pPr indent="625475">
                  <a:buNone/>
                </a:pPr>
                <a:r>
                  <a:rPr lang="en-US" altLang="zh-CN" dirty="0"/>
                  <a:t>(3) </a:t>
                </a:r>
                <a:r>
                  <a:rPr lang="zh-CN" altLang="zh-CN" b="1" dirty="0">
                    <a:solidFill>
                      <a:srgbClr val="FF0000"/>
                    </a:solidFill>
                  </a:rPr>
                  <a:t>抗强碰撞性</a:t>
                </a:r>
                <a:r>
                  <a:rPr lang="en-US" altLang="zh-CN" dirty="0"/>
                  <a:t>: </a:t>
                </a:r>
                <a:r>
                  <a:rPr lang="zh-CN" altLang="zh-CN" dirty="0"/>
                  <a:t>对于任何两个不同的消息，它们的哈希值必定不同，很难找到两</a:t>
                </a:r>
                <a:r>
                  <a:rPr lang="zh-CN" altLang="zh-CN" dirty="0" smtClean="0"/>
                  <a:t>条消息</a:t>
                </a:r>
                <a:r>
                  <a:rPr lang="en-US" altLang="zh-CN" i="1" dirty="0"/>
                  <a:t>m</a:t>
                </a:r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zh-CN" dirty="0"/>
                  <a:t>，使得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altLang="zh-CN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𝐻</m:t>
                    </m:r>
                    <m:r>
                      <a:rPr lang="en-US" altLang="zh-CN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dirty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98" t="-1138" r="-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31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indent="625475" fontAlgn="ctr">
                  <a:buNone/>
                </a:pPr>
                <a:r>
                  <a:rPr lang="en-US" altLang="zh-CN" dirty="0"/>
                  <a:t>Hash</a:t>
                </a:r>
                <a:r>
                  <a:rPr lang="zh-CN" altLang="zh-CN" dirty="0"/>
                  <a:t>函数碰撞性是指对于两个不同的消息</a:t>
                </a:r>
                <a:r>
                  <a:rPr lang="en-US" altLang="zh-CN" i="1" dirty="0"/>
                  <a:t>m</a:t>
                </a:r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zh-CN" dirty="0"/>
                  <a:t>，如果它们的哈希值相同，则</a:t>
                </a:r>
                <a:r>
                  <a:rPr lang="zh-CN" altLang="zh-CN" dirty="0" smtClean="0"/>
                  <a:t>发生</a:t>
                </a:r>
                <a:r>
                  <a:rPr lang="zh-CN" altLang="zh-CN" dirty="0"/>
                  <a:t>了碰撞</a:t>
                </a:r>
                <a:r>
                  <a:rPr lang="zh-CN" altLang="zh-CN" dirty="0" smtClean="0"/>
                  <a:t>。</a:t>
                </a:r>
                <a:endParaRPr lang="en-US" altLang="zh-CN" dirty="0" smtClean="0"/>
              </a:p>
              <a:p>
                <a:pPr indent="625475" fontAlgn="ctr">
                  <a:buNone/>
                </a:pPr>
                <a:r>
                  <a:rPr lang="zh-CN" altLang="zh-CN" dirty="0" smtClean="0"/>
                  <a:t>弱</a:t>
                </a:r>
                <a:r>
                  <a:rPr lang="zh-CN" altLang="zh-CN" dirty="0"/>
                  <a:t>单向</a:t>
                </a:r>
                <a:r>
                  <a:rPr lang="en-US" altLang="zh-CN" dirty="0"/>
                  <a:t>Hash</a:t>
                </a:r>
                <a:r>
                  <a:rPr lang="zh-CN" altLang="zh-CN" dirty="0"/>
                  <a:t>函数，是在给定消息</a:t>
                </a:r>
                <a:r>
                  <a:rPr lang="en-US" altLang="zh-CN" i="1" dirty="0"/>
                  <a:t>m</a:t>
                </a:r>
                <a:r>
                  <a:rPr lang="zh-CN" altLang="zh-CN" dirty="0"/>
                  <a:t>下，考察与特定</a:t>
                </a:r>
                <a:r>
                  <a:rPr lang="en-US" altLang="zh-CN" i="1" dirty="0"/>
                  <a:t>m</a:t>
                </a:r>
                <a:r>
                  <a:rPr lang="zh-CN" altLang="zh-CN" dirty="0"/>
                  <a:t>的无碰撞性</a:t>
                </a:r>
                <a:r>
                  <a:rPr lang="zh-CN" altLang="zh-CN" dirty="0" smtClean="0"/>
                  <a:t>。</a:t>
                </a:r>
                <a:endParaRPr lang="en-US" altLang="zh-CN" dirty="0" smtClean="0"/>
              </a:p>
              <a:p>
                <a:pPr indent="625475" fontAlgn="ctr">
                  <a:buNone/>
                </a:pPr>
                <a:r>
                  <a:rPr lang="zh-CN" altLang="zh-CN" dirty="0" smtClean="0"/>
                  <a:t>强</a:t>
                </a:r>
                <a:r>
                  <a:rPr lang="zh-CN" altLang="zh-CN" dirty="0"/>
                  <a:t>单向</a:t>
                </a:r>
                <a:r>
                  <a:rPr lang="en-US" altLang="zh-CN" dirty="0" smtClean="0"/>
                  <a:t>Hash</a:t>
                </a:r>
                <a:r>
                  <a:rPr lang="zh-CN" altLang="zh-CN" dirty="0" smtClean="0"/>
                  <a:t>函数</a:t>
                </a:r>
                <a:r>
                  <a:rPr lang="zh-CN" altLang="zh-CN" dirty="0"/>
                  <a:t>是考察输入集中任意两个元素的无碰撞性</a:t>
                </a:r>
                <a:r>
                  <a:rPr lang="zh-CN" altLang="zh-CN" dirty="0" smtClean="0"/>
                  <a:t>。</a:t>
                </a:r>
                <a:endParaRPr lang="en-US" altLang="zh-CN" dirty="0" smtClean="0"/>
              </a:p>
              <a:p>
                <a:pPr indent="625475" fontAlgn="ctr">
                  <a:buNone/>
                </a:pPr>
                <a:r>
                  <a:rPr lang="zh-CN" altLang="zh-CN" dirty="0" smtClean="0"/>
                  <a:t>显然</a:t>
                </a:r>
                <a:r>
                  <a:rPr lang="zh-CN" altLang="zh-CN" dirty="0"/>
                  <a:t>，对于给定的输入数字串的集合，</a:t>
                </a:r>
                <a:r>
                  <a:rPr lang="zh-CN" altLang="zh-CN" b="1" dirty="0" smtClean="0">
                    <a:solidFill>
                      <a:srgbClr val="FF0000"/>
                    </a:solidFill>
                  </a:rPr>
                  <a:t>后一</a:t>
                </a:r>
                <a:r>
                  <a:rPr lang="zh-CN" altLang="zh-CN" b="1" dirty="0">
                    <a:solidFill>
                      <a:srgbClr val="FF0000"/>
                    </a:solidFill>
                  </a:rPr>
                  <a:t>种碰撞要容易实现</a:t>
                </a:r>
                <a:r>
                  <a:rPr lang="zh-CN" altLang="zh-CN" b="1" dirty="0" smtClean="0">
                    <a:solidFill>
                      <a:srgbClr val="FF0000"/>
                    </a:solidFill>
                  </a:rPr>
                  <a:t>。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（？）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98" t="-1138" r="-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30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MD</a:t>
            </a:r>
            <a:r>
              <a:rPr lang="zh-CN" altLang="zh-CN" b="1" dirty="0"/>
              <a:t>迭代结构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68413"/>
            <a:ext cx="8853487" cy="1440507"/>
          </a:xfrm>
        </p:spPr>
        <p:txBody>
          <a:bodyPr/>
          <a:lstStyle/>
          <a:p>
            <a:pPr indent="625475">
              <a:buNone/>
            </a:pPr>
            <a:r>
              <a:rPr lang="en-US" altLang="zh-CN" dirty="0"/>
              <a:t>1979</a:t>
            </a:r>
            <a:r>
              <a:rPr lang="zh-CN" altLang="zh-CN" dirty="0"/>
              <a:t>年，</a:t>
            </a:r>
            <a:r>
              <a:rPr lang="en-US" altLang="zh-CN" dirty="0" err="1"/>
              <a:t>MerKle</a:t>
            </a:r>
            <a:r>
              <a:rPr lang="zh-CN" altLang="zh-CN" dirty="0"/>
              <a:t>基于数据压缩函数</a:t>
            </a:r>
            <a:r>
              <a:rPr lang="en-US" altLang="zh-CN" dirty="0"/>
              <a:t>f</a:t>
            </a:r>
            <a:r>
              <a:rPr lang="zh-CN" altLang="zh-CN" dirty="0"/>
              <a:t>建议了一个</a:t>
            </a:r>
            <a:r>
              <a:rPr lang="en-US" altLang="zh-CN" dirty="0"/>
              <a:t>Hash</a:t>
            </a:r>
            <a:r>
              <a:rPr lang="zh-CN" altLang="zh-CN" dirty="0"/>
              <a:t>函数的一般结构如</a:t>
            </a:r>
            <a:r>
              <a:rPr lang="zh-CN" altLang="zh-CN" dirty="0" smtClean="0"/>
              <a:t>图，</a:t>
            </a:r>
            <a:r>
              <a:rPr lang="zh-CN" altLang="zh-CN" dirty="0"/>
              <a:t>这是一种迭代结构的</a:t>
            </a:r>
            <a:r>
              <a:rPr lang="en-US" altLang="zh-CN" dirty="0"/>
              <a:t>Hash</a:t>
            </a:r>
            <a:r>
              <a:rPr lang="zh-CN" altLang="zh-CN" dirty="0"/>
              <a:t>函数，包括</a:t>
            </a:r>
            <a:r>
              <a:rPr lang="en-US" altLang="zh-CN" dirty="0"/>
              <a:t>MD</a:t>
            </a:r>
            <a:r>
              <a:rPr lang="zh-CN" altLang="zh-CN" dirty="0"/>
              <a:t>系列、</a:t>
            </a:r>
            <a:r>
              <a:rPr lang="en-US" altLang="zh-CN" dirty="0"/>
              <a:t>SHA</a:t>
            </a:r>
            <a:r>
              <a:rPr lang="zh-CN" altLang="zh-CN" dirty="0"/>
              <a:t>系列大多数</a:t>
            </a:r>
            <a:r>
              <a:rPr lang="en-US" altLang="zh-CN" dirty="0"/>
              <a:t>Hash</a:t>
            </a:r>
            <a:r>
              <a:rPr lang="zh-CN" altLang="zh-CN" dirty="0"/>
              <a:t>函数都使用该结构。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953990"/>
              </p:ext>
            </p:extLst>
          </p:nvPr>
        </p:nvGraphicFramePr>
        <p:xfrm>
          <a:off x="35496" y="3133496"/>
          <a:ext cx="9042712" cy="2929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r:id="rId3" imgW="4596527" imgH="1369568" progId="Visio.Drawing.11">
                  <p:embed/>
                </p:oleObj>
              </mc:Choice>
              <mc:Fallback>
                <p:oleObj r:id="rId3" imgW="4596527" imgH="136956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3133496"/>
                        <a:ext cx="9042712" cy="29299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056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80" y="188640"/>
            <a:ext cx="9117320" cy="3744416"/>
          </a:xfrm>
        </p:spPr>
        <p:txBody>
          <a:bodyPr/>
          <a:lstStyle/>
          <a:p>
            <a:pPr indent="715963">
              <a:buNone/>
            </a:pPr>
            <a:r>
              <a:rPr lang="en-US" altLang="zh-CN" dirty="0"/>
              <a:t>Hash</a:t>
            </a:r>
            <a:r>
              <a:rPr lang="zh-CN" altLang="zh-CN" dirty="0"/>
              <a:t>函数输入消息</a:t>
            </a:r>
            <a:r>
              <a:rPr lang="en-US" altLang="zh-CN" dirty="0"/>
              <a:t>m</a:t>
            </a:r>
            <a:r>
              <a:rPr lang="zh-CN" altLang="zh-CN" dirty="0"/>
              <a:t>，并将其分为</a:t>
            </a:r>
            <a:r>
              <a:rPr lang="en-US" altLang="zh-CN" dirty="0"/>
              <a:t>L</a:t>
            </a:r>
            <a:r>
              <a:rPr lang="zh-CN" altLang="zh-CN" dirty="0"/>
              <a:t>个固定长度的分组，若最后一个数据块不满足输入分组长度要求，按照一定规则进行填充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indent="715963">
              <a:buNone/>
            </a:pPr>
            <a:r>
              <a:rPr lang="zh-CN" altLang="zh-CN" dirty="0" smtClean="0"/>
              <a:t>该</a:t>
            </a:r>
            <a:r>
              <a:rPr lang="en-US" altLang="zh-CN" dirty="0"/>
              <a:t>Hash</a:t>
            </a:r>
            <a:r>
              <a:rPr lang="zh-CN" altLang="zh-CN" dirty="0"/>
              <a:t>函数</a:t>
            </a:r>
            <a:r>
              <a:rPr lang="zh-CN" altLang="zh-CN" b="1" dirty="0">
                <a:solidFill>
                  <a:srgbClr val="FF0000"/>
                </a:solidFill>
              </a:rPr>
              <a:t>重复使用一个压缩函数</a:t>
            </a:r>
            <a:r>
              <a:rPr lang="en-US" altLang="zh-CN" b="1" dirty="0">
                <a:solidFill>
                  <a:srgbClr val="FF0000"/>
                </a:solidFill>
              </a:rPr>
              <a:t>f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indent="715963">
              <a:buNone/>
            </a:pPr>
            <a:r>
              <a:rPr lang="zh-CN" altLang="zh-CN" dirty="0" smtClean="0"/>
              <a:t>压缩</a:t>
            </a:r>
            <a:r>
              <a:rPr lang="zh-CN" altLang="zh-CN" dirty="0"/>
              <a:t>函数</a:t>
            </a:r>
            <a:r>
              <a:rPr lang="en-US" altLang="zh-CN" i="1" dirty="0"/>
              <a:t>f</a:t>
            </a:r>
            <a:r>
              <a:rPr lang="zh-CN" altLang="zh-CN" dirty="0"/>
              <a:t>有两个输入，一个是前一阶段的</a:t>
            </a:r>
            <a:r>
              <a:rPr lang="en-US" altLang="zh-CN" i="1" dirty="0"/>
              <a:t>n</a:t>
            </a:r>
            <a:r>
              <a:rPr lang="zh-CN" altLang="zh-CN" dirty="0"/>
              <a:t>为输入，另外一个源于消息的</a:t>
            </a:r>
            <a:r>
              <a:rPr lang="en-US" altLang="zh-CN" i="1" dirty="0"/>
              <a:t>b</a:t>
            </a:r>
            <a:r>
              <a:rPr lang="en-US" altLang="zh-CN" dirty="0"/>
              <a:t> bits</a:t>
            </a:r>
            <a:r>
              <a:rPr lang="zh-CN" altLang="zh-CN" dirty="0"/>
              <a:t>分组，并产生一个</a:t>
            </a:r>
            <a:r>
              <a:rPr lang="en-US" altLang="zh-CN" i="1" dirty="0" err="1"/>
              <a:t>n</a:t>
            </a:r>
            <a:r>
              <a:rPr lang="en-US" altLang="zh-CN" dirty="0" err="1"/>
              <a:t>bits</a:t>
            </a:r>
            <a:r>
              <a:rPr lang="zh-CN" altLang="zh-CN" dirty="0"/>
              <a:t>的输出，算法开始时需要一个</a:t>
            </a:r>
            <a:r>
              <a:rPr lang="en-US" altLang="zh-CN" i="1" dirty="0"/>
              <a:t>n</a:t>
            </a:r>
            <a:r>
              <a:rPr lang="en-US" altLang="zh-CN" dirty="0"/>
              <a:t> bits</a:t>
            </a:r>
            <a:r>
              <a:rPr lang="zh-CN" altLang="zh-CN" dirty="0"/>
              <a:t>初始变量</a:t>
            </a:r>
            <a:r>
              <a:rPr lang="en-US" altLang="zh-CN" dirty="0"/>
              <a:t>IV</a:t>
            </a:r>
            <a:r>
              <a:rPr lang="zh-CN" altLang="zh-CN" dirty="0"/>
              <a:t>，最终的输出值通过一个输出变换函数</a:t>
            </a:r>
            <a:r>
              <a:rPr lang="en-US" altLang="zh-CN" i="1" dirty="0"/>
              <a:t>f</a:t>
            </a:r>
            <a:r>
              <a:rPr lang="zh-CN" altLang="zh-CN" dirty="0"/>
              <a:t>得到哈希值，通常</a:t>
            </a:r>
            <a:r>
              <a:rPr lang="en-US" altLang="zh-CN" i="1" dirty="0"/>
              <a:t>b</a:t>
            </a:r>
            <a:r>
              <a:rPr lang="en-US" altLang="zh-CN" dirty="0"/>
              <a:t>&gt;</a:t>
            </a:r>
            <a:r>
              <a:rPr lang="en-US" altLang="zh-CN" i="1" dirty="0"/>
              <a:t>n</a:t>
            </a:r>
            <a:r>
              <a:rPr lang="en-US" altLang="zh-CN" dirty="0"/>
              <a:t>,</a:t>
            </a:r>
            <a:r>
              <a:rPr lang="zh-CN" altLang="zh-CN" dirty="0"/>
              <a:t>故称</a:t>
            </a:r>
            <a:r>
              <a:rPr lang="en-US" altLang="zh-CN" i="1" dirty="0"/>
              <a:t>f</a:t>
            </a:r>
            <a:r>
              <a:rPr lang="zh-CN" altLang="zh-CN" dirty="0"/>
              <a:t>为压缩</a:t>
            </a:r>
            <a:r>
              <a:rPr lang="zh-CN" altLang="zh-CN" dirty="0" smtClean="0"/>
              <a:t>函数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287334"/>
              </p:ext>
            </p:extLst>
          </p:nvPr>
        </p:nvGraphicFramePr>
        <p:xfrm>
          <a:off x="2195736" y="4149080"/>
          <a:ext cx="3672408" cy="2580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r:id="rId3" imgW="1980590" imgH="1369466" progId="Visio.Drawing.11">
                  <p:embed/>
                </p:oleObj>
              </mc:Choice>
              <mc:Fallback>
                <p:oleObj r:id="rId3" imgW="1980590" imgH="136946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149080"/>
                        <a:ext cx="3672408" cy="25801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671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7.2.2 Hash</a:t>
            </a:r>
            <a:r>
              <a:rPr lang="zh-CN" altLang="zh-CN" b="1" dirty="0"/>
              <a:t>函数的发展</a:t>
            </a:r>
            <a:r>
              <a:rPr lang="zh-CN" altLang="zh-CN" b="1" dirty="0" smtClean="0"/>
              <a:t>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513" y="1268413"/>
            <a:ext cx="8458200" cy="5112915"/>
          </a:xfrm>
        </p:spPr>
        <p:txBody>
          <a:bodyPr/>
          <a:lstStyle/>
          <a:p>
            <a:pPr indent="715963">
              <a:buNone/>
            </a:pPr>
            <a:r>
              <a:rPr lang="zh-CN" altLang="zh-CN" dirty="0"/>
              <a:t>最常用的</a:t>
            </a:r>
            <a:r>
              <a:rPr lang="en-US" altLang="zh-CN" dirty="0"/>
              <a:t>Hash</a:t>
            </a:r>
            <a:r>
              <a:rPr lang="zh-CN" altLang="zh-CN" dirty="0"/>
              <a:t>函数有</a:t>
            </a:r>
            <a:r>
              <a:rPr lang="zh-CN" altLang="zh-CN" b="1" dirty="0">
                <a:solidFill>
                  <a:srgbClr val="FF0000"/>
                </a:solidFill>
              </a:rPr>
              <a:t>两大系列</a:t>
            </a:r>
            <a:r>
              <a:rPr lang="zh-CN" altLang="zh-CN" dirty="0"/>
              <a:t>：</a:t>
            </a:r>
            <a:r>
              <a:rPr lang="en-US" altLang="zh-CN" dirty="0"/>
              <a:t>Message Digest </a:t>
            </a:r>
            <a:r>
              <a:rPr lang="zh-CN" altLang="zh-CN" dirty="0"/>
              <a:t>（</a:t>
            </a:r>
            <a:r>
              <a:rPr lang="en-US" altLang="zh-CN" dirty="0"/>
              <a:t>MD</a:t>
            </a:r>
            <a:r>
              <a:rPr lang="zh-CN" altLang="zh-CN" dirty="0"/>
              <a:t>）系列和</a:t>
            </a:r>
            <a:r>
              <a:rPr lang="en-US" altLang="zh-CN" dirty="0"/>
              <a:t>SHA</a:t>
            </a:r>
            <a:r>
              <a:rPr lang="zh-CN" altLang="zh-CN" dirty="0"/>
              <a:t>（</a:t>
            </a:r>
            <a:r>
              <a:rPr lang="en-US" altLang="zh-CN" dirty="0"/>
              <a:t>Security Hash  Algorithm</a:t>
            </a:r>
            <a:r>
              <a:rPr lang="zh-CN" altLang="zh-CN" dirty="0"/>
              <a:t>）系列，而</a:t>
            </a:r>
            <a:r>
              <a:rPr lang="en-US" altLang="zh-CN" dirty="0"/>
              <a:t>MD5</a:t>
            </a:r>
            <a:r>
              <a:rPr lang="zh-CN" altLang="zh-CN" dirty="0"/>
              <a:t>、</a:t>
            </a:r>
            <a:r>
              <a:rPr lang="en-US" altLang="zh-CN" dirty="0"/>
              <a:t>SHA-1</a:t>
            </a:r>
            <a:r>
              <a:rPr lang="zh-CN" altLang="zh-CN" dirty="0"/>
              <a:t>是当前国际通行的两大</a:t>
            </a:r>
            <a:r>
              <a:rPr lang="en-US" altLang="zh-CN" dirty="0"/>
              <a:t>Hash</a:t>
            </a:r>
            <a:r>
              <a:rPr lang="zh-CN" altLang="zh-CN" dirty="0"/>
              <a:t>函数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indent="715963">
              <a:buNone/>
            </a:pPr>
            <a:r>
              <a:rPr lang="en-US" altLang="zh-CN" dirty="0"/>
              <a:t>MD5</a:t>
            </a:r>
            <a:r>
              <a:rPr lang="zh-CN" altLang="zh-CN" dirty="0"/>
              <a:t>曾经是最广泛的摘要</a:t>
            </a:r>
            <a:r>
              <a:rPr lang="zh-CN" altLang="zh-CN" dirty="0" smtClean="0"/>
              <a:t>算法</a:t>
            </a:r>
            <a:r>
              <a:rPr lang="zh-CN" altLang="en-US" dirty="0"/>
              <a:t>。</a:t>
            </a:r>
            <a:r>
              <a:rPr lang="zh-CN" altLang="zh-CN" dirty="0" smtClean="0"/>
              <a:t>在</a:t>
            </a:r>
            <a:r>
              <a:rPr lang="zh-CN" altLang="zh-CN" dirty="0"/>
              <a:t>美国加州圣巴巴拉召开的国际密码学会议（</a:t>
            </a:r>
            <a:r>
              <a:rPr lang="en-US" altLang="zh-CN" dirty="0"/>
              <a:t>Crypto'2004</a:t>
            </a:r>
            <a:r>
              <a:rPr lang="zh-CN" altLang="zh-CN" dirty="0"/>
              <a:t>）</a:t>
            </a:r>
            <a:r>
              <a:rPr lang="zh-CN" altLang="zh-CN" b="1" dirty="0">
                <a:solidFill>
                  <a:srgbClr val="FF0000"/>
                </a:solidFill>
              </a:rPr>
              <a:t>山东大学的王小云教授</a:t>
            </a:r>
            <a:r>
              <a:rPr lang="zh-CN" altLang="zh-CN" dirty="0"/>
              <a:t>做了破译</a:t>
            </a:r>
            <a:r>
              <a:rPr lang="en-US" altLang="zh-CN" dirty="0"/>
              <a:t>MD5</a:t>
            </a:r>
            <a:r>
              <a:rPr lang="zh-CN" altLang="zh-CN" dirty="0"/>
              <a:t>、</a:t>
            </a:r>
            <a:r>
              <a:rPr lang="en-US" altLang="zh-CN" dirty="0"/>
              <a:t>HAVAL-128</a:t>
            </a:r>
            <a:r>
              <a:rPr lang="zh-CN" altLang="zh-CN" dirty="0"/>
              <a:t>、</a:t>
            </a:r>
            <a:r>
              <a:rPr lang="en-US" altLang="zh-CN" dirty="0"/>
              <a:t> MD4</a:t>
            </a:r>
            <a:r>
              <a:rPr lang="zh-CN" altLang="zh-CN" dirty="0"/>
              <a:t>和</a:t>
            </a:r>
            <a:r>
              <a:rPr lang="en-US" altLang="zh-CN" dirty="0"/>
              <a:t>RIPEMD</a:t>
            </a:r>
            <a:r>
              <a:rPr lang="zh-CN" altLang="zh-CN" dirty="0"/>
              <a:t>算法的</a:t>
            </a:r>
            <a:r>
              <a:rPr lang="zh-CN" altLang="zh-CN" dirty="0" smtClean="0"/>
              <a:t>报告；</a:t>
            </a:r>
            <a:endParaRPr lang="en-US" altLang="zh-CN" dirty="0" smtClean="0"/>
          </a:p>
          <a:p>
            <a:pPr indent="715963">
              <a:buNone/>
            </a:pPr>
            <a:r>
              <a:rPr lang="en-US" altLang="zh-CN" dirty="0" smtClean="0"/>
              <a:t>2005</a:t>
            </a:r>
            <a:r>
              <a:rPr lang="zh-CN" altLang="zh-CN" dirty="0"/>
              <a:t>年</a:t>
            </a:r>
            <a:r>
              <a:rPr lang="en-US" altLang="zh-CN" dirty="0"/>
              <a:t>2</a:t>
            </a:r>
            <a:r>
              <a:rPr lang="zh-CN" altLang="zh-CN" dirty="0"/>
              <a:t>月，王小云教授等人发表了对</a:t>
            </a:r>
            <a:r>
              <a:rPr lang="en-US" altLang="zh-CN" dirty="0"/>
              <a:t>SHA-1</a:t>
            </a:r>
            <a:r>
              <a:rPr lang="zh-CN" altLang="zh-CN" dirty="0"/>
              <a:t>的完整版攻击，表示只需少于</a:t>
            </a:r>
            <a:r>
              <a:rPr lang="en-US" altLang="zh-CN" dirty="0"/>
              <a:t>2</a:t>
            </a:r>
            <a:r>
              <a:rPr lang="en-US" altLang="zh-CN" baseline="30000" dirty="0"/>
              <a:t>69</a:t>
            </a:r>
            <a:r>
              <a:rPr lang="zh-CN" altLang="zh-CN" dirty="0"/>
              <a:t>的计算复杂度，就能找到一组</a:t>
            </a:r>
            <a:r>
              <a:rPr lang="en-US" altLang="zh-CN" dirty="0"/>
              <a:t>SHA-1</a:t>
            </a:r>
            <a:r>
              <a:rPr lang="zh-CN" altLang="zh-CN" dirty="0"/>
              <a:t>的碰撞</a:t>
            </a:r>
            <a:r>
              <a:rPr lang="zh-CN" altLang="zh-CN" dirty="0" smtClean="0"/>
              <a:t>。</a:t>
            </a:r>
            <a:r>
              <a:rPr lang="zh-CN" altLang="en-US" dirty="0" smtClean="0"/>
              <a:t>（理论上是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80</a:t>
            </a:r>
            <a:r>
              <a:rPr lang="zh-CN" altLang="en-US" dirty="0" smtClean="0"/>
              <a:t>）</a:t>
            </a:r>
            <a:endParaRPr lang="zh-CN" altLang="zh-CN" dirty="0"/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729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513" y="261119"/>
            <a:ext cx="8458200" cy="5904185"/>
          </a:xfrm>
        </p:spPr>
        <p:txBody>
          <a:bodyPr/>
          <a:lstStyle/>
          <a:p>
            <a:pPr indent="715963">
              <a:buNone/>
            </a:pPr>
            <a:r>
              <a:rPr lang="en-US" altLang="zh-CN" dirty="0"/>
              <a:t>2006</a:t>
            </a:r>
            <a:r>
              <a:rPr lang="zh-CN" altLang="zh-CN" dirty="0"/>
              <a:t>年，</a:t>
            </a:r>
            <a:r>
              <a:rPr lang="en-US" altLang="zh-CN" dirty="0"/>
              <a:t>Christian </a:t>
            </a:r>
            <a:r>
              <a:rPr lang="en-US" altLang="zh-CN" dirty="0" err="1"/>
              <a:t>Rechberger</a:t>
            </a:r>
            <a:r>
              <a:rPr lang="zh-CN" altLang="zh-CN" dirty="0"/>
              <a:t>和</a:t>
            </a:r>
            <a:r>
              <a:rPr lang="en-US" altLang="zh-CN" dirty="0"/>
              <a:t>Christophe De </a:t>
            </a:r>
            <a:r>
              <a:rPr lang="en-US" altLang="zh-CN" dirty="0" err="1"/>
              <a:t>Canni</a:t>
            </a:r>
            <a:r>
              <a:rPr lang="zh-CN" altLang="zh-CN" dirty="0"/>
              <a:t>è</a:t>
            </a:r>
            <a:r>
              <a:rPr lang="en-US" altLang="zh-CN" dirty="0"/>
              <a:t>re</a:t>
            </a:r>
            <a:r>
              <a:rPr lang="zh-CN" altLang="zh-CN" dirty="0"/>
              <a:t>在国际密码讨论年会</a:t>
            </a:r>
            <a:r>
              <a:rPr lang="en-US" altLang="zh-CN" dirty="0"/>
              <a:t>(CRYPTO)</a:t>
            </a:r>
            <a:r>
              <a:rPr lang="zh-CN" altLang="zh-CN" dirty="0"/>
              <a:t>上宣布了他们能在容许攻击者决定部分原信息的条件之下，找到</a:t>
            </a:r>
            <a:r>
              <a:rPr lang="en-US" altLang="zh-CN" dirty="0"/>
              <a:t>SHA-1</a:t>
            </a:r>
            <a:r>
              <a:rPr lang="zh-CN" altLang="zh-CN" dirty="0"/>
              <a:t>的一个碰撞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indent="715963">
              <a:buNone/>
            </a:pPr>
            <a:r>
              <a:rPr lang="en-US" altLang="zh-CN" dirty="0" smtClean="0"/>
              <a:t>2007</a:t>
            </a:r>
            <a:r>
              <a:rPr lang="zh-CN" altLang="zh-CN" dirty="0"/>
              <a:t>年，</a:t>
            </a:r>
            <a:r>
              <a:rPr lang="en-US" altLang="zh-CN" dirty="0"/>
              <a:t>Marc Stevens</a:t>
            </a:r>
            <a:r>
              <a:rPr lang="zh-CN" altLang="zh-CN" dirty="0"/>
              <a:t>，</a:t>
            </a:r>
            <a:r>
              <a:rPr lang="en-US" altLang="zh-CN" dirty="0"/>
              <a:t>Arjen K. </a:t>
            </a:r>
            <a:r>
              <a:rPr lang="en-US" altLang="zh-CN" dirty="0" err="1"/>
              <a:t>Lenstra</a:t>
            </a:r>
            <a:r>
              <a:rPr lang="zh-CN" altLang="zh-CN" dirty="0"/>
              <a:t>和</a:t>
            </a:r>
            <a:r>
              <a:rPr lang="en-US" altLang="zh-CN" dirty="0"/>
              <a:t>Benne de </a:t>
            </a:r>
            <a:r>
              <a:rPr lang="en-US" altLang="zh-CN" dirty="0" err="1"/>
              <a:t>Weger</a:t>
            </a:r>
            <a:r>
              <a:rPr lang="zh-CN" altLang="zh-CN" dirty="0"/>
              <a:t>进一步指出通过伪造软件签名，可重复性攻击</a:t>
            </a:r>
            <a:r>
              <a:rPr lang="en-US" altLang="zh-CN" dirty="0"/>
              <a:t>MD5</a:t>
            </a:r>
            <a:r>
              <a:rPr lang="zh-CN" altLang="zh-CN" dirty="0"/>
              <a:t>算法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indent="715963">
              <a:buNone/>
            </a:pPr>
            <a:r>
              <a:rPr lang="en-US" altLang="zh-CN" dirty="0" smtClean="0"/>
              <a:t>2008</a:t>
            </a:r>
            <a:r>
              <a:rPr lang="zh-CN" altLang="zh-CN" dirty="0"/>
              <a:t>年，荷兰埃因霍芬技术大学科学家成功把</a:t>
            </a:r>
            <a:r>
              <a:rPr lang="en-US" altLang="zh-CN" dirty="0"/>
              <a:t>2</a:t>
            </a:r>
            <a:r>
              <a:rPr lang="zh-CN" altLang="zh-CN" dirty="0"/>
              <a:t>个可执行文件进行了</a:t>
            </a:r>
            <a:r>
              <a:rPr lang="en-US" altLang="zh-CN" dirty="0"/>
              <a:t>MD5</a:t>
            </a:r>
            <a:r>
              <a:rPr lang="zh-CN" altLang="zh-CN" dirty="0"/>
              <a:t>碰撞，使得这两个运行结果不同的程序被计算出同一个</a:t>
            </a:r>
            <a:r>
              <a:rPr lang="en-US" altLang="zh-CN" dirty="0"/>
              <a:t>MD5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indent="715963">
              <a:buNone/>
            </a:pPr>
            <a:r>
              <a:rPr lang="zh-CN" altLang="zh-CN" dirty="0" smtClean="0"/>
              <a:t>同年</a:t>
            </a:r>
            <a:r>
              <a:rPr lang="en-US" altLang="zh-CN" dirty="0"/>
              <a:t>12</a:t>
            </a:r>
            <a:r>
              <a:rPr lang="zh-CN" altLang="zh-CN" dirty="0"/>
              <a:t>月一组科研人员通过</a:t>
            </a:r>
            <a:r>
              <a:rPr lang="en-US" altLang="zh-CN" dirty="0"/>
              <a:t>MD5</a:t>
            </a:r>
            <a:r>
              <a:rPr lang="zh-CN" altLang="zh-CN" dirty="0"/>
              <a:t>碰撞成功生成了伪造的</a:t>
            </a:r>
            <a:r>
              <a:rPr lang="en-US" altLang="zh-CN" dirty="0"/>
              <a:t>SSL</a:t>
            </a:r>
            <a:r>
              <a:rPr lang="zh-CN" altLang="zh-CN" dirty="0"/>
              <a:t>证书，这使得在</a:t>
            </a:r>
            <a:r>
              <a:rPr lang="en-US" altLang="zh-CN" dirty="0"/>
              <a:t>https</a:t>
            </a:r>
            <a:r>
              <a:rPr lang="zh-CN" altLang="zh-CN" dirty="0"/>
              <a:t>协议中服务器可以伪造一些根</a:t>
            </a:r>
            <a:r>
              <a:rPr lang="en-US" altLang="zh-CN" dirty="0"/>
              <a:t>CA</a:t>
            </a:r>
            <a:r>
              <a:rPr lang="zh-CN" altLang="zh-CN" dirty="0"/>
              <a:t>的签名，因此</a:t>
            </a:r>
            <a:r>
              <a:rPr lang="en-US" altLang="zh-CN" dirty="0"/>
              <a:t>MD5</a:t>
            </a:r>
            <a:r>
              <a:rPr lang="zh-CN" altLang="zh-CN" dirty="0"/>
              <a:t>散列算法已不安全，不再推荐使用。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64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513" y="1268412"/>
            <a:ext cx="8458200" cy="5472955"/>
          </a:xfrm>
        </p:spPr>
        <p:txBody>
          <a:bodyPr/>
          <a:lstStyle/>
          <a:p>
            <a:pPr indent="715963">
              <a:buNone/>
            </a:pPr>
            <a:r>
              <a:rPr lang="en-US" altLang="zh-CN" dirty="0"/>
              <a:t>2012</a:t>
            </a:r>
            <a:r>
              <a:rPr lang="zh-CN" altLang="zh-CN" dirty="0"/>
              <a:t>年，</a:t>
            </a:r>
            <a:r>
              <a:rPr lang="en-US" altLang="zh-CN" dirty="0"/>
              <a:t>Mark Stevens</a:t>
            </a:r>
            <a:r>
              <a:rPr lang="zh-CN" altLang="zh-CN" dirty="0"/>
              <a:t>使用了大量的云服务器来对</a:t>
            </a:r>
            <a:r>
              <a:rPr lang="en-US" altLang="zh-CN" dirty="0"/>
              <a:t>SHA-1</a:t>
            </a:r>
            <a:r>
              <a:rPr lang="zh-CN" altLang="zh-CN" dirty="0"/>
              <a:t>的进行差分路径攻击，仅用</a:t>
            </a:r>
            <a:r>
              <a:rPr lang="en-US" altLang="zh-CN" dirty="0"/>
              <a:t>2</a:t>
            </a:r>
            <a:r>
              <a:rPr lang="en-US" altLang="zh-CN" baseline="30000" dirty="0"/>
              <a:t>58.5</a:t>
            </a:r>
            <a:r>
              <a:rPr lang="zh-CN" altLang="zh-CN" dirty="0"/>
              <a:t>次就能形成一次攻击碰撞，并且估计，在</a:t>
            </a:r>
            <a:r>
              <a:rPr lang="en-US" altLang="zh-CN" dirty="0"/>
              <a:t>2</a:t>
            </a:r>
            <a:r>
              <a:rPr lang="en-US" altLang="zh-CN" baseline="30000" dirty="0"/>
              <a:t>61</a:t>
            </a:r>
            <a:r>
              <a:rPr lang="zh-CN" altLang="zh-CN" dirty="0"/>
              <a:t>次的循环计算后，就可以形成完整的哈希碰撞密码库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indent="715963">
              <a:buNone/>
            </a:pPr>
            <a:r>
              <a:rPr lang="zh-CN" altLang="zh-CN" dirty="0" smtClean="0"/>
              <a:t>由于</a:t>
            </a:r>
            <a:r>
              <a:rPr lang="zh-CN" altLang="zh-CN" dirty="0"/>
              <a:t>近年来对哈希算法的分析与破解取得了突破性的进展，由于</a:t>
            </a:r>
            <a:r>
              <a:rPr lang="en-US" altLang="zh-CN" dirty="0"/>
              <a:t>MD5</a:t>
            </a:r>
            <a:r>
              <a:rPr lang="zh-CN" altLang="zh-CN" dirty="0"/>
              <a:t>和</a:t>
            </a:r>
            <a:r>
              <a:rPr lang="en-US" altLang="zh-CN" dirty="0"/>
              <a:t>SHA-0</a:t>
            </a:r>
            <a:r>
              <a:rPr lang="zh-CN" altLang="zh-CN" dirty="0"/>
              <a:t>成功的破解，以及对</a:t>
            </a:r>
            <a:r>
              <a:rPr lang="en-US" altLang="zh-CN" dirty="0"/>
              <a:t>SHA-1</a:t>
            </a:r>
            <a:r>
              <a:rPr lang="zh-CN" altLang="zh-CN" dirty="0"/>
              <a:t>和</a:t>
            </a:r>
            <a:r>
              <a:rPr lang="en-US" altLang="zh-CN" dirty="0"/>
              <a:t>SHA-2</a:t>
            </a:r>
            <a:r>
              <a:rPr lang="zh-CN" altLang="zh-CN" dirty="0"/>
              <a:t>理论上的攻击出现，使得现行的</a:t>
            </a:r>
            <a:r>
              <a:rPr lang="en-US" altLang="zh-CN" dirty="0"/>
              <a:t>MD</a:t>
            </a:r>
            <a:r>
              <a:rPr lang="zh-CN" altLang="zh-CN" dirty="0"/>
              <a:t>系列和</a:t>
            </a:r>
            <a:r>
              <a:rPr lang="en-US" altLang="zh-CN" dirty="0"/>
              <a:t>SHA</a:t>
            </a:r>
            <a:r>
              <a:rPr lang="zh-CN" altLang="zh-CN" dirty="0"/>
              <a:t>系列算法都不再满足安全需要。</a:t>
            </a:r>
            <a:r>
              <a:rPr lang="en-US" altLang="zh-CN" dirty="0"/>
              <a:t>NIST</a:t>
            </a:r>
            <a:r>
              <a:rPr lang="zh-CN" altLang="zh-CN" dirty="0"/>
              <a:t>希望选出一个与之前算法不同的，可替换的</a:t>
            </a:r>
            <a:r>
              <a:rPr lang="en-US" altLang="zh-CN" dirty="0"/>
              <a:t>Hash</a:t>
            </a:r>
            <a:r>
              <a:rPr lang="zh-CN" altLang="zh-CN" dirty="0"/>
              <a:t>算法，</a:t>
            </a:r>
            <a:r>
              <a:rPr lang="zh-CN" altLang="zh-CN" b="1" dirty="0">
                <a:solidFill>
                  <a:srgbClr val="FF0000"/>
                </a:solidFill>
              </a:rPr>
              <a:t>于是</a:t>
            </a:r>
            <a:r>
              <a:rPr lang="en-US" altLang="zh-CN" b="1" dirty="0">
                <a:solidFill>
                  <a:srgbClr val="FF0000"/>
                </a:solidFill>
              </a:rPr>
              <a:t>NIST</a:t>
            </a:r>
            <a:r>
              <a:rPr lang="zh-CN" altLang="zh-CN" b="1" dirty="0">
                <a:solidFill>
                  <a:srgbClr val="FF0000"/>
                </a:solidFill>
              </a:rPr>
              <a:t>于</a:t>
            </a:r>
            <a:r>
              <a:rPr lang="en-US" altLang="zh-CN" b="1" dirty="0">
                <a:solidFill>
                  <a:srgbClr val="FF0000"/>
                </a:solidFill>
              </a:rPr>
              <a:t>2007</a:t>
            </a:r>
            <a:r>
              <a:rPr lang="zh-CN" altLang="zh-CN" b="1" dirty="0">
                <a:solidFill>
                  <a:srgbClr val="FF0000"/>
                </a:solidFill>
              </a:rPr>
              <a:t>年发起了</a:t>
            </a:r>
            <a:r>
              <a:rPr lang="en-US" altLang="zh-CN" b="1" dirty="0">
                <a:solidFill>
                  <a:srgbClr val="FF0000"/>
                </a:solidFill>
              </a:rPr>
              <a:t>SHA-3</a:t>
            </a:r>
            <a:r>
              <a:rPr lang="zh-CN" altLang="zh-CN" b="1" dirty="0">
                <a:solidFill>
                  <a:srgbClr val="FF0000"/>
                </a:solidFill>
              </a:rPr>
              <a:t>竞赛以征集新的摘要算法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indent="715963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975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4529" y="1412900"/>
            <a:ext cx="8241927" cy="5445100"/>
          </a:xfrm>
        </p:spPr>
        <p:txBody>
          <a:bodyPr/>
          <a:lstStyle/>
          <a:p>
            <a:pPr indent="715963">
              <a:buNone/>
            </a:pPr>
            <a:r>
              <a:rPr lang="zh-CN" altLang="zh-CN" dirty="0"/>
              <a:t>到</a:t>
            </a:r>
            <a:r>
              <a:rPr lang="en-US" altLang="zh-CN" dirty="0"/>
              <a:t>2008</a:t>
            </a:r>
            <a:r>
              <a:rPr lang="zh-CN" altLang="zh-CN" dirty="0"/>
              <a:t>年</a:t>
            </a:r>
            <a:r>
              <a:rPr lang="en-US" altLang="zh-CN" dirty="0"/>
              <a:t>10</a:t>
            </a:r>
            <a:r>
              <a:rPr lang="zh-CN" altLang="zh-CN" dirty="0"/>
              <a:t>月</a:t>
            </a:r>
            <a:r>
              <a:rPr lang="en-US" altLang="zh-CN" dirty="0"/>
              <a:t>31</a:t>
            </a:r>
            <a:r>
              <a:rPr lang="zh-CN" altLang="zh-CN" dirty="0"/>
              <a:t>日为止，</a:t>
            </a:r>
            <a:r>
              <a:rPr lang="en-US" altLang="zh-CN" dirty="0"/>
              <a:t>NIST</a:t>
            </a:r>
            <a:r>
              <a:rPr lang="zh-CN" altLang="zh-CN" dirty="0"/>
              <a:t>收到了</a:t>
            </a:r>
            <a:r>
              <a:rPr lang="en-US" altLang="zh-CN" dirty="0"/>
              <a:t>64</a:t>
            </a:r>
            <a:r>
              <a:rPr lang="zh-CN" altLang="zh-CN" dirty="0"/>
              <a:t>份来自世界各个密码组织或个人提交的候选算法，并且有</a:t>
            </a:r>
            <a:r>
              <a:rPr lang="en-US" altLang="zh-CN" dirty="0"/>
              <a:t>51</a:t>
            </a:r>
            <a:r>
              <a:rPr lang="zh-CN" altLang="zh-CN" dirty="0"/>
              <a:t>个候选算法进入第一轮评估。</a:t>
            </a:r>
            <a:r>
              <a:rPr lang="en-US" altLang="zh-CN" dirty="0"/>
              <a:t>2009</a:t>
            </a:r>
            <a:r>
              <a:rPr lang="zh-CN" altLang="zh-CN" dirty="0"/>
              <a:t>年的第一轮筛选后</a:t>
            </a:r>
            <a:r>
              <a:rPr lang="en-US" altLang="zh-CN" dirty="0"/>
              <a:t>14</a:t>
            </a:r>
            <a:r>
              <a:rPr lang="zh-CN" altLang="zh-CN" dirty="0"/>
              <a:t>个进入第二轮的评选。</a:t>
            </a:r>
            <a:r>
              <a:rPr lang="en-US" altLang="zh-CN" dirty="0"/>
              <a:t>2010</a:t>
            </a:r>
            <a:r>
              <a:rPr lang="zh-CN" altLang="zh-CN" dirty="0"/>
              <a:t>年，</a:t>
            </a:r>
            <a:r>
              <a:rPr lang="en-US" altLang="zh-CN" dirty="0"/>
              <a:t>Keccak</a:t>
            </a:r>
            <a:r>
              <a:rPr lang="zh-CN" altLang="zh-CN" dirty="0"/>
              <a:t>成功通过第二轮筛选进入</a:t>
            </a:r>
            <a:r>
              <a:rPr lang="en-US" altLang="zh-CN" dirty="0"/>
              <a:t>SHA-3</a:t>
            </a:r>
            <a:r>
              <a:rPr lang="zh-CN" altLang="zh-CN" dirty="0"/>
              <a:t>的最后一轮，成为</a:t>
            </a:r>
            <a:r>
              <a:rPr lang="en-US" altLang="zh-CN" dirty="0"/>
              <a:t>5</a:t>
            </a:r>
            <a:r>
              <a:rPr lang="zh-CN" altLang="zh-CN" dirty="0"/>
              <a:t>个最终候选摘要算法之一。</a:t>
            </a:r>
          </a:p>
          <a:p>
            <a:pPr indent="715963">
              <a:buNone/>
            </a:pPr>
            <a:r>
              <a:rPr lang="en-US" altLang="zh-CN" dirty="0"/>
              <a:t>2012</a:t>
            </a:r>
            <a:r>
              <a:rPr lang="zh-CN" altLang="zh-CN" dirty="0"/>
              <a:t>年</a:t>
            </a:r>
            <a:r>
              <a:rPr lang="en-US" altLang="zh-CN" dirty="0"/>
              <a:t>10</a:t>
            </a:r>
            <a:r>
              <a:rPr lang="zh-CN" altLang="zh-CN" dirty="0"/>
              <a:t>月</a:t>
            </a:r>
            <a:r>
              <a:rPr lang="en-US" altLang="zh-CN" dirty="0"/>
              <a:t>2</a:t>
            </a:r>
            <a:r>
              <a:rPr lang="zh-CN" altLang="zh-CN" dirty="0"/>
              <a:t>号，</a:t>
            </a:r>
            <a:r>
              <a:rPr lang="en-US" altLang="zh-CN" dirty="0"/>
              <a:t>Keccak</a:t>
            </a:r>
            <a:r>
              <a:rPr lang="zh-CN" altLang="zh-CN" dirty="0"/>
              <a:t>从</a:t>
            </a:r>
            <a:r>
              <a:rPr lang="en-US" altLang="zh-CN" dirty="0"/>
              <a:t>5</a:t>
            </a:r>
            <a:r>
              <a:rPr lang="zh-CN" altLang="zh-CN" dirty="0"/>
              <a:t>个进入第三轮的算法中被选为</a:t>
            </a:r>
            <a:r>
              <a:rPr lang="en-US" altLang="zh-CN" dirty="0"/>
              <a:t>SHA-3</a:t>
            </a:r>
            <a:r>
              <a:rPr lang="zh-CN" altLang="zh-CN" dirty="0"/>
              <a:t>竞赛的胜利者。</a:t>
            </a:r>
            <a:r>
              <a:rPr lang="en-US" altLang="zh-CN" dirty="0"/>
              <a:t>SHA-3</a:t>
            </a:r>
            <a:r>
              <a:rPr lang="zh-CN" altLang="zh-CN" dirty="0"/>
              <a:t>的评选并不意味着要取代</a:t>
            </a:r>
            <a:r>
              <a:rPr lang="en-US" altLang="zh-CN" dirty="0"/>
              <a:t>SHA-2</a:t>
            </a:r>
            <a:r>
              <a:rPr lang="zh-CN" altLang="zh-CN" dirty="0"/>
              <a:t>，因为对</a:t>
            </a:r>
            <a:r>
              <a:rPr lang="en-US" altLang="zh-CN" dirty="0"/>
              <a:t>SHA-2</a:t>
            </a:r>
            <a:r>
              <a:rPr lang="zh-CN" altLang="zh-CN" dirty="0"/>
              <a:t>的已证实的有效攻击还没有出现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indent="715963">
              <a:buNone/>
            </a:pPr>
            <a:endParaRPr lang="en-US" altLang="zh-CN" dirty="0"/>
          </a:p>
          <a:p>
            <a:pPr indent="715963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2017.2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Google</a:t>
            </a:r>
            <a:r>
              <a:rPr lang="zh-CN" altLang="en-US" b="1" dirty="0">
                <a:solidFill>
                  <a:srgbClr val="FF0000"/>
                </a:solidFill>
              </a:rPr>
              <a:t>宣布攻破</a:t>
            </a:r>
            <a:r>
              <a:rPr lang="en-US" altLang="zh-CN" b="1" dirty="0">
                <a:solidFill>
                  <a:srgbClr val="FF0000"/>
                </a:solidFill>
              </a:rPr>
              <a:t>SHA-1</a:t>
            </a:r>
            <a:r>
              <a:rPr lang="zh-CN" altLang="en-US" b="1" dirty="0" smtClean="0">
                <a:solidFill>
                  <a:srgbClr val="FF0000"/>
                </a:solidFill>
              </a:rPr>
              <a:t>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33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512" y="1268413"/>
            <a:ext cx="8745983" cy="4824412"/>
          </a:xfrm>
        </p:spPr>
        <p:txBody>
          <a:bodyPr/>
          <a:lstStyle/>
          <a:p>
            <a:pPr>
              <a:buNone/>
            </a:pPr>
            <a:r>
              <a:rPr lang="zh-CN" altLang="zh-CN" b="1" dirty="0"/>
              <a:t>本章导读：</a:t>
            </a:r>
            <a:endParaRPr lang="zh-CN" altLang="zh-CN" dirty="0"/>
          </a:p>
          <a:p>
            <a:pPr indent="625475">
              <a:buNone/>
            </a:pPr>
            <a:r>
              <a:rPr lang="zh-CN" altLang="zh-CN" dirty="0"/>
              <a:t>本章首先介绍认证与认证系统的基本概念，接着介绍了</a:t>
            </a:r>
            <a:r>
              <a:rPr lang="en-US" altLang="zh-CN" b="1" dirty="0">
                <a:solidFill>
                  <a:srgbClr val="FF0000"/>
                </a:solidFill>
              </a:rPr>
              <a:t>Hash</a:t>
            </a:r>
            <a:r>
              <a:rPr lang="zh-CN" altLang="zh-CN" b="1" dirty="0">
                <a:solidFill>
                  <a:srgbClr val="FF0000"/>
                </a:solidFill>
              </a:rPr>
              <a:t>算法</a:t>
            </a:r>
            <a:r>
              <a:rPr lang="zh-CN" altLang="zh-CN" dirty="0"/>
              <a:t>的基本概念及基本属性和结构、</a:t>
            </a:r>
            <a:r>
              <a:rPr lang="en-US" altLang="zh-CN" dirty="0"/>
              <a:t>Hash</a:t>
            </a:r>
            <a:r>
              <a:rPr lang="zh-CN" altLang="zh-CN" dirty="0"/>
              <a:t>算法的发展简史，然后详细介绍了最常用的</a:t>
            </a:r>
            <a:r>
              <a:rPr lang="en-US" altLang="zh-CN" dirty="0"/>
              <a:t>Hash</a:t>
            </a:r>
            <a:r>
              <a:rPr lang="zh-CN" altLang="zh-CN" dirty="0"/>
              <a:t>算法：</a:t>
            </a:r>
            <a:r>
              <a:rPr lang="en-US" altLang="zh-CN" b="1" dirty="0">
                <a:solidFill>
                  <a:srgbClr val="FF0000"/>
                </a:solidFill>
              </a:rPr>
              <a:t>SHA-1</a:t>
            </a:r>
            <a:r>
              <a:rPr lang="zh-CN" altLang="zh-CN" b="1" dirty="0">
                <a:solidFill>
                  <a:srgbClr val="FF0000"/>
                </a:solidFill>
              </a:rPr>
              <a:t>算法</a:t>
            </a:r>
            <a:r>
              <a:rPr lang="zh-CN" altLang="zh-CN" dirty="0"/>
              <a:t>、</a:t>
            </a:r>
            <a:r>
              <a:rPr lang="en-US" altLang="zh-CN" dirty="0"/>
              <a:t>SHA-256</a:t>
            </a:r>
            <a:r>
              <a:rPr lang="zh-CN" altLang="zh-CN" dirty="0"/>
              <a:t>、</a:t>
            </a:r>
            <a:r>
              <a:rPr lang="en-US" altLang="zh-CN" dirty="0"/>
              <a:t>SHA-386</a:t>
            </a:r>
            <a:r>
              <a:rPr lang="zh-CN" altLang="zh-CN" dirty="0"/>
              <a:t>、</a:t>
            </a:r>
            <a:r>
              <a:rPr lang="en-US" altLang="zh-CN" dirty="0"/>
              <a:t>SHA-512</a:t>
            </a:r>
            <a:r>
              <a:rPr lang="zh-CN" altLang="zh-CN" dirty="0"/>
              <a:t>，</a:t>
            </a:r>
            <a:r>
              <a:rPr lang="en-US" altLang="zh-CN" dirty="0"/>
              <a:t>SHA-3</a:t>
            </a:r>
            <a:r>
              <a:rPr lang="zh-CN" altLang="zh-CN" dirty="0"/>
              <a:t>，</a:t>
            </a:r>
            <a:r>
              <a:rPr lang="en-US" altLang="zh-CN" dirty="0"/>
              <a:t>MD5</a:t>
            </a:r>
            <a:r>
              <a:rPr lang="zh-CN" altLang="zh-CN" dirty="0"/>
              <a:t>算法、以及</a:t>
            </a:r>
            <a:r>
              <a:rPr lang="en-US" altLang="zh-CN" dirty="0"/>
              <a:t>Hash</a:t>
            </a:r>
            <a:r>
              <a:rPr lang="zh-CN" altLang="zh-CN" dirty="0"/>
              <a:t>函数的应用和</a:t>
            </a:r>
            <a:r>
              <a:rPr lang="en-US" altLang="zh-CN" dirty="0"/>
              <a:t>Hash</a:t>
            </a:r>
            <a:r>
              <a:rPr lang="zh-CN" altLang="zh-CN" dirty="0"/>
              <a:t>函数最主要的攻击方法，最后介绍了消息认证和</a:t>
            </a:r>
            <a:r>
              <a:rPr lang="en-US" altLang="zh-CN" dirty="0"/>
              <a:t>Hash</a:t>
            </a:r>
            <a:r>
              <a:rPr lang="zh-CN" altLang="zh-CN" dirty="0"/>
              <a:t>函数的应用实例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indent="625475">
              <a:buNone/>
            </a:pPr>
            <a:r>
              <a:rPr lang="zh-CN" altLang="zh-CN" dirty="0" smtClean="0"/>
              <a:t>通过本章</a:t>
            </a:r>
            <a:r>
              <a:rPr lang="zh-CN" altLang="zh-CN" dirty="0"/>
              <a:t>的学习，使读者对信息安全的认证和</a:t>
            </a:r>
            <a:r>
              <a:rPr lang="en-US" altLang="zh-CN" dirty="0"/>
              <a:t>Hash</a:t>
            </a:r>
            <a:r>
              <a:rPr lang="zh-CN" altLang="zh-CN" dirty="0"/>
              <a:t>函数知识及它们间的关系有一个了解，对读者按计划学好本书后续数字签名知识具有重要的指导作用。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42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715963">
              <a:buNone/>
            </a:pPr>
            <a:r>
              <a:rPr lang="zh-CN" altLang="zh-CN" dirty="0"/>
              <a:t>最常用的</a:t>
            </a:r>
            <a:r>
              <a:rPr lang="en-US" altLang="zh-CN" dirty="0"/>
              <a:t>Hash</a:t>
            </a:r>
            <a:r>
              <a:rPr lang="zh-CN" altLang="zh-CN" dirty="0"/>
              <a:t>函数主要可分为如下几类：</a:t>
            </a:r>
          </a:p>
          <a:p>
            <a:pPr indent="715963">
              <a:buNone/>
            </a:pPr>
            <a:r>
              <a:rPr lang="en-US" altLang="zh-CN" b="1" dirty="0"/>
              <a:t>1</a:t>
            </a:r>
            <a:r>
              <a:rPr lang="zh-CN" altLang="zh-CN" b="1" dirty="0"/>
              <a:t>．</a:t>
            </a:r>
            <a:r>
              <a:rPr lang="en-US" altLang="zh-CN" b="1" dirty="0"/>
              <a:t>Message Digest </a:t>
            </a:r>
            <a:r>
              <a:rPr lang="zh-CN" altLang="zh-CN" b="1" dirty="0"/>
              <a:t>（</a:t>
            </a:r>
            <a:r>
              <a:rPr lang="en-US" altLang="zh-CN" b="1" dirty="0"/>
              <a:t>MD</a:t>
            </a:r>
            <a:r>
              <a:rPr lang="zh-CN" altLang="zh-CN" b="1" dirty="0"/>
              <a:t>）系列</a:t>
            </a:r>
            <a:endParaRPr lang="zh-CN" altLang="zh-CN" dirty="0"/>
          </a:p>
          <a:p>
            <a:pPr indent="715963">
              <a:buNone/>
            </a:pPr>
            <a:r>
              <a:rPr lang="en-US" altLang="zh-CN" dirty="0"/>
              <a:t>MD</a:t>
            </a:r>
            <a:r>
              <a:rPr lang="zh-CN" altLang="zh-CN" dirty="0"/>
              <a:t>系列是由国际著名密码学家图灵奖获得者兼公钥加密算法</a:t>
            </a:r>
            <a:r>
              <a:rPr lang="en-US" altLang="zh-CN" dirty="0"/>
              <a:t>RSA</a:t>
            </a:r>
            <a:r>
              <a:rPr lang="zh-CN" altLang="zh-CN" dirty="0"/>
              <a:t>的创始人</a:t>
            </a:r>
            <a:r>
              <a:rPr lang="en-US" altLang="zh-CN" dirty="0" err="1"/>
              <a:t>Rivest</a:t>
            </a:r>
            <a:r>
              <a:rPr lang="zh-CN" altLang="zh-CN" dirty="0"/>
              <a:t>设计，包括</a:t>
            </a:r>
            <a:r>
              <a:rPr lang="en-US" altLang="zh-CN" dirty="0"/>
              <a:t>MD2</a:t>
            </a:r>
            <a:r>
              <a:rPr lang="zh-CN" altLang="zh-CN" dirty="0"/>
              <a:t>（</a:t>
            </a:r>
            <a:r>
              <a:rPr lang="en-US" altLang="zh-CN" dirty="0"/>
              <a:t>1989</a:t>
            </a:r>
            <a:r>
              <a:rPr lang="zh-CN" altLang="zh-CN" dirty="0"/>
              <a:t>年针对</a:t>
            </a:r>
            <a:r>
              <a:rPr lang="en-US" altLang="zh-CN" dirty="0"/>
              <a:t>8</a:t>
            </a:r>
            <a:r>
              <a:rPr lang="zh-CN" altLang="zh-CN" dirty="0"/>
              <a:t>位计算机上实现），</a:t>
            </a:r>
            <a:r>
              <a:rPr lang="en-US" altLang="zh-CN" dirty="0"/>
              <a:t>MD4</a:t>
            </a:r>
            <a:r>
              <a:rPr lang="zh-CN" altLang="zh-CN" dirty="0"/>
              <a:t>（</a:t>
            </a:r>
            <a:r>
              <a:rPr lang="en-US" altLang="zh-CN" dirty="0"/>
              <a:t>1990</a:t>
            </a:r>
            <a:r>
              <a:rPr lang="zh-CN" altLang="zh-CN" dirty="0"/>
              <a:t>年针对</a:t>
            </a:r>
            <a:r>
              <a:rPr lang="en-US" altLang="zh-CN" dirty="0"/>
              <a:t>32</a:t>
            </a:r>
            <a:r>
              <a:rPr lang="zh-CN" altLang="zh-CN" dirty="0"/>
              <a:t>位计算机上实现）和</a:t>
            </a:r>
            <a:r>
              <a:rPr lang="en-US" altLang="zh-CN" dirty="0"/>
              <a:t>MD5</a:t>
            </a:r>
            <a:r>
              <a:rPr lang="zh-CN" altLang="zh-CN" dirty="0"/>
              <a:t>（</a:t>
            </a:r>
            <a:r>
              <a:rPr lang="en-US" altLang="zh-CN" dirty="0"/>
              <a:t>1991</a:t>
            </a:r>
            <a:r>
              <a:rPr lang="zh-CN" altLang="zh-CN" dirty="0"/>
              <a:t>年提出的，是对</a:t>
            </a:r>
            <a:r>
              <a:rPr lang="en-US" altLang="zh-CN" dirty="0"/>
              <a:t>MD4</a:t>
            </a:r>
            <a:r>
              <a:rPr lang="zh-CN" altLang="zh-CN" dirty="0"/>
              <a:t>的改进版，包括其哈希值为</a:t>
            </a:r>
            <a:r>
              <a:rPr lang="en-US" altLang="zh-CN" dirty="0"/>
              <a:t>128</a:t>
            </a:r>
            <a:r>
              <a:rPr lang="zh-CN" altLang="zh-CN" dirty="0"/>
              <a:t>位）。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80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412"/>
            <a:ext cx="8497193" cy="5256931"/>
          </a:xfrm>
        </p:spPr>
        <p:txBody>
          <a:bodyPr/>
          <a:lstStyle/>
          <a:p>
            <a:pPr>
              <a:buNone/>
            </a:pPr>
            <a:r>
              <a:rPr lang="en-US" altLang="zh-CN" b="1" dirty="0"/>
              <a:t>2</a:t>
            </a:r>
            <a:r>
              <a:rPr lang="zh-CN" altLang="zh-CN" b="1" dirty="0"/>
              <a:t>．</a:t>
            </a:r>
            <a:r>
              <a:rPr lang="en-US" altLang="zh-CN" b="1" dirty="0"/>
              <a:t>SHA</a:t>
            </a:r>
            <a:r>
              <a:rPr lang="zh-CN" altLang="zh-CN" b="1" dirty="0"/>
              <a:t>（</a:t>
            </a:r>
            <a:r>
              <a:rPr lang="en-US" altLang="zh-CN" b="1" dirty="0"/>
              <a:t>Security Hash  Algorithm</a:t>
            </a:r>
            <a:r>
              <a:rPr lang="zh-CN" altLang="zh-CN" b="1" dirty="0"/>
              <a:t>）系列</a:t>
            </a:r>
            <a:endParaRPr lang="zh-CN" altLang="zh-CN" dirty="0"/>
          </a:p>
          <a:p>
            <a:pPr indent="715963">
              <a:buNone/>
            </a:pPr>
            <a:r>
              <a:rPr lang="zh-CN" altLang="zh-CN" dirty="0"/>
              <a:t>由美国专门制定密码算法的标准机构</a:t>
            </a:r>
            <a:r>
              <a:rPr lang="en-US" altLang="zh-CN" dirty="0"/>
              <a:t>NIST</a:t>
            </a:r>
            <a:r>
              <a:rPr lang="zh-CN" altLang="zh-CN" dirty="0"/>
              <a:t>和</a:t>
            </a:r>
            <a:r>
              <a:rPr lang="en-US" altLang="zh-CN" dirty="0"/>
              <a:t>NSA</a:t>
            </a:r>
            <a:r>
              <a:rPr lang="zh-CN" altLang="zh-CN" dirty="0"/>
              <a:t>（</a:t>
            </a:r>
            <a:r>
              <a:rPr lang="en-US" altLang="zh-CN" dirty="0"/>
              <a:t>National Security Agency</a:t>
            </a:r>
            <a:r>
              <a:rPr lang="zh-CN" altLang="zh-CN" dirty="0"/>
              <a:t>，国家安全局），在</a:t>
            </a:r>
            <a:r>
              <a:rPr lang="en-US" altLang="zh-CN" dirty="0"/>
              <a:t>1993</a:t>
            </a:r>
            <a:r>
              <a:rPr lang="zh-CN" altLang="zh-CN" dirty="0"/>
              <a:t>年，在</a:t>
            </a:r>
            <a:r>
              <a:rPr lang="en-US" altLang="zh-CN" dirty="0"/>
              <a:t>MD5</a:t>
            </a:r>
            <a:r>
              <a:rPr lang="zh-CN" altLang="zh-CN" dirty="0"/>
              <a:t>基础上首先提出</a:t>
            </a:r>
            <a:r>
              <a:rPr lang="en-US" altLang="zh-CN" dirty="0"/>
              <a:t>SHA-0</a:t>
            </a:r>
            <a:r>
              <a:rPr lang="zh-CN" altLang="zh-CN" dirty="0"/>
              <a:t>，美国国家安全局（</a:t>
            </a:r>
            <a:r>
              <a:rPr lang="en-US" altLang="zh-CN" dirty="0"/>
              <a:t>NSA</a:t>
            </a:r>
            <a:r>
              <a:rPr lang="zh-CN" altLang="zh-CN" dirty="0"/>
              <a:t>）在这个算法发布之后就将其撤回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indent="715963">
              <a:buNone/>
            </a:pPr>
            <a:r>
              <a:rPr lang="en-US" altLang="zh-CN" dirty="0" smtClean="0"/>
              <a:t>1995</a:t>
            </a:r>
            <a:r>
              <a:rPr lang="zh-CN" altLang="zh-CN" dirty="0"/>
              <a:t>年</a:t>
            </a:r>
            <a:r>
              <a:rPr lang="en-US" altLang="zh-CN" dirty="0"/>
              <a:t>SHA-1</a:t>
            </a:r>
            <a:r>
              <a:rPr lang="zh-CN" altLang="zh-CN" dirty="0"/>
              <a:t>被提出</a:t>
            </a:r>
            <a:r>
              <a:rPr lang="en-US" altLang="zh-CN" dirty="0"/>
              <a:t>(</a:t>
            </a:r>
            <a:r>
              <a:rPr lang="zh-CN" altLang="zh-CN" dirty="0"/>
              <a:t>即美国的</a:t>
            </a:r>
            <a:r>
              <a:rPr lang="en-US" altLang="zh-CN" dirty="0"/>
              <a:t>FIPS PUB 180-1</a:t>
            </a:r>
            <a:r>
              <a:rPr lang="zh-CN" altLang="zh-CN" dirty="0"/>
              <a:t>标准</a:t>
            </a:r>
            <a:r>
              <a:rPr lang="en-US" altLang="zh-CN" dirty="0"/>
              <a:t>)</a:t>
            </a:r>
            <a:r>
              <a:rPr lang="zh-CN" altLang="zh-CN" dirty="0"/>
              <a:t>，消息散列为</a:t>
            </a:r>
            <a:r>
              <a:rPr lang="en-US" altLang="zh-CN" dirty="0"/>
              <a:t>160 bits</a:t>
            </a:r>
            <a:r>
              <a:rPr lang="zh-CN" altLang="zh-CN" dirty="0"/>
              <a:t>。现今</a:t>
            </a:r>
            <a:r>
              <a:rPr lang="en-US" altLang="zh-CN" dirty="0"/>
              <a:t>SHA-1</a:t>
            </a:r>
            <a:r>
              <a:rPr lang="zh-CN" altLang="zh-CN" dirty="0"/>
              <a:t>应用到</a:t>
            </a:r>
            <a:r>
              <a:rPr lang="en-US" altLang="zh-CN" dirty="0"/>
              <a:t>DSA</a:t>
            </a:r>
            <a:r>
              <a:rPr lang="zh-CN" altLang="zh-CN" dirty="0"/>
              <a:t>数字签名的标准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indent="715963">
              <a:buNone/>
            </a:pPr>
            <a:r>
              <a:rPr lang="zh-CN" altLang="zh-CN" dirty="0" smtClean="0"/>
              <a:t>在</a:t>
            </a:r>
            <a:r>
              <a:rPr lang="en-US" altLang="zh-CN" dirty="0"/>
              <a:t>2003</a:t>
            </a:r>
            <a:r>
              <a:rPr lang="zh-CN" altLang="zh-CN" dirty="0"/>
              <a:t>年，相继对</a:t>
            </a:r>
            <a:r>
              <a:rPr lang="en-US" altLang="zh-CN" dirty="0"/>
              <a:t>SHA</a:t>
            </a:r>
            <a:r>
              <a:rPr lang="zh-CN" altLang="zh-CN" dirty="0"/>
              <a:t>系列算法进行扩展，提出</a:t>
            </a:r>
            <a:r>
              <a:rPr lang="en-US" altLang="zh-CN" dirty="0"/>
              <a:t>SHA-256</a:t>
            </a:r>
            <a:r>
              <a:rPr lang="zh-CN" altLang="zh-CN" dirty="0"/>
              <a:t>、</a:t>
            </a:r>
            <a:r>
              <a:rPr lang="en-US" altLang="zh-CN" dirty="0"/>
              <a:t>SHA-384</a:t>
            </a:r>
            <a:r>
              <a:rPr lang="zh-CN" altLang="zh-CN" dirty="0"/>
              <a:t>、</a:t>
            </a:r>
            <a:r>
              <a:rPr lang="en-US" altLang="zh-CN" dirty="0"/>
              <a:t>SHA-512(</a:t>
            </a:r>
            <a:r>
              <a:rPr lang="zh-CN" altLang="zh-CN" dirty="0"/>
              <a:t>即美国的</a:t>
            </a:r>
            <a:r>
              <a:rPr lang="en-US" altLang="zh-CN" dirty="0"/>
              <a:t>FIPS PUB 180-2</a:t>
            </a:r>
            <a:r>
              <a:rPr lang="zh-CN" altLang="zh-CN" dirty="0"/>
              <a:t>标准</a:t>
            </a:r>
            <a:r>
              <a:rPr lang="en-US" altLang="zh-CN" dirty="0"/>
              <a:t>)</a:t>
            </a:r>
            <a:r>
              <a:rPr lang="zh-CN" altLang="zh-CN" dirty="0"/>
              <a:t>，并于</a:t>
            </a:r>
            <a:r>
              <a:rPr lang="en-US" altLang="zh-CN" dirty="0"/>
              <a:t>2004</a:t>
            </a:r>
            <a:r>
              <a:rPr lang="zh-CN" altLang="zh-CN" dirty="0"/>
              <a:t>年加入了额外的变种：</a:t>
            </a:r>
            <a:r>
              <a:rPr lang="en-US" altLang="zh-CN" dirty="0"/>
              <a:t>SHA-224</a:t>
            </a:r>
            <a:r>
              <a:rPr lang="zh-CN" altLang="zh-CN" dirty="0"/>
              <a:t>，统称为</a:t>
            </a:r>
            <a:r>
              <a:rPr lang="en-US" altLang="zh-CN" dirty="0"/>
              <a:t>SHA-2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5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715963">
              <a:buNone/>
            </a:pPr>
            <a:r>
              <a:rPr lang="en-US" altLang="zh-CN" dirty="0"/>
              <a:t>2007</a:t>
            </a:r>
            <a:r>
              <a:rPr lang="zh-CN" altLang="zh-CN" dirty="0"/>
              <a:t>年，</a:t>
            </a:r>
            <a:r>
              <a:rPr lang="en-US" altLang="zh-CN" dirty="0"/>
              <a:t>NIST</a:t>
            </a:r>
            <a:r>
              <a:rPr lang="zh-CN" altLang="zh-CN" dirty="0"/>
              <a:t>发起了</a:t>
            </a:r>
            <a:r>
              <a:rPr lang="en-US" altLang="zh-CN" dirty="0"/>
              <a:t>SHA-3</a:t>
            </a:r>
            <a:r>
              <a:rPr lang="zh-CN" altLang="zh-CN" dirty="0"/>
              <a:t>竞赛以征集新的</a:t>
            </a:r>
            <a:r>
              <a:rPr lang="en-US" altLang="zh-CN" dirty="0"/>
              <a:t>Hash</a:t>
            </a:r>
            <a:r>
              <a:rPr lang="zh-CN" altLang="zh-CN" dirty="0"/>
              <a:t>算法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indent="715963">
              <a:buNone/>
            </a:pPr>
            <a:r>
              <a:rPr lang="zh-CN" altLang="zh-CN" dirty="0" smtClean="0"/>
              <a:t>最终</a:t>
            </a:r>
            <a:r>
              <a:rPr lang="zh-CN" altLang="zh-CN" dirty="0"/>
              <a:t>经过三轮的评选，</a:t>
            </a:r>
            <a:r>
              <a:rPr lang="en-US" altLang="zh-CN" dirty="0"/>
              <a:t>2012</a:t>
            </a:r>
            <a:r>
              <a:rPr lang="zh-CN" altLang="zh-CN" dirty="0"/>
              <a:t>年</a:t>
            </a:r>
            <a:r>
              <a:rPr lang="en-US" altLang="zh-CN" dirty="0"/>
              <a:t>10</a:t>
            </a:r>
            <a:r>
              <a:rPr lang="zh-CN" altLang="zh-CN" dirty="0"/>
              <a:t>月</a:t>
            </a:r>
            <a:r>
              <a:rPr lang="en-US" altLang="zh-CN" dirty="0"/>
              <a:t>2</a:t>
            </a:r>
            <a:r>
              <a:rPr lang="zh-CN" altLang="zh-CN" dirty="0"/>
              <a:t>号，</a:t>
            </a:r>
            <a:r>
              <a:rPr lang="en-US" altLang="zh-CN" dirty="0"/>
              <a:t>Keccak</a:t>
            </a:r>
            <a:r>
              <a:rPr lang="zh-CN" altLang="zh-CN" dirty="0"/>
              <a:t>作为竞赛的胜利者，</a:t>
            </a:r>
            <a:r>
              <a:rPr lang="en-US" altLang="zh-CN" dirty="0"/>
              <a:t>SHA-3</a:t>
            </a:r>
            <a:r>
              <a:rPr lang="zh-CN" altLang="zh-CN" dirty="0"/>
              <a:t>标准被发布</a:t>
            </a:r>
            <a:r>
              <a:rPr lang="en-US" altLang="zh-CN" dirty="0"/>
              <a:t>(</a:t>
            </a:r>
            <a:r>
              <a:rPr lang="zh-CN" altLang="zh-CN" dirty="0"/>
              <a:t>即美国的</a:t>
            </a:r>
            <a:r>
              <a:rPr lang="en-US" altLang="zh-CN" dirty="0"/>
              <a:t>FIPS PUB 202</a:t>
            </a:r>
            <a:r>
              <a:rPr lang="zh-CN" altLang="zh-CN" dirty="0"/>
              <a:t>），提出了</a:t>
            </a:r>
            <a:r>
              <a:rPr lang="en-US" altLang="zh-CN" dirty="0"/>
              <a:t>4</a:t>
            </a:r>
            <a:r>
              <a:rPr lang="zh-CN" altLang="zh-CN" dirty="0"/>
              <a:t>个</a:t>
            </a:r>
            <a:r>
              <a:rPr lang="en-US" altLang="zh-CN" dirty="0"/>
              <a:t>Hash</a:t>
            </a:r>
            <a:r>
              <a:rPr lang="zh-CN" altLang="zh-CN" dirty="0"/>
              <a:t>算法</a:t>
            </a:r>
            <a:r>
              <a:rPr lang="en-US" altLang="zh-CN" dirty="0"/>
              <a:t>SHA3-224, SHA3-256, SHA3-384, and SHA3-512</a:t>
            </a:r>
            <a:r>
              <a:rPr lang="zh-CN" altLang="zh-CN" dirty="0"/>
              <a:t>，可完全替换</a:t>
            </a:r>
            <a:r>
              <a:rPr lang="en-US" altLang="zh-CN" dirty="0"/>
              <a:t>SHA-2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13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/>
              <a:t>3. </a:t>
            </a:r>
            <a:r>
              <a:rPr lang="zh-CN" altLang="zh-CN" b="1" dirty="0"/>
              <a:t>其它算列算法</a:t>
            </a:r>
            <a:endParaRPr lang="zh-CN" altLang="zh-CN" dirty="0"/>
          </a:p>
          <a:p>
            <a:pPr indent="625475">
              <a:buNone/>
            </a:pPr>
            <a:r>
              <a:rPr lang="en-US" altLang="zh-CN" dirty="0" smtClean="0"/>
              <a:t>HAVAL</a:t>
            </a:r>
            <a:r>
              <a:rPr lang="zh-CN" altLang="zh-CN" dirty="0"/>
              <a:t>可以用来实现可变成的输出，</a:t>
            </a:r>
            <a:r>
              <a:rPr lang="en-US" altLang="zh-CN" dirty="0"/>
              <a:t>RIPEMD-128</a:t>
            </a:r>
            <a:r>
              <a:rPr lang="zh-CN" altLang="zh-CN" dirty="0"/>
              <a:t>、</a:t>
            </a:r>
            <a:r>
              <a:rPr lang="en-US" altLang="zh-CN" dirty="0"/>
              <a:t>RIPEMD-160</a:t>
            </a:r>
            <a:r>
              <a:rPr lang="zh-CN" altLang="zh-CN" dirty="0"/>
              <a:t>是欧洲研究者提出，替代</a:t>
            </a:r>
            <a:r>
              <a:rPr lang="en-US" altLang="zh-CN" dirty="0"/>
              <a:t>MD5</a:t>
            </a:r>
            <a:r>
              <a:rPr lang="zh-CN" altLang="zh-CN" dirty="0"/>
              <a:t>和</a:t>
            </a:r>
            <a:r>
              <a:rPr lang="en-US" altLang="zh-CN" dirty="0"/>
              <a:t>MD4</a:t>
            </a:r>
            <a:r>
              <a:rPr lang="zh-CN" altLang="zh-CN" dirty="0"/>
              <a:t>算法，</a:t>
            </a:r>
            <a:r>
              <a:rPr lang="en-US" altLang="zh-CN" dirty="0"/>
              <a:t>Tiger</a:t>
            </a:r>
            <a:r>
              <a:rPr lang="zh-CN" altLang="zh-CN" dirty="0"/>
              <a:t>算法主要是设计思想是在</a:t>
            </a:r>
            <a:r>
              <a:rPr lang="en-US" altLang="zh-CN" dirty="0"/>
              <a:t>64</a:t>
            </a:r>
            <a:r>
              <a:rPr lang="zh-CN" altLang="zh-CN" dirty="0"/>
              <a:t>位和</a:t>
            </a:r>
            <a:r>
              <a:rPr lang="en-US" altLang="zh-CN" dirty="0"/>
              <a:t>32</a:t>
            </a:r>
            <a:r>
              <a:rPr lang="zh-CN" altLang="zh-CN" dirty="0"/>
              <a:t>位计算机上能够很好的使用</a:t>
            </a:r>
            <a:r>
              <a:rPr lang="en-US" altLang="zh-CN" dirty="0"/>
              <a:t>Hash</a:t>
            </a:r>
            <a:r>
              <a:rPr lang="zh-CN" altLang="zh-CN" dirty="0"/>
              <a:t>算法。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79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7.1 </a:t>
            </a:r>
            <a:r>
              <a:rPr lang="zh-CN" altLang="zh-CN" b="1" dirty="0"/>
              <a:t>认证与认证</a:t>
            </a:r>
            <a:r>
              <a:rPr lang="zh-CN" altLang="zh-CN" b="1" dirty="0" smtClean="0"/>
              <a:t>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715963">
              <a:buNone/>
            </a:pPr>
            <a:r>
              <a:rPr lang="zh-CN" altLang="zh-CN" b="1" dirty="0">
                <a:solidFill>
                  <a:srgbClr val="FF0000"/>
                </a:solidFill>
              </a:rPr>
              <a:t>认证</a:t>
            </a:r>
            <a:r>
              <a:rPr lang="zh-CN" altLang="zh-CN" dirty="0"/>
              <a:t>（</a:t>
            </a:r>
            <a:r>
              <a:rPr lang="en-US" altLang="zh-CN" dirty="0"/>
              <a:t>Authentication</a:t>
            </a:r>
            <a:r>
              <a:rPr lang="zh-CN" altLang="zh-CN" dirty="0"/>
              <a:t>），又称为鉴别，认证往往是许多应用系统中安全保护的第一道</a:t>
            </a:r>
            <a:r>
              <a:rPr lang="zh-CN" altLang="zh-CN" dirty="0" smtClean="0"/>
              <a:t>设防</a:t>
            </a:r>
            <a:r>
              <a:rPr lang="en-US" altLang="zh-CN" dirty="0" smtClean="0"/>
              <a:t>(</a:t>
            </a:r>
            <a:r>
              <a:rPr lang="zh-CN" altLang="en-US" dirty="0" smtClean="0"/>
              <a:t>进入系统，先输密码</a:t>
            </a:r>
            <a:r>
              <a:rPr lang="en-US" altLang="zh-CN" dirty="0" smtClean="0"/>
              <a:t>)</a:t>
            </a:r>
            <a:r>
              <a:rPr lang="zh-CN" altLang="zh-CN" dirty="0" smtClean="0"/>
              <a:t>，</a:t>
            </a:r>
            <a:r>
              <a:rPr lang="zh-CN" altLang="zh-CN" dirty="0"/>
              <a:t>也是防止主动攻击的重要</a:t>
            </a:r>
            <a:r>
              <a:rPr lang="zh-CN" altLang="zh-CN" dirty="0" smtClean="0"/>
              <a:t>技术。</a:t>
            </a:r>
            <a:r>
              <a:rPr lang="zh-CN" altLang="zh-CN" dirty="0">
                <a:solidFill>
                  <a:srgbClr val="FF0000"/>
                </a:solidFill>
              </a:rPr>
              <a:t>简单地说，认证</a:t>
            </a:r>
            <a:r>
              <a:rPr lang="zh-CN" altLang="zh-CN" dirty="0" smtClean="0">
                <a:solidFill>
                  <a:srgbClr val="FF0000"/>
                </a:solidFill>
              </a:rPr>
              <a:t>是一</a:t>
            </a:r>
            <a:r>
              <a:rPr lang="zh-CN" altLang="zh-CN" dirty="0">
                <a:solidFill>
                  <a:srgbClr val="FF0000"/>
                </a:solidFill>
              </a:rPr>
              <a:t>个实体向另外一个实体证明某种声称的</a:t>
            </a:r>
            <a:r>
              <a:rPr lang="zh-CN" altLang="zh-CN" dirty="0" smtClean="0">
                <a:solidFill>
                  <a:srgbClr val="FF0000"/>
                </a:solidFill>
              </a:rPr>
              <a:t>属性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indent="715963">
              <a:buNone/>
            </a:pPr>
            <a:endParaRPr lang="en-US" altLang="zh-CN" dirty="0" smtClean="0"/>
          </a:p>
          <a:p>
            <a:pPr indent="715963">
              <a:buNone/>
            </a:pPr>
            <a:r>
              <a:rPr lang="zh-CN" altLang="zh-CN" dirty="0" smtClean="0"/>
              <a:t>因此</a:t>
            </a:r>
            <a:r>
              <a:rPr lang="zh-CN" altLang="zh-CN" dirty="0"/>
              <a:t>，可以看出认证至少涉及到两个独立的通信实体。而认证参数一般有多种形式，如口令、标示符、密钥、信物、智能卡、指纹、视网纹</a:t>
            </a:r>
            <a:r>
              <a:rPr lang="zh-CN" altLang="zh-CN" dirty="0" smtClean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indent="715963">
              <a:buNone/>
            </a:pPr>
            <a:r>
              <a:rPr lang="zh-CN" altLang="zh-CN" dirty="0"/>
              <a:t>目前广泛应用的还是</a:t>
            </a:r>
            <a:r>
              <a:rPr lang="zh-CN" altLang="zh-CN" b="1" dirty="0">
                <a:solidFill>
                  <a:srgbClr val="FF0000"/>
                </a:solidFill>
              </a:rPr>
              <a:t>基于密码的认证技术</a:t>
            </a:r>
            <a:r>
              <a:rPr lang="zh-CN" altLang="zh-CN" dirty="0"/>
              <a:t>，主要认证有身份认证、站点认证、报文认证等。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72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715963">
              <a:buNone/>
            </a:pPr>
            <a:r>
              <a:rPr lang="zh-CN" altLang="zh-CN" dirty="0" smtClean="0"/>
              <a:t>随着</a:t>
            </a:r>
            <a:r>
              <a:rPr lang="en-US" altLang="zh-CN" dirty="0"/>
              <a:t>Hash</a:t>
            </a:r>
            <a:r>
              <a:rPr lang="zh-CN" altLang="zh-CN" dirty="0"/>
              <a:t>函数和数字签名的</a:t>
            </a:r>
            <a:r>
              <a:rPr lang="zh-CN" altLang="zh-CN" dirty="0" smtClean="0"/>
              <a:t>发现</a:t>
            </a:r>
            <a:r>
              <a:rPr lang="zh-CN" altLang="zh-CN" dirty="0"/>
              <a:t>，</a:t>
            </a:r>
            <a:r>
              <a:rPr lang="zh-CN" altLang="zh-CN" dirty="0" smtClean="0"/>
              <a:t>人们意识</a:t>
            </a:r>
            <a:r>
              <a:rPr lang="zh-CN" altLang="zh-CN" dirty="0"/>
              <a:t>到</a:t>
            </a:r>
            <a:r>
              <a:rPr lang="zh-CN" altLang="zh-CN" b="1" dirty="0">
                <a:solidFill>
                  <a:srgbClr val="FF0000"/>
                </a:solidFill>
              </a:rPr>
              <a:t>保密和认证同时是信息系统安全的两个方面</a:t>
            </a:r>
            <a:r>
              <a:rPr lang="zh-CN" altLang="zh-CN" dirty="0"/>
              <a:t>，但它们是两个不同属性的问题，认证不能自动提供保密性，而保密性也不能自然提供认证功能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indent="715963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indent="715963">
              <a:buNone/>
            </a:pPr>
            <a:r>
              <a:rPr lang="zh-CN" altLang="zh-CN" b="1" dirty="0" smtClean="0">
                <a:solidFill>
                  <a:srgbClr val="FF0000"/>
                </a:solidFill>
              </a:rPr>
              <a:t>认证</a:t>
            </a:r>
            <a:r>
              <a:rPr lang="zh-CN" altLang="zh-CN" b="1" dirty="0">
                <a:solidFill>
                  <a:srgbClr val="FF0000"/>
                </a:solidFill>
              </a:rPr>
              <a:t>主要目的</a:t>
            </a:r>
            <a:r>
              <a:rPr lang="zh-CN" altLang="zh-CN" dirty="0"/>
              <a:t>用以确保消息发送者和接收者的真实性以及消息的完整性。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97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625475">
              <a:buNone/>
            </a:pPr>
            <a:r>
              <a:rPr lang="zh-CN" altLang="zh-CN" dirty="0"/>
              <a:t>认证通常可分为三个子概念：消息认证（或者数据源认证）、实体认证和认证密钥建立。</a:t>
            </a:r>
          </a:p>
          <a:p>
            <a:pPr indent="625475">
              <a:buNone/>
            </a:pPr>
            <a:r>
              <a:rPr lang="zh-CN" altLang="zh-CN" b="1" dirty="0">
                <a:solidFill>
                  <a:srgbClr val="FF0000"/>
                </a:solidFill>
              </a:rPr>
              <a:t>消息认证</a:t>
            </a:r>
            <a:r>
              <a:rPr lang="zh-CN" altLang="zh-CN" dirty="0"/>
              <a:t>主要涉及验证消息的某个声称属性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indent="625475">
              <a:buNone/>
            </a:pPr>
            <a:r>
              <a:rPr lang="zh-CN" altLang="zh-CN" b="1" dirty="0" smtClean="0">
                <a:solidFill>
                  <a:srgbClr val="FF0000"/>
                </a:solidFill>
              </a:rPr>
              <a:t>实体</a:t>
            </a:r>
            <a:r>
              <a:rPr lang="zh-CN" altLang="zh-CN" b="1" dirty="0">
                <a:solidFill>
                  <a:srgbClr val="FF0000"/>
                </a:solidFill>
              </a:rPr>
              <a:t>认证</a:t>
            </a:r>
            <a:r>
              <a:rPr lang="zh-CN" altLang="zh-CN" dirty="0"/>
              <a:t>更多涉及验证消息发送者声称的身份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indent="625475">
              <a:buNone/>
            </a:pPr>
            <a:r>
              <a:rPr lang="zh-CN" altLang="zh-CN" b="1" dirty="0" smtClean="0">
                <a:solidFill>
                  <a:srgbClr val="FF0000"/>
                </a:solidFill>
              </a:rPr>
              <a:t>认证</a:t>
            </a:r>
            <a:r>
              <a:rPr lang="zh-CN" altLang="zh-CN" b="1" dirty="0">
                <a:solidFill>
                  <a:srgbClr val="FF0000"/>
                </a:solidFill>
              </a:rPr>
              <a:t>密钥</a:t>
            </a:r>
            <a:r>
              <a:rPr lang="zh-CN" altLang="zh-CN" b="1" dirty="0" smtClean="0">
                <a:solidFill>
                  <a:srgbClr val="FF0000"/>
                </a:solidFill>
              </a:rPr>
              <a:t>建立</a:t>
            </a:r>
            <a:r>
              <a:rPr lang="zh-CN" altLang="zh-CN" dirty="0" smtClean="0"/>
              <a:t>主要</a:t>
            </a:r>
            <a:r>
              <a:rPr lang="zh-CN" altLang="zh-CN" dirty="0"/>
              <a:t>是致力于产生一条安全信道，用于后继的应用层的安全通信会话。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284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188640"/>
            <a:ext cx="8458200" cy="576411"/>
          </a:xfrm>
        </p:spPr>
        <p:txBody>
          <a:bodyPr/>
          <a:lstStyle/>
          <a:p>
            <a:pPr>
              <a:buNone/>
            </a:pPr>
            <a:r>
              <a:rPr lang="zh-CN" altLang="zh-CN" dirty="0"/>
              <a:t>一个纯认证系统的模型如下</a:t>
            </a:r>
            <a:r>
              <a:rPr lang="zh-CN" altLang="zh-CN" dirty="0" smtClean="0"/>
              <a:t>图所</a:t>
            </a:r>
            <a:r>
              <a:rPr lang="zh-CN" altLang="zh-CN" dirty="0"/>
              <a:t>示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243384"/>
              </p:ext>
            </p:extLst>
          </p:nvPr>
        </p:nvGraphicFramePr>
        <p:xfrm>
          <a:off x="611560" y="836712"/>
          <a:ext cx="8351224" cy="36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r:id="rId3" imgW="4183727" imgH="1798603" progId="Visio.Drawing.11">
                  <p:embed/>
                </p:oleObj>
              </mc:Choice>
              <mc:Fallback>
                <p:oleObj r:id="rId3" imgW="4183727" imgH="179860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836712"/>
                        <a:ext cx="8351224" cy="360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4565446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>
              <a:spcBef>
                <a:spcPts val="150"/>
              </a:spcBef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纯</a:t>
            </a:r>
            <a:r>
              <a:rPr lang="zh-CN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认证模型由认证编码器、密钥源和认证译码器三部分组成。认证编码器对发送的消息产生认证码。密钥源通常预先协商，通过安全信道分配密钥。认证译码器对接收到的消息进行验证</a:t>
            </a:r>
            <a:r>
              <a:rPr lang="zh-CN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72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040" y="1268413"/>
            <a:ext cx="8604448" cy="4824412"/>
          </a:xfrm>
        </p:spPr>
        <p:txBody>
          <a:bodyPr/>
          <a:lstStyle/>
          <a:p>
            <a:pPr>
              <a:buNone/>
            </a:pPr>
            <a:r>
              <a:rPr lang="zh-CN" altLang="zh-CN" dirty="0"/>
              <a:t>根据产生</a:t>
            </a:r>
            <a:r>
              <a:rPr lang="zh-CN" altLang="zh-CN" b="1" dirty="0">
                <a:solidFill>
                  <a:srgbClr val="FF0000"/>
                </a:solidFill>
              </a:rPr>
              <a:t>认证消息</a:t>
            </a:r>
            <a:r>
              <a:rPr lang="zh-CN" altLang="zh-CN" dirty="0"/>
              <a:t>不同方式，认证分为下面三类：</a:t>
            </a:r>
          </a:p>
          <a:p>
            <a:pPr indent="365125">
              <a:buNone/>
            </a:pPr>
            <a:r>
              <a:rPr lang="en-US" altLang="zh-CN" dirty="0"/>
              <a:t>    (1) </a:t>
            </a:r>
            <a:r>
              <a:rPr lang="zh-CN" altLang="zh-CN" b="1" dirty="0">
                <a:solidFill>
                  <a:srgbClr val="FF0000"/>
                </a:solidFill>
              </a:rPr>
              <a:t>消息认证</a:t>
            </a:r>
            <a:r>
              <a:rPr lang="zh-CN" altLang="zh-CN" dirty="0"/>
              <a:t>：用消息的密文本身充当认证信息。</a:t>
            </a:r>
          </a:p>
          <a:p>
            <a:pPr indent="365125">
              <a:buNone/>
            </a:pPr>
            <a:r>
              <a:rPr lang="en-US" altLang="zh-CN" dirty="0"/>
              <a:t>    (2) </a:t>
            </a:r>
            <a:r>
              <a:rPr lang="zh-CN" altLang="zh-CN" b="1" dirty="0">
                <a:solidFill>
                  <a:srgbClr val="FF0000"/>
                </a:solidFill>
              </a:rPr>
              <a:t>消息认证码</a:t>
            </a:r>
            <a:r>
              <a:rPr lang="en-US" altLang="zh-CN" b="1" dirty="0">
                <a:solidFill>
                  <a:srgbClr val="FF0000"/>
                </a:solidFill>
              </a:rPr>
              <a:t>MAC</a:t>
            </a:r>
            <a:r>
              <a:rPr lang="en-US" altLang="zh-CN" dirty="0"/>
              <a:t>(Message Authentication 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MAC)</a:t>
            </a:r>
            <a:r>
              <a:rPr lang="zh-CN" altLang="zh-CN" dirty="0"/>
              <a:t>：由以消息和密钥作为输入的公开函数产生的认证信息。</a:t>
            </a:r>
          </a:p>
          <a:p>
            <a:pPr indent="365125">
              <a:buNone/>
            </a:pPr>
            <a:r>
              <a:rPr lang="en-US" altLang="zh-CN" dirty="0"/>
              <a:t>    (3</a:t>
            </a:r>
            <a:r>
              <a:rPr lang="en-US" altLang="zh-CN" b="1" dirty="0">
                <a:solidFill>
                  <a:srgbClr val="FF0000"/>
                </a:solidFill>
              </a:rPr>
              <a:t>) </a:t>
            </a:r>
            <a:r>
              <a:rPr lang="zh-CN" altLang="zh-CN" b="1" dirty="0">
                <a:solidFill>
                  <a:srgbClr val="FF0000"/>
                </a:solidFill>
              </a:rPr>
              <a:t>哈希值</a:t>
            </a:r>
            <a:r>
              <a:rPr lang="zh-CN" altLang="zh-CN" dirty="0"/>
              <a:t>：以消息作为唯一输入的</a:t>
            </a:r>
            <a:r>
              <a:rPr lang="en-US" altLang="zh-CN" dirty="0"/>
              <a:t>Hash</a:t>
            </a:r>
            <a:r>
              <a:rPr lang="zh-CN" altLang="zh-CN" dirty="0"/>
              <a:t>函数产生的认证信息（无需密钥）。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156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7.2 Hash</a:t>
            </a:r>
            <a:r>
              <a:rPr lang="zh-CN" altLang="zh-CN" b="1" dirty="0"/>
              <a:t>函数</a:t>
            </a:r>
            <a:r>
              <a:rPr lang="zh-CN" altLang="zh-CN" b="1" dirty="0" smtClean="0"/>
              <a:t>概述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indent="715963">
                  <a:buNone/>
                </a:pPr>
                <a:r>
                  <a:rPr lang="en-US" altLang="zh-CN" b="1" dirty="0">
                    <a:solidFill>
                      <a:srgbClr val="FF0000"/>
                    </a:solidFill>
                  </a:rPr>
                  <a:t>HASH</a:t>
                </a:r>
                <a:r>
                  <a:rPr lang="zh-CN" altLang="zh-CN" b="1" dirty="0">
                    <a:solidFill>
                      <a:srgbClr val="FF0000"/>
                    </a:solidFill>
                  </a:rPr>
                  <a:t>函数又称为哈希函数、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Hash</a:t>
                </a:r>
                <a:r>
                  <a:rPr lang="zh-CN" altLang="zh-CN" b="1" dirty="0">
                    <a:solidFill>
                      <a:srgbClr val="FF0000"/>
                    </a:solidFill>
                  </a:rPr>
                  <a:t>函数、杂凑函数和散列函数</a:t>
                </a:r>
                <a:r>
                  <a:rPr lang="zh-CN" altLang="zh-CN" dirty="0"/>
                  <a:t>，在现代密码学中扮演着重要角色</a:t>
                </a:r>
                <a:r>
                  <a:rPr lang="zh-CN" altLang="zh-CN" dirty="0" smtClean="0"/>
                  <a:t>。</a:t>
                </a:r>
                <a:endParaRPr lang="en-US" altLang="zh-CN" dirty="0" smtClean="0"/>
              </a:p>
              <a:p>
                <a:pPr indent="715963">
                  <a:buNone/>
                </a:pPr>
                <a:r>
                  <a:rPr lang="en-US" altLang="zh-CN" dirty="0" smtClean="0"/>
                  <a:t>Hash</a:t>
                </a:r>
                <a:r>
                  <a:rPr lang="zh-CN" altLang="zh-CN" dirty="0"/>
                  <a:t>函数是一</a:t>
                </a:r>
                <a:r>
                  <a:rPr lang="zh-CN" altLang="zh-CN" b="1" dirty="0">
                    <a:solidFill>
                      <a:srgbClr val="FF0000"/>
                    </a:solidFill>
                  </a:rPr>
                  <a:t>公开函数</a:t>
                </a:r>
                <a:r>
                  <a:rPr lang="zh-CN" altLang="zh-CN" dirty="0"/>
                  <a:t>，通常记为</a:t>
                </a:r>
                <a:r>
                  <a:rPr lang="en-US" altLang="zh-CN" i="1" dirty="0"/>
                  <a:t>H</a:t>
                </a:r>
                <a:r>
                  <a:rPr lang="zh-CN" altLang="zh-CN" dirty="0"/>
                  <a:t>或</a:t>
                </a:r>
                <a:r>
                  <a:rPr lang="en-US" altLang="zh-CN" i="1" dirty="0"/>
                  <a:t>h</a:t>
                </a:r>
                <a:r>
                  <a:rPr lang="zh-CN" altLang="zh-CN" dirty="0"/>
                  <a:t>，本章节中使用</a:t>
                </a:r>
                <a:r>
                  <a:rPr lang="en-US" altLang="zh-CN" i="1" dirty="0"/>
                  <a:t>H</a:t>
                </a:r>
                <a:r>
                  <a:rPr lang="zh-CN" altLang="zh-CN" dirty="0"/>
                  <a:t>表示</a:t>
                </a:r>
                <a:r>
                  <a:rPr lang="en-US" altLang="zh-CN" dirty="0"/>
                  <a:t>Hash</a:t>
                </a:r>
                <a:r>
                  <a:rPr lang="zh-CN" altLang="zh-CN" dirty="0"/>
                  <a:t>函数。</a:t>
                </a:r>
                <a:r>
                  <a:rPr lang="en-US" altLang="zh-CN" dirty="0"/>
                  <a:t>Hash</a:t>
                </a:r>
                <a:r>
                  <a:rPr lang="zh-CN" altLang="zh-CN" dirty="0"/>
                  <a:t>函数可以将任意长的消息</a:t>
                </a:r>
                <a:r>
                  <a:rPr lang="en-US" altLang="zh-CN" i="1" dirty="0"/>
                  <a:t>m</a:t>
                </a:r>
                <a:r>
                  <a:rPr lang="zh-CN" altLang="zh-CN" dirty="0"/>
                  <a:t>映射为较短的、</a:t>
                </a:r>
                <a:r>
                  <a:rPr lang="zh-CN" altLang="zh-CN" b="1" dirty="0">
                    <a:solidFill>
                      <a:srgbClr val="FF0000"/>
                    </a:solidFill>
                  </a:rPr>
                  <a:t>固定长度</a:t>
                </a:r>
                <a:r>
                  <a:rPr lang="zh-CN" altLang="zh-CN" dirty="0"/>
                  <a:t>的一个值，记为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𝐻</m:t>
                    </m:r>
                    <m:r>
                      <a:rPr lang="en-US" altLang="zh-CN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𝑚</m:t>
                    </m:r>
                    <m:r>
                      <a:rPr lang="en-US" altLang="zh-CN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dirty="0"/>
                  <a:t>，经常称</a:t>
                </a:r>
                <a:r>
                  <a:rPr lang="zh-CN" altLang="zh-CN" b="1" dirty="0" smtClean="0">
                    <a:solidFill>
                      <a:srgbClr val="FF0000"/>
                    </a:solidFill>
                  </a:rPr>
                  <a:t>函数值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𝑯</m:t>
                    </m:r>
                    <m:r>
                      <a:rPr lang="en-US" altLang="zh-CN" b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𝒎</m:t>
                    </m:r>
                    <m:r>
                      <a:rPr lang="en-US" altLang="zh-CN" b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b="1" dirty="0">
                    <a:solidFill>
                      <a:srgbClr val="FF0000"/>
                    </a:solidFill>
                  </a:rPr>
                  <a:t>为散列值、哈希值、杂凑值、杂凑码或消息摘要、</a:t>
                </a:r>
                <a:r>
                  <a:rPr lang="zh-CN" altLang="zh-CN" b="1" dirty="0" smtClean="0">
                    <a:solidFill>
                      <a:srgbClr val="FF0000"/>
                    </a:solidFill>
                  </a:rPr>
                  <a:t>数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字</a:t>
                </a:r>
                <a:r>
                  <a:rPr lang="zh-CN" altLang="zh-CN" b="1" dirty="0" smtClean="0">
                    <a:solidFill>
                      <a:srgbClr val="FF0000"/>
                    </a:solidFill>
                  </a:rPr>
                  <a:t>指纹</a:t>
                </a:r>
                <a:r>
                  <a:rPr lang="zh-CN" altLang="zh-CN" dirty="0"/>
                  <a:t>，本章节中，函数值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𝐻</m:t>
                    </m:r>
                    <m:r>
                      <a:rPr lang="en-US" altLang="zh-CN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𝑚</m:t>
                    </m:r>
                    <m:r>
                      <a:rPr lang="en-US" altLang="zh-CN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dirty="0"/>
                  <a:t>的值称为哈希值。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98" t="-1138" r="-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79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625475">
              <a:buNone/>
            </a:pPr>
            <a:r>
              <a:rPr lang="zh-CN" altLang="zh-CN" dirty="0"/>
              <a:t>从密码算法角度看，</a:t>
            </a:r>
            <a:r>
              <a:rPr lang="en-US" altLang="zh-CN" dirty="0"/>
              <a:t>Hash</a:t>
            </a:r>
            <a:r>
              <a:rPr lang="zh-CN" altLang="zh-CN" dirty="0"/>
              <a:t>函数也可以看作是一种</a:t>
            </a:r>
            <a:r>
              <a:rPr lang="zh-CN" altLang="zh-CN" b="1" dirty="0">
                <a:solidFill>
                  <a:srgbClr val="FF0000"/>
                </a:solidFill>
              </a:rPr>
              <a:t>单向密码体制</a:t>
            </a:r>
            <a:r>
              <a:rPr lang="zh-CN" altLang="zh-CN" dirty="0"/>
              <a:t>，即它从一个明文到密文是不可逆映射，只有加密过程，不能解密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indent="625475">
              <a:buNone/>
            </a:pPr>
            <a:r>
              <a:rPr lang="zh-CN" altLang="zh-CN" b="1" dirty="0" smtClean="0">
                <a:solidFill>
                  <a:srgbClr val="FF0000"/>
                </a:solidFill>
              </a:rPr>
              <a:t>哈希</a:t>
            </a:r>
            <a:r>
              <a:rPr lang="zh-CN" altLang="zh-CN" b="1" dirty="0">
                <a:solidFill>
                  <a:srgbClr val="FF0000"/>
                </a:solidFill>
              </a:rPr>
              <a:t>值是消息中所有比特的函数</a:t>
            </a:r>
            <a:r>
              <a:rPr lang="zh-CN" altLang="zh-CN" dirty="0"/>
              <a:t>，因此提供了一种错误检测能力，即改变消息中任何一个比特或几个比特都会使哈希值发生改变。在密码学和数据安全技术中，</a:t>
            </a:r>
            <a:r>
              <a:rPr lang="en-US" altLang="zh-CN" dirty="0"/>
              <a:t>Hash</a:t>
            </a:r>
            <a:r>
              <a:rPr lang="zh-CN" altLang="zh-CN" dirty="0"/>
              <a:t>函数是实现有效、安全可靠数字签名和认证的重要工具，是安全认证协议中的重要模块。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63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2272</Words>
  <Application>Microsoft Office PowerPoint</Application>
  <PresentationFormat>全屏显示(4:3)</PresentationFormat>
  <Paragraphs>81</Paragraphs>
  <Slides>23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1_Office 主题​​</vt:lpstr>
      <vt:lpstr>Visio.Drawing.11</vt:lpstr>
      <vt:lpstr>第7章 认证理论与技术——Hash函数</vt:lpstr>
      <vt:lpstr>PowerPoint 演示文稿</vt:lpstr>
      <vt:lpstr>7.1 认证与认证系统</vt:lpstr>
      <vt:lpstr>PowerPoint 演示文稿</vt:lpstr>
      <vt:lpstr>PowerPoint 演示文稿</vt:lpstr>
      <vt:lpstr>PowerPoint 演示文稿</vt:lpstr>
      <vt:lpstr>PowerPoint 演示文稿</vt:lpstr>
      <vt:lpstr>7.2 Hash函数概述</vt:lpstr>
      <vt:lpstr>PowerPoint 演示文稿</vt:lpstr>
      <vt:lpstr>7.2.1 Hash函数的概念及结构</vt:lpstr>
      <vt:lpstr>PowerPoint 演示文稿</vt:lpstr>
      <vt:lpstr>PowerPoint 演示文稿</vt:lpstr>
      <vt:lpstr>PowerPoint 演示文稿</vt:lpstr>
      <vt:lpstr>MD迭代结构</vt:lpstr>
      <vt:lpstr>PowerPoint 演示文稿</vt:lpstr>
      <vt:lpstr>7.2.2 Hash函数的发展现状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sleuth</dc:creator>
  <cp:lastModifiedBy>sleuth</cp:lastModifiedBy>
  <cp:revision>47</cp:revision>
  <dcterms:created xsi:type="dcterms:W3CDTF">2016-03-08T02:03:24Z</dcterms:created>
  <dcterms:modified xsi:type="dcterms:W3CDTF">2018-04-09T15:43:57Z</dcterms:modified>
</cp:coreProperties>
</file>