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6" r:id="rId2"/>
    <p:sldId id="297" r:id="rId3"/>
    <p:sldId id="298" r:id="rId4"/>
    <p:sldId id="299" r:id="rId5"/>
    <p:sldId id="301" r:id="rId6"/>
    <p:sldId id="326" r:id="rId7"/>
    <p:sldId id="329" r:id="rId8"/>
    <p:sldId id="328" r:id="rId9"/>
    <p:sldId id="302" r:id="rId10"/>
    <p:sldId id="322" r:id="rId11"/>
    <p:sldId id="323" r:id="rId12"/>
    <p:sldId id="324" r:id="rId13"/>
    <p:sldId id="303" r:id="rId14"/>
    <p:sldId id="304" r:id="rId15"/>
    <p:sldId id="308" r:id="rId16"/>
    <p:sldId id="306" r:id="rId17"/>
    <p:sldId id="307" r:id="rId18"/>
    <p:sldId id="309" r:id="rId19"/>
    <p:sldId id="313" r:id="rId20"/>
    <p:sldId id="314" r:id="rId21"/>
    <p:sldId id="315" r:id="rId22"/>
    <p:sldId id="316" r:id="rId23"/>
    <p:sldId id="330" r:id="rId24"/>
    <p:sldId id="317" r:id="rId25"/>
    <p:sldId id="318" r:id="rId26"/>
    <p:sldId id="319" r:id="rId27"/>
    <p:sldId id="320" r:id="rId28"/>
    <p:sldId id="321" r:id="rId29"/>
    <p:sldId id="333" r:id="rId30"/>
    <p:sldId id="334" r:id="rId31"/>
    <p:sldId id="335" r:id="rId32"/>
    <p:sldId id="336" r:id="rId33"/>
    <p:sldId id="337" r:id="rId34"/>
    <p:sldId id="331" r:id="rId35"/>
    <p:sldId id="33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D611-6AE6-4956-9C50-E56BE75D6665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24C3-33A0-4292-9A21-AF8827363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5C6A-9C98-438B-98D4-D527B3D344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8C36-7974-4B31-A074-CA4C012F174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5413"/>
            <a:ext cx="77724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4824412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0388" y="6411913"/>
            <a:ext cx="143986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66000" y="6434138"/>
            <a:ext cx="1054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0B1-9ED1-4648-923D-E24FDCD844C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E3171-C6D5-4710-8C33-FBE6D43AE6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1964-BA47-4775-852C-4B2BE0C1B8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A53B9-2325-4994-97A7-B8B7EFFEF0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2018/4/11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36AE4F-335A-4199-800B-A3603077F3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hyperlink" Target="http://www.win7china.com/" TargetMode="Externa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hyperlink" Target="http://sec.chinabyte.com/CSDN2011/" TargetMode="Externa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/>
              <a:t>第</a:t>
            </a:r>
            <a:r>
              <a:rPr lang="en-US" altLang="zh-CN" sz="3600" b="1" dirty="0"/>
              <a:t>7</a:t>
            </a:r>
            <a:r>
              <a:rPr lang="zh-CN" altLang="zh-CN" sz="3600" b="1" dirty="0"/>
              <a:t>章 认证理论与技术</a:t>
            </a:r>
            <a:r>
              <a:rPr lang="en-US" altLang="zh-CN" sz="3600" b="1" dirty="0"/>
              <a:t>——Hash</a:t>
            </a:r>
            <a:r>
              <a:rPr lang="zh-CN" altLang="zh-CN" sz="3600" b="1" dirty="0" smtClean="0"/>
              <a:t>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340768"/>
            <a:ext cx="5145583" cy="4824412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zh-CN" altLang="zh-CN" sz="3600" b="1" kern="100" dirty="0">
                <a:latin typeface="Times New Roman"/>
                <a:ea typeface="宋体"/>
              </a:rPr>
              <a:t>知识点：</a:t>
            </a:r>
            <a:endParaRPr lang="zh-CN" altLang="zh-CN" sz="2800" kern="100" dirty="0">
              <a:latin typeface="Times New Roman"/>
              <a:ea typeface="宋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zh-CN" altLang="zh-CN" sz="2800" kern="100" dirty="0">
                <a:latin typeface="Times New Roman"/>
                <a:ea typeface="楷体"/>
              </a:rPr>
              <a:t>认证与认证系统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函数概述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函数算法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函数安全性分析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zh-CN" altLang="zh-CN" sz="2800" kern="100" dirty="0">
                <a:latin typeface="Times New Roman"/>
                <a:ea typeface="楷体"/>
              </a:rPr>
              <a:t>消息认证</a:t>
            </a:r>
            <a:endParaRPr lang="zh-CN" altLang="zh-CN" sz="3600" kern="100" dirty="0">
              <a:latin typeface="Times New Roman"/>
              <a:ea typeface="方正美黑简体"/>
            </a:endParaRPr>
          </a:p>
          <a:p>
            <a:pPr marL="342900" lvl="0" indent="739775" algn="just">
              <a:spcAft>
                <a:spcPts val="0"/>
              </a:spcAft>
              <a:buFont typeface="Wingdings"/>
              <a:buChar char=""/>
            </a:pPr>
            <a:r>
              <a:rPr lang="en-US" altLang="zh-CN" sz="2800" kern="100" dirty="0">
                <a:latin typeface="Times New Roman"/>
                <a:ea typeface="楷体"/>
              </a:rPr>
              <a:t>Hash</a:t>
            </a:r>
            <a:r>
              <a:rPr lang="zh-CN" altLang="zh-CN" sz="2800" kern="100" dirty="0">
                <a:latin typeface="Times New Roman"/>
                <a:ea typeface="楷体"/>
              </a:rPr>
              <a:t>函数的应用</a:t>
            </a:r>
            <a:r>
              <a:rPr lang="zh-CN" altLang="zh-CN" sz="2800" kern="100" dirty="0" smtClean="0">
                <a:latin typeface="Times New Roman"/>
                <a:ea typeface="楷体"/>
              </a:rPr>
              <a:t>实例</a:t>
            </a:r>
            <a:endParaRPr lang="zh-CN" altLang="zh-CN" sz="3600" kern="100" dirty="0">
              <a:latin typeface="Times New Roman"/>
              <a:ea typeface="方正美黑简体"/>
            </a:endParaRPr>
          </a:p>
        </p:txBody>
      </p:sp>
    </p:spTree>
    <p:extLst>
      <p:ext uri="{BB962C8B-B14F-4D97-AF65-F5344CB8AC3E}">
        <p14:creationId xmlns:p14="http://schemas.microsoft.com/office/powerpoint/2010/main" val="37343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6064" y="908720"/>
                <a:ext cx="7884368" cy="3024683"/>
              </a:xfrm>
            </p:spPr>
            <p:txBody>
              <a:bodyPr/>
              <a:lstStyle/>
              <a:p>
                <a:pPr indent="625475">
                  <a:buNone/>
                </a:pPr>
                <a:r>
                  <a:rPr lang="zh-CN" altLang="zh-CN" b="1" dirty="0"/>
                  <a:t>（</a:t>
                </a:r>
                <a:r>
                  <a:rPr lang="en-US" altLang="zh-CN" b="1" dirty="0"/>
                  <a:t>3</a:t>
                </a:r>
                <a:r>
                  <a:rPr lang="zh-CN" altLang="zh-CN" b="1" dirty="0"/>
                  <a:t>）数据扩展</a:t>
                </a:r>
                <a:endParaRPr lang="zh-CN" altLang="zh-CN" dirty="0"/>
              </a:p>
              <a:p>
                <a:pPr indent="625475">
                  <a:buNone/>
                </a:pPr>
                <a:r>
                  <a:rPr lang="zh-CN" altLang="zh-CN" dirty="0" smtClean="0"/>
                  <a:t>由</a:t>
                </a:r>
                <a:r>
                  <a:rPr lang="zh-CN" altLang="zh-CN" dirty="0"/>
                  <a:t>输入的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分组，分为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32-bit</a:t>
                </a:r>
                <a:r>
                  <a:rPr lang="zh-CN" altLang="zh-CN" dirty="0"/>
                  <a:t>字</a:t>
                </a:r>
                <a:endParaRPr lang="en-US" altLang="zh-CN" dirty="0" smtClean="0"/>
              </a:p>
              <a:p>
                <a:pPr indent="6254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,⋯,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15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zh-CN" altLang="zh-CN">
                          <a:latin typeface="Cambria Math"/>
                        </a:rPr>
                        <m:t>，</m:t>
                      </m:r>
                    </m:oMath>
                  </m:oMathPara>
                </a14:m>
                <a:endParaRPr lang="en-US" altLang="zh-CN" dirty="0" smtClean="0"/>
              </a:p>
              <a:p>
                <a:pPr indent="625475">
                  <a:buNone/>
                </a:pPr>
                <a:r>
                  <a:rPr lang="zh-CN" altLang="zh-CN" dirty="0"/>
                  <a:t>然后将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个字扩充为</a:t>
                </a:r>
                <a:r>
                  <a:rPr lang="en-US" altLang="zh-CN" dirty="0"/>
                  <a:t>80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32-bit</a:t>
                </a:r>
                <a:r>
                  <a:rPr lang="zh-CN" altLang="zh-CN" dirty="0"/>
                  <a:t>字</a:t>
                </a:r>
                <a:r>
                  <a:rPr lang="zh-CN" altLang="zh-CN" dirty="0" smtClean="0"/>
                  <a:t>，扩充</a:t>
                </a:r>
                <a:r>
                  <a:rPr lang="zh-CN" altLang="zh-CN" dirty="0"/>
                  <a:t>方法如下定义：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64" y="908720"/>
                <a:ext cx="7884368" cy="3024683"/>
              </a:xfrm>
              <a:blipFill rotWithShape="1">
                <a:blip r:embed="rId3"/>
                <a:stretch>
                  <a:fillRect l="-1314" t="-1815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22238"/>
              </p:ext>
            </p:extLst>
          </p:nvPr>
        </p:nvGraphicFramePr>
        <p:xfrm>
          <a:off x="39902" y="1484784"/>
          <a:ext cx="8924586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3" imgW="8529592" imgH="2924460" progId="Visio.Drawing.11">
                  <p:embed/>
                </p:oleObj>
              </mc:Choice>
              <mc:Fallback>
                <p:oleObj r:id="rId3" imgW="8529592" imgH="29244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2" y="1484784"/>
                        <a:ext cx="8924586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879679" y="499401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数据扩展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95736" y="1340768"/>
            <a:ext cx="2232248" cy="33843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-36512" y="1340768"/>
            <a:ext cx="2232248" cy="33843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32240" y="1340768"/>
            <a:ext cx="2232248" cy="33843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27984" y="1340768"/>
            <a:ext cx="2304256" cy="33843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90604"/>
              </p:ext>
            </p:extLst>
          </p:nvPr>
        </p:nvGraphicFramePr>
        <p:xfrm>
          <a:off x="194915" y="5517232"/>
          <a:ext cx="84661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4292600" imgH="482600" progId="Equation.DSMT4">
                  <p:embed/>
                </p:oleObj>
              </mc:Choice>
              <mc:Fallback>
                <p:oleObj name="Equation" r:id="rId5" imgW="4292600" imgH="482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5" y="5517232"/>
                        <a:ext cx="84661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2" y="1268413"/>
                <a:ext cx="8745983" cy="4824412"/>
              </a:xfrm>
            </p:spPr>
            <p:txBody>
              <a:bodyPr/>
              <a:lstStyle/>
              <a:p>
                <a:pPr indent="625475">
                  <a:buNone/>
                </a:pPr>
                <a:r>
                  <a:rPr lang="zh-CN" altLang="zh-CN" dirty="0" smtClean="0"/>
                  <a:t>根据数据扩充方法可知：</a:t>
                </a:r>
                <a:endParaRPr lang="en-US" altLang="zh-CN" dirty="0" smtClean="0"/>
              </a:p>
              <a:p>
                <a:pPr indent="6254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,⋯,</m:t>
                      </m:r>
                      <m:sSubSup>
                        <m:sSub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15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15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zh-CN" dirty="0"/>
              </a:p>
              <a:p>
                <a:pPr indent="6254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16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𝑅𝑂𝑇𝐿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13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8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zh-CN" altLang="zh-CN" dirty="0"/>
              </a:p>
              <a:p>
                <a:pPr indent="6254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17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𝑅𝑂𝑇𝐿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14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9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⋯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indent="625475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𝑊</m:t>
                    </m:r>
                    <m:r>
                      <a:rPr lang="en-US" altLang="zh-CN" i="1">
                        <a:latin typeface="Cambria Math"/>
                      </a:rPr>
                      <m:t>[79]=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𝑅𝑂𝑇𝐿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[76]⊕</m:t>
                        </m:r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[71]⊕</m:t>
                        </m:r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[65]⊕</m:t>
                        </m:r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[63]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 indent="625475">
                  <a:buNone/>
                </a:pPr>
                <a:r>
                  <a:rPr lang="zh-TW" altLang="zh-CN" dirty="0"/>
                  <a:t>其中：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𝑹𝑶𝑻𝑳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zh-CN" dirty="0"/>
                  <a:t>表示循环左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 bits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𝑅𝑂𝑇𝐿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zh-CN" dirty="0"/>
                  <a:t>表示</a:t>
                </a:r>
                <a:r>
                  <a:rPr lang="zh-CN" altLang="zh-CN" dirty="0"/>
                  <a:t>循环</a:t>
                </a:r>
                <a:r>
                  <a:rPr lang="zh-TW" altLang="zh-CN" dirty="0"/>
                  <a:t>左</a:t>
                </a:r>
                <a:r>
                  <a:rPr lang="zh-CN" altLang="zh-CN" dirty="0"/>
                  <a:t>移</a:t>
                </a:r>
                <a:r>
                  <a:rPr lang="en-US" altLang="zh-CN" dirty="0"/>
                  <a:t>1 bit</a:t>
                </a:r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2" y="1268413"/>
                <a:ext cx="8745983" cy="4824412"/>
              </a:xfrm>
              <a:blipFill rotWithShape="1">
                <a:blip r:embed="rId2"/>
                <a:stretch>
                  <a:fillRect l="-1255" t="-1138" r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3" y="908720"/>
                <a:ext cx="8458200" cy="1944563"/>
              </a:xfrm>
            </p:spPr>
            <p:txBody>
              <a:bodyPr/>
              <a:lstStyle/>
              <a:p>
                <a:pPr indent="715963">
                  <a:buNone/>
                </a:pPr>
                <a:r>
                  <a:rPr lang="zh-CN" altLang="zh-CN" b="1" dirty="0" smtClean="0"/>
                  <a:t>（</a:t>
                </a:r>
                <a:r>
                  <a:rPr lang="en-US" altLang="zh-CN" b="1" dirty="0" smtClean="0"/>
                  <a:t>4</a:t>
                </a:r>
                <a:r>
                  <a:rPr lang="zh-CN" altLang="zh-CN" b="1" dirty="0" smtClean="0"/>
                  <a:t>）</a:t>
                </a:r>
                <a:r>
                  <a:rPr lang="zh-CN" altLang="zh-CN" b="1" dirty="0"/>
                  <a:t>初始化</a:t>
                </a:r>
                <a:r>
                  <a:rPr lang="zh-CN" altLang="zh-CN" b="1" dirty="0" smtClean="0"/>
                  <a:t>变量</a:t>
                </a:r>
                <a:endParaRPr lang="en-US" altLang="zh-CN" b="1" dirty="0" smtClean="0"/>
              </a:p>
              <a:p>
                <a:pPr indent="715963">
                  <a:buNone/>
                </a:pPr>
                <a:r>
                  <a:rPr lang="en-US" altLang="zh-CN" dirty="0" smtClean="0"/>
                  <a:t>SHA-1</a:t>
                </a:r>
                <a:r>
                  <a:rPr lang="zh-CN" altLang="zh-CN" dirty="0"/>
                  <a:t>的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初值变量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IV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160 bits</a:t>
                </a:r>
                <a:r>
                  <a:rPr lang="zh-CN" altLang="zh-CN" dirty="0"/>
                  <a:t>的数据块，即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32-bit</a:t>
                </a:r>
                <a:r>
                  <a:rPr lang="zh-CN" altLang="zh-CN" dirty="0"/>
                  <a:t>的字，依次为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，初值变量设置为</a:t>
                </a:r>
                <a:r>
                  <a:rPr lang="zh-CN" altLang="zh-CN" dirty="0" smtClean="0"/>
                  <a:t>：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3" y="908720"/>
                <a:ext cx="8458200" cy="1944563"/>
              </a:xfrm>
              <a:blipFill rotWithShape="1">
                <a:blip r:embed="rId3"/>
                <a:stretch>
                  <a:fillRect l="-1298" t="-282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33907"/>
              </p:ext>
            </p:extLst>
          </p:nvPr>
        </p:nvGraphicFramePr>
        <p:xfrm>
          <a:off x="2771800" y="3429000"/>
          <a:ext cx="3096344" cy="298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1295400" imgH="1244600" progId="Equation.DSMT4">
                  <p:embed/>
                </p:oleObj>
              </mc:Choice>
              <mc:Fallback>
                <p:oleObj name="Equation" r:id="rId4" imgW="1295400" imgH="1244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429000"/>
                        <a:ext cx="3096344" cy="2982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2</a:t>
            </a:r>
            <a:r>
              <a:rPr lang="zh-CN" altLang="zh-CN" sz="3600" b="1" dirty="0"/>
              <a:t>．</a:t>
            </a:r>
            <a:r>
              <a:rPr lang="en-US" altLang="zh-CN" sz="3600" b="1" dirty="0"/>
              <a:t>SHA-1</a:t>
            </a:r>
            <a:r>
              <a:rPr lang="zh-CN" altLang="zh-CN" sz="3600" b="1" dirty="0"/>
              <a:t>算法</a:t>
            </a:r>
            <a:r>
              <a:rPr lang="en-US" altLang="zh-CN" sz="3600" dirty="0"/>
              <a:t>512-bit</a:t>
            </a:r>
            <a:r>
              <a:rPr lang="zh-CN" altLang="zh-CN" sz="3600" b="1" dirty="0"/>
              <a:t>分块处理</a:t>
            </a:r>
            <a:r>
              <a:rPr lang="zh-CN" altLang="zh-CN" sz="3600" b="1" dirty="0" smtClean="0"/>
              <a:t>过程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en-US" altLang="zh-CN" dirty="0"/>
              <a:t>SHA-1</a:t>
            </a:r>
            <a:r>
              <a:rPr lang="zh-CN" altLang="zh-CN" dirty="0"/>
              <a:t>算法以</a:t>
            </a:r>
            <a:r>
              <a:rPr lang="en-US" altLang="zh-CN" dirty="0"/>
              <a:t>512-bit</a:t>
            </a:r>
            <a:r>
              <a:rPr lang="zh-CN" altLang="zh-CN" dirty="0"/>
              <a:t>分块为单位进行循环处理，处理过程为：</a:t>
            </a:r>
            <a:r>
              <a:rPr lang="zh-CN" altLang="zh-CN" b="1" dirty="0">
                <a:solidFill>
                  <a:srgbClr val="002060"/>
                </a:solidFill>
              </a:rPr>
              <a:t>第一个</a:t>
            </a:r>
            <a:r>
              <a:rPr lang="en-US" altLang="zh-CN" b="1" dirty="0">
                <a:solidFill>
                  <a:srgbClr val="002060"/>
                </a:solidFill>
              </a:rPr>
              <a:t>512-bit</a:t>
            </a:r>
            <a:r>
              <a:rPr lang="zh-CN" altLang="zh-CN" b="1" dirty="0">
                <a:solidFill>
                  <a:srgbClr val="002060"/>
                </a:solidFill>
              </a:rPr>
              <a:t>分块与</a:t>
            </a:r>
            <a:r>
              <a:rPr lang="en-US" altLang="zh-CN" b="1" dirty="0">
                <a:solidFill>
                  <a:srgbClr val="002060"/>
                </a:solidFill>
              </a:rPr>
              <a:t>160-bit</a:t>
            </a:r>
            <a:r>
              <a:rPr lang="zh-CN" altLang="zh-CN" b="1" dirty="0">
                <a:solidFill>
                  <a:srgbClr val="002060"/>
                </a:solidFill>
              </a:rPr>
              <a:t>初始</a:t>
            </a:r>
            <a:r>
              <a:rPr lang="en-US" altLang="zh-CN" b="1" dirty="0">
                <a:solidFill>
                  <a:srgbClr val="002060"/>
                </a:solidFill>
              </a:rPr>
              <a:t>IV</a:t>
            </a:r>
            <a:r>
              <a:rPr lang="zh-CN" altLang="zh-CN" b="1" dirty="0">
                <a:solidFill>
                  <a:srgbClr val="002060"/>
                </a:solidFill>
              </a:rPr>
              <a:t>变量</a:t>
            </a:r>
            <a:r>
              <a:rPr lang="zh-CN" altLang="zh-CN" dirty="0"/>
              <a:t>作为</a:t>
            </a:r>
            <a:r>
              <a:rPr lang="zh-CN" altLang="zh-CN" b="1" dirty="0">
                <a:solidFill>
                  <a:srgbClr val="FF0000"/>
                </a:solidFill>
              </a:rPr>
              <a:t>输入</a:t>
            </a:r>
            <a:r>
              <a:rPr lang="zh-CN" altLang="zh-CN" dirty="0"/>
              <a:t>，通过分块处理压缩函数，</a:t>
            </a:r>
            <a:r>
              <a:rPr lang="zh-CN" altLang="zh-CN" b="1" dirty="0">
                <a:solidFill>
                  <a:srgbClr val="FF0000"/>
                </a:solidFill>
              </a:rPr>
              <a:t>输出</a:t>
            </a:r>
            <a:r>
              <a:rPr lang="en-US" altLang="zh-CN" dirty="0"/>
              <a:t>160 bits</a:t>
            </a:r>
            <a:r>
              <a:rPr lang="zh-CN" altLang="zh-CN" dirty="0"/>
              <a:t>数据块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indent="625475">
              <a:buNone/>
            </a:pPr>
            <a:endParaRPr lang="en-US" altLang="zh-CN" dirty="0"/>
          </a:p>
          <a:p>
            <a:pPr indent="625475">
              <a:buNone/>
            </a:pPr>
            <a:r>
              <a:rPr lang="zh-CN" altLang="zh-CN" dirty="0" smtClean="0"/>
              <a:t>然后</a:t>
            </a:r>
            <a:r>
              <a:rPr lang="zh-CN" altLang="zh-CN" dirty="0"/>
              <a:t>，</a:t>
            </a:r>
            <a:r>
              <a:rPr lang="zh-CN" altLang="zh-CN" b="1" dirty="0">
                <a:solidFill>
                  <a:srgbClr val="002060"/>
                </a:solidFill>
              </a:rPr>
              <a:t>第二</a:t>
            </a:r>
            <a:r>
              <a:rPr lang="en-US" altLang="zh-CN" b="1" dirty="0">
                <a:solidFill>
                  <a:srgbClr val="002060"/>
                </a:solidFill>
              </a:rPr>
              <a:t>512-bit</a:t>
            </a:r>
            <a:r>
              <a:rPr lang="zh-CN" altLang="zh-CN" b="1" dirty="0" smtClean="0">
                <a:solidFill>
                  <a:srgbClr val="002060"/>
                </a:solidFill>
              </a:rPr>
              <a:t>分块</a:t>
            </a:r>
            <a:r>
              <a:rPr lang="zh-CN" altLang="zh-CN" dirty="0" smtClean="0"/>
              <a:t>和</a:t>
            </a:r>
            <a:r>
              <a:rPr lang="zh-CN" altLang="zh-CN" dirty="0"/>
              <a:t>第一个分块处理最后输出</a:t>
            </a:r>
            <a:r>
              <a:rPr lang="en-US" altLang="zh-CN" dirty="0"/>
              <a:t>160-bit</a:t>
            </a:r>
            <a:r>
              <a:rPr lang="zh-CN" altLang="zh-CN" dirty="0"/>
              <a:t>数据块作为</a:t>
            </a:r>
            <a:r>
              <a:rPr lang="zh-CN" altLang="zh-CN" b="1" dirty="0">
                <a:solidFill>
                  <a:srgbClr val="FF0000"/>
                </a:solidFill>
              </a:rPr>
              <a:t>输入</a:t>
            </a:r>
            <a:r>
              <a:rPr lang="zh-CN" altLang="zh-CN" dirty="0"/>
              <a:t>，通过分块处理处理压缩函数，</a:t>
            </a:r>
            <a:r>
              <a:rPr lang="zh-CN" altLang="zh-CN" b="1" dirty="0">
                <a:solidFill>
                  <a:srgbClr val="FF0000"/>
                </a:solidFill>
              </a:rPr>
              <a:t>输出</a:t>
            </a:r>
            <a:r>
              <a:rPr lang="en-US" altLang="zh-CN" dirty="0"/>
              <a:t>160 bits</a:t>
            </a:r>
            <a:r>
              <a:rPr lang="zh-CN" altLang="zh-CN" dirty="0"/>
              <a:t>数据块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indent="625475">
              <a:buNone/>
            </a:pPr>
            <a:endParaRPr lang="en-US" altLang="zh-CN" dirty="0"/>
          </a:p>
          <a:p>
            <a:pPr indent="625475">
              <a:buNone/>
            </a:pPr>
            <a:r>
              <a:rPr lang="zh-CN" altLang="zh-CN" dirty="0" smtClean="0"/>
              <a:t>依次</a:t>
            </a:r>
            <a:r>
              <a:rPr lang="zh-CN" altLang="zh-CN" dirty="0"/>
              <a:t>，直到最后一个</a:t>
            </a:r>
            <a:r>
              <a:rPr lang="en-US" altLang="zh-CN" dirty="0"/>
              <a:t>512-bit</a:t>
            </a:r>
            <a:r>
              <a:rPr lang="zh-CN" altLang="zh-CN" dirty="0"/>
              <a:t>子块处理完成，</a:t>
            </a:r>
            <a:r>
              <a:rPr lang="zh-CN" altLang="zh-CN" b="1" dirty="0">
                <a:solidFill>
                  <a:srgbClr val="FF0000"/>
                </a:solidFill>
              </a:rPr>
              <a:t>最后输出</a:t>
            </a:r>
            <a:r>
              <a:rPr lang="en-US" altLang="zh-CN" b="1" dirty="0">
                <a:solidFill>
                  <a:srgbClr val="FF0000"/>
                </a:solidFill>
              </a:rPr>
              <a:t>160 bits</a:t>
            </a:r>
            <a:r>
              <a:rPr lang="zh-CN" altLang="zh-CN" dirty="0"/>
              <a:t>数据块为输入原始消息的</a:t>
            </a:r>
            <a:r>
              <a:rPr lang="zh-CN" altLang="zh-CN" b="1" dirty="0">
                <a:solidFill>
                  <a:srgbClr val="FF0000"/>
                </a:solidFill>
              </a:rPr>
              <a:t>哈希值</a:t>
            </a:r>
            <a:r>
              <a:rPr lang="zh-CN" altLang="zh-CN" dirty="0" smtClean="0"/>
              <a:t>，</a:t>
            </a:r>
            <a:r>
              <a:rPr lang="zh-CN" altLang="zh-CN" dirty="0"/>
              <a:t>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3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80785"/>
              </p:ext>
            </p:extLst>
          </p:nvPr>
        </p:nvGraphicFramePr>
        <p:xfrm>
          <a:off x="179511" y="404664"/>
          <a:ext cx="8326743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3" imgW="4366954" imgH="2640330" progId="Visio.Drawing.11">
                  <p:embed/>
                </p:oleObj>
              </mc:Choice>
              <mc:Fallback>
                <p:oleObj r:id="rId3" imgW="4366954" imgH="2640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404664"/>
                        <a:ext cx="8326743" cy="4968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107504" y="3356992"/>
            <a:ext cx="1872208" cy="14401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01541"/>
              </p:ext>
            </p:extLst>
          </p:nvPr>
        </p:nvGraphicFramePr>
        <p:xfrm>
          <a:off x="971600" y="-30872"/>
          <a:ext cx="5220072" cy="68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3" imgW="3894450" imgH="5071445" progId="Visio.Drawing.11">
                  <p:embed/>
                </p:oleObj>
              </mc:Choice>
              <mc:Fallback>
                <p:oleObj r:id="rId3" imgW="3894450" imgH="50714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-30872"/>
                        <a:ext cx="5220072" cy="6827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755576" y="1052736"/>
            <a:ext cx="5400600" cy="864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3648" y="5157192"/>
            <a:ext cx="4536504" cy="864096"/>
          </a:xfrm>
          <a:prstGeom prst="roundRect">
            <a:avLst/>
          </a:prstGeom>
          <a:noFill/>
          <a:ln w="603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553" y="1268413"/>
            <a:ext cx="7665863" cy="1872555"/>
          </a:xfrm>
        </p:spPr>
        <p:txBody>
          <a:bodyPr/>
          <a:lstStyle/>
          <a:p>
            <a:pPr indent="715963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  <a:r>
              <a:rPr lang="zh-CN" altLang="zh-CN" b="1" dirty="0" smtClean="0">
                <a:solidFill>
                  <a:srgbClr val="FF0000"/>
                </a:solidFill>
              </a:rPr>
              <a:t>逻辑函数</a:t>
            </a:r>
            <a:r>
              <a:rPr lang="en-US" altLang="zh-CN" b="1" dirty="0" smtClean="0">
                <a:solidFill>
                  <a:srgbClr val="FF0000"/>
                </a:solidFill>
              </a:rPr>
              <a:t>(?)</a:t>
            </a:r>
            <a:endParaRPr lang="zh-CN" altLang="zh-CN" dirty="0">
              <a:solidFill>
                <a:srgbClr val="FF0000"/>
              </a:solidFill>
            </a:endParaRPr>
          </a:p>
          <a:p>
            <a:pPr indent="715963">
              <a:buNone/>
            </a:pPr>
            <a:r>
              <a:rPr lang="zh-CN" altLang="zh-CN" dirty="0"/>
              <a:t>分块处理中需要使用结构相似的四个基本逻辑函数：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4</a:t>
            </a:r>
            <a:r>
              <a:rPr lang="zh-CN" altLang="zh-CN" dirty="0"/>
              <a:t>，每个回合使用不同的逻辑函数，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zh-CN" altLang="zh-CN" dirty="0"/>
              <a:t>，</a:t>
            </a:r>
            <a:r>
              <a:rPr lang="en-US" altLang="zh-CN" i="1" dirty="0"/>
              <a:t>f</a:t>
            </a:r>
            <a:r>
              <a:rPr lang="en-US" altLang="zh-CN" baseline="-25000" dirty="0"/>
              <a:t>4</a:t>
            </a:r>
            <a:r>
              <a:rPr lang="zh-CN" altLang="zh-CN" dirty="0"/>
              <a:t>逻辑函数的定义如下所示：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69071"/>
              </p:ext>
            </p:extLst>
          </p:nvPr>
        </p:nvGraphicFramePr>
        <p:xfrm>
          <a:off x="784880" y="3139033"/>
          <a:ext cx="6472080" cy="66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3060700" imgH="317500" progId="Equation.DSMT4">
                  <p:embed/>
                </p:oleObj>
              </mc:Choice>
              <mc:Fallback>
                <p:oleObj name="Equation" r:id="rId3" imgW="30607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80" y="3139033"/>
                        <a:ext cx="6472080" cy="665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72205"/>
              </p:ext>
            </p:extLst>
          </p:nvPr>
        </p:nvGraphicFramePr>
        <p:xfrm>
          <a:off x="784880" y="3910558"/>
          <a:ext cx="59075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5" imgW="2781300" imgH="228600" progId="Equation.DSMT4">
                  <p:embed/>
                </p:oleObj>
              </mc:Choice>
              <mc:Fallback>
                <p:oleObj name="Equation" r:id="rId5" imgW="2781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80" y="3910558"/>
                        <a:ext cx="590753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67644"/>
              </p:ext>
            </p:extLst>
          </p:nvPr>
        </p:nvGraphicFramePr>
        <p:xfrm>
          <a:off x="784880" y="4605883"/>
          <a:ext cx="806489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7" imgW="3810000" imgH="228600" progId="Equation.DSMT4">
                  <p:embed/>
                </p:oleObj>
              </mc:Choice>
              <mc:Fallback>
                <p:oleObj name="Equation" r:id="rId7" imgW="3810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80" y="4605883"/>
                        <a:ext cx="806489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978803"/>
              </p:ext>
            </p:extLst>
          </p:nvPr>
        </p:nvGraphicFramePr>
        <p:xfrm>
          <a:off x="784880" y="5301208"/>
          <a:ext cx="59075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9" imgW="2781300" imgH="228600" progId="Equation.DSMT4">
                  <p:embed/>
                </p:oleObj>
              </mc:Choice>
              <mc:Fallback>
                <p:oleObj name="Equation" r:id="rId9" imgW="27813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80" y="5301208"/>
                        <a:ext cx="590753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466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2162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3" y="1268413"/>
                <a:ext cx="8458200" cy="1656531"/>
              </a:xfrm>
            </p:spPr>
            <p:txBody>
              <a:bodyPr/>
              <a:lstStyle/>
              <a:p>
                <a:pPr indent="625475">
                  <a:buNone/>
                </a:pPr>
                <a:r>
                  <a:rPr lang="zh-CN" altLang="zh-CN" b="1" dirty="0"/>
                  <a:t>（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）常量值</a:t>
                </a:r>
                <a:r>
                  <a:rPr lang="en-US" altLang="zh-CN" i="1" dirty="0" err="1"/>
                  <a:t>K</a:t>
                </a:r>
                <a:r>
                  <a:rPr lang="en-US" altLang="zh-CN" i="1" baseline="-25000" dirty="0" err="1"/>
                  <a:t>t</a:t>
                </a:r>
                <a:endParaRPr lang="zh-CN" altLang="zh-CN" dirty="0"/>
              </a:p>
              <a:p>
                <a:pPr indent="625475">
                  <a:buNone/>
                </a:pPr>
                <a:r>
                  <a:rPr lang="zh-CN" altLang="zh-CN" dirty="0"/>
                  <a:t>分块处理中还需要使用一个常量值</a:t>
                </a:r>
                <a:r>
                  <a:rPr lang="en-US" altLang="zh-CN" i="1" dirty="0" err="1"/>
                  <a:t>K</a:t>
                </a:r>
                <a:r>
                  <a:rPr lang="en-US" altLang="zh-CN" i="1" baseline="-25000" dirty="0" err="1"/>
                  <a:t>t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0≤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>
                        <a:latin typeface="Cambria Math"/>
                      </a:rPr>
                      <m:t>≤79</m:t>
                    </m:r>
                  </m:oMath>
                </a14:m>
                <a:r>
                  <a:rPr lang="zh-CN" altLang="zh-CN" dirty="0"/>
                  <a:t>，</a:t>
                </a:r>
                <a:r>
                  <a:rPr lang="en-US" altLang="zh-CN" i="1" dirty="0" err="1"/>
                  <a:t>K</a:t>
                </a:r>
                <a:r>
                  <a:rPr lang="en-US" altLang="zh-CN" i="1" baseline="-25000" dirty="0" err="1"/>
                  <a:t>t</a:t>
                </a:r>
                <a:r>
                  <a:rPr lang="zh-CN" altLang="zh-CN" dirty="0"/>
                  <a:t>值定义如表</a:t>
                </a:r>
                <a:r>
                  <a:rPr lang="en-US" altLang="zh-CN" dirty="0"/>
                  <a:t>7-1</a:t>
                </a:r>
                <a:r>
                  <a:rPr lang="zh-CN" altLang="zh-CN" dirty="0"/>
                  <a:t>所示。每个回合中使用的</a:t>
                </a:r>
                <a:r>
                  <a:rPr lang="en-US" altLang="zh-CN" i="1" dirty="0" err="1"/>
                  <a:t>K</a:t>
                </a:r>
                <a:r>
                  <a:rPr lang="en-US" altLang="zh-CN" i="1" baseline="-25000" dirty="0" err="1"/>
                  <a:t>t</a:t>
                </a:r>
                <a:r>
                  <a:rPr lang="zh-CN" altLang="zh-CN" dirty="0"/>
                  <a:t>值相同。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3" y="1268413"/>
                <a:ext cx="8458200" cy="1656531"/>
              </a:xfrm>
              <a:blipFill rotWithShape="1">
                <a:blip r:embed="rId2"/>
                <a:stretch>
                  <a:fillRect l="-1298" t="-3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502766"/>
                  </p:ext>
                </p:extLst>
              </p:nvPr>
            </p:nvGraphicFramePr>
            <p:xfrm>
              <a:off x="107504" y="3177378"/>
              <a:ext cx="8892480" cy="2771900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1160177"/>
                    <a:gridCol w="2272357"/>
                    <a:gridCol w="2649704"/>
                    <a:gridCol w="2810242"/>
                  </a:tblGrid>
                  <a:tr h="554380"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TW" sz="2400" b="1" kern="100" dirty="0">
                              <a:effectLst/>
                              <a:latin typeface="Times New Roman"/>
                              <a:ea typeface="宋体"/>
                            </a:rPr>
                            <a:t>回合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effectLst/>
                              <a:latin typeface="Times New Roman"/>
                              <a:ea typeface="宋体"/>
                            </a:rPr>
                            <a:t>步骤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>
                              <a:effectLst/>
                              <a:latin typeface="Times New Roman"/>
                              <a:ea typeface="宋体"/>
                            </a:rPr>
                            <a:t>输入常数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TW" sz="2400" b="1" kern="100">
                              <a:effectLst/>
                              <a:latin typeface="Times New Roman"/>
                              <a:ea typeface="宋体"/>
                            </a:rPr>
                            <a:t>取值方式</a:t>
                          </a:r>
                          <a:r>
                            <a:rPr lang="en-US" sz="2400" b="1" kern="100">
                              <a:effectLst/>
                              <a:latin typeface="宋体"/>
                              <a:ea typeface="宋体"/>
                            </a:rPr>
                            <a:t>(</a:t>
                          </a:r>
                          <a:r>
                            <a:rPr lang="zh-CN" sz="2400" b="1" kern="100">
                              <a:effectLst/>
                              <a:latin typeface="Times New Roman"/>
                              <a:ea typeface="宋体"/>
                            </a:rPr>
                            <a:t>整数</a:t>
                          </a:r>
                          <a:r>
                            <a:rPr lang="en-US" sz="2400" b="1" kern="100">
                              <a:effectLst/>
                              <a:latin typeface="宋体"/>
                              <a:ea typeface="宋体"/>
                            </a:rPr>
                            <a:t>)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0≤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≤19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 = 5A82799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2400" i="1" kern="10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30</m:t>
                                        </m:r>
                                      </m:sup>
                                    </m:sSup>
                                    <m:r>
                                      <a:rPr lang="en-US" sz="2400" i="1" kern="100">
                                        <a:effectLst/>
                                        <a:latin typeface="Cambria Math"/>
                                        <a:ea typeface="宋体"/>
                                      </a:rPr>
                                      <m:t>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20≤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≤39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 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= 6ED9EBA1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2400" i="1" kern="10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30</m:t>
                                        </m:r>
                                      </m:sup>
                                    </m:sSup>
                                    <m:r>
                                      <a:rPr lang="en-US" sz="2400" i="1" kern="100">
                                        <a:effectLst/>
                                        <a:latin typeface="Cambria Math"/>
                                        <a:ea typeface="宋体"/>
                                      </a:rPr>
                                      <m:t>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40≤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≤59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 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= 8F1BBCDC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2400" i="1" kern="10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30</m:t>
                                        </m:r>
                                      </m:sup>
                                    </m:sSup>
                                    <m:r>
                                      <a:rPr lang="en-US" sz="2400" i="1" kern="100">
                                        <a:effectLst/>
                                        <a:latin typeface="Cambria Math"/>
                                        <a:ea typeface="宋体"/>
                                      </a:rPr>
                                      <m:t>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60≤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𝑡</m:t>
                                </m:r>
                                <m:r>
                                  <a:rPr lang="en-US" sz="2400" kern="100">
                                    <a:effectLst/>
                                    <a:latin typeface="Cambria Math"/>
                                    <a:ea typeface="宋体"/>
                                  </a:rPr>
                                  <m:t>≤79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 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= CA62C1D6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2400" i="1" kern="100"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30</m:t>
                                        </m:r>
                                      </m:sup>
                                    </m:sSup>
                                    <m:r>
                                      <a:rPr lang="en-US" sz="2400" i="1" kern="100">
                                        <a:effectLst/>
                                        <a:latin typeface="Cambria Math"/>
                                        <a:ea typeface="宋体"/>
                                      </a:rPr>
                                      <m:t>×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sz="2400" i="1" kern="100">
                                            <a:effectLst/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/>
                                            <a:ea typeface="宋体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502766"/>
                  </p:ext>
                </p:extLst>
              </p:nvPr>
            </p:nvGraphicFramePr>
            <p:xfrm>
              <a:off x="107504" y="3177378"/>
              <a:ext cx="8892480" cy="2771900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1160177"/>
                    <a:gridCol w="2272357"/>
                    <a:gridCol w="2649704"/>
                    <a:gridCol w="2810242"/>
                  </a:tblGrid>
                  <a:tr h="554380"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TW" sz="2400" b="1" kern="100">
                              <a:effectLst/>
                              <a:latin typeface="Times New Roman"/>
                              <a:ea typeface="宋体"/>
                            </a:rPr>
                            <a:t>回合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>
                              <a:effectLst/>
                              <a:latin typeface="Times New Roman"/>
                              <a:ea typeface="宋体"/>
                            </a:rPr>
                            <a:t>步骤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>
                              <a:effectLst/>
                              <a:latin typeface="Times New Roman"/>
                              <a:ea typeface="宋体"/>
                            </a:rPr>
                            <a:t>输入常数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zh-TW" sz="2400" b="1" kern="100">
                              <a:effectLst/>
                              <a:latin typeface="Times New Roman"/>
                              <a:ea typeface="宋体"/>
                            </a:rPr>
                            <a:t>取值方式</a:t>
                          </a:r>
                          <a:r>
                            <a:rPr lang="en-US" sz="2400" b="1" kern="100">
                              <a:effectLst/>
                              <a:latin typeface="宋体"/>
                              <a:ea typeface="宋体"/>
                            </a:rPr>
                            <a:t>(</a:t>
                          </a:r>
                          <a:r>
                            <a:rPr lang="zh-CN" sz="2400" b="1" kern="100">
                              <a:effectLst/>
                              <a:latin typeface="Times New Roman"/>
                              <a:ea typeface="宋体"/>
                            </a:rPr>
                            <a:t>整数</a:t>
                          </a:r>
                          <a:r>
                            <a:rPr lang="en-US" sz="2400" b="1" kern="100">
                              <a:effectLst/>
                              <a:latin typeface="宋体"/>
                              <a:ea typeface="宋体"/>
                            </a:rPr>
                            <a:t>)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206" t="-103297" r="-240214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 = 5A82799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486" t="-103297" r="-217" b="-316484"/>
                          </a:stretch>
                        </a:blipFill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206" t="-203297" r="-240214" b="-2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 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= 6ED9EBA1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486" t="-203297" r="-217" b="-216484"/>
                          </a:stretch>
                        </a:blipFill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206" t="-303297" r="-240214" b="-1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 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= 8F1BBCDC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486" t="-303297" r="-217" b="-116484"/>
                          </a:stretch>
                        </a:blipFill>
                      </a:tcPr>
                    </a:tc>
                  </a:tr>
                  <a:tr h="554380">
                    <a:tc>
                      <a:txBody>
                        <a:bodyPr/>
                        <a:lstStyle/>
                        <a:p>
                          <a:pPr indent="21844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206" t="-403297" r="-240214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9875" algn="ctr">
                            <a:spcAft>
                              <a:spcPts val="0"/>
                            </a:spcAft>
                          </a:pP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K</a:t>
                          </a:r>
                          <a:r>
                            <a:rPr lang="en-US" sz="2400" i="1" kern="100" baseline="-25000">
                              <a:effectLst/>
                              <a:latin typeface="Times New Roman"/>
                              <a:ea typeface="宋体"/>
                            </a:rPr>
                            <a:t>t</a:t>
                          </a:r>
                          <a:r>
                            <a:rPr lang="en-US" sz="2400" i="1" kern="100">
                              <a:effectLst/>
                              <a:latin typeface="Times New Roman"/>
                              <a:ea typeface="宋体"/>
                            </a:rPr>
                            <a:t> </a:t>
                          </a:r>
                          <a:r>
                            <a:rPr lang="en-US" sz="2400" kern="100">
                              <a:effectLst/>
                              <a:latin typeface="Times New Roman"/>
                              <a:ea typeface="宋体"/>
                            </a:rPr>
                            <a:t>= CA62C1D6</a:t>
                          </a:r>
                          <a:endParaRPr lang="zh-CN" sz="24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486" t="-403297" r="-217" b="-164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96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081"/>
            <a:ext cx="8458200" cy="1033655"/>
          </a:xfrm>
        </p:spPr>
        <p:txBody>
          <a:bodyPr/>
          <a:lstStyle/>
          <a:p>
            <a:pPr indent="715963"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）压缩函数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 smtClean="0"/>
              <a:t>寄存器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 smtClean="0"/>
              <a:t>，</a:t>
            </a:r>
            <a:r>
              <a:rPr lang="en-US" altLang="zh-CN" dirty="0" smtClean="0"/>
              <a:t>E</a:t>
            </a:r>
            <a:r>
              <a:rPr lang="zh-CN" altLang="zh-CN" dirty="0" smtClean="0"/>
              <a:t>数据</a:t>
            </a:r>
            <a:r>
              <a:rPr lang="zh-CN" altLang="zh-CN" dirty="0"/>
              <a:t>通过压缩函数</a:t>
            </a:r>
            <a:r>
              <a:rPr lang="zh-CN" altLang="zh-CN" dirty="0" smtClean="0"/>
              <a:t>变换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12716"/>
              </p:ext>
            </p:extLst>
          </p:nvPr>
        </p:nvGraphicFramePr>
        <p:xfrm>
          <a:off x="971600" y="1196752"/>
          <a:ext cx="5904656" cy="534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3" imgW="3712842" imgH="3352851" progId="Visio.Drawing.11">
                  <p:embed/>
                </p:oleObj>
              </mc:Choice>
              <mc:Fallback>
                <p:oleObj r:id="rId3" imgW="3712842" imgH="3352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96752"/>
                        <a:ext cx="5904656" cy="5346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7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7.3 Hash</a:t>
            </a:r>
            <a:r>
              <a:rPr lang="zh-CN" altLang="zh-CN" b="1" dirty="0"/>
              <a:t>函数</a:t>
            </a:r>
            <a:r>
              <a:rPr lang="zh-CN" altLang="zh-CN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892"/>
            <a:ext cx="8640960" cy="4824412"/>
          </a:xfrm>
        </p:spPr>
        <p:txBody>
          <a:bodyPr/>
          <a:lstStyle/>
          <a:p>
            <a:pPr indent="625475">
              <a:buNone/>
            </a:pPr>
            <a:r>
              <a:rPr lang="en-US" altLang="zh-CN" dirty="0"/>
              <a:t>NIST</a:t>
            </a:r>
            <a:r>
              <a:rPr lang="zh-CN" altLang="zh-CN" dirty="0"/>
              <a:t>在</a:t>
            </a:r>
            <a:r>
              <a:rPr lang="en-US" altLang="zh-CN" dirty="0"/>
              <a:t>1993</a:t>
            </a:r>
            <a:r>
              <a:rPr lang="zh-CN" altLang="zh-CN" dirty="0"/>
              <a:t>年发布了一个哈希算法称为安全</a:t>
            </a:r>
            <a:r>
              <a:rPr lang="en-US" altLang="zh-CN" dirty="0"/>
              <a:t>HASH</a:t>
            </a:r>
            <a:r>
              <a:rPr lang="zh-CN" altLang="zh-CN" dirty="0"/>
              <a:t>算法，</a:t>
            </a:r>
            <a:r>
              <a:rPr lang="en-US" altLang="zh-CN" dirty="0"/>
              <a:t>1995</a:t>
            </a:r>
            <a:r>
              <a:rPr lang="zh-CN" altLang="zh-CN" dirty="0" smtClean="0"/>
              <a:t>年修改</a:t>
            </a:r>
            <a:r>
              <a:rPr lang="zh-CN" altLang="zh-CN" dirty="0"/>
              <a:t>，修改后的版本是</a:t>
            </a:r>
            <a:r>
              <a:rPr lang="en-US" altLang="zh-CN" b="1" dirty="0">
                <a:solidFill>
                  <a:srgbClr val="FF0000"/>
                </a:solidFill>
              </a:rPr>
              <a:t>SHA-1</a:t>
            </a:r>
            <a:r>
              <a:rPr lang="zh-CN" altLang="zh-CN" dirty="0"/>
              <a:t>，这个版本是当前使用最广泛的哈希</a:t>
            </a:r>
            <a:r>
              <a:rPr lang="zh-CN" altLang="zh-CN" dirty="0" smtClean="0"/>
              <a:t>算法。</a:t>
            </a:r>
            <a:endParaRPr lang="en-US" altLang="zh-CN" dirty="0" smtClean="0"/>
          </a:p>
          <a:p>
            <a:pPr indent="625475">
              <a:buNone/>
            </a:pPr>
            <a:r>
              <a:rPr lang="en-US" altLang="zh-CN" dirty="0" smtClean="0"/>
              <a:t>SHA-1</a:t>
            </a:r>
            <a:r>
              <a:rPr lang="zh-CN" altLang="zh-CN" dirty="0" smtClean="0"/>
              <a:t>接受</a:t>
            </a:r>
            <a:r>
              <a:rPr lang="zh-CN" altLang="zh-CN" b="1" dirty="0">
                <a:solidFill>
                  <a:srgbClr val="FF0000"/>
                </a:solidFill>
              </a:rPr>
              <a:t>输入消息</a:t>
            </a:r>
            <a:r>
              <a:rPr lang="zh-CN" altLang="zh-CN" dirty="0"/>
              <a:t>的最大长度为</a:t>
            </a:r>
            <a:r>
              <a:rPr lang="en-US" altLang="zh-CN" dirty="0"/>
              <a:t>2</a:t>
            </a:r>
            <a:r>
              <a:rPr lang="en-US" altLang="zh-CN" baseline="30000" dirty="0"/>
              <a:t>64</a:t>
            </a:r>
            <a:r>
              <a:rPr lang="en-US" altLang="zh-CN" dirty="0"/>
              <a:t>-1 bits</a:t>
            </a:r>
            <a:r>
              <a:rPr lang="zh-CN" altLang="zh-CN" dirty="0"/>
              <a:t>，</a:t>
            </a:r>
            <a:r>
              <a:rPr lang="zh-CN" altLang="zh-CN" b="1" dirty="0">
                <a:solidFill>
                  <a:srgbClr val="FF0000"/>
                </a:solidFill>
              </a:rPr>
              <a:t>生成</a:t>
            </a:r>
            <a:r>
              <a:rPr lang="en-US" altLang="zh-CN" b="1" dirty="0">
                <a:solidFill>
                  <a:srgbClr val="FF0000"/>
                </a:solidFill>
              </a:rPr>
              <a:t>160 bits</a:t>
            </a:r>
            <a:r>
              <a:rPr lang="zh-CN" altLang="zh-CN" b="1" dirty="0">
                <a:solidFill>
                  <a:srgbClr val="FF0000"/>
                </a:solidFill>
              </a:rPr>
              <a:t>的消息摘要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en-US" altLang="zh-CN" dirty="0" smtClean="0"/>
              <a:t>SHA-1</a:t>
            </a:r>
            <a:r>
              <a:rPr lang="zh-CN" altLang="zh-CN" dirty="0"/>
              <a:t>算法操作首先对输入</a:t>
            </a:r>
            <a:r>
              <a:rPr lang="zh-CN" altLang="zh-CN" b="1" dirty="0">
                <a:solidFill>
                  <a:srgbClr val="FF0000"/>
                </a:solidFill>
              </a:rPr>
              <a:t>消息划分</a:t>
            </a:r>
            <a:r>
              <a:rPr lang="zh-CN" altLang="zh-CN" dirty="0"/>
              <a:t>为</a:t>
            </a:r>
            <a:r>
              <a:rPr lang="en-US" altLang="zh-CN" dirty="0"/>
              <a:t>512-bit</a:t>
            </a:r>
            <a:r>
              <a:rPr lang="zh-CN" altLang="zh-CN" dirty="0"/>
              <a:t>块，若最后一个数据块不满足长度要求，按照一定规则进行</a:t>
            </a:r>
            <a:r>
              <a:rPr lang="zh-CN" altLang="zh-CN" b="1" dirty="0">
                <a:solidFill>
                  <a:srgbClr val="FF0000"/>
                </a:solidFill>
              </a:rPr>
              <a:t>填充</a:t>
            </a:r>
            <a:r>
              <a:rPr lang="zh-CN" altLang="zh-CN" dirty="0"/>
              <a:t>为</a:t>
            </a:r>
            <a:r>
              <a:rPr lang="en-US" altLang="zh-CN" dirty="0"/>
              <a:t>512-bit</a:t>
            </a:r>
            <a:r>
              <a:rPr lang="zh-CN" altLang="zh-CN" dirty="0"/>
              <a:t>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然后</a:t>
            </a:r>
            <a:r>
              <a:rPr lang="zh-CN" altLang="zh-CN" dirty="0"/>
              <a:t>每个</a:t>
            </a:r>
            <a:r>
              <a:rPr lang="en-US" altLang="zh-CN" dirty="0"/>
              <a:t>512-bit</a:t>
            </a:r>
            <a:r>
              <a:rPr lang="zh-CN" altLang="zh-CN" dirty="0"/>
              <a:t>块</a:t>
            </a:r>
            <a:r>
              <a:rPr lang="zh-CN" altLang="zh-CN" b="1" dirty="0">
                <a:solidFill>
                  <a:srgbClr val="FF0000"/>
                </a:solidFill>
              </a:rPr>
              <a:t>重复使用分块处理函数</a:t>
            </a:r>
            <a:r>
              <a:rPr lang="zh-CN" altLang="zh-CN" dirty="0"/>
              <a:t>，最终输出</a:t>
            </a:r>
            <a:r>
              <a:rPr lang="en-US" altLang="zh-CN" dirty="0"/>
              <a:t>160 bits</a:t>
            </a:r>
            <a:r>
              <a:rPr lang="zh-CN" altLang="zh-CN" dirty="0"/>
              <a:t>哈希值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21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</a:t>
            </a:r>
            <a:r>
              <a:rPr lang="en-US" altLang="zh-CN" b="1" dirty="0"/>
              <a:t>SHA-1</a:t>
            </a:r>
            <a:r>
              <a:rPr lang="zh-CN" altLang="zh-CN" b="1" dirty="0"/>
              <a:t>算法</a:t>
            </a:r>
            <a:r>
              <a:rPr lang="zh-CN" altLang="zh-CN" b="1" dirty="0" smtClean="0"/>
              <a:t>伪代码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3" y="1268413"/>
                <a:ext cx="8458200" cy="2592635"/>
              </a:xfrm>
            </p:spPr>
            <p:txBody>
              <a:bodyPr/>
              <a:lstStyle/>
              <a:p>
                <a:pPr>
                  <a:buNone/>
                </a:pPr>
                <a:r>
                  <a:rPr lang="zh-CN" altLang="zh-CN" dirty="0" smtClean="0"/>
                  <a:t>输入：待</a:t>
                </a:r>
                <a:r>
                  <a:rPr lang="en-US" altLang="zh-CN" dirty="0"/>
                  <a:t>Hash</a:t>
                </a:r>
                <a:r>
                  <a:rPr lang="zh-CN" altLang="zh-CN" dirty="0"/>
                  <a:t>消息</a:t>
                </a:r>
                <a:r>
                  <a:rPr lang="en-US" altLang="zh-CN" dirty="0"/>
                  <a:t> </a:t>
                </a:r>
                <a:r>
                  <a:rPr lang="zh-CN" altLang="zh-CN" dirty="0" smtClean="0"/>
                  <a:t>，常量</a:t>
                </a:r>
                <a:r>
                  <a:rPr lang="en-US" altLang="zh-CN" dirty="0" err="1" smtClean="0"/>
                  <a:t>K</a:t>
                </a:r>
                <a:r>
                  <a:rPr lang="en-US" altLang="zh-CN" baseline="-25000" dirty="0" err="1" smtClean="0"/>
                  <a:t>t</a:t>
                </a:r>
                <a:r>
                  <a:rPr lang="en-US" altLang="zh-CN" dirty="0" smtClean="0"/>
                  <a:t>  </a:t>
                </a:r>
                <a:endParaRPr lang="zh-CN" altLang="zh-CN" dirty="0"/>
              </a:p>
              <a:p>
                <a:pPr>
                  <a:buNone/>
                </a:pPr>
                <a:r>
                  <a:rPr lang="zh-CN" altLang="zh-CN" dirty="0"/>
                  <a:t>输出：</a:t>
                </a:r>
                <a:r>
                  <a:rPr lang="en-US" altLang="zh-CN" dirty="0"/>
                  <a:t>160 bits</a:t>
                </a:r>
                <a:r>
                  <a:rPr lang="zh-CN" altLang="zh-CN" dirty="0"/>
                  <a:t>哈希</a:t>
                </a:r>
                <a:r>
                  <a:rPr lang="zh-CN" altLang="zh-CN" dirty="0" smtClean="0"/>
                  <a:t>值</a:t>
                </a:r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1.  </a:t>
                </a:r>
                <a:r>
                  <a:rPr lang="en-US" altLang="zh-CN" dirty="0" smtClean="0"/>
                  <a:t>M’=SHA-1-PAD(M </a:t>
                </a:r>
                <a:r>
                  <a:rPr lang="en-US" altLang="zh-CN" dirty="0"/>
                  <a:t>)   </a:t>
                </a:r>
                <a:r>
                  <a:rPr lang="zh-CN" altLang="zh-CN" dirty="0" smtClean="0"/>
                  <a:t>对消息</a:t>
                </a:r>
                <a:r>
                  <a:rPr lang="en-US" altLang="zh-CN" dirty="0" smtClean="0"/>
                  <a:t>M</a:t>
                </a:r>
                <a:r>
                  <a:rPr lang="zh-CN" altLang="zh-CN" dirty="0" smtClean="0"/>
                  <a:t>填充</a:t>
                </a:r>
                <a:r>
                  <a:rPr lang="zh-CN" altLang="zh-CN" dirty="0"/>
                  <a:t>。</a:t>
                </a:r>
              </a:p>
              <a:p>
                <a:pPr>
                  <a:buNone/>
                </a:pPr>
                <a:r>
                  <a:rPr lang="en-US" altLang="zh-CN" dirty="0"/>
                  <a:t>  2.  </a:t>
                </a:r>
                <a:r>
                  <a:rPr lang="zh-CN" altLang="zh-CN" dirty="0" smtClean="0"/>
                  <a:t>对</a:t>
                </a:r>
                <a:r>
                  <a:rPr lang="en-US" altLang="zh-CN" dirty="0" smtClean="0"/>
                  <a:t>M’</a:t>
                </a:r>
                <a:r>
                  <a:rPr lang="zh-CN" altLang="zh-CN" dirty="0" smtClean="0"/>
                  <a:t>每</a:t>
                </a:r>
                <a:r>
                  <a:rPr lang="en-US" altLang="zh-CN" dirty="0"/>
                  <a:t>512bit</a:t>
                </a:r>
                <a:r>
                  <a:rPr lang="zh-CN" altLang="zh-CN" dirty="0"/>
                  <a:t>分组，得</a:t>
                </a:r>
                <a:r>
                  <a:rPr lang="en-US" altLang="zh-CN" i="1" dirty="0"/>
                  <a:t>N</a:t>
                </a:r>
                <a:r>
                  <a:rPr lang="zh-CN" altLang="zh-CN" dirty="0"/>
                  <a:t>个子块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3.  </a:t>
                </a:r>
                <a:r>
                  <a:rPr lang="zh-CN" altLang="zh-CN" dirty="0"/>
                  <a:t>初始变量赋值：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3" y="1268413"/>
                <a:ext cx="8458200" cy="2592635"/>
              </a:xfrm>
              <a:blipFill rotWithShape="1">
                <a:blip r:embed="rId3"/>
                <a:stretch>
                  <a:fillRect l="-1298" t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309993"/>
              </p:ext>
            </p:extLst>
          </p:nvPr>
        </p:nvGraphicFramePr>
        <p:xfrm>
          <a:off x="683567" y="4077072"/>
          <a:ext cx="785337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4" imgW="3314700" imgH="457200" progId="Equation.DSMT4">
                  <p:embed/>
                </p:oleObj>
              </mc:Choice>
              <mc:Fallback>
                <p:oleObj name="Equation" r:id="rId4" imgW="3314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4077072"/>
                        <a:ext cx="7853373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0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476796"/>
                <a:ext cx="9144000" cy="4824412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altLang="zh-CN" dirty="0" smtClean="0"/>
                  <a:t> 4.  For</a:t>
                </a:r>
                <a:r>
                  <a:rPr lang="en-US" altLang="zh-CN" i="1" dirty="0"/>
                  <a:t>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=1 to</a:t>
                </a:r>
                <a:r>
                  <a:rPr lang="en-US" altLang="zh-CN" i="1" dirty="0"/>
                  <a:t> N</a:t>
                </a:r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   4.1 </a:t>
                </a:r>
                <a:r>
                  <a:rPr lang="zh-CN" altLang="zh-CN" dirty="0"/>
                  <a:t>对</a:t>
                </a:r>
                <a:r>
                  <a:rPr lang="en-US" altLang="zh-CN" dirty="0"/>
                  <a:t>512-bit</a:t>
                </a:r>
                <a:r>
                  <a:rPr lang="zh-CN" altLang="zh-CN" dirty="0"/>
                  <a:t>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dirty="0"/>
                  <a:t>进行每</a:t>
                </a:r>
                <a:r>
                  <a:rPr lang="en-US" altLang="zh-CN" dirty="0"/>
                  <a:t>32-bit</a:t>
                </a:r>
                <a:r>
                  <a:rPr lang="zh-CN" altLang="zh-CN" dirty="0"/>
                  <a:t>分组，得到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个</a:t>
                </a:r>
                <a:r>
                  <a:rPr lang="zh-CN" altLang="zh-CN" dirty="0" smtClean="0"/>
                  <a:t>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,⋯,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15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   4.2 For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=1 to15</a:t>
                </a:r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      W[t]=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      End For</a:t>
                </a:r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   4.3 For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=16 to79</a:t>
                </a:r>
                <a:endParaRPr lang="zh-CN" altLang="zh-CN" dirty="0"/>
              </a:p>
              <a:p>
                <a:pPr indent="898525">
                  <a:buNone/>
                </a:pPr>
                <a:r>
                  <a:rPr lang="en-US" altLang="zh-CN" spc="-150" dirty="0" smtClean="0"/>
                  <a:t>W[t</a:t>
                </a:r>
                <a:r>
                  <a:rPr lang="en-US" altLang="zh-CN" spc="-150" dirty="0"/>
                  <a:t>]=ROTL</a:t>
                </a:r>
                <a:r>
                  <a:rPr lang="en-US" altLang="zh-CN" spc="-150" baseline="30000" dirty="0"/>
                  <a:t>1</a:t>
                </a:r>
                <a:r>
                  <a:rPr lang="en-US" altLang="zh-CN" spc="-150" dirty="0"/>
                  <a:t>(W[T-3]</a:t>
                </a:r>
                <a:r>
                  <a:rPr lang="zh-CN" altLang="zh-CN" spc="-150" dirty="0"/>
                  <a:t>⊕</a:t>
                </a:r>
                <a:r>
                  <a:rPr lang="en-US" altLang="zh-CN" spc="-150" dirty="0"/>
                  <a:t>W[T-8] </a:t>
                </a:r>
                <a:r>
                  <a:rPr lang="zh-CN" altLang="zh-CN" spc="-150" dirty="0"/>
                  <a:t>⊕ </a:t>
                </a:r>
                <a:r>
                  <a:rPr lang="en-US" altLang="zh-CN" spc="-150" dirty="0"/>
                  <a:t>W[T-14] </a:t>
                </a:r>
                <a:r>
                  <a:rPr lang="zh-CN" altLang="zh-CN" spc="-150" dirty="0"/>
                  <a:t>⊕ </a:t>
                </a:r>
                <a:r>
                  <a:rPr lang="en-US" altLang="zh-CN" spc="-150" dirty="0"/>
                  <a:t>W[T-16</a:t>
                </a:r>
                <a:r>
                  <a:rPr lang="en-US" altLang="zh-CN" spc="-150" dirty="0" smtClean="0"/>
                  <a:t>]);</a:t>
                </a:r>
                <a:endParaRPr lang="zh-CN" altLang="zh-CN" spc="-150" dirty="0"/>
              </a:p>
              <a:p>
                <a:pPr>
                  <a:buNone/>
                </a:pPr>
                <a:r>
                  <a:rPr lang="en-US" altLang="zh-CN" dirty="0" smtClean="0"/>
                  <a:t>        </a:t>
                </a:r>
                <a:r>
                  <a:rPr lang="en-US" altLang="zh-CN" dirty="0"/>
                  <a:t>End</a:t>
                </a:r>
                <a:endParaRPr lang="zh-CN" altLang="zh-CN" dirty="0"/>
              </a:p>
              <a:p>
                <a:pPr>
                  <a:buNone/>
                </a:pPr>
                <a:r>
                  <a:rPr lang="en-US" altLang="zh-CN" dirty="0"/>
                  <a:t>     4.4 </a:t>
                </a:r>
                <a:r>
                  <a:rPr lang="zh-CN" altLang="zh-CN" dirty="0"/>
                  <a:t>寄存器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E</a:t>
                </a:r>
                <a:r>
                  <a:rPr lang="zh-CN" altLang="zh-CN" dirty="0" smtClean="0"/>
                  <a:t>赋值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6796"/>
                <a:ext cx="9144000" cy="4824412"/>
              </a:xfrm>
              <a:blipFill rotWithShape="1">
                <a:blip r:embed="rId3"/>
                <a:stretch>
                  <a:fillRect l="-67" t="-1136" b="-5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778168"/>
              </p:ext>
            </p:extLst>
          </p:nvPr>
        </p:nvGraphicFramePr>
        <p:xfrm>
          <a:off x="899592" y="5661248"/>
          <a:ext cx="594498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4" imgW="2463800" imgH="228600" progId="Equation.DSMT4">
                  <p:embed/>
                </p:oleObj>
              </mc:Choice>
              <mc:Fallback>
                <p:oleObj name="Equation" r:id="rId4" imgW="2463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661248"/>
                        <a:ext cx="594498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2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2" y="1268413"/>
            <a:ext cx="8745983" cy="4824412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 4.5 For </a:t>
            </a:r>
            <a:r>
              <a:rPr lang="en-US" altLang="zh-CN" i="1" dirty="0"/>
              <a:t>t</a:t>
            </a:r>
            <a:r>
              <a:rPr lang="en-US" altLang="zh-CN" dirty="0"/>
              <a:t>=0 </a:t>
            </a:r>
            <a:r>
              <a:rPr lang="en-US" altLang="zh-CN" dirty="0" smtClean="0"/>
              <a:t>to79</a:t>
            </a:r>
          </a:p>
          <a:p>
            <a:pPr indent="1082675">
              <a:buNone/>
            </a:pP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ROTL</a:t>
            </a:r>
            <a:r>
              <a:rPr lang="en-US" altLang="zh-TW" sz="2800" baseline="30000" dirty="0" smtClean="0"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(A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+ </a:t>
            </a: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en-US" altLang="zh-CN" sz="2800" baseline="-25000" dirty="0" smtClean="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(B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, C, D) 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 E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W[t] + 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K</a:t>
            </a:r>
            <a:r>
              <a:rPr lang="en-US" altLang="zh-TW" sz="2400" dirty="0">
                <a:ea typeface="Arial Unicode MS" pitchFamily="34" charset="-122"/>
                <a:cs typeface="Arial Unicode MS" pitchFamily="34" charset="-122"/>
              </a:rPr>
              <a:t>[t</a:t>
            </a:r>
            <a:r>
              <a:rPr lang="en-US" altLang="zh-TW" sz="2400" dirty="0" smtClean="0"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pPr indent="1082675">
              <a:lnSpc>
                <a:spcPct val="125000"/>
              </a:lnSpc>
              <a:buNone/>
              <a:defRPr/>
            </a:pP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E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= D</a:t>
            </a:r>
            <a:r>
              <a:rPr lang="en-US" altLang="zh-CN" sz="2800" dirty="0" smtClean="0">
                <a:latin typeface="宋体" pitchFamily="2" charset="-122"/>
              </a:rPr>
              <a:t>；</a:t>
            </a:r>
          </a:p>
          <a:p>
            <a:pPr indent="1082675">
              <a:lnSpc>
                <a:spcPct val="125000"/>
              </a:lnSpc>
              <a:buNone/>
              <a:defRPr/>
            </a:pP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D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= C</a:t>
            </a:r>
            <a:r>
              <a:rPr lang="en-US" altLang="zh-CN" sz="2800" dirty="0">
                <a:latin typeface="宋体" pitchFamily="2" charset="-122"/>
              </a:rPr>
              <a:t>；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800" dirty="0">
              <a:ea typeface="Arial Unicode MS" pitchFamily="34" charset="-122"/>
              <a:cs typeface="Arial Unicode MS" pitchFamily="34" charset="-122"/>
            </a:endParaRPr>
          </a:p>
          <a:p>
            <a:pPr indent="1082675">
              <a:lnSpc>
                <a:spcPct val="125000"/>
              </a:lnSpc>
              <a:buNone/>
              <a:defRPr/>
            </a:pP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C = ROTL</a:t>
            </a:r>
            <a:r>
              <a:rPr lang="en-US" altLang="zh-TW" sz="2800" baseline="30000" dirty="0" smtClean="0">
                <a:ea typeface="Arial Unicode MS" pitchFamily="34" charset="-122"/>
                <a:cs typeface="Arial Unicode MS" pitchFamily="34" charset="-122"/>
              </a:rPr>
              <a:t>30</a:t>
            </a: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(B) </a:t>
            </a:r>
            <a:r>
              <a:rPr lang="en-US" altLang="zh-CN" sz="2800" dirty="0">
                <a:latin typeface="宋体" pitchFamily="2" charset="-122"/>
              </a:rPr>
              <a:t>；</a:t>
            </a:r>
            <a:endParaRPr lang="en-US" altLang="zh-CN" sz="2800" dirty="0">
              <a:ea typeface="Arial Unicode MS" pitchFamily="34" charset="-122"/>
              <a:cs typeface="Arial Unicode MS" pitchFamily="34" charset="-122"/>
            </a:endParaRPr>
          </a:p>
          <a:p>
            <a:pPr indent="1082675">
              <a:lnSpc>
                <a:spcPct val="125000"/>
              </a:lnSpc>
              <a:buNone/>
              <a:defRPr/>
            </a:pPr>
            <a:r>
              <a:rPr lang="en-US" altLang="zh-TW" sz="2800" dirty="0" smtClean="0">
                <a:ea typeface="Arial Unicode MS" pitchFamily="34" charset="-122"/>
                <a:cs typeface="Arial Unicode MS" pitchFamily="34" charset="-122"/>
              </a:rPr>
              <a:t>B </a:t>
            </a:r>
            <a:r>
              <a:rPr lang="en-US" altLang="zh-TW" sz="2800" dirty="0">
                <a:ea typeface="Arial Unicode MS" pitchFamily="34" charset="-122"/>
                <a:cs typeface="Arial Unicode MS" pitchFamily="34" charset="-122"/>
              </a:rPr>
              <a:t>= A </a:t>
            </a:r>
            <a:r>
              <a:rPr lang="en-US" altLang="zh-CN" sz="2800" dirty="0" smtClean="0">
                <a:latin typeface="宋体" pitchFamily="2" charset="-122"/>
              </a:rPr>
              <a:t>；</a:t>
            </a:r>
          </a:p>
          <a:p>
            <a:pPr indent="1082675">
              <a:lnSpc>
                <a:spcPct val="125000"/>
              </a:lnSpc>
              <a:buNone/>
              <a:defRPr/>
            </a:pPr>
            <a:r>
              <a:rPr lang="en-US" altLang="zh-CN" sz="2800" dirty="0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A=T</a:t>
            </a:r>
            <a:endParaRPr lang="en-US" altLang="zh-CN" sz="2800" dirty="0">
              <a:ea typeface="Arial Unicode MS" pitchFamily="34" charset="-122"/>
              <a:cs typeface="Arial Unicode MS" pitchFamily="34" charset="-122"/>
            </a:endParaRPr>
          </a:p>
          <a:p>
            <a:pPr indent="625475">
              <a:lnSpc>
                <a:spcPct val="125000"/>
              </a:lnSpc>
              <a:buNone/>
              <a:defRPr/>
            </a:pPr>
            <a:r>
              <a:rPr lang="en-US" altLang="zh-CN" dirty="0" smtClean="0"/>
              <a:t>End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26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484784"/>
            <a:ext cx="8458200" cy="4392017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 End For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5. return</a:t>
            </a:r>
            <a:r>
              <a:rPr lang="zh-CN" altLang="zh-CN" dirty="0"/>
              <a:t>哈希值</a:t>
            </a:r>
            <a:r>
              <a:rPr lang="en-US" altLang="zh-CN" dirty="0" smtClean="0"/>
              <a:t>(H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||H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||H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||H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||H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备注：伪代码中</a:t>
            </a:r>
            <a:r>
              <a:rPr lang="en-US" altLang="zh-CN" dirty="0"/>
              <a:t>"+"</a:t>
            </a:r>
            <a:r>
              <a:rPr lang="zh-CN" altLang="zh-CN" dirty="0"/>
              <a:t>表示模</a:t>
            </a:r>
            <a:r>
              <a:rPr lang="en-US" altLang="zh-CN" dirty="0"/>
              <a:t> </a:t>
            </a:r>
            <a:r>
              <a:rPr lang="zh-CN" altLang="zh-CN" dirty="0"/>
              <a:t>加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82945"/>
              </p:ext>
            </p:extLst>
          </p:nvPr>
        </p:nvGraphicFramePr>
        <p:xfrm>
          <a:off x="314887" y="764704"/>
          <a:ext cx="864960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4076700" imgH="228600" progId="Equation.DSMT4">
                  <p:embed/>
                </p:oleObj>
              </mc:Choice>
              <mc:Fallback>
                <p:oleObj name="Equation" r:id="rId3" imgW="4076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87" y="764704"/>
                        <a:ext cx="864960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9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</a:t>
            </a:r>
            <a:r>
              <a:rPr lang="en-US" altLang="zh-CN" b="1" dirty="0"/>
              <a:t>SHA-1</a:t>
            </a:r>
            <a:r>
              <a:rPr lang="zh-CN" altLang="zh-CN" b="1" dirty="0"/>
              <a:t>算法</a:t>
            </a:r>
            <a:r>
              <a:rPr lang="zh-CN" altLang="zh-CN" b="1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8964487" cy="4824412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7-2]</a:t>
            </a:r>
            <a:r>
              <a:rPr lang="zh-CN" altLang="zh-CN" dirty="0"/>
              <a:t>：对字符串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zh-CN" dirty="0"/>
              <a:t>，运用</a:t>
            </a:r>
            <a:r>
              <a:rPr lang="en-US" altLang="zh-CN" dirty="0"/>
              <a:t>SHA-1</a:t>
            </a:r>
            <a:r>
              <a:rPr lang="zh-CN" altLang="zh-CN" dirty="0"/>
              <a:t>算法，求哈希值。</a:t>
            </a:r>
          </a:p>
          <a:p>
            <a:pPr indent="625475">
              <a:buNone/>
            </a:pPr>
            <a:r>
              <a:rPr lang="zh-CN" altLang="zh-CN" dirty="0"/>
              <a:t>解</a:t>
            </a:r>
            <a:r>
              <a:rPr lang="en-US" altLang="zh-CN" dirty="0"/>
              <a:t>:</a:t>
            </a:r>
            <a:r>
              <a:rPr lang="zh-CN" altLang="zh-CN" dirty="0"/>
              <a:t>首先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zh-CN" dirty="0"/>
              <a:t>二进制表示为：</a:t>
            </a:r>
            <a:r>
              <a:rPr lang="en-US" altLang="zh-CN" dirty="0"/>
              <a:t>01100001 01100010 01100011</a:t>
            </a:r>
            <a:r>
              <a:rPr lang="zh-CN" altLang="zh-CN" dirty="0"/>
              <a:t>，共</a:t>
            </a:r>
            <a:r>
              <a:rPr lang="en-US" altLang="zh-CN" dirty="0"/>
              <a:t>24</a:t>
            </a:r>
            <a:r>
              <a:rPr lang="zh-CN" altLang="zh-CN" dirty="0"/>
              <a:t>位长度</a:t>
            </a:r>
            <a:r>
              <a:rPr lang="zh-CN" altLang="zh-CN" dirty="0" smtClean="0"/>
              <a:t>，填充数据</a:t>
            </a:r>
            <a:r>
              <a:rPr lang="en-US" altLang="zh-CN" dirty="0" smtClean="0"/>
              <a:t> </a:t>
            </a:r>
            <a:r>
              <a:rPr lang="en-US" altLang="zh-CN" dirty="0"/>
              <a:t>512-64-24</a:t>
            </a:r>
            <a:r>
              <a:rPr lang="zh-CN" altLang="zh-CN" dirty="0"/>
              <a:t>＝</a:t>
            </a:r>
            <a:r>
              <a:rPr lang="en-US" altLang="zh-CN" dirty="0"/>
              <a:t>424</a:t>
            </a:r>
            <a:r>
              <a:rPr lang="zh-CN" altLang="zh-CN" dirty="0"/>
              <a:t>（填充</a:t>
            </a:r>
            <a:r>
              <a:rPr lang="en-US" altLang="zh-CN" dirty="0"/>
              <a:t>1</a:t>
            </a:r>
            <a:r>
              <a:rPr lang="zh-CN" altLang="zh-CN" dirty="0"/>
              <a:t>位</a:t>
            </a:r>
            <a:r>
              <a:rPr lang="en-US" altLang="zh-CN" dirty="0"/>
              <a:t>“1”</a:t>
            </a:r>
            <a:r>
              <a:rPr lang="zh-CN" altLang="zh-CN" dirty="0"/>
              <a:t>，</a:t>
            </a:r>
            <a:r>
              <a:rPr lang="en-US" altLang="zh-CN" dirty="0"/>
              <a:t>423</a:t>
            </a:r>
            <a:r>
              <a:rPr lang="zh-CN" altLang="zh-CN" dirty="0"/>
              <a:t>位</a:t>
            </a:r>
            <a:r>
              <a:rPr lang="en-US" altLang="zh-CN" dirty="0"/>
              <a:t>“0”</a:t>
            </a:r>
            <a:r>
              <a:rPr lang="zh-CN" altLang="zh-CN" dirty="0" smtClean="0"/>
              <a:t>，</a:t>
            </a:r>
            <a:r>
              <a:rPr lang="zh-CN" altLang="en-US" dirty="0"/>
              <a:t>即</a:t>
            </a:r>
            <a:r>
              <a:rPr lang="en-US" altLang="zh-CN" dirty="0" smtClean="0"/>
              <a:t> </a:t>
            </a:r>
            <a:r>
              <a:rPr lang="en-US" altLang="zh-CN" dirty="0"/>
              <a:t>1000…000</a:t>
            </a:r>
            <a:r>
              <a:rPr lang="en-US" altLang="zh-CN" dirty="0" smtClean="0"/>
              <a:t>)</a:t>
            </a:r>
          </a:p>
          <a:p>
            <a:pPr indent="625475">
              <a:buNone/>
            </a:pPr>
            <a:endParaRPr lang="zh-CN" altLang="zh-CN" dirty="0"/>
          </a:p>
          <a:p>
            <a:pPr indent="625475">
              <a:buNone/>
            </a:pPr>
            <a:r>
              <a:rPr lang="zh-CN" altLang="zh-CN" dirty="0"/>
              <a:t>填充后</a:t>
            </a:r>
            <a:r>
              <a:rPr lang="en-US" altLang="zh-CN" dirty="0"/>
              <a:t>512bits</a:t>
            </a:r>
            <a:r>
              <a:rPr lang="zh-CN" altLang="zh-CN" dirty="0"/>
              <a:t>数据为：</a:t>
            </a:r>
            <a:r>
              <a:rPr lang="en-US" altLang="zh-CN" dirty="0"/>
              <a:t>61626380 00000000</a:t>
            </a:r>
            <a:r>
              <a:rPr lang="zh-CN" altLang="zh-CN" dirty="0"/>
              <a:t>，</a:t>
            </a:r>
            <a:r>
              <a:rPr lang="en-US" altLang="zh-CN" dirty="0"/>
              <a:t>……,00000018 (</a:t>
            </a:r>
            <a:r>
              <a:rPr lang="zh-CN" altLang="zh-CN" dirty="0"/>
              <a:t>十六进制表示</a:t>
            </a:r>
            <a:r>
              <a:rPr lang="en-US" altLang="zh-CN" dirty="0" smtClean="0"/>
              <a:t>)</a:t>
            </a:r>
          </a:p>
          <a:p>
            <a:pPr indent="625475">
              <a:buNone/>
            </a:pPr>
            <a:endParaRPr lang="zh-CN" altLang="zh-CN" dirty="0"/>
          </a:p>
          <a:p>
            <a:pPr indent="625475">
              <a:buNone/>
            </a:pPr>
            <a:r>
              <a:rPr lang="zh-CN" altLang="en-US" dirty="0" smtClean="0"/>
              <a:t>故</a:t>
            </a:r>
            <a:r>
              <a:rPr lang="en-US" altLang="zh-CN" i="1" dirty="0" smtClean="0"/>
              <a:t>W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= </a:t>
            </a:r>
            <a:r>
              <a:rPr lang="en-US" altLang="zh-CN" dirty="0" smtClean="0"/>
              <a:t>61626380, </a:t>
            </a:r>
            <a:r>
              <a:rPr lang="en-US" altLang="zh-CN" i="1" dirty="0" smtClean="0"/>
              <a:t>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W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=…=</a:t>
            </a:r>
            <a:r>
              <a:rPr lang="en-US" altLang="zh-CN" i="1" dirty="0"/>
              <a:t>W</a:t>
            </a:r>
            <a:r>
              <a:rPr lang="en-US" altLang="zh-CN" baseline="-25000" dirty="0"/>
              <a:t>14</a:t>
            </a:r>
            <a:r>
              <a:rPr lang="en-US" altLang="zh-CN" dirty="0"/>
              <a:t>=00000000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W</a:t>
            </a:r>
            <a:r>
              <a:rPr lang="en-US" altLang="zh-CN" baseline="-25000" dirty="0" smtClean="0"/>
              <a:t>15</a:t>
            </a:r>
            <a:r>
              <a:rPr lang="en-US" altLang="zh-CN" dirty="0" smtClean="0"/>
              <a:t>=00000018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7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625475">
                  <a:buNone/>
                </a:pPr>
                <a:r>
                  <a:rPr lang="zh-CN" altLang="zh-CN" dirty="0"/>
                  <a:t>接下来</a:t>
                </a:r>
                <a:r>
                  <a:rPr lang="en-US" altLang="zh-CN" dirty="0"/>
                  <a:t> A</a:t>
                </a:r>
                <a:r>
                  <a:rPr lang="zh-TW" altLang="zh-CN" dirty="0"/>
                  <a:t>、</a:t>
                </a:r>
                <a:r>
                  <a:rPr lang="en-US" altLang="zh-CN" dirty="0"/>
                  <a:t>B</a:t>
                </a:r>
                <a:r>
                  <a:rPr lang="zh-TW" altLang="zh-CN" dirty="0"/>
                  <a:t>、</a:t>
                </a:r>
                <a:r>
                  <a:rPr lang="en-US" altLang="zh-CN" dirty="0"/>
                  <a:t>C 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与</a:t>
                </a:r>
                <a:r>
                  <a:rPr lang="en-US" altLang="zh-CN" dirty="0"/>
                  <a:t>E</a:t>
                </a:r>
                <a:r>
                  <a:rPr lang="zh-CN" altLang="zh-CN" dirty="0"/>
                  <a:t>寄存器的值初始化</a:t>
                </a:r>
              </a:p>
              <a:p>
                <a:pPr indent="625475">
                  <a:buNone/>
                </a:pPr>
                <a:r>
                  <a:rPr lang="de-DE" altLang="zh-CN" dirty="0"/>
                  <a:t>A=67452301;B=EF CDAB89 ;C=98BADCFE </a:t>
                </a:r>
                <a:r>
                  <a:rPr lang="de-DE" altLang="zh-CN" dirty="0" smtClean="0"/>
                  <a:t>; D=10325476 </a:t>
                </a:r>
                <a:r>
                  <a:rPr lang="de-DE" altLang="zh-CN" dirty="0"/>
                  <a:t>;E=C3D2E1F0 </a:t>
                </a:r>
                <a:endParaRPr lang="zh-CN" altLang="zh-CN" dirty="0"/>
              </a:p>
              <a:p>
                <a:pPr indent="625475">
                  <a:buNone/>
                </a:pPr>
                <a:r>
                  <a:rPr lang="zh-CN" altLang="zh-CN" dirty="0"/>
                  <a:t>进入</a:t>
                </a:r>
                <a:r>
                  <a:rPr lang="zh-TW" altLang="zh-CN" dirty="0"/>
                  <a:t>第一回合</a:t>
                </a:r>
                <a:r>
                  <a:rPr lang="zh-CN" altLang="zh-CN" dirty="0"/>
                  <a:t>运算</a:t>
                </a:r>
                <a:r>
                  <a:rPr lang="zh-TW" altLang="zh-CN" dirty="0"/>
                  <a:t>，</a:t>
                </a:r>
                <a:r>
                  <a:rPr lang="zh-CN" altLang="zh-CN" dirty="0"/>
                  <a:t>执行</a:t>
                </a:r>
                <a:r>
                  <a:rPr lang="de-DE" altLang="zh-CN" dirty="0"/>
                  <a:t>20</a:t>
                </a:r>
                <a:r>
                  <a:rPr lang="zh-TW" altLang="zh-CN" dirty="0"/>
                  <a:t>次：</a:t>
                </a:r>
                <a:endParaRPr lang="zh-CN" altLang="zh-CN" dirty="0"/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de-DE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𝐷</m:t>
                    </m:r>
                  </m:oMath>
                </a14:m>
                <a:r>
                  <a:rPr lang="de-DE" altLang="zh-CN" dirty="0"/>
                  <a:t>;</a:t>
                </a:r>
                <a14:m>
                  <m:oMath xmlns:m="http://schemas.openxmlformats.org/officeDocument/2006/math">
                    <m:r>
                      <a:rPr lang="de-DE" altLang="zh-CN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de-DE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de-DE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de-DE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𝑅𝑂𝑇𝐿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30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;</m:t>
                    </m:r>
                  </m:oMath>
                </a14:m>
                <a:endParaRPr lang="zh-CN" altLang="zh-CN" dirty="0"/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de-DE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de-DE" altLang="zh-CN" i="1">
                        <a:latin typeface="Cambria Math"/>
                      </a:rPr>
                      <m:t>;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de-DE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𝑅𝑂𝑇𝐿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  <m:r>
                          <a:rPr lang="de-DE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  <m:r>
                          <a:rPr lang="de-DE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de-DE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de-DE" altLang="zh-CN">
                        <a:latin typeface="Cambria Math"/>
                      </a:rPr>
                      <m:t>mod</m:t>
                    </m:r>
                    <m:r>
                      <a:rPr lang="de-DE" altLang="zh-CN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altLang="zh-CN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32</m:t>
                        </m:r>
                      </m:sup>
                    </m:sSup>
                    <m:r>
                      <a:rPr lang="de-DE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413"/>
                <a:ext cx="9143999" cy="4824412"/>
              </a:xfrm>
            </p:spPr>
            <p:txBody>
              <a:bodyPr/>
              <a:lstStyle/>
              <a:p>
                <a:pPr indent="625475">
                  <a:buNone/>
                </a:pPr>
                <a:r>
                  <a:rPr lang="zh-CN" altLang="zh-CN" dirty="0" smtClean="0"/>
                  <a:t>给出第一回合执行一次，</a:t>
                </a:r>
                <a:r>
                  <a:rPr lang="de-DE" altLang="zh-CN" dirty="0"/>
                  <a:t>A</a:t>
                </a:r>
                <a:r>
                  <a:rPr lang="zh-CN" altLang="zh-CN" dirty="0"/>
                  <a:t>，</a:t>
                </a:r>
                <a:r>
                  <a:rPr lang="de-DE" altLang="zh-CN" dirty="0"/>
                  <a:t>B</a:t>
                </a:r>
                <a:r>
                  <a:rPr lang="zh-CN" altLang="zh-CN" dirty="0"/>
                  <a:t>，</a:t>
                </a:r>
                <a:r>
                  <a:rPr lang="de-DE" altLang="zh-CN" dirty="0"/>
                  <a:t>C</a:t>
                </a:r>
                <a:r>
                  <a:rPr lang="zh-CN" altLang="zh-CN" dirty="0"/>
                  <a:t>，</a:t>
                </a:r>
                <a:r>
                  <a:rPr lang="de-DE" altLang="zh-CN" dirty="0"/>
                  <a:t>D</a:t>
                </a:r>
                <a:r>
                  <a:rPr lang="zh-CN" altLang="zh-CN" dirty="0"/>
                  <a:t>值：</a:t>
                </a:r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altLang="zh-CN" i="1">
                            <a:latin typeface="Cambria Math"/>
                          </a:rPr>
                          <m:t>    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altLang="zh-CN" i="1">
                        <a:latin typeface="Cambria Math"/>
                      </a:rPr>
                      <m:t>=</m:t>
                    </m:r>
                    <m:r>
                      <a:rPr lang="de-DE" altLang="zh-CN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de-DE" altLang="zh-CN" i="1">
                            <a:latin typeface="Cambria Math"/>
                          </a:rPr>
                          <m:t>𝑡</m:t>
                        </m:r>
                        <m:r>
                          <a:rPr lang="de-DE" altLang="zh-CN" i="1">
                            <a:latin typeface="Cambria Math"/>
                          </a:rPr>
                          <m:t>,</m:t>
                        </m:r>
                        <m:r>
                          <a:rPr lang="de-DE" altLang="zh-CN" i="1">
                            <a:latin typeface="Cambria Math"/>
                          </a:rPr>
                          <m:t>𝐵</m:t>
                        </m:r>
                        <m:r>
                          <a:rPr lang="de-DE" altLang="zh-CN" i="1">
                            <a:latin typeface="Cambria Math"/>
                          </a:rPr>
                          <m:t>,</m:t>
                        </m:r>
                        <m:r>
                          <a:rPr lang="de-DE" altLang="zh-CN" i="1">
                            <a:latin typeface="Cambria Math"/>
                          </a:rPr>
                          <m:t>𝐶</m:t>
                        </m:r>
                        <m:r>
                          <a:rPr lang="de-DE" altLang="zh-CN" i="1">
                            <a:latin typeface="Cambria Math"/>
                          </a:rPr>
                          <m:t>,</m:t>
                        </m:r>
                        <m:r>
                          <a:rPr lang="de-DE" altLang="zh-CN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=(</m:t>
                    </m:r>
                    <m:r>
                      <a:rPr lang="de-DE" altLang="zh-CN" i="1">
                        <a:latin typeface="Cambria Math"/>
                      </a:rPr>
                      <m:t>𝐵</m:t>
                    </m:r>
                    <m:r>
                      <a:rPr lang="de-DE" altLang="zh-CN" i="1">
                        <a:latin typeface="Cambria Math"/>
                      </a:rPr>
                      <m:t>⋀</m:t>
                    </m:r>
                    <m:r>
                      <a:rPr lang="de-DE" altLang="zh-CN" i="1">
                        <a:latin typeface="Cambria Math"/>
                      </a:rPr>
                      <m:t>𝐶</m:t>
                    </m:r>
                    <m:r>
                      <a:rPr lang="de-DE" altLang="zh-CN" i="1">
                        <a:latin typeface="Cambria Math"/>
                      </a:rPr>
                      <m:t>)⋁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de-DE" altLang="zh-CN" i="1">
                            <a:latin typeface="Cambria Math"/>
                          </a:rPr>
                          <m:t>⋀</m:t>
                        </m:r>
                        <m:r>
                          <a:rPr lang="de-DE" altLang="zh-CN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de-DE" altLang="zh-CN" dirty="0"/>
                  <a:t>      </a:t>
                </a:r>
                <a14:m>
                  <m:oMath xmlns:m="http://schemas.openxmlformats.org/officeDocument/2006/math">
                    <m:r>
                      <a:rPr lang="de-DE" altLang="zh-CN">
                        <a:latin typeface="Cambria Math"/>
                      </a:rPr>
                      <m:t>0≤</m:t>
                    </m:r>
                    <m:r>
                      <a:rPr lang="de-DE" altLang="zh-CN" i="1">
                        <a:latin typeface="Cambria Math"/>
                      </a:rPr>
                      <m:t>𝑡</m:t>
                    </m:r>
                    <m:r>
                      <a:rPr lang="de-DE" altLang="zh-CN">
                        <a:latin typeface="Cambria Math"/>
                      </a:rPr>
                      <m:t>≤19</m:t>
                    </m:r>
                  </m:oMath>
                </a14:m>
                <a:r>
                  <a:rPr lang="de-DE" altLang="zh-CN" dirty="0"/>
                  <a:t> 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de-DE" altLang="zh-CN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de-DE" altLang="zh-CN" i="1">
                            <a:latin typeface="Cambria Math"/>
                          </a:rPr>
                          <m:t>𝑡</m:t>
                        </m:r>
                        <m:r>
                          <a:rPr lang="de-DE" altLang="zh-CN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altLang="zh-CN">
                            <a:latin typeface="Cambria Math"/>
                          </a:rPr>
                          <m:t>efcdab</m:t>
                        </m:r>
                        <m:r>
                          <a:rPr lang="de-DE" altLang="zh-CN">
                            <a:latin typeface="Cambria Math"/>
                          </a:rPr>
                          <m:t>89</m:t>
                        </m:r>
                        <m:r>
                          <a:rPr lang="de-DE" altLang="zh-CN" i="1">
                            <a:latin typeface="Cambria Math"/>
                          </a:rPr>
                          <m:t>,98</m:t>
                        </m:r>
                        <m:r>
                          <a:rPr lang="de-DE" altLang="zh-CN" i="1">
                            <a:latin typeface="Cambria Math"/>
                          </a:rPr>
                          <m:t>𝑏𝑎𝑑𝑐𝑓𝑒</m:t>
                        </m:r>
                        <m:r>
                          <a:rPr lang="de-DE" altLang="zh-CN" i="1">
                            <a:latin typeface="Cambria Math"/>
                          </a:rPr>
                          <m:t>,10325476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/>
                  </a:rPr>
                  <a:t>=</a:t>
                </a:r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de-DE" altLang="zh-CN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altLang="zh-CN">
                            <a:latin typeface="Cambria Math"/>
                          </a:rPr>
                          <m:t>efcdab</m:t>
                        </m:r>
                        <m:r>
                          <a:rPr lang="de-DE" altLang="zh-CN">
                            <a:latin typeface="Cambria Math"/>
                          </a:rPr>
                          <m:t>89</m:t>
                        </m:r>
                        <m:r>
                          <a:rPr lang="de-DE" altLang="zh-CN" i="1">
                            <a:latin typeface="Cambria Math"/>
                          </a:rPr>
                          <m:t>⋀98</m:t>
                        </m:r>
                        <m:r>
                          <a:rPr lang="de-DE" altLang="zh-CN" i="1">
                            <a:latin typeface="Cambria Math"/>
                          </a:rPr>
                          <m:t>𝑏𝑎𝑑𝑐𝑓𝑒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⋁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altLang="zh-CN">
                                <a:latin typeface="Cambria Math"/>
                              </a:rPr>
                              <m:t>efcdab</m:t>
                            </m:r>
                            <m:r>
                              <a:rPr lang="de-DE" altLang="zh-CN">
                                <a:latin typeface="Cambria Math"/>
                              </a:rPr>
                              <m:t>89</m:t>
                            </m:r>
                          </m:e>
                        </m:acc>
                        <m:r>
                          <a:rPr lang="de-DE" altLang="zh-CN" i="1">
                            <a:latin typeface="Cambria Math"/>
                          </a:rPr>
                          <m:t>⋀10325476</m:t>
                        </m:r>
                      </m:e>
                    </m:d>
                    <m:r>
                      <a:rPr lang="de-DE" altLang="zh-CN" i="1" smtClean="0">
                        <a:latin typeface="Cambria Math"/>
                      </a:rPr>
                      <m:t>=</m:t>
                    </m:r>
                    <m:r>
                      <a:rPr lang="de-DE" altLang="zh-CN" i="1">
                        <a:latin typeface="Cambria Math"/>
                      </a:rPr>
                      <m:t>98</m:t>
                    </m:r>
                    <m:r>
                      <a:rPr lang="en-US" altLang="zh-CN" i="1">
                        <a:latin typeface="Cambria Math"/>
                      </a:rPr>
                      <m:t>𝑏𝑎𝑑𝑐𝑓𝑒</m:t>
                    </m:r>
                  </m:oMath>
                </a14:m>
                <a:r>
                  <a:rPr lang="de-DE" altLang="zh-CN" dirty="0"/>
                  <a:t>;</a:t>
                </a:r>
                <a:endParaRPr lang="zh-CN" altLang="zh-CN" dirty="0"/>
              </a:p>
              <a:p>
                <a:pPr indent="625475">
                  <a:buNone/>
                </a:pPr>
                <a:endParaRPr lang="en-US" altLang="zh-CN" i="1" dirty="0" smtClean="0">
                  <a:latin typeface="Cambria Math"/>
                </a:endParaRPr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altLang="zh-CN">
                            <a:latin typeface="Cambria Math"/>
                          </a:rPr>
                          <m:t>ROTL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de-DE" altLang="zh-CN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altLang="zh-CN">
                            <a:latin typeface="Cambria Math"/>
                          </a:rPr>
                          <m:t>ROTL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de-DE" altLang="zh-CN" i="1">
                            <a:latin typeface="Cambria Math"/>
                          </a:rPr>
                          <m:t>67452301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=</m:t>
                    </m:r>
                    <m:r>
                      <a:rPr lang="de-DE" altLang="zh-CN" i="1">
                        <a:latin typeface="Cambria Math"/>
                      </a:rPr>
                      <m:t>𝑒</m:t>
                    </m:r>
                    <m:r>
                      <a:rPr lang="de-DE" altLang="zh-CN" i="1">
                        <a:latin typeface="Cambria Math"/>
                      </a:rPr>
                      <m:t>8</m:t>
                    </m:r>
                    <m:r>
                      <a:rPr lang="de-DE" altLang="zh-CN" i="1">
                        <a:latin typeface="Cambria Math"/>
                      </a:rPr>
                      <m:t>𝑎</m:t>
                    </m:r>
                    <m:r>
                      <a:rPr lang="de-DE" altLang="zh-CN" i="1">
                        <a:latin typeface="Cambria Math"/>
                      </a:rPr>
                      <m:t>4602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de-DE" altLang="zh-CN" dirty="0"/>
                  <a:t>;</a:t>
                </a:r>
                <a:endParaRPr lang="zh-CN" altLang="zh-CN" dirty="0"/>
              </a:p>
              <a:p>
                <a:pPr indent="625475">
                  <a:buNone/>
                </a:pPr>
                <a:r>
                  <a:rPr lang="en-US" altLang="zh-CN" i="1" dirty="0"/>
                  <a:t>W</a:t>
                </a:r>
                <a:r>
                  <a:rPr lang="en-US" altLang="zh-CN" dirty="0"/>
                  <a:t>0= 61626380;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0= 5a827999;</a:t>
                </a:r>
                <a:endParaRPr lang="zh-CN" altLang="zh-CN" dirty="0"/>
              </a:p>
              <a:p>
                <a:pPr indent="6254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   </m:t>
                      </m:r>
                      <m:r>
                        <a:rPr lang="en-US" altLang="zh-CN" i="1">
                          <a:latin typeface="Cambria Math"/>
                        </a:rPr>
                        <m:t>𝑇</m:t>
                      </m:r>
                      <m:r>
                        <a:rPr lang="de-DE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𝑅𝑂𝑇𝐿</m:t>
                          </m:r>
                        </m:e>
                        <m:sup>
                          <m:r>
                            <a:rPr lang="de-DE" altLang="zh-CN" i="1">
                              <a:latin typeface="Cambria Math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  <m:r>
                            <a:rPr lang="de-DE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𝐶</m:t>
                          </m:r>
                          <m:r>
                            <a:rPr lang="de-DE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𝐸</m:t>
                      </m:r>
                      <m:r>
                        <a:rPr lang="de-DE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altLang="zh-CN">
                              <a:latin typeface="Cambria Math"/>
                            </a:rPr>
                            <m:t>mod</m:t>
                          </m:r>
                          <m:r>
                            <a:rPr lang="de-DE" altLang="zh-CN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altLang="zh-CN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altLang="zh-CN" i="1">
                                  <a:latin typeface="Cambria Math"/>
                                </a:rPr>
                                <m:t>32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indent="625475">
                  <a:buNone/>
                </a:pPr>
                <a:r>
                  <a:rPr lang="de-DE" altLang="zh-CN" dirty="0"/>
                  <a:t>      </a:t>
                </a:r>
                <a14:m>
                  <m:oMath xmlns:m="http://schemas.openxmlformats.org/officeDocument/2006/math">
                    <m:r>
                      <a:rPr lang="de-DE" altLang="zh-CN" i="1">
                        <a:latin typeface="Cambria Math"/>
                      </a:rPr>
                      <m:t>=</m:t>
                    </m:r>
                    <m:r>
                      <a:rPr lang="de-DE" altLang="zh-CN" i="1">
                        <a:latin typeface="Cambria Math"/>
                      </a:rPr>
                      <m:t>𝑒</m:t>
                    </m:r>
                    <m:r>
                      <a:rPr lang="de-DE" altLang="zh-CN" i="1">
                        <a:latin typeface="Cambria Math"/>
                      </a:rPr>
                      <m:t>8</m:t>
                    </m:r>
                    <m:r>
                      <a:rPr lang="de-DE" altLang="zh-CN" i="1">
                        <a:latin typeface="Cambria Math"/>
                      </a:rPr>
                      <m:t>𝑎</m:t>
                    </m:r>
                    <m:r>
                      <a:rPr lang="de-DE" altLang="zh-CN" i="1">
                        <a:latin typeface="Cambria Math"/>
                      </a:rPr>
                      <m:t>4602+98</m:t>
                    </m:r>
                    <m:r>
                      <a:rPr lang="en-US" altLang="zh-CN" i="1">
                        <a:latin typeface="Cambria Math"/>
                      </a:rPr>
                      <m:t>𝑏𝑎𝑑𝑐𝑓𝑒</m:t>
                    </m:r>
                    <m:r>
                      <a:rPr lang="de-DE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de-DE" altLang="zh-CN" i="1">
                        <a:latin typeface="Cambria Math"/>
                      </a:rPr>
                      <m:t>3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de-DE" altLang="zh-CN" i="1">
                        <a:latin typeface="Cambria Math"/>
                      </a:rPr>
                      <m:t>2</m:t>
                    </m:r>
                    <m:r>
                      <a:rPr lang="en-US" altLang="zh-CN" i="1">
                        <a:latin typeface="Cambria Math"/>
                      </a:rPr>
                      <m:t>𝑒</m:t>
                    </m:r>
                    <m:r>
                      <a:rPr lang="de-DE" altLang="zh-CN" i="1">
                        <a:latin typeface="Cambria Math"/>
                      </a:rPr>
                      <m:t>1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de-DE" altLang="zh-CN" i="1">
                        <a:latin typeface="Cambria Math"/>
                      </a:rPr>
                      <m:t>0+</m:t>
                    </m:r>
                    <m:r>
                      <a:rPr lang="de-DE" altLang="zh-CN">
                        <a:latin typeface="Cambria Math"/>
                      </a:rPr>
                      <m:t> 61626380</m:t>
                    </m:r>
                    <m:r>
                      <a:rPr lang="de-DE" altLang="zh-CN" i="1">
                        <a:latin typeface="Cambria Math"/>
                      </a:rPr>
                      <m:t>+</m:t>
                    </m:r>
                    <m:r>
                      <a:rPr lang="de-DE" altLang="zh-CN">
                        <a:latin typeface="Cambria Math"/>
                      </a:rPr>
                      <m:t>5</m:t>
                    </m:r>
                    <m:r>
                      <m:rPr>
                        <m:sty m:val="p"/>
                      </m:rPr>
                      <a:rPr lang="de-DE" altLang="zh-CN">
                        <a:latin typeface="Cambria Math"/>
                      </a:rPr>
                      <m:t>a</m:t>
                    </m:r>
                    <m:r>
                      <a:rPr lang="de-DE" altLang="zh-CN">
                        <a:latin typeface="Cambria Math"/>
                      </a:rPr>
                      <m:t>827999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altLang="zh-CN">
                            <a:latin typeface="Cambria Math"/>
                          </a:rPr>
                          <m:t>mod</m:t>
                        </m:r>
                        <m:r>
                          <a:rPr lang="de-DE" altLang="zh-CN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altLang="zh-CN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de-DE" altLang="zh-CN" i="1">
                                <a:latin typeface="Cambria Math"/>
                              </a:rPr>
                              <m:t>32</m:t>
                            </m:r>
                          </m:sup>
                        </m:sSup>
                      </m:e>
                    </m:d>
                    <m:r>
                      <a:rPr lang="de-DE" altLang="zh-CN">
                        <a:latin typeface="Cambria Math"/>
                      </a:rPr>
                      <m:t> </m:t>
                    </m:r>
                    <m:r>
                      <a:rPr lang="de-DE" altLang="zh-CN" i="1">
                        <a:latin typeface="Cambria Math"/>
                      </a:rPr>
                      <m:t>=0116</m:t>
                    </m:r>
                    <m:r>
                      <a:rPr lang="de-DE" altLang="zh-CN" i="1">
                        <a:latin typeface="Cambria Math"/>
                      </a:rPr>
                      <m:t>𝑓𝑐</m:t>
                    </m:r>
                    <m:r>
                      <a:rPr lang="de-DE" altLang="zh-CN" i="1">
                        <a:latin typeface="Cambria Math"/>
                      </a:rPr>
                      <m:t>33;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413"/>
                <a:ext cx="9143999" cy="4824412"/>
              </a:xfrm>
              <a:blipFill rotWithShape="1">
                <a:blip r:embed="rId2"/>
                <a:stretch>
                  <a:fillRect t="-1138" b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8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de-DE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/>
                      </a:rPr>
                      <m:t>=10325476</m:t>
                    </m:r>
                  </m:oMath>
                </a14:m>
                <a:r>
                  <a:rPr lang="de-DE" altLang="zh-CN" dirty="0"/>
                  <a:t>;</a:t>
                </a:r>
                <a14:m>
                  <m:oMath xmlns:m="http://schemas.openxmlformats.org/officeDocument/2006/math">
                    <m:r>
                      <a:rPr lang="de-DE" altLang="zh-CN">
                        <a:latin typeface="Cambria Math"/>
                      </a:rPr>
                      <m:t> </m:t>
                    </m:r>
                  </m:oMath>
                </a14:m>
                <a:endParaRPr lang="zh-CN" altLang="zh-CN" dirty="0"/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de-DE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de-DE" altLang="zh-CN" i="1">
                        <a:latin typeface="Cambria Math"/>
                      </a:rPr>
                      <m:t>=98</m:t>
                    </m:r>
                    <m:r>
                      <a:rPr lang="de-DE" altLang="zh-CN" i="1">
                        <a:latin typeface="Cambria Math"/>
                      </a:rPr>
                      <m:t>𝑏𝑎𝑑𝑐𝑓𝑒</m:t>
                    </m:r>
                  </m:oMath>
                </a14:m>
                <a:r>
                  <a:rPr lang="de-DE" altLang="zh-CN" dirty="0"/>
                  <a:t>; </a:t>
                </a:r>
                <a:endParaRPr lang="en-US" altLang="zh-CN" dirty="0"/>
              </a:p>
              <a:p>
                <a:pPr indent="625475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de-DE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=67452301;</m:t>
                    </m:r>
                  </m:oMath>
                </a14:m>
                <a:endParaRPr lang="zh-CN" altLang="zh-CN" dirty="0"/>
              </a:p>
              <a:p>
                <a:pPr indent="625475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de-DE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𝑅𝑂𝑇𝐿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30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𝑅𝑂𝑇𝐿</m:t>
                        </m:r>
                      </m:e>
                      <m:sup>
                        <m:r>
                          <a:rPr lang="de-DE" altLang="zh-CN" i="1">
                            <a:latin typeface="Cambria Math"/>
                          </a:rPr>
                          <m:t>30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altLang="zh-CN">
                            <a:latin typeface="Cambria Math"/>
                          </a:rPr>
                          <m:t>efcdab</m:t>
                        </m:r>
                        <m:r>
                          <a:rPr lang="de-DE" altLang="zh-CN">
                            <a:latin typeface="Cambria Math"/>
                          </a:rPr>
                          <m:t>89</m:t>
                        </m:r>
                      </m:e>
                    </m:d>
                    <m:r>
                      <a:rPr lang="de-DE" altLang="zh-CN" i="1">
                        <a:latin typeface="Cambria Math"/>
                      </a:rPr>
                      <m:t>=7</m:t>
                    </m:r>
                    <m:r>
                      <a:rPr lang="de-DE" altLang="zh-CN" i="1">
                        <a:latin typeface="Cambria Math"/>
                      </a:rPr>
                      <m:t>𝑏𝑓</m:t>
                    </m:r>
                    <m:r>
                      <a:rPr lang="de-DE" altLang="zh-CN" i="1">
                        <a:latin typeface="Cambria Math"/>
                      </a:rPr>
                      <m:t>36</m:t>
                    </m:r>
                    <m:r>
                      <a:rPr lang="de-DE" altLang="zh-CN" i="1">
                        <a:latin typeface="Cambria Math"/>
                      </a:rPr>
                      <m:t>𝑎𝑒</m:t>
                    </m:r>
                    <m:r>
                      <a:rPr lang="de-DE" altLang="zh-CN" i="1">
                        <a:latin typeface="Cambria Math"/>
                      </a:rPr>
                      <m:t>2;</m:t>
                    </m:r>
                  </m:oMath>
                </a14:m>
                <a:endParaRPr lang="zh-CN" altLang="zh-CN" dirty="0"/>
              </a:p>
              <a:p>
                <a:pPr indent="625475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i="1">
                        <a:latin typeface="Cambria Math"/>
                      </a:rPr>
                      <m:t>=0116</m:t>
                    </m:r>
                    <m:r>
                      <a:rPr lang="de-DE" altLang="zh-CN" i="1">
                        <a:latin typeface="Cambria Math"/>
                      </a:rPr>
                      <m:t>𝑓𝑐</m:t>
                    </m:r>
                    <m:r>
                      <a:rPr lang="de-DE" altLang="zh-CN" i="1">
                        <a:latin typeface="Cambria Math"/>
                      </a:rPr>
                      <m:t>33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7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2" y="1268413"/>
            <a:ext cx="8745983" cy="4824412"/>
          </a:xfrm>
        </p:spPr>
        <p:txBody>
          <a:bodyPr/>
          <a:lstStyle/>
          <a:p>
            <a:pPr indent="625475">
              <a:buNone/>
            </a:pPr>
            <a:r>
              <a:rPr lang="zh-CN" altLang="zh-CN" dirty="0"/>
              <a:t>由标准可知，若输入字符串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SHA-1</a:t>
            </a:r>
            <a:r>
              <a:rPr lang="zh-CN" altLang="zh-CN" dirty="0"/>
              <a:t>算法</a:t>
            </a:r>
            <a:r>
              <a:rPr lang="en-US" altLang="zh-CN" dirty="0"/>
              <a:t>160 bits</a:t>
            </a:r>
            <a:r>
              <a:rPr lang="zh-CN" altLang="zh-CN" dirty="0"/>
              <a:t>哈希值为：</a:t>
            </a:r>
          </a:p>
          <a:p>
            <a:pPr indent="625475">
              <a:buNone/>
            </a:pPr>
            <a:r>
              <a:rPr lang="en-US" altLang="zh-CN" spc="-150" dirty="0"/>
              <a:t>a9993e36 4706816aba3e2571 7850c26c 9cd0d89d</a:t>
            </a:r>
            <a:r>
              <a:rPr lang="zh-CN" altLang="zh-CN" spc="-15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7.3.2 SHA-256</a:t>
            </a:r>
            <a:r>
              <a:rPr lang="zh-CN" altLang="zh-CN" sz="3200" dirty="0"/>
              <a:t>、</a:t>
            </a:r>
            <a:r>
              <a:rPr lang="en-US" altLang="zh-CN" sz="3200" dirty="0"/>
              <a:t>SHA-384</a:t>
            </a:r>
            <a:r>
              <a:rPr lang="zh-CN" altLang="zh-CN" sz="3200" dirty="0"/>
              <a:t>和</a:t>
            </a:r>
            <a:r>
              <a:rPr lang="en-US" altLang="zh-CN" sz="3200" dirty="0"/>
              <a:t>SHA-512</a:t>
            </a:r>
            <a:r>
              <a:rPr lang="en-US" altLang="zh-CN" sz="3200" dirty="0" smtClean="0"/>
              <a:t>*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/>
              <a:t>在</a:t>
            </a:r>
            <a:r>
              <a:rPr lang="en-US" altLang="zh-CN" dirty="0"/>
              <a:t>2002</a:t>
            </a:r>
            <a:r>
              <a:rPr lang="zh-CN" altLang="zh-CN" dirty="0"/>
              <a:t>年，相继对</a:t>
            </a:r>
            <a:r>
              <a:rPr lang="en-US" altLang="zh-CN" dirty="0"/>
              <a:t>SHA</a:t>
            </a:r>
            <a:r>
              <a:rPr lang="zh-CN" altLang="zh-CN" dirty="0"/>
              <a:t>系列算法进行扩展，提出</a:t>
            </a:r>
            <a:r>
              <a:rPr lang="en-US" altLang="zh-CN" b="1" dirty="0">
                <a:solidFill>
                  <a:srgbClr val="FF0000"/>
                </a:solidFill>
              </a:rPr>
              <a:t>SHA-256</a:t>
            </a:r>
            <a:r>
              <a:rPr lang="zh-CN" altLang="zh-CN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SHA-384</a:t>
            </a:r>
            <a:r>
              <a:rPr lang="zh-CN" altLang="zh-CN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SHA-512</a:t>
            </a:r>
            <a:r>
              <a:rPr lang="zh-CN" altLang="zh-CN" b="1" dirty="0">
                <a:solidFill>
                  <a:srgbClr val="FF0000"/>
                </a:solidFill>
              </a:rPr>
              <a:t>，并称为</a:t>
            </a:r>
            <a:r>
              <a:rPr lang="en-US" altLang="zh-CN" b="1" dirty="0">
                <a:solidFill>
                  <a:srgbClr val="FF0000"/>
                </a:solidFill>
              </a:rPr>
              <a:t>SHA-2</a:t>
            </a:r>
            <a:r>
              <a:rPr lang="zh-CN" altLang="zh-CN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indent="625475">
              <a:buNone/>
            </a:pPr>
            <a:r>
              <a:rPr lang="en-US" altLang="zh-CN" dirty="0" smtClean="0"/>
              <a:t>SHA-256</a:t>
            </a:r>
            <a:r>
              <a:rPr lang="zh-CN" altLang="zh-CN" dirty="0"/>
              <a:t>与</a:t>
            </a:r>
            <a:r>
              <a:rPr lang="en-US" altLang="zh-CN" dirty="0"/>
              <a:t>SHA-1</a:t>
            </a:r>
            <a:r>
              <a:rPr lang="zh-CN" altLang="zh-CN" dirty="0"/>
              <a:t>算法一样，以</a:t>
            </a:r>
            <a:r>
              <a:rPr lang="en-US" altLang="zh-CN" b="1" dirty="0">
                <a:solidFill>
                  <a:srgbClr val="FF0000"/>
                </a:solidFill>
              </a:rPr>
              <a:t>512-bit</a:t>
            </a:r>
            <a:r>
              <a:rPr lang="zh-CN" altLang="zh-CN" b="1" dirty="0">
                <a:solidFill>
                  <a:srgbClr val="FF0000"/>
                </a:solidFill>
              </a:rPr>
              <a:t>分块</a:t>
            </a:r>
            <a:r>
              <a:rPr lang="zh-CN" altLang="zh-CN" dirty="0"/>
              <a:t>为基本处理单位，每分块又划分为</a:t>
            </a:r>
            <a:r>
              <a:rPr lang="en-US" altLang="zh-CN" dirty="0"/>
              <a:t>16</a:t>
            </a:r>
            <a:r>
              <a:rPr lang="zh-CN" altLang="zh-CN" dirty="0"/>
              <a:t>个</a:t>
            </a:r>
            <a:r>
              <a:rPr lang="en-US" altLang="zh-CN" dirty="0"/>
              <a:t>32-bit</a:t>
            </a:r>
            <a:r>
              <a:rPr lang="zh-CN" altLang="zh-CN" dirty="0"/>
              <a:t>字进入哈希函数中处理操作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而</a:t>
            </a:r>
            <a:r>
              <a:rPr lang="en-US" altLang="zh-CN" b="1" dirty="0">
                <a:solidFill>
                  <a:srgbClr val="FF0000"/>
                </a:solidFill>
              </a:rPr>
              <a:t>SHA-384</a:t>
            </a:r>
            <a:r>
              <a:rPr lang="zh-CN" altLang="zh-CN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SHA-512</a:t>
            </a:r>
            <a:r>
              <a:rPr lang="zh-CN" altLang="zh-CN" dirty="0"/>
              <a:t>与</a:t>
            </a:r>
            <a:r>
              <a:rPr lang="en-US" altLang="zh-CN" dirty="0"/>
              <a:t>SHA-1</a:t>
            </a:r>
            <a:r>
              <a:rPr lang="zh-CN" altLang="zh-CN" dirty="0"/>
              <a:t>算法不同，是</a:t>
            </a:r>
            <a:r>
              <a:rPr lang="zh-CN" altLang="zh-CN" b="1" dirty="0">
                <a:solidFill>
                  <a:srgbClr val="FF0000"/>
                </a:solidFill>
              </a:rPr>
              <a:t>以</a:t>
            </a:r>
            <a:r>
              <a:rPr lang="en-US" altLang="zh-CN" b="1" dirty="0">
                <a:solidFill>
                  <a:srgbClr val="FF0000"/>
                </a:solidFill>
              </a:rPr>
              <a:t>1024-bit</a:t>
            </a:r>
            <a:r>
              <a:rPr lang="zh-CN" altLang="zh-CN" b="1" dirty="0">
                <a:solidFill>
                  <a:srgbClr val="FF0000"/>
                </a:solidFill>
              </a:rPr>
              <a:t>分块</a:t>
            </a:r>
            <a:r>
              <a:rPr lang="zh-CN" altLang="zh-CN" dirty="0"/>
              <a:t>为基本处理单位，每分块是划分为</a:t>
            </a:r>
            <a:r>
              <a:rPr lang="en-US" altLang="zh-CN" dirty="0"/>
              <a:t>16</a:t>
            </a:r>
            <a:r>
              <a:rPr lang="zh-CN" altLang="zh-CN" dirty="0"/>
              <a:t>个</a:t>
            </a:r>
            <a:r>
              <a:rPr lang="en-US" altLang="zh-CN" dirty="0"/>
              <a:t>64-bit</a:t>
            </a:r>
            <a:r>
              <a:rPr lang="zh-CN" altLang="zh-CN" dirty="0"/>
              <a:t>字进入哈希函数中处理操作。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3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44270"/>
              </p:ext>
            </p:extLst>
          </p:nvPr>
        </p:nvGraphicFramePr>
        <p:xfrm>
          <a:off x="277705" y="620688"/>
          <a:ext cx="8326743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3" imgW="4366954" imgH="2640330" progId="Visio.Drawing.11">
                  <p:embed/>
                </p:oleObj>
              </mc:Choice>
              <mc:Fallback>
                <p:oleObj r:id="rId3" imgW="4366954" imgH="26403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05" y="620688"/>
                        <a:ext cx="8326743" cy="4968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251520" y="3501008"/>
            <a:ext cx="1872208" cy="14401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23728" y="3573016"/>
            <a:ext cx="1728192" cy="14401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51920" y="3573016"/>
            <a:ext cx="1728192" cy="14401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6176" y="3573016"/>
            <a:ext cx="1872208" cy="144016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dirty="0"/>
              <a:t>7.3.3 SHA-3 </a:t>
            </a:r>
            <a:r>
              <a:rPr lang="zh-CN" altLang="zh-CN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zh-CN" dirty="0" smtClean="0"/>
              <a:t>自</a:t>
            </a:r>
            <a:r>
              <a:rPr lang="it-IT" altLang="zh-CN" dirty="0"/>
              <a:t>2007</a:t>
            </a:r>
            <a:r>
              <a:rPr lang="zh-CN" altLang="zh-CN" dirty="0"/>
              <a:t>年，</a:t>
            </a:r>
            <a:r>
              <a:rPr lang="it-IT" altLang="zh-CN" dirty="0"/>
              <a:t>NIST</a:t>
            </a:r>
            <a:r>
              <a:rPr lang="zh-CN" altLang="zh-CN" dirty="0"/>
              <a:t>发起了</a:t>
            </a:r>
            <a:r>
              <a:rPr lang="it-IT" altLang="zh-CN" dirty="0"/>
              <a:t>SHA-3</a:t>
            </a:r>
            <a:r>
              <a:rPr lang="zh-CN" altLang="zh-CN" dirty="0"/>
              <a:t>竞赛以征集新的</a:t>
            </a:r>
            <a:r>
              <a:rPr lang="it-IT" altLang="zh-CN" dirty="0"/>
              <a:t>Hash</a:t>
            </a:r>
            <a:r>
              <a:rPr lang="zh-CN" altLang="zh-CN" dirty="0"/>
              <a:t>算法以来，截止到</a:t>
            </a:r>
            <a:r>
              <a:rPr lang="it-IT" altLang="zh-CN" dirty="0"/>
              <a:t> 2010 </a:t>
            </a:r>
            <a:r>
              <a:rPr lang="zh-CN" altLang="zh-CN" dirty="0"/>
              <a:t>年</a:t>
            </a:r>
            <a:r>
              <a:rPr lang="it-IT" altLang="zh-CN" dirty="0"/>
              <a:t> 10 </a:t>
            </a:r>
            <a:r>
              <a:rPr lang="zh-CN" altLang="zh-CN" dirty="0"/>
              <a:t>月，第二轮遴选结束，共有五种算法进入最终轮遴选，入选的五个算法是：</a:t>
            </a:r>
            <a:r>
              <a:rPr lang="it-IT" altLang="zh-CN" dirty="0"/>
              <a:t>BLAKE</a:t>
            </a:r>
            <a:r>
              <a:rPr lang="zh-CN" altLang="zh-CN" dirty="0"/>
              <a:t>、</a:t>
            </a:r>
            <a:r>
              <a:rPr lang="it-IT" altLang="zh-CN" dirty="0"/>
              <a:t>Grøstl</a:t>
            </a:r>
            <a:r>
              <a:rPr lang="zh-CN" altLang="zh-CN" dirty="0"/>
              <a:t>、</a:t>
            </a:r>
            <a:r>
              <a:rPr lang="it-IT" altLang="zh-CN" dirty="0"/>
              <a:t>JH</a:t>
            </a:r>
            <a:r>
              <a:rPr lang="zh-CN" altLang="zh-CN" dirty="0"/>
              <a:t>、</a:t>
            </a:r>
            <a:r>
              <a:rPr lang="it-IT" altLang="zh-CN" dirty="0"/>
              <a:t>Keccak</a:t>
            </a:r>
            <a:r>
              <a:rPr lang="zh-CN" altLang="zh-CN" dirty="0"/>
              <a:t>、</a:t>
            </a:r>
            <a:r>
              <a:rPr lang="it-IT" altLang="zh-CN" dirty="0"/>
              <a:t>Skein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到</a:t>
            </a:r>
            <a:r>
              <a:rPr lang="it-IT" altLang="zh-CN" dirty="0"/>
              <a:t>2012</a:t>
            </a:r>
            <a:r>
              <a:rPr lang="zh-CN" altLang="zh-CN" dirty="0"/>
              <a:t>年，</a:t>
            </a:r>
            <a:r>
              <a:rPr lang="it-IT" altLang="zh-CN" dirty="0"/>
              <a:t>NIST</a:t>
            </a:r>
            <a:r>
              <a:rPr lang="zh-CN" altLang="zh-CN" dirty="0"/>
              <a:t>最终选择</a:t>
            </a:r>
            <a:r>
              <a:rPr lang="it-IT" altLang="zh-CN" dirty="0"/>
              <a:t>Keccak</a:t>
            </a:r>
            <a:r>
              <a:rPr lang="zh-CN" altLang="zh-CN" dirty="0"/>
              <a:t>算法作为</a:t>
            </a:r>
            <a:r>
              <a:rPr lang="it-IT" altLang="zh-CN" dirty="0"/>
              <a:t>SHA-3</a:t>
            </a:r>
            <a:r>
              <a:rPr lang="zh-CN" altLang="zh-CN" dirty="0"/>
              <a:t>标准</a:t>
            </a:r>
            <a:r>
              <a:rPr lang="it-IT" altLang="zh-CN" dirty="0"/>
              <a:t> (</a:t>
            </a:r>
            <a:r>
              <a:rPr lang="zh-CN" altLang="zh-CN" dirty="0"/>
              <a:t>即美国的</a:t>
            </a:r>
            <a:r>
              <a:rPr lang="it-IT" altLang="zh-CN" dirty="0"/>
              <a:t>FIPS PUB 202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en-US" altLang="zh-CN" dirty="0" smtClean="0"/>
              <a:t>SHA-3</a:t>
            </a:r>
            <a:r>
              <a:rPr lang="zh-CN" altLang="zh-CN" dirty="0"/>
              <a:t>为了与</a:t>
            </a:r>
            <a:r>
              <a:rPr lang="en-US" altLang="zh-CN" dirty="0"/>
              <a:t>SHA-2</a:t>
            </a:r>
            <a:r>
              <a:rPr lang="zh-CN" altLang="zh-CN" dirty="0"/>
              <a:t>完全兼容，</a:t>
            </a:r>
            <a:r>
              <a:rPr lang="en-US" altLang="zh-CN" b="1" dirty="0">
                <a:solidFill>
                  <a:srgbClr val="FF0000"/>
                </a:solidFill>
              </a:rPr>
              <a:t>SHA-3</a:t>
            </a:r>
            <a:r>
              <a:rPr lang="zh-CN" altLang="zh-CN" b="1" dirty="0">
                <a:solidFill>
                  <a:srgbClr val="FF0000"/>
                </a:solidFill>
              </a:rPr>
              <a:t>中也提出了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zh-CN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Hash</a:t>
            </a:r>
            <a:r>
              <a:rPr lang="zh-CN" altLang="zh-CN" b="1" dirty="0">
                <a:solidFill>
                  <a:srgbClr val="FF0000"/>
                </a:solidFill>
              </a:rPr>
              <a:t>算法</a:t>
            </a:r>
            <a:r>
              <a:rPr lang="en-US" altLang="zh-CN" b="1" dirty="0">
                <a:solidFill>
                  <a:srgbClr val="FF0000"/>
                </a:solidFill>
              </a:rPr>
              <a:t>SHA3-224, SHA3-256, SHA3-384, SHA3-512</a:t>
            </a:r>
            <a:r>
              <a:rPr lang="zh-CN" altLang="zh-CN" b="1" dirty="0">
                <a:solidFill>
                  <a:srgbClr val="FF0000"/>
                </a:solidFill>
              </a:rPr>
              <a:t>，可完全替换</a:t>
            </a:r>
            <a:r>
              <a:rPr lang="en-US" altLang="zh-CN" b="1" dirty="0">
                <a:solidFill>
                  <a:srgbClr val="FF0000"/>
                </a:solidFill>
              </a:rPr>
              <a:t>SHA-2</a:t>
            </a:r>
            <a:r>
              <a:rPr lang="zh-CN" altLang="zh-CN" b="1" dirty="0">
                <a:solidFill>
                  <a:srgbClr val="FF0000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69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en-US" altLang="zh-CN" dirty="0"/>
              <a:t>Keccak</a:t>
            </a:r>
            <a:r>
              <a:rPr lang="zh-CN" altLang="zh-CN" dirty="0"/>
              <a:t>算法是由</a:t>
            </a:r>
            <a:r>
              <a:rPr lang="en-US" altLang="zh-CN" dirty="0"/>
              <a:t> Guido </a:t>
            </a:r>
            <a:r>
              <a:rPr lang="en-US" altLang="zh-CN" dirty="0" err="1"/>
              <a:t>Bertoni</a:t>
            </a:r>
            <a:r>
              <a:rPr lang="zh-CN" altLang="zh-CN" dirty="0"/>
              <a:t>，</a:t>
            </a:r>
            <a:r>
              <a:rPr lang="en-US" altLang="zh-CN" dirty="0"/>
              <a:t>Joan </a:t>
            </a:r>
            <a:r>
              <a:rPr lang="en-US" altLang="zh-CN" dirty="0" err="1"/>
              <a:t>Daemen</a:t>
            </a:r>
            <a:r>
              <a:rPr lang="zh-CN" altLang="zh-CN" dirty="0"/>
              <a:t>，</a:t>
            </a:r>
            <a:r>
              <a:rPr lang="en-US" altLang="zh-CN" dirty="0" err="1"/>
              <a:t>Michaël</a:t>
            </a:r>
            <a:r>
              <a:rPr lang="en-US" altLang="zh-CN" dirty="0"/>
              <a:t> </a:t>
            </a:r>
            <a:r>
              <a:rPr lang="en-US" altLang="zh-CN" dirty="0" err="1"/>
              <a:t>Peeters</a:t>
            </a:r>
            <a:r>
              <a:rPr lang="zh-CN" altLang="zh-CN" dirty="0"/>
              <a:t>，以及</a:t>
            </a:r>
            <a:r>
              <a:rPr lang="en-US" altLang="zh-CN" dirty="0"/>
              <a:t>Gilles Van </a:t>
            </a:r>
            <a:r>
              <a:rPr lang="en-US" altLang="zh-CN" dirty="0" err="1"/>
              <a:t>Assche</a:t>
            </a:r>
            <a:r>
              <a:rPr lang="zh-CN" altLang="zh-CN" dirty="0"/>
              <a:t>设计的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dirty="0" smtClean="0"/>
              <a:t>作为</a:t>
            </a:r>
            <a:r>
              <a:rPr lang="en-US" altLang="zh-CN" dirty="0"/>
              <a:t>SHA</a:t>
            </a:r>
            <a:r>
              <a:rPr lang="zh-CN" altLang="zh-CN" dirty="0"/>
              <a:t>家族最新的算法，其采用了不同于传统</a:t>
            </a:r>
            <a:r>
              <a:rPr lang="en-US" altLang="zh-CN" dirty="0"/>
              <a:t>MD</a:t>
            </a:r>
            <a:r>
              <a:rPr lang="zh-CN" altLang="zh-CN" dirty="0"/>
              <a:t>结构，而选择了</a:t>
            </a:r>
            <a:r>
              <a:rPr lang="zh-CN" altLang="zh-CN" b="1" dirty="0">
                <a:solidFill>
                  <a:srgbClr val="FF0000"/>
                </a:solidFill>
              </a:rPr>
              <a:t>海绵构造（</a:t>
            </a:r>
            <a:r>
              <a:rPr lang="en-US" altLang="zh-CN" b="1" dirty="0">
                <a:solidFill>
                  <a:srgbClr val="FF0000"/>
                </a:solidFill>
              </a:rPr>
              <a:t>sponge</a:t>
            </a:r>
            <a:r>
              <a:rPr lang="zh-CN" altLang="zh-CN" b="1" dirty="0">
                <a:solidFill>
                  <a:srgbClr val="FF0000"/>
                </a:solidFill>
              </a:rPr>
              <a:t>结构）</a:t>
            </a:r>
            <a:r>
              <a:rPr lang="zh-CN" altLang="zh-CN" dirty="0"/>
              <a:t>。通过采用这种结构，常用于</a:t>
            </a:r>
            <a:r>
              <a:rPr lang="en-US" altLang="zh-CN" dirty="0"/>
              <a:t>MD</a:t>
            </a:r>
            <a:r>
              <a:rPr lang="zh-CN" altLang="zh-CN" dirty="0"/>
              <a:t>结构的攻击方法难以进行，增加了其算法安全性。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647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7.3.4 MD5</a:t>
            </a:r>
            <a:r>
              <a:rPr lang="zh-CN" altLang="zh-CN" b="1" dirty="0"/>
              <a:t>哈希</a:t>
            </a:r>
            <a:r>
              <a:rPr lang="zh-CN" altLang="zh-CN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MD5</a:t>
            </a:r>
            <a:r>
              <a:rPr lang="zh-CN" altLang="zh-CN" dirty="0"/>
              <a:t>由</a:t>
            </a:r>
            <a:r>
              <a:rPr lang="en-US" altLang="zh-CN" dirty="0"/>
              <a:t>RSA</a:t>
            </a:r>
            <a:r>
              <a:rPr lang="zh-CN" altLang="zh-CN" dirty="0"/>
              <a:t>的创始人</a:t>
            </a:r>
            <a:r>
              <a:rPr lang="en-US" altLang="zh-CN" dirty="0" err="1"/>
              <a:t>Rivest</a:t>
            </a:r>
            <a:r>
              <a:rPr lang="zh-CN" altLang="zh-CN" dirty="0"/>
              <a:t>设计开发的，能接收任意长度的消息作为输入，并生成其</a:t>
            </a:r>
            <a:r>
              <a:rPr lang="en-US" altLang="zh-CN" b="1" dirty="0">
                <a:solidFill>
                  <a:srgbClr val="FF0000"/>
                </a:solidFill>
              </a:rPr>
              <a:t>128 bits</a:t>
            </a:r>
            <a:r>
              <a:rPr lang="zh-CN" altLang="zh-CN" b="1" dirty="0">
                <a:solidFill>
                  <a:srgbClr val="FF0000"/>
                </a:solidFill>
              </a:rPr>
              <a:t>哈希值</a:t>
            </a:r>
            <a:r>
              <a:rPr lang="zh-CN" altLang="zh-CN" dirty="0"/>
              <a:t>，具体标准可以参见</a:t>
            </a:r>
            <a:r>
              <a:rPr lang="en-US" altLang="zh-CN" dirty="0"/>
              <a:t>RFC1321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r>
              <a:rPr lang="en-US" altLang="zh-CN" dirty="0" smtClean="0"/>
              <a:t>MD5</a:t>
            </a:r>
            <a:r>
              <a:rPr lang="zh-CN" altLang="zh-CN" dirty="0"/>
              <a:t>函数总共两组输入</a:t>
            </a:r>
            <a:r>
              <a:rPr lang="zh-TW" altLang="zh-CN" dirty="0"/>
              <a:t>：</a:t>
            </a:r>
            <a:r>
              <a:rPr lang="en-US" altLang="zh-CN" dirty="0"/>
              <a:t>512 bits </a:t>
            </a:r>
            <a:r>
              <a:rPr lang="zh-TW" altLang="zh-CN" dirty="0"/>
              <a:t>明文</a:t>
            </a:r>
            <a:r>
              <a:rPr lang="zh-CN" altLang="zh-CN" dirty="0"/>
              <a:t>分块与</a:t>
            </a:r>
            <a:r>
              <a:rPr lang="zh-TW" altLang="zh-CN" dirty="0"/>
              <a:t>上一</a:t>
            </a:r>
            <a:r>
              <a:rPr lang="zh-CN" altLang="zh-CN" dirty="0"/>
              <a:t>组</a:t>
            </a:r>
            <a:r>
              <a:rPr lang="en-US" altLang="zh-CN" dirty="0"/>
              <a:t>128 bits</a:t>
            </a:r>
            <a:r>
              <a:rPr lang="zh-CN" altLang="zh-CN" dirty="0"/>
              <a:t>的输出块</a:t>
            </a:r>
            <a:r>
              <a:rPr lang="en-US" altLang="zh-CN" dirty="0"/>
              <a:t>(</a:t>
            </a:r>
            <a:r>
              <a:rPr lang="zh-TW" altLang="zh-CN" dirty="0"/>
              <a:t>或</a:t>
            </a:r>
            <a:r>
              <a:rPr lang="en-US" altLang="zh-CN" dirty="0"/>
              <a:t> IV</a:t>
            </a:r>
            <a:r>
              <a:rPr lang="zh-CN" altLang="zh-CN" dirty="0"/>
              <a:t>初始变量</a:t>
            </a:r>
            <a:r>
              <a:rPr lang="en-US" altLang="zh-CN" dirty="0"/>
              <a:t>) </a:t>
            </a:r>
            <a:r>
              <a:rPr lang="zh-CN" altLang="zh-CN" dirty="0"/>
              <a:t>，输入的</a:t>
            </a:r>
            <a:r>
              <a:rPr lang="en-US" altLang="zh-CN" dirty="0"/>
              <a:t>128bits</a:t>
            </a:r>
            <a:r>
              <a:rPr lang="zh-CN" altLang="zh-CN" dirty="0"/>
              <a:t>分别存储在四个缓存</a:t>
            </a:r>
            <a:r>
              <a:rPr lang="zh-TW" altLang="zh-CN" dirty="0"/>
              <a:t>：</a:t>
            </a:r>
            <a:r>
              <a:rPr lang="en-US" altLang="zh-CN" dirty="0"/>
              <a:t>A,B,C,D</a:t>
            </a:r>
            <a:r>
              <a:rPr lang="zh-CN" altLang="zh-CN" dirty="0"/>
              <a:t>。每个分块总共四个回合</a:t>
            </a:r>
            <a:r>
              <a:rPr lang="zh-TW" altLang="zh-CN" dirty="0"/>
              <a:t>，每</a:t>
            </a:r>
            <a:r>
              <a:rPr lang="zh-CN" altLang="zh-CN" dirty="0"/>
              <a:t>回合计算</a:t>
            </a:r>
            <a:r>
              <a:rPr lang="en-US" altLang="zh-CN" dirty="0"/>
              <a:t> 16</a:t>
            </a:r>
            <a:r>
              <a:rPr lang="zh-CN" altLang="zh-CN" dirty="0"/>
              <a:t>步，合计</a:t>
            </a:r>
            <a:r>
              <a:rPr lang="en-US" altLang="zh-CN" dirty="0"/>
              <a:t> 64 </a:t>
            </a:r>
            <a:r>
              <a:rPr lang="zh-CN" altLang="zh-CN" dirty="0"/>
              <a:t>轮</a:t>
            </a:r>
            <a:r>
              <a:rPr lang="zh-TW" altLang="zh-CN" dirty="0"/>
              <a:t>次</a:t>
            </a:r>
            <a:r>
              <a:rPr lang="zh-CN" altLang="zh-CN" dirty="0"/>
              <a:t>，算法中需要</a:t>
            </a:r>
            <a:r>
              <a:rPr lang="zh-TW" altLang="zh-CN" dirty="0"/>
              <a:t>加入</a:t>
            </a:r>
            <a:r>
              <a:rPr lang="en-US" altLang="zh-CN" dirty="0"/>
              <a:t> sin(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TW" altLang="zh-CN" dirty="0"/>
              <a:t>非</a:t>
            </a:r>
            <a:r>
              <a:rPr lang="zh-CN" altLang="zh-CN" dirty="0"/>
              <a:t>线性函数参数</a:t>
            </a:r>
            <a:r>
              <a:rPr lang="zh-CN" altLang="zh-CN" dirty="0" smtClean="0"/>
              <a:t>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302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7.5.2 </a:t>
            </a:r>
            <a:r>
              <a:rPr lang="en-US" altLang="zh-CN" b="1" dirty="0" smtClean="0"/>
              <a:t>HMAC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en-US" altLang="zh-CN" dirty="0" smtClean="0"/>
              <a:t>HMAC</a:t>
            </a:r>
            <a:r>
              <a:rPr lang="zh-CN" altLang="zh-CN" dirty="0"/>
              <a:t>是由</a:t>
            </a:r>
            <a:r>
              <a:rPr lang="en-US" altLang="zh-CN" dirty="0" err="1"/>
              <a:t>H.Krawezyk</a:t>
            </a:r>
            <a:r>
              <a:rPr lang="zh-CN" altLang="zh-CN" dirty="0"/>
              <a:t>，</a:t>
            </a:r>
            <a:r>
              <a:rPr lang="en-US" altLang="zh-CN" dirty="0"/>
              <a:t>M. </a:t>
            </a:r>
            <a:r>
              <a:rPr lang="en-US" altLang="zh-CN" dirty="0" err="1"/>
              <a:t>Bellare</a:t>
            </a:r>
            <a:r>
              <a:rPr lang="zh-CN" altLang="zh-CN" dirty="0"/>
              <a:t>，</a:t>
            </a:r>
            <a:r>
              <a:rPr lang="en-US" altLang="zh-CN" dirty="0" err="1"/>
              <a:t>R.Canetti</a:t>
            </a:r>
            <a:r>
              <a:rPr lang="zh-CN" altLang="zh-CN" dirty="0"/>
              <a:t>于</a:t>
            </a:r>
            <a:r>
              <a:rPr lang="en-US" altLang="zh-CN" dirty="0"/>
              <a:t>1996</a:t>
            </a:r>
            <a:r>
              <a:rPr lang="zh-CN" altLang="zh-CN" dirty="0"/>
              <a:t>年提出的一种基于</a:t>
            </a:r>
            <a:r>
              <a:rPr lang="en-US" altLang="zh-CN" dirty="0"/>
              <a:t>Hash</a:t>
            </a:r>
            <a:r>
              <a:rPr lang="zh-CN" altLang="zh-CN" dirty="0"/>
              <a:t>函数和密钥进行消息认证的方法，已作为</a:t>
            </a:r>
            <a:r>
              <a:rPr lang="en-US" altLang="zh-CN" dirty="0"/>
              <a:t>RFC2104</a:t>
            </a:r>
            <a:r>
              <a:rPr lang="zh-CN" altLang="zh-CN" dirty="0"/>
              <a:t>被公布，并在</a:t>
            </a:r>
            <a:r>
              <a:rPr lang="en-US" altLang="zh-CN" dirty="0" err="1"/>
              <a:t>IPSec</a:t>
            </a:r>
            <a:r>
              <a:rPr lang="zh-CN" altLang="zh-CN" dirty="0"/>
              <a:t>和其他网络协议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SSL)</a:t>
            </a:r>
            <a:r>
              <a:rPr lang="zh-CN" altLang="zh-CN" dirty="0"/>
              <a:t>中得以应用。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44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25413"/>
            <a:ext cx="9067800" cy="1000125"/>
          </a:xfrm>
        </p:spPr>
        <p:txBody>
          <a:bodyPr/>
          <a:lstStyle/>
          <a:p>
            <a:pPr algn="l"/>
            <a:r>
              <a:rPr lang="zh-CN" altLang="en-US" sz="3000" dirty="0"/>
              <a:t>补充：</a:t>
            </a:r>
            <a:r>
              <a:rPr lang="en-US" altLang="zh-CN" sz="3000" dirty="0" smtClean="0"/>
              <a:t>Hash</a:t>
            </a:r>
            <a:r>
              <a:rPr lang="zh-CN" altLang="en-US" sz="3000" dirty="0" smtClean="0">
                <a:latin typeface="宋体" pitchFamily="2" charset="-122"/>
              </a:rPr>
              <a:t>散列算法的应用</a:t>
            </a:r>
            <a:r>
              <a:rPr lang="zh-CN" altLang="en-US" sz="3000" dirty="0" smtClean="0"/>
              <a:t> </a:t>
            </a: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   Hash</a:t>
            </a:r>
            <a:r>
              <a:rPr lang="zh-CN" altLang="en-US" b="1" dirty="0">
                <a:latin typeface="宋体" pitchFamily="2" charset="-122"/>
              </a:rPr>
              <a:t>算列函数由于其单向性和随机性的特点,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主要运用于提供</a:t>
            </a:r>
            <a:r>
              <a:rPr lang="zh-CN" altLang="en-US" b="1" dirty="0" smtClean="0">
                <a:latin typeface="宋体" pitchFamily="2" charset="-122"/>
              </a:rPr>
              <a:t>数据完整性、</a:t>
            </a:r>
            <a:r>
              <a:rPr lang="zh-CN" altLang="en-US" b="1" dirty="0">
                <a:latin typeface="宋体" pitchFamily="2" charset="-122"/>
              </a:rPr>
              <a:t>伪随机数生成等方面。</a:t>
            </a:r>
            <a:endParaRPr lang="zh-CN" altLang="en-US" b="1" dirty="0"/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0" y="1925107"/>
            <a:ext cx="9144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b="1" dirty="0" smtClean="0">
                <a:solidFill>
                  <a:srgbClr val="0000FF"/>
                </a:solidFill>
                <a:ea typeface="仿宋_GB2312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a typeface="仿宋_GB2312" pitchFamily="49" charset="-122"/>
              </a:rPr>
              <a:t>．</a:t>
            </a:r>
            <a:r>
              <a:rPr lang="zh-CN" altLang="en-US" b="1" dirty="0">
                <a:solidFill>
                  <a:srgbClr val="0000FF"/>
                </a:solidFill>
                <a:ea typeface="仿宋_GB2312" pitchFamily="49" charset="-122"/>
              </a:rPr>
              <a:t>生成程序或文档的“数字指纹”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501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96688"/>
              </p:ext>
            </p:extLst>
          </p:nvPr>
        </p:nvGraphicFramePr>
        <p:xfrm>
          <a:off x="17944" y="2340605"/>
          <a:ext cx="91440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4532071" imgH="1975714" progId="Visio.Drawing.11">
                  <p:embed/>
                </p:oleObj>
              </mc:Choice>
              <mc:Fallback>
                <p:oleObj r:id="rId3" imgW="4532071" imgH="19757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4" y="2340605"/>
                        <a:ext cx="9144000" cy="3190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587727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5"/>
              </a:rPr>
              <a:t>http://www.win7china.com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/>
              <a:t>Win7</a:t>
            </a:r>
            <a:r>
              <a:rPr lang="zh-CN" altLang="en-US" sz="2400" dirty="0"/>
              <a:t>之家</a:t>
            </a:r>
          </a:p>
        </p:txBody>
      </p:sp>
    </p:spTree>
    <p:extLst>
      <p:ext uri="{BB962C8B-B14F-4D97-AF65-F5344CB8AC3E}">
        <p14:creationId xmlns:p14="http://schemas.microsoft.com/office/powerpoint/2010/main" val="15054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3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b="1" dirty="0" smtClean="0">
                <a:solidFill>
                  <a:srgbClr val="0000FF"/>
                </a:solidFill>
                <a:ea typeface="仿宋_GB2312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ea typeface="仿宋_GB2312" pitchFamily="49" charset="-122"/>
              </a:rPr>
              <a:t>．</a:t>
            </a:r>
            <a:r>
              <a:rPr lang="zh-CN" altLang="en-US" b="1" dirty="0">
                <a:solidFill>
                  <a:srgbClr val="0000FF"/>
                </a:solidFill>
                <a:ea typeface="仿宋_GB2312" pitchFamily="49" charset="-122"/>
              </a:rPr>
              <a:t>用于安全存储口令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990600" y="881063"/>
          <a:ext cx="79248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3" imgW="3741115" imgH="2401824" progId="Visio.Drawing.11">
                  <p:embed/>
                </p:oleObj>
              </mc:Choice>
              <mc:Fallback>
                <p:oleObj r:id="rId3" imgW="3741115" imgH="2401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81063"/>
                        <a:ext cx="79248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5589240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5"/>
              </a:rPr>
              <a:t>http://sec.chinabyte.com/CSDN2011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CSDN</a:t>
            </a:r>
            <a:r>
              <a:rPr lang="zh-CN" altLang="en-US" sz="2400" dirty="0"/>
              <a:t>用户信息泄露的背后</a:t>
            </a:r>
          </a:p>
        </p:txBody>
      </p:sp>
    </p:spTree>
    <p:extLst>
      <p:ext uri="{BB962C8B-B14F-4D97-AF65-F5344CB8AC3E}">
        <p14:creationId xmlns:p14="http://schemas.microsoft.com/office/powerpoint/2010/main" val="35153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(1) SHA-1</a:t>
            </a:r>
            <a:r>
              <a:rPr lang="zh-CN" altLang="zh-CN" b="1" dirty="0"/>
              <a:t>算法</a:t>
            </a:r>
            <a:r>
              <a:rPr lang="zh-CN" altLang="zh-CN" b="1" dirty="0" smtClean="0"/>
              <a:t>预处理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412"/>
                <a:ext cx="9143999" cy="5256931"/>
              </a:xfrm>
            </p:spPr>
            <p:txBody>
              <a:bodyPr/>
              <a:lstStyle/>
              <a:p>
                <a:pPr indent="625475">
                  <a:buNone/>
                </a:pPr>
                <a:r>
                  <a:rPr lang="en-US" altLang="zh-CN" sz="2400" dirty="0" smtClean="0"/>
                  <a:t>SHA-1</a:t>
                </a:r>
                <a:r>
                  <a:rPr lang="zh-CN" altLang="zh-CN" sz="2400" dirty="0"/>
                  <a:t>算法的预处理包括三步：填充消息、被填充消息分组和初始化变量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indent="625475">
                  <a:buNone/>
                </a:pPr>
                <a:r>
                  <a:rPr lang="zh-CN" altLang="zh-CN" sz="2400" b="1" dirty="0" smtClean="0"/>
                  <a:t>（</a:t>
                </a:r>
                <a:r>
                  <a:rPr lang="en-US" altLang="zh-CN" sz="2400" b="1" dirty="0" smtClean="0"/>
                  <a:t>1</a:t>
                </a:r>
                <a:r>
                  <a:rPr lang="zh-CN" altLang="zh-CN" sz="2400" b="1" dirty="0"/>
                  <a:t>）填充消息</a:t>
                </a:r>
                <a:endParaRPr lang="zh-CN" altLang="zh-CN" sz="2400" dirty="0"/>
              </a:p>
              <a:p>
                <a:pPr indent="625475">
                  <a:buNone/>
                </a:pPr>
                <a:r>
                  <a:rPr lang="zh-CN" altLang="zh-CN" sz="2400" dirty="0"/>
                  <a:t>假设输入消息</a:t>
                </a:r>
                <a:r>
                  <a:rPr lang="en-US" altLang="zh-CN" sz="2400" i="1" dirty="0"/>
                  <a:t>M</a:t>
                </a:r>
                <a:r>
                  <a:rPr lang="zh-CN" altLang="zh-CN" sz="2400" dirty="0"/>
                  <a:t>，首先应该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填充消息</a:t>
                </a:r>
                <a:r>
                  <a:rPr lang="zh-CN" altLang="zh-CN" sz="2400" dirty="0"/>
                  <a:t>，保证输入</a:t>
                </a:r>
                <a:r>
                  <a:rPr lang="en-US" altLang="zh-CN" sz="2400" dirty="0"/>
                  <a:t>SHA-1</a:t>
                </a:r>
                <a:r>
                  <a:rPr lang="zh-CN" altLang="zh-CN" sz="2400" dirty="0"/>
                  <a:t>计算的整个消息长度是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512 bits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的倍数</a:t>
                </a:r>
                <a:r>
                  <a:rPr lang="zh-CN" altLang="zh-CN" sz="2400" dirty="0"/>
                  <a:t>。</a:t>
                </a:r>
              </a:p>
              <a:p>
                <a:pPr indent="625475">
                  <a:buNone/>
                </a:pPr>
                <a:r>
                  <a:rPr lang="zh-CN" altLang="zh-CN" sz="2400" dirty="0"/>
                  <a:t>假设消息</a:t>
                </a:r>
                <a:r>
                  <a:rPr lang="en-US" altLang="zh-CN" sz="2400" i="1" dirty="0"/>
                  <a:t>M</a:t>
                </a:r>
                <a:r>
                  <a:rPr lang="zh-CN" altLang="zh-CN" sz="2400" dirty="0"/>
                  <a:t>的长度为</a:t>
                </a:r>
                <a14:m>
                  <m:oMath xmlns:m="http://schemas.openxmlformats.org/officeDocument/2006/math">
                    <m:r>
                      <a:rPr lang="zh-CN" altLang="zh-CN" sz="2400">
                        <a:latin typeface="Cambria Math"/>
                      </a:rPr>
                      <m:t> </m:t>
                    </m:r>
                    <m:r>
                      <a:rPr lang="en-US" altLang="zh-CN" sz="2400" i="1">
                        <a:latin typeface="Cambria Math"/>
                      </a:rPr>
                      <m:t>𝑙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/>
                  <a:t>bits</a:t>
                </a:r>
                <a:r>
                  <a:rPr lang="zh-CN" altLang="zh-CN" sz="2400" dirty="0"/>
                  <a:t>，在原始消息</a:t>
                </a:r>
                <a:r>
                  <a:rPr lang="en-US" altLang="zh-CN" sz="2400" i="1" dirty="0"/>
                  <a:t>M</a:t>
                </a:r>
                <a:r>
                  <a:rPr lang="zh-CN" altLang="zh-CN" sz="2400" dirty="0"/>
                  <a:t>尾部增加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个比特位</a:t>
                </a:r>
                <a:r>
                  <a:rPr lang="en-US" altLang="zh-CN" sz="2400" dirty="0"/>
                  <a:t>"1"</a:t>
                </a:r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zh-CN" sz="2400" dirty="0"/>
                  <a:t>个</a:t>
                </a:r>
                <a:r>
                  <a:rPr lang="en-US" altLang="zh-CN" sz="2400" dirty="0"/>
                  <a:t>"0" </a:t>
                </a:r>
                <a:r>
                  <a:rPr lang="zh-CN" altLang="zh-CN" sz="2400" dirty="0"/>
                  <a:t>比特位，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𝑙</m:t>
                    </m:r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zh-CN" sz="2400" dirty="0"/>
                  <a:t>满足</a:t>
                </a:r>
                <a:endParaRPr lang="en-US" altLang="zh-CN" sz="2400" dirty="0" smtClean="0"/>
              </a:p>
              <a:p>
                <a:pPr indent="625475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𝒍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≡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𝟒𝟒𝟖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𝐦𝐨𝐝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𝟓𝟏𝟐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400" dirty="0" smtClean="0"/>
                  <a:t>，</a:t>
                </a:r>
                <a:endParaRPr lang="en-US" altLang="zh-CN" sz="2400" dirty="0" smtClean="0"/>
              </a:p>
              <a:p>
                <a:pPr indent="625475">
                  <a:buNone/>
                </a:pPr>
                <a:r>
                  <a:rPr lang="zh-CN" altLang="zh-CN" sz="2400" dirty="0" smtClean="0"/>
                  <a:t>并且</a:t>
                </a:r>
                <a:r>
                  <a:rPr lang="en-US" altLang="zh-CN" sz="2400" dirty="0"/>
                  <a:t>k</a:t>
                </a:r>
                <a:r>
                  <a:rPr lang="zh-CN" altLang="zh-CN" sz="2400" dirty="0" smtClean="0"/>
                  <a:t>为</a:t>
                </a:r>
                <a:r>
                  <a:rPr lang="zh-CN" altLang="zh-CN" sz="2400" dirty="0"/>
                  <a:t>最小的非负整数。然后再在填充消息的末尾添加</a:t>
                </a:r>
                <a:r>
                  <a:rPr lang="en-US" altLang="zh-CN" sz="2400" dirty="0"/>
                  <a:t>64-bit</a:t>
                </a:r>
                <a:r>
                  <a:rPr lang="zh-CN" altLang="zh-CN" sz="2400" dirty="0"/>
                  <a:t>的块，该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64-bit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块</a:t>
                </a:r>
                <a:r>
                  <a:rPr lang="zh-CN" altLang="zh-CN" sz="2400" dirty="0"/>
                  <a:t>是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原始消息比特位长度</a:t>
                </a:r>
                <a:r>
                  <a:rPr lang="zh-CN" altLang="zh-CN" sz="2400" dirty="0"/>
                  <a:t>变换为二进制块，如果消息长度</a:t>
                </a:r>
                <a:r>
                  <a:rPr lang="zh-CN" altLang="zh-CN" sz="2400" dirty="0" smtClean="0"/>
                  <a:t>变换为</a:t>
                </a:r>
                <a:r>
                  <a:rPr lang="zh-CN" altLang="zh-CN" sz="2400" dirty="0"/>
                  <a:t>二进制块的位的个数小于</a:t>
                </a:r>
                <a:r>
                  <a:rPr lang="en-US" altLang="zh-CN" sz="2400" dirty="0"/>
                  <a:t>64</a:t>
                </a:r>
                <a:r>
                  <a:rPr lang="zh-CN" altLang="zh-CN" sz="2400" dirty="0"/>
                  <a:t>，则在左边补</a:t>
                </a:r>
                <a:r>
                  <a:rPr lang="en-US" altLang="zh-CN" sz="2400" dirty="0"/>
                  <a:t>0</a:t>
                </a:r>
                <a:r>
                  <a:rPr lang="zh-CN" altLang="zh-CN" sz="2400" dirty="0"/>
                  <a:t>，使得块的长度刚好等于</a:t>
                </a:r>
                <a:r>
                  <a:rPr lang="en-US" altLang="zh-CN" sz="2400" dirty="0"/>
                  <a:t>64 bits</a:t>
                </a:r>
                <a:r>
                  <a:rPr lang="zh-CN" altLang="zh-CN" sz="2400" dirty="0"/>
                  <a:t>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412"/>
                <a:ext cx="9143999" cy="5256931"/>
              </a:xfrm>
              <a:blipFill rotWithShape="1">
                <a:blip r:embed="rId2"/>
                <a:stretch>
                  <a:fillRect l="-1000" t="-928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2" y="1268413"/>
                <a:ext cx="8745983" cy="3312715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altLang="zh-CN" b="1" dirty="0"/>
                  <a:t>[</a:t>
                </a:r>
                <a:r>
                  <a:rPr lang="zh-CN" altLang="zh-CN" b="1" dirty="0"/>
                  <a:t>例</a:t>
                </a:r>
                <a:r>
                  <a:rPr lang="en-US" altLang="zh-CN" b="1" dirty="0"/>
                  <a:t>7-1]</a:t>
                </a:r>
                <a:r>
                  <a:rPr lang="zh-CN" altLang="zh-CN" dirty="0"/>
                  <a:t>：假如输入</a:t>
                </a:r>
                <a:r>
                  <a:rPr lang="zh-CN" altLang="zh-CN" dirty="0" smtClean="0"/>
                  <a:t>消息</a:t>
                </a:r>
                <a:r>
                  <a:rPr lang="en-US" altLang="zh-CN" dirty="0" smtClean="0"/>
                  <a:t>“</a:t>
                </a:r>
                <a:r>
                  <a:rPr lang="en-US" altLang="zh-CN" dirty="0" err="1" smtClean="0"/>
                  <a:t>abc</a:t>
                </a:r>
                <a:r>
                  <a:rPr lang="en-US" altLang="zh-CN" dirty="0" smtClean="0"/>
                  <a:t>”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数据格式是</a:t>
                </a:r>
                <a:r>
                  <a:rPr lang="en-US" altLang="zh-CN" dirty="0"/>
                  <a:t>8-bit ASCII</a:t>
                </a:r>
                <a:r>
                  <a:rPr lang="zh-CN" altLang="zh-CN" dirty="0"/>
                  <a:t>码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pPr>
                  <a:buNone/>
                </a:pPr>
                <a:r>
                  <a:rPr lang="zh-CN" altLang="zh-CN" dirty="0" smtClean="0"/>
                  <a:t>因此</a:t>
                </a:r>
                <a:r>
                  <a:rPr lang="zh-CN" altLang="zh-CN" dirty="0"/>
                  <a:t>可知数据比特长度为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8</a:t>
                </a:r>
                <a:r>
                  <a:rPr lang="en-US" altLang="zh-CN" dirty="0"/>
                  <a:t>×</a:t>
                </a:r>
                <a:r>
                  <a:rPr lang="en-US" altLang="zh-CN" dirty="0" smtClean="0"/>
                  <a:t>3=24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在原始消息后首先添加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"1"</a:t>
                </a:r>
                <a:r>
                  <a:rPr lang="zh-CN" altLang="zh-CN" dirty="0"/>
                  <a:t>比特位，然后添加</a:t>
                </a:r>
                <a:endParaRPr lang="en-US" altLang="zh-CN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𝑘</m:t>
                      </m:r>
                      <m:r>
                        <a:rPr lang="en-US" altLang="zh-CN">
                          <a:latin typeface="Cambria Math"/>
                        </a:rPr>
                        <m:t>≡448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/>
                            </a:rPr>
                            <m:t>24+1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mod</m:t>
                          </m:r>
                          <m:r>
                            <a:rPr lang="en-US" altLang="zh-CN">
                              <a:latin typeface="Cambria Math"/>
                            </a:rPr>
                            <m:t> 512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=423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buNone/>
                </a:pPr>
                <a:r>
                  <a:rPr lang="zh-CN" altLang="zh-CN" dirty="0"/>
                  <a:t>个</a:t>
                </a:r>
                <a:r>
                  <a:rPr lang="en-US" altLang="zh-CN" dirty="0"/>
                  <a:t>"0" </a:t>
                </a:r>
                <a:r>
                  <a:rPr lang="zh-CN" altLang="zh-CN" dirty="0"/>
                  <a:t>比特位，使得被填充之后整个消息长度是</a:t>
                </a:r>
                <a:r>
                  <a:rPr lang="en-US" altLang="zh-CN" dirty="0"/>
                  <a:t>512</a:t>
                </a:r>
                <a:r>
                  <a:rPr lang="zh-CN" altLang="zh-CN" dirty="0"/>
                  <a:t>的整数倍。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2" y="1268413"/>
                <a:ext cx="8745983" cy="3312715"/>
              </a:xfrm>
              <a:blipFill rotWithShape="1">
                <a:blip r:embed="rId3"/>
                <a:stretch>
                  <a:fillRect l="-1255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04016"/>
              </p:ext>
            </p:extLst>
          </p:nvPr>
        </p:nvGraphicFramePr>
        <p:xfrm>
          <a:off x="424339" y="4941168"/>
          <a:ext cx="829532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3797300" imgH="495300" progId="Equation.DSMT4">
                  <p:embed/>
                </p:oleObj>
              </mc:Choice>
              <mc:Fallback>
                <p:oleObj name="Equation" r:id="rId4" imgW="37973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9" y="4941168"/>
                        <a:ext cx="8295322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0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B18C1-E03D-41AD-A085-13DD74780A02}" type="datetime1">
              <a:rPr lang="zh-CN" altLang="en-US" smtClean="0"/>
              <a:pPr>
                <a:defRPr/>
              </a:pPr>
              <a:t>2018/4/11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C622B-8374-4244-9B7C-33261EEEA2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0" y="116632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）消息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704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先划分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第一个分组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704-512=192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第二个分组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填充：先填充一个“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”，填充“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”的个数位：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448-1-192=255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个比特填充消息的二进制长度。</a:t>
            </a:r>
            <a:endParaRPr kumimoji="1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）消息</a:t>
            </a:r>
            <a:r>
              <a:rPr kumimoji="1" lang="zh-CN" altLang="en-US" sz="2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448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kumimoji="1" lang="zh-CN" altLang="en-US" sz="2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endParaRPr kumimoji="1" lang="en-US" altLang="zh-CN" sz="2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448bits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了，又必须填充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，故填充后消息为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分组。</a:t>
            </a: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故先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填充一个“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”，然后用“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”把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个分组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填满。</a:t>
            </a:r>
            <a:endParaRPr kumimoji="1"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再把</a:t>
            </a:r>
            <a:r>
              <a:rPr kumimoji="1"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个分组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448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然后用“</a:t>
            </a:r>
            <a:r>
              <a:rPr kumimoji="1"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”填充，剩下最后</a:t>
            </a:r>
            <a:r>
              <a:rPr kumimoji="1"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填充消息的二进制长度</a:t>
            </a:r>
            <a:r>
              <a:rPr kumimoji="1"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9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如果消息长度为</a:t>
            </a:r>
            <a:r>
              <a:rPr lang="en-US" altLang="zh-CN" dirty="0" smtClean="0"/>
              <a:t>480bits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2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B18C1-E03D-41AD-A085-13DD74780A02}" type="datetime1">
              <a:rPr lang="zh-CN" altLang="en-US" smtClean="0"/>
              <a:pPr>
                <a:defRPr/>
              </a:pPr>
              <a:t>2018/4/11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C622B-8374-4244-9B7C-33261EEEA20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11560" y="1052736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实际上，在编程的时候应当分为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种情况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）消息的最后分组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448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个字节，这种情况的填充方式容易理解；</a:t>
            </a:r>
            <a:endParaRPr kumimoji="1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）消息的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最后分组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448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，这种情况会增加一个分组。</a:t>
            </a:r>
            <a:endParaRPr kumimoji="1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另外，按照现在计算机的编码方式，消息的长度总是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的整数倍。</a:t>
            </a:r>
            <a:endParaRPr kumimoji="1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5963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编程时，先分组再算消息摘要，还是读一组计算一组？文件很大呢？多线程？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/>
              <a:t>内存映射文件的方式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5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625475">
                  <a:buNone/>
                </a:pPr>
                <a:r>
                  <a:rPr lang="zh-CN" altLang="zh-CN" b="1" dirty="0" smtClean="0"/>
                  <a:t>（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）被填充消息分组</a:t>
                </a:r>
                <a:endParaRPr lang="zh-CN" altLang="zh-CN" dirty="0"/>
              </a:p>
              <a:p>
                <a:pPr indent="625475">
                  <a:buNone/>
                </a:pPr>
                <a:r>
                  <a:rPr lang="zh-CN" altLang="zh-CN" dirty="0"/>
                  <a:t>把填充后的整个消息按照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512-bit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块进行划分</a:t>
                </a:r>
                <a:r>
                  <a:rPr lang="zh-CN" altLang="zh-CN" dirty="0"/>
                  <a:t>，</a:t>
                </a:r>
                <a:r>
                  <a:rPr lang="zh-CN" altLang="zh-CN" dirty="0" smtClean="0"/>
                  <a:t>假若划分</a:t>
                </a:r>
                <a:r>
                  <a:rPr lang="zh-CN" altLang="zh-CN" dirty="0"/>
                  <a:t>为</a:t>
                </a:r>
                <a:r>
                  <a:rPr lang="en-US" altLang="zh-CN" i="1" dirty="0"/>
                  <a:t>N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512-bit</a:t>
                </a:r>
                <a:r>
                  <a:rPr lang="zh-CN" altLang="zh-CN" dirty="0"/>
                  <a:t>块，依次为：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,⋯,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indent="625475">
                  <a:buNone/>
                </a:pPr>
                <a:endParaRPr lang="en-US" altLang="zh-CN" dirty="0" smtClean="0"/>
              </a:p>
              <a:p>
                <a:pPr indent="625475">
                  <a:buNone/>
                </a:pPr>
                <a:r>
                  <a:rPr lang="zh-CN" altLang="zh-CN" dirty="0" smtClean="0"/>
                  <a:t>每个</a:t>
                </a:r>
                <a:r>
                  <a:rPr lang="en-US" altLang="zh-CN" dirty="0"/>
                  <a:t>512-bit</a:t>
                </a:r>
                <a:r>
                  <a:rPr lang="zh-CN" altLang="zh-CN" dirty="0"/>
                  <a:t>块</a:t>
                </a:r>
                <a:r>
                  <a:rPr lang="zh-CN" altLang="zh-CN" dirty="0" smtClean="0"/>
                  <a:t>又由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16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个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32-bit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字</a:t>
                </a:r>
                <a:r>
                  <a:rPr lang="zh-CN" altLang="zh-CN" dirty="0"/>
                  <a:t>组成，第</a:t>
                </a:r>
                <a:r>
                  <a:rPr lang="en-US" altLang="zh-CN" i="1" dirty="0" err="1"/>
                  <a:t>i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512-bit</a:t>
                </a:r>
                <a:r>
                  <a:rPr lang="zh-CN" altLang="zh-CN" dirty="0"/>
                  <a:t>块的第一个</a:t>
                </a:r>
                <a:r>
                  <a:rPr lang="en-US" altLang="zh-CN" dirty="0"/>
                  <a:t>32-bit </a:t>
                </a:r>
                <a:r>
                  <a:rPr lang="zh-CN" altLang="zh-CN" dirty="0"/>
                  <a:t>字，记为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zh-CN" dirty="0"/>
                  <a:t>，第二个</a:t>
                </a:r>
                <a:r>
                  <a:rPr lang="en-US" altLang="zh-CN" dirty="0"/>
                  <a:t>32-bit</a:t>
                </a:r>
                <a:r>
                  <a:rPr lang="zh-CN" altLang="zh-CN" dirty="0"/>
                  <a:t>字，记为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32-bit</a:t>
                </a:r>
                <a:r>
                  <a:rPr lang="zh-CN" altLang="zh-CN" dirty="0"/>
                  <a:t>字依次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,⋯,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15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98" t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7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2491</Words>
  <Application>Microsoft Office PowerPoint</Application>
  <PresentationFormat>全屏显示(4:3)</PresentationFormat>
  <Paragraphs>171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1_Office 主题​​</vt:lpstr>
      <vt:lpstr>Visio.Drawing.11</vt:lpstr>
      <vt:lpstr>Equation</vt:lpstr>
      <vt:lpstr>第7章 认证理论与技术——Hash函数</vt:lpstr>
      <vt:lpstr>7.3 Hash函数算法</vt:lpstr>
      <vt:lpstr>PowerPoint 演示文稿</vt:lpstr>
      <vt:lpstr>(1) SHA-1算法预处理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2．SHA-1算法512-bit分块处理过程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3．SHA-1算法伪代码</vt:lpstr>
      <vt:lpstr>PowerPoint 演示文稿</vt:lpstr>
      <vt:lpstr>PowerPoint 演示文稿</vt:lpstr>
      <vt:lpstr>PowerPoint 演示文稿</vt:lpstr>
      <vt:lpstr>4．SHA-1算法实例</vt:lpstr>
      <vt:lpstr>PowerPoint 演示文稿</vt:lpstr>
      <vt:lpstr>PowerPoint 演示文稿</vt:lpstr>
      <vt:lpstr>PowerPoint 演示文稿</vt:lpstr>
      <vt:lpstr>PowerPoint 演示文稿</vt:lpstr>
      <vt:lpstr>7.3.2 SHA-256、SHA-384和SHA-512*</vt:lpstr>
      <vt:lpstr>7.3.3 SHA-3 算法</vt:lpstr>
      <vt:lpstr>PowerPoint 演示文稿</vt:lpstr>
      <vt:lpstr>7.3.4 MD5哈希算法</vt:lpstr>
      <vt:lpstr>7.5.2 HMAC</vt:lpstr>
      <vt:lpstr>补充：Hash散列算法的应用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sleuth</dc:creator>
  <cp:lastModifiedBy>sleuth</cp:lastModifiedBy>
  <cp:revision>70</cp:revision>
  <dcterms:created xsi:type="dcterms:W3CDTF">2016-03-08T02:03:24Z</dcterms:created>
  <dcterms:modified xsi:type="dcterms:W3CDTF">2018-04-11T14:50:46Z</dcterms:modified>
</cp:coreProperties>
</file>