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8" r:id="rId9"/>
    <p:sldId id="309" r:id="rId10"/>
    <p:sldId id="305" r:id="rId11"/>
    <p:sldId id="306" r:id="rId12"/>
    <p:sldId id="30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CD611-6AE6-4956-9C50-E56BE75D6665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E24C3-33A0-4292-9A21-AF8827363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918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15C6A-9C98-438B-98D4-D527B3D3446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68C36-7974-4B31-A074-CA4C012F174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61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25413"/>
            <a:ext cx="7772400" cy="1000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513" y="1268413"/>
            <a:ext cx="8458200" cy="4824412"/>
          </a:xfrm>
          <a:prstGeom prst="rect">
            <a:avLst/>
          </a:prstGeom>
        </p:spPr>
        <p:txBody>
          <a:bodyPr/>
          <a:lstStyle>
            <a:lvl1pPr marL="0" indent="0"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60388" y="6411913"/>
            <a:ext cx="1439862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66000" y="6434138"/>
            <a:ext cx="10541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A90B1-9ED1-4648-923D-E24FDCD844CB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7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E3171-C6D5-4710-8C33-FBE6D43AE65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51964-BA47-4775-852C-4B2BE0C1B82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39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A53B9-2325-4994-97A7-B8B7EFFEF03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636AE4F-335A-4199-800B-A3603077F36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95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7.5 </a:t>
            </a:r>
            <a:r>
              <a:rPr lang="zh-CN" altLang="zh-CN" b="1" dirty="0"/>
              <a:t>消息</a:t>
            </a:r>
            <a:r>
              <a:rPr lang="zh-CN" altLang="zh-CN" b="1" dirty="0" smtClean="0"/>
              <a:t>认证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2561" y="1268413"/>
            <a:ext cx="8025903" cy="4824412"/>
          </a:xfrm>
        </p:spPr>
        <p:txBody>
          <a:bodyPr/>
          <a:lstStyle/>
          <a:p>
            <a:pPr indent="625475">
              <a:buNone/>
            </a:pPr>
            <a:r>
              <a:rPr lang="en-US" altLang="zh-CN" b="1" dirty="0"/>
              <a:t>7.5.1 </a:t>
            </a:r>
            <a:r>
              <a:rPr lang="zh-CN" altLang="zh-CN" b="1" dirty="0"/>
              <a:t>消息认证的基本概念</a:t>
            </a:r>
          </a:p>
          <a:p>
            <a:pPr indent="625475">
              <a:buNone/>
            </a:pPr>
            <a:r>
              <a:rPr lang="zh-CN" altLang="zh-CN" b="1" dirty="0">
                <a:solidFill>
                  <a:srgbClr val="FF0000"/>
                </a:solidFill>
              </a:rPr>
              <a:t>消息认证</a:t>
            </a:r>
            <a:r>
              <a:rPr lang="zh-CN" altLang="zh-CN" dirty="0"/>
              <a:t>是一个过程，用以验证接收消息的</a:t>
            </a:r>
            <a:r>
              <a:rPr lang="zh-CN" altLang="zh-CN" b="1" dirty="0">
                <a:solidFill>
                  <a:srgbClr val="FF0000"/>
                </a:solidFill>
              </a:rPr>
              <a:t>真实性</a:t>
            </a:r>
            <a:r>
              <a:rPr lang="zh-CN" altLang="zh-CN" dirty="0"/>
              <a:t>（的确是由它所声称的实体发来的）</a:t>
            </a:r>
            <a:r>
              <a:rPr lang="zh-CN" altLang="zh-CN" dirty="0" smtClean="0"/>
              <a:t>和</a:t>
            </a:r>
            <a:r>
              <a:rPr lang="zh-CN" altLang="zh-CN" b="1" dirty="0" smtClean="0">
                <a:solidFill>
                  <a:srgbClr val="FF0000"/>
                </a:solidFill>
              </a:rPr>
              <a:t>完</a:t>
            </a:r>
            <a:r>
              <a:rPr lang="zh-CN" altLang="zh-CN" b="1" dirty="0">
                <a:solidFill>
                  <a:srgbClr val="FF0000"/>
                </a:solidFill>
              </a:rPr>
              <a:t>整性</a:t>
            </a:r>
            <a:r>
              <a:rPr lang="zh-CN" altLang="zh-CN" dirty="0" smtClean="0"/>
              <a:t>（</a:t>
            </a:r>
            <a:r>
              <a:rPr lang="zh-CN" altLang="zh-CN" dirty="0"/>
              <a:t>未被篡改、插入、删除），同时还用于验证消息的</a:t>
            </a:r>
            <a:r>
              <a:rPr lang="zh-CN" altLang="zh-CN" b="1" dirty="0">
                <a:solidFill>
                  <a:srgbClr val="FF0000"/>
                </a:solidFill>
              </a:rPr>
              <a:t>顺序性</a:t>
            </a:r>
            <a:r>
              <a:rPr lang="zh-CN" altLang="zh-CN" dirty="0"/>
              <a:t>和</a:t>
            </a:r>
            <a:r>
              <a:rPr lang="zh-CN" altLang="zh-CN" b="1" dirty="0">
                <a:solidFill>
                  <a:srgbClr val="FF0000"/>
                </a:solidFill>
              </a:rPr>
              <a:t>时间性</a:t>
            </a:r>
            <a:r>
              <a:rPr lang="zh-CN" altLang="zh-CN" dirty="0"/>
              <a:t>（未重排、重放、延迟）。消息认证过程中检验内容应包括：</a:t>
            </a:r>
          </a:p>
          <a:p>
            <a:pPr indent="625475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）证实消息的</a:t>
            </a:r>
            <a:r>
              <a:rPr lang="zh-CN" altLang="zh-CN" b="1" dirty="0">
                <a:solidFill>
                  <a:srgbClr val="FF0000"/>
                </a:solidFill>
              </a:rPr>
              <a:t>源和宿</a:t>
            </a:r>
            <a:r>
              <a:rPr lang="zh-CN" altLang="zh-CN" dirty="0"/>
              <a:t>；</a:t>
            </a:r>
          </a:p>
          <a:p>
            <a:pPr indent="625475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）消息内容是否曾受到偶然的或有意的</a:t>
            </a:r>
            <a:r>
              <a:rPr lang="zh-CN" altLang="zh-CN" b="1" dirty="0">
                <a:solidFill>
                  <a:srgbClr val="FF0000"/>
                </a:solidFill>
              </a:rPr>
              <a:t>篡改</a:t>
            </a:r>
            <a:r>
              <a:rPr lang="zh-CN" altLang="zh-CN" dirty="0"/>
              <a:t>；</a:t>
            </a:r>
          </a:p>
          <a:p>
            <a:pPr indent="625475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）消息的</a:t>
            </a:r>
            <a:r>
              <a:rPr lang="zh-CN" altLang="zh-CN" b="1" dirty="0">
                <a:solidFill>
                  <a:srgbClr val="FF0000"/>
                </a:solidFill>
              </a:rPr>
              <a:t>序号</a:t>
            </a:r>
            <a:r>
              <a:rPr lang="zh-CN" altLang="zh-CN" dirty="0"/>
              <a:t>和</a:t>
            </a:r>
            <a:r>
              <a:rPr lang="zh-CN" altLang="zh-CN" b="1" dirty="0">
                <a:solidFill>
                  <a:srgbClr val="FF0000"/>
                </a:solidFill>
              </a:rPr>
              <a:t>时间先后</a:t>
            </a:r>
            <a:r>
              <a:rPr lang="zh-CN" altLang="zh-CN" dirty="0"/>
              <a:t>。</a:t>
            </a:r>
          </a:p>
          <a:p>
            <a:pPr indent="625475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83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404664"/>
            <a:ext cx="8856984" cy="1440160"/>
          </a:xfrm>
        </p:spPr>
        <p:txBody>
          <a:bodyPr/>
          <a:lstStyle/>
          <a:p>
            <a:pPr indent="625475">
              <a:buNone/>
            </a:pPr>
            <a:r>
              <a:rPr lang="zh-CN" altLang="zh-CN" dirty="0"/>
              <a:t>为了提供认证</a:t>
            </a:r>
            <a:r>
              <a:rPr lang="zh-CN" altLang="zh-CN" dirty="0" smtClean="0"/>
              <a:t>同时提供</a:t>
            </a:r>
            <a:r>
              <a:rPr lang="zh-CN" altLang="zh-CN" dirty="0"/>
              <a:t>消息保密性，可在</a:t>
            </a:r>
            <a:r>
              <a:rPr lang="en-US" altLang="zh-CN" dirty="0"/>
              <a:t>MAC</a:t>
            </a:r>
            <a:r>
              <a:rPr lang="zh-CN" altLang="zh-CN" dirty="0"/>
              <a:t>函数作用之后</a:t>
            </a:r>
            <a:r>
              <a:rPr lang="zh-CN" altLang="zh-CN" dirty="0" smtClean="0"/>
              <a:t>，进行</a:t>
            </a:r>
            <a:r>
              <a:rPr lang="zh-CN" altLang="zh-CN" dirty="0"/>
              <a:t>一次加密</a:t>
            </a:r>
            <a:r>
              <a:rPr lang="zh-CN" altLang="zh-CN" dirty="0" smtClean="0"/>
              <a:t>，若</a:t>
            </a:r>
            <a:r>
              <a:rPr lang="zh-CN" altLang="zh-CN" dirty="0"/>
              <a:t>采用对称密码算法，算法密钥也需被收发双方共享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180621"/>
              </p:ext>
            </p:extLst>
          </p:nvPr>
        </p:nvGraphicFramePr>
        <p:xfrm>
          <a:off x="-107504" y="1772816"/>
          <a:ext cx="9360024" cy="3528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r:id="rId3" imgW="8428709" imgH="2185138" progId="Visio.Drawing.11">
                  <p:embed/>
                </p:oleObj>
              </mc:Choice>
              <mc:Fallback>
                <p:oleObj r:id="rId3" imgW="8428709" imgH="218513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7504" y="1772816"/>
                        <a:ext cx="9360024" cy="35283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051720" y="5733256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消息认证与机密性（与明文相关）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76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726684"/>
              </p:ext>
            </p:extLst>
          </p:nvPr>
        </p:nvGraphicFramePr>
        <p:xfrm>
          <a:off x="0" y="144016"/>
          <a:ext cx="9148302" cy="3573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r:id="rId3" imgW="7156645" imgH="2197031" progId="Visio.Drawing.11">
                  <p:embed/>
                </p:oleObj>
              </mc:Choice>
              <mc:Fallback>
                <p:oleObj r:id="rId3" imgW="7156645" imgH="219703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4016"/>
                        <a:ext cx="9148302" cy="35730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736401" y="4437112"/>
            <a:ext cx="3671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消息认证与机密性（与密文相关）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68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存在的问题：掌握密钥的人</a:t>
            </a:r>
            <a:r>
              <a:rPr lang="zh-CN" altLang="en-US" dirty="0" smtClean="0"/>
              <a:t>否认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如何解决？</a:t>
            </a:r>
            <a:r>
              <a:rPr lang="en-US" altLang="zh-CN"/>
              <a:t> </a:t>
            </a:r>
            <a:r>
              <a:rPr lang="en-US" altLang="zh-CN" smtClean="0"/>
              <a:t>          </a:t>
            </a:r>
            <a:r>
              <a:rPr lang="en-US" altLang="zh-CN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数字签名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688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625475">
              <a:buNone/>
            </a:pPr>
            <a:r>
              <a:rPr lang="zh-CN" altLang="zh-CN" dirty="0"/>
              <a:t>总之，消息认证使接收者能识别：消息的</a:t>
            </a:r>
            <a:r>
              <a:rPr lang="zh-CN" altLang="zh-CN" b="1" dirty="0">
                <a:solidFill>
                  <a:srgbClr val="FF0000"/>
                </a:solidFill>
              </a:rPr>
              <a:t>源</a:t>
            </a:r>
            <a:r>
              <a:rPr lang="zh-CN" altLang="zh-CN" dirty="0"/>
              <a:t>，内容的</a:t>
            </a:r>
            <a:r>
              <a:rPr lang="zh-CN" altLang="zh-CN" b="1" dirty="0">
                <a:solidFill>
                  <a:srgbClr val="FF0000"/>
                </a:solidFill>
              </a:rPr>
              <a:t>真伪</a:t>
            </a:r>
            <a:r>
              <a:rPr lang="zh-CN" altLang="zh-CN" dirty="0"/>
              <a:t>，</a:t>
            </a:r>
            <a:r>
              <a:rPr lang="zh-CN" altLang="zh-CN" b="1" dirty="0">
                <a:solidFill>
                  <a:srgbClr val="FF0000"/>
                </a:solidFill>
              </a:rPr>
              <a:t>时间性</a:t>
            </a:r>
            <a:r>
              <a:rPr lang="zh-CN" altLang="zh-CN" dirty="0"/>
              <a:t>和</a:t>
            </a:r>
            <a:r>
              <a:rPr lang="zh-CN" altLang="zh-CN" b="1" dirty="0">
                <a:solidFill>
                  <a:srgbClr val="FF0000"/>
                </a:solidFill>
              </a:rPr>
              <a:t>信宿</a:t>
            </a:r>
            <a:r>
              <a:rPr lang="zh-CN" altLang="zh-CN" dirty="0"/>
              <a:t>。这种认证只在相应通信的双方之间进行，而不允许第三者进行上述认证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indent="625475">
              <a:buNone/>
            </a:pPr>
            <a:endParaRPr lang="en-US" altLang="zh-CN" dirty="0"/>
          </a:p>
          <a:p>
            <a:pPr indent="625475">
              <a:buNone/>
            </a:pPr>
            <a:r>
              <a:rPr lang="zh-CN" altLang="zh-CN" dirty="0" smtClean="0"/>
              <a:t>认证</a:t>
            </a:r>
            <a:r>
              <a:rPr lang="zh-CN" altLang="zh-CN" dirty="0"/>
              <a:t>不一定是实时的，可用消息认证码</a:t>
            </a:r>
            <a:r>
              <a:rPr lang="en-US" altLang="zh-CN" dirty="0"/>
              <a:t>MAC</a:t>
            </a:r>
            <a:r>
              <a:rPr lang="zh-CN" altLang="zh-CN" dirty="0"/>
              <a:t>（</a:t>
            </a:r>
            <a:r>
              <a:rPr lang="en-US" altLang="zh-CN" dirty="0"/>
              <a:t>Message </a:t>
            </a:r>
            <a:r>
              <a:rPr lang="en-US" altLang="zh-CN" dirty="0" err="1"/>
              <a:t>authentica</a:t>
            </a:r>
            <a:r>
              <a:rPr lang="en-US" altLang="zh-CN" dirty="0"/>
              <a:t> code</a:t>
            </a:r>
            <a:r>
              <a:rPr lang="zh-CN" altLang="zh-CN" dirty="0"/>
              <a:t>）对消息做认证。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059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715963">
              <a:buNone/>
            </a:pPr>
            <a:r>
              <a:rPr lang="zh-CN" altLang="zh-CN" b="1" dirty="0">
                <a:solidFill>
                  <a:srgbClr val="FF0000"/>
                </a:solidFill>
              </a:rPr>
              <a:t>消息认证码</a:t>
            </a:r>
            <a:r>
              <a:rPr lang="zh-CN" altLang="zh-CN" dirty="0"/>
              <a:t>是指消息被一</a:t>
            </a:r>
            <a:r>
              <a:rPr lang="zh-CN" altLang="zh-CN" b="1" dirty="0">
                <a:solidFill>
                  <a:srgbClr val="FF0000"/>
                </a:solidFill>
              </a:rPr>
              <a:t>密钥控制</a:t>
            </a:r>
            <a:r>
              <a:rPr lang="zh-CN" altLang="zh-CN" dirty="0"/>
              <a:t>的</a:t>
            </a:r>
            <a:r>
              <a:rPr lang="zh-CN" altLang="zh-CN" b="1" dirty="0">
                <a:solidFill>
                  <a:srgbClr val="FF0000"/>
                </a:solidFill>
              </a:rPr>
              <a:t>公开函数</a:t>
            </a:r>
            <a:r>
              <a:rPr lang="zh-CN" altLang="zh-CN" dirty="0"/>
              <a:t>作用后产生的，用作认证符的</a:t>
            </a:r>
            <a:r>
              <a:rPr lang="zh-CN" altLang="zh-CN" b="1" dirty="0">
                <a:solidFill>
                  <a:srgbClr val="FF0000"/>
                </a:solidFill>
              </a:rPr>
              <a:t>固定长度</a:t>
            </a:r>
            <a:r>
              <a:rPr lang="zh-CN" altLang="zh-CN" dirty="0"/>
              <a:t>的数值，也称为密码校验和或者</a:t>
            </a:r>
            <a:r>
              <a:rPr lang="en-US" altLang="zh-CN" dirty="0"/>
              <a:t>MAC</a:t>
            </a:r>
            <a:r>
              <a:rPr lang="zh-CN" altLang="zh-CN" dirty="0"/>
              <a:t>值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indent="715963">
              <a:buNone/>
            </a:pPr>
            <a:r>
              <a:rPr lang="zh-CN" altLang="zh-CN" b="1" dirty="0">
                <a:solidFill>
                  <a:srgbClr val="FF0000"/>
                </a:solidFill>
              </a:rPr>
              <a:t>消息认证码目的是确认完整性</a:t>
            </a:r>
            <a:r>
              <a:rPr lang="zh-CN" altLang="zh-CN" dirty="0"/>
              <a:t>并进行认证技术。根据任意长度消息输出固定长度的数据，这点与</a:t>
            </a:r>
            <a:r>
              <a:rPr lang="en-US" altLang="zh-CN" dirty="0"/>
              <a:t>Hash</a:t>
            </a:r>
            <a:r>
              <a:rPr lang="zh-CN" altLang="zh-CN" dirty="0"/>
              <a:t>函数类似，但是与</a:t>
            </a:r>
            <a:r>
              <a:rPr lang="en-US" altLang="zh-CN" dirty="0"/>
              <a:t>Hash</a:t>
            </a:r>
            <a:r>
              <a:rPr lang="zh-CN" altLang="zh-CN" dirty="0"/>
              <a:t>函数不同，计算</a:t>
            </a:r>
            <a:r>
              <a:rPr lang="en-US" altLang="zh-CN" dirty="0"/>
              <a:t>MAC</a:t>
            </a:r>
            <a:r>
              <a:rPr lang="zh-CN" altLang="zh-CN" dirty="0"/>
              <a:t>值必须</a:t>
            </a:r>
            <a:r>
              <a:rPr lang="zh-CN" altLang="zh-CN" b="1" dirty="0">
                <a:solidFill>
                  <a:srgbClr val="FF0000"/>
                </a:solidFill>
              </a:rPr>
              <a:t>持有共享密钥</a:t>
            </a:r>
            <a:r>
              <a:rPr lang="zh-CN" altLang="zh-CN" dirty="0"/>
              <a:t>，没有共享密钥的人无法计算</a:t>
            </a:r>
            <a:r>
              <a:rPr lang="en-US" altLang="zh-CN" dirty="0"/>
              <a:t>MAC</a:t>
            </a:r>
            <a:r>
              <a:rPr lang="zh-CN" altLang="zh-CN" dirty="0"/>
              <a:t>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26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625475">
              <a:buNone/>
            </a:pPr>
            <a:r>
              <a:rPr lang="zh-CN" altLang="zh-CN" dirty="0"/>
              <a:t>与</a:t>
            </a:r>
            <a:r>
              <a:rPr lang="en-US" altLang="zh-CN" dirty="0"/>
              <a:t>Hash</a:t>
            </a:r>
            <a:r>
              <a:rPr lang="zh-CN" altLang="zh-CN" dirty="0"/>
              <a:t>函数一样，哪怕消息发送</a:t>
            </a:r>
            <a:r>
              <a:rPr lang="en-US" altLang="zh-CN" b="1" dirty="0">
                <a:solidFill>
                  <a:srgbClr val="FF0000"/>
                </a:solidFill>
              </a:rPr>
              <a:t>1 bit</a:t>
            </a:r>
            <a:r>
              <a:rPr lang="zh-CN" altLang="zh-CN" b="1" dirty="0">
                <a:solidFill>
                  <a:srgbClr val="FF0000"/>
                </a:solidFill>
              </a:rPr>
              <a:t>的变化</a:t>
            </a:r>
            <a:r>
              <a:rPr lang="zh-CN" altLang="zh-CN" dirty="0"/>
              <a:t>，</a:t>
            </a:r>
            <a:r>
              <a:rPr lang="en-US" altLang="zh-CN" dirty="0"/>
              <a:t>MAC</a:t>
            </a:r>
            <a:r>
              <a:rPr lang="zh-CN" altLang="zh-CN" dirty="0"/>
              <a:t>值也会产生变化，消息认证码利用这一特性来达到确认完整性目的。因此，消息认证码也可以理解为上一种与密钥相关联的单向</a:t>
            </a:r>
            <a:r>
              <a:rPr lang="en-US" altLang="zh-CN" dirty="0"/>
              <a:t>Hash</a:t>
            </a:r>
            <a:r>
              <a:rPr lang="zh-CN" altLang="zh-CN" dirty="0"/>
              <a:t>函数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indent="625475">
              <a:buNone/>
            </a:pPr>
            <a:endParaRPr lang="en-US" altLang="zh-CN" dirty="0"/>
          </a:p>
          <a:p>
            <a:pPr indent="625475">
              <a:buNone/>
            </a:pPr>
            <a:r>
              <a:rPr lang="zh-CN" altLang="zh-CN" dirty="0"/>
              <a:t>消息认证码主要包括基于</a:t>
            </a:r>
            <a:r>
              <a:rPr lang="en-US" altLang="zh-CN" dirty="0"/>
              <a:t>Hash</a:t>
            </a:r>
            <a:r>
              <a:rPr lang="zh-CN" altLang="zh-CN" dirty="0"/>
              <a:t>的</a:t>
            </a:r>
            <a:r>
              <a:rPr lang="en-US" altLang="zh-CN" dirty="0"/>
              <a:t>MAC</a:t>
            </a:r>
            <a:r>
              <a:rPr lang="zh-CN" altLang="zh-CN" dirty="0"/>
              <a:t>和</a:t>
            </a:r>
            <a:r>
              <a:rPr lang="zh-CN" altLang="zh-CN" b="1" dirty="0">
                <a:solidFill>
                  <a:srgbClr val="FF0000"/>
                </a:solidFill>
              </a:rPr>
              <a:t>基于分组密码设计的</a:t>
            </a:r>
            <a:r>
              <a:rPr lang="en-US" altLang="zh-CN" b="1" dirty="0">
                <a:solidFill>
                  <a:srgbClr val="FF0000"/>
                </a:solidFill>
              </a:rPr>
              <a:t>MAC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922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533400">
              <a:buNone/>
            </a:pPr>
            <a:r>
              <a:rPr lang="en-US" altLang="zh-CN" b="1" dirty="0"/>
              <a:t>1</a:t>
            </a:r>
            <a:r>
              <a:rPr lang="zh-CN" altLang="zh-CN" b="1" dirty="0"/>
              <a:t>．基于分组密码的</a:t>
            </a:r>
            <a:r>
              <a:rPr lang="en-US" altLang="zh-CN" b="1" dirty="0"/>
              <a:t>MAC</a:t>
            </a:r>
            <a:endParaRPr lang="zh-CN" altLang="zh-CN" dirty="0"/>
          </a:p>
          <a:p>
            <a:pPr indent="533400">
              <a:buNone/>
            </a:pPr>
            <a:r>
              <a:rPr lang="zh-CN" altLang="zh-CN" dirty="0"/>
              <a:t>目前，</a:t>
            </a:r>
            <a:r>
              <a:rPr lang="zh-CN" altLang="zh-CN" b="1" dirty="0">
                <a:solidFill>
                  <a:srgbClr val="FF0000"/>
                </a:solidFill>
              </a:rPr>
              <a:t>大多数</a:t>
            </a:r>
            <a:r>
              <a:rPr lang="zh-CN" altLang="zh-CN" dirty="0"/>
              <a:t>消息认证码都是基于分组密码，它们有相对较短比特长度或短密码（如基于</a:t>
            </a:r>
            <a:r>
              <a:rPr lang="en-US" altLang="zh-CN" dirty="0"/>
              <a:t>DES-CBC</a:t>
            </a:r>
            <a:r>
              <a:rPr lang="zh-CN" altLang="zh-CN" dirty="0"/>
              <a:t>的</a:t>
            </a:r>
            <a:r>
              <a:rPr lang="en-US" altLang="zh-CN" dirty="0"/>
              <a:t>MAC</a:t>
            </a:r>
            <a:r>
              <a:rPr lang="zh-CN" altLang="zh-CN" dirty="0"/>
              <a:t>是</a:t>
            </a:r>
            <a:r>
              <a:rPr lang="en-US" altLang="zh-CN" dirty="0"/>
              <a:t>56 bits</a:t>
            </a:r>
            <a:r>
              <a:rPr lang="zh-CN" altLang="zh-CN" dirty="0"/>
              <a:t>），</a:t>
            </a:r>
            <a:r>
              <a:rPr lang="en-US" altLang="zh-CN" dirty="0"/>
              <a:t>MAC</a:t>
            </a:r>
            <a:r>
              <a:rPr lang="zh-CN" altLang="zh-CN" dirty="0"/>
              <a:t>函数与加密算法类似，不同之处为</a:t>
            </a:r>
            <a:r>
              <a:rPr lang="en-US" altLang="zh-CN" b="1" dirty="0">
                <a:solidFill>
                  <a:srgbClr val="FF0000"/>
                </a:solidFill>
              </a:rPr>
              <a:t>MAC</a:t>
            </a:r>
            <a:r>
              <a:rPr lang="zh-CN" altLang="zh-CN" b="1" dirty="0">
                <a:solidFill>
                  <a:srgbClr val="FF0000"/>
                </a:solidFill>
              </a:rPr>
              <a:t>函数不必是可逆的</a:t>
            </a:r>
            <a:r>
              <a:rPr lang="zh-CN" altLang="zh-CN" dirty="0"/>
              <a:t>，因此与加密算法相比更不易被攻破，提供足够安全。</a:t>
            </a:r>
          </a:p>
          <a:p>
            <a:pPr indent="53340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CBC-MAC</a:t>
            </a:r>
            <a:r>
              <a:rPr lang="zh-CN" altLang="zh-CN" b="1" dirty="0">
                <a:solidFill>
                  <a:srgbClr val="FF0000"/>
                </a:solidFill>
              </a:rPr>
              <a:t>算法</a:t>
            </a:r>
            <a:r>
              <a:rPr lang="zh-CN" altLang="zh-CN" dirty="0"/>
              <a:t>是</a:t>
            </a:r>
            <a:r>
              <a:rPr lang="zh-CN" altLang="zh-CN" b="1" dirty="0">
                <a:solidFill>
                  <a:srgbClr val="FF0000"/>
                </a:solidFill>
              </a:rPr>
              <a:t>最常用</a:t>
            </a:r>
            <a:r>
              <a:rPr lang="zh-CN" altLang="zh-CN" dirty="0"/>
              <a:t>的一种基于分组的</a:t>
            </a:r>
            <a:r>
              <a:rPr lang="en-US" altLang="zh-CN" dirty="0"/>
              <a:t>MAC</a:t>
            </a:r>
            <a:r>
              <a:rPr lang="zh-CN" altLang="zh-CN" dirty="0"/>
              <a:t>算法，如</a:t>
            </a:r>
            <a:r>
              <a:rPr lang="zh-CN" altLang="zh-CN" dirty="0" smtClean="0"/>
              <a:t>图所</a:t>
            </a:r>
            <a:r>
              <a:rPr lang="zh-CN" altLang="zh-CN" dirty="0"/>
              <a:t>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32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484182"/>
              </p:ext>
            </p:extLst>
          </p:nvPr>
        </p:nvGraphicFramePr>
        <p:xfrm>
          <a:off x="47882" y="144016"/>
          <a:ext cx="8988614" cy="602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r:id="rId3" imgW="5395570" imgH="3146450" progId="Visio.Drawing.11">
                  <p:embed/>
                </p:oleObj>
              </mc:Choice>
              <mc:Fallback>
                <p:oleObj r:id="rId3" imgW="5395570" imgH="314645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2" y="144016"/>
                        <a:ext cx="8988614" cy="6021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01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625475">
              <a:buNone/>
            </a:pPr>
            <a:r>
              <a:rPr lang="zh-CN" altLang="zh-CN" dirty="0"/>
              <a:t>基于分组密码的</a:t>
            </a:r>
            <a:r>
              <a:rPr lang="en-US" altLang="zh-CN" dirty="0"/>
              <a:t>CBC-MAC</a:t>
            </a:r>
            <a:r>
              <a:rPr lang="zh-CN" altLang="zh-CN" dirty="0"/>
              <a:t>算法，其初始变量</a:t>
            </a:r>
            <a:r>
              <a:rPr lang="en-US" altLang="zh-CN" dirty="0"/>
              <a:t> </a:t>
            </a:r>
            <a:r>
              <a:rPr lang="zh-CN" altLang="zh-CN" dirty="0"/>
              <a:t>取值为零，然后把需要认证的</a:t>
            </a:r>
            <a:r>
              <a:rPr lang="zh-CN" altLang="zh-CN" dirty="0" smtClean="0"/>
              <a:t>数据</a:t>
            </a:r>
            <a:r>
              <a:rPr lang="en-US" altLang="zh-CN" dirty="0" smtClean="0"/>
              <a:t> </a:t>
            </a:r>
            <a:r>
              <a:rPr lang="zh-CN" altLang="zh-CN" dirty="0"/>
              <a:t>进行分组，分组的长度由所选的分组密码算法所决定，若最后一组数据不够分组规定长度，则需要进行必要的填充，</a:t>
            </a:r>
            <a:r>
              <a:rPr lang="zh-CN" altLang="zh-CN" b="1" dirty="0">
                <a:solidFill>
                  <a:srgbClr val="FF0000"/>
                </a:solidFill>
              </a:rPr>
              <a:t>最简单填充方法</a:t>
            </a:r>
            <a:r>
              <a:rPr lang="zh-CN" altLang="zh-CN" dirty="0"/>
              <a:t>在其后</a:t>
            </a:r>
            <a:r>
              <a:rPr lang="zh-CN" altLang="zh-CN" dirty="0" smtClean="0"/>
              <a:t>补零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pPr indent="625475"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注意虚线框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87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625475">
              <a:buNone/>
            </a:pPr>
            <a:r>
              <a:rPr lang="en-US" altLang="zh-CN" b="1" dirty="0"/>
              <a:t>3</a:t>
            </a:r>
            <a:r>
              <a:rPr lang="zh-CN" altLang="zh-CN" b="1" dirty="0"/>
              <a:t>．消息认证码的使用方式</a:t>
            </a:r>
            <a:endParaRPr lang="zh-CN" altLang="zh-CN" dirty="0"/>
          </a:p>
          <a:p>
            <a:pPr indent="625475">
              <a:buNone/>
            </a:pPr>
            <a:r>
              <a:rPr lang="zh-CN" altLang="zh-CN" dirty="0"/>
              <a:t>基于消息认证码的认证过程，</a:t>
            </a:r>
            <a:r>
              <a:rPr lang="zh-CN" altLang="zh-CN" b="1" dirty="0">
                <a:solidFill>
                  <a:srgbClr val="FF0000"/>
                </a:solidFill>
              </a:rPr>
              <a:t>前提条件</a:t>
            </a:r>
            <a:r>
              <a:rPr lang="zh-CN" altLang="zh-CN" dirty="0"/>
              <a:t>是通信双方共享一密钥</a:t>
            </a:r>
            <a:r>
              <a:rPr lang="en-US" altLang="zh-CN" i="1" dirty="0"/>
              <a:t>K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indent="625475">
              <a:buNone/>
            </a:pPr>
            <a:r>
              <a:rPr lang="zh-CN" altLang="zh-CN" dirty="0" smtClean="0"/>
              <a:t>设</a:t>
            </a:r>
            <a:r>
              <a:rPr lang="en-US" altLang="zh-CN" dirty="0"/>
              <a:t>Alice</a:t>
            </a:r>
            <a:r>
              <a:rPr lang="zh-CN" altLang="zh-CN" dirty="0"/>
              <a:t>欲发送给</a:t>
            </a:r>
            <a:r>
              <a:rPr lang="en-US" altLang="zh-CN" dirty="0"/>
              <a:t>Bob</a:t>
            </a:r>
            <a:r>
              <a:rPr lang="zh-CN" altLang="zh-CN" dirty="0"/>
              <a:t>的消息是</a:t>
            </a:r>
            <a:r>
              <a:rPr lang="en-US" altLang="zh-CN" i="1" dirty="0"/>
              <a:t>M</a:t>
            </a:r>
            <a:r>
              <a:rPr lang="zh-CN" altLang="zh-CN" dirty="0"/>
              <a:t>，</a:t>
            </a:r>
            <a:r>
              <a:rPr lang="en-US" altLang="zh-CN" dirty="0"/>
              <a:t>Alice</a:t>
            </a:r>
            <a:r>
              <a:rPr lang="zh-CN" altLang="zh-CN" dirty="0"/>
              <a:t>首先计算</a:t>
            </a:r>
            <a:r>
              <a:rPr lang="en-US" altLang="zh-CN" dirty="0"/>
              <a:t>MAC=</a:t>
            </a:r>
            <a:r>
              <a:rPr lang="en-US" altLang="zh-CN" i="1" dirty="0"/>
              <a:t>C</a:t>
            </a:r>
            <a:r>
              <a:rPr lang="en-US" altLang="zh-CN" i="1" baseline="-25000" dirty="0"/>
              <a:t>K</a:t>
            </a:r>
            <a:r>
              <a:rPr lang="en-US" altLang="zh-CN" dirty="0"/>
              <a:t>(</a:t>
            </a:r>
            <a:r>
              <a:rPr lang="en-US" altLang="zh-CN" i="1" dirty="0"/>
              <a:t>M</a:t>
            </a:r>
            <a:r>
              <a:rPr lang="en-US" altLang="zh-CN" dirty="0"/>
              <a:t>)</a:t>
            </a:r>
            <a:r>
              <a:rPr lang="zh-CN" altLang="zh-CN" dirty="0"/>
              <a:t>，其中</a:t>
            </a:r>
            <a:r>
              <a:rPr lang="en-US" altLang="zh-CN" i="1" dirty="0"/>
              <a:t>C</a:t>
            </a:r>
            <a:r>
              <a:rPr lang="en-US" altLang="zh-CN" i="1" baseline="-25000" dirty="0"/>
              <a:t>K</a:t>
            </a:r>
            <a:r>
              <a:rPr lang="en-US" altLang="zh-CN" dirty="0"/>
              <a:t>(·)</a:t>
            </a:r>
            <a:r>
              <a:rPr lang="zh-CN" altLang="zh-CN" dirty="0"/>
              <a:t>是密钥控制的公开函数，然后向</a:t>
            </a:r>
            <a:r>
              <a:rPr lang="en-US" altLang="zh-CN" dirty="0"/>
              <a:t>Bob</a:t>
            </a:r>
            <a:r>
              <a:rPr lang="zh-CN" altLang="zh-CN" dirty="0"/>
              <a:t>发送</a:t>
            </a:r>
            <a:r>
              <a:rPr lang="en-US" altLang="zh-CN" i="1" dirty="0"/>
              <a:t>M</a:t>
            </a:r>
            <a:r>
              <a:rPr lang="en-US" altLang="zh-CN" dirty="0"/>
              <a:t>‖MAC</a:t>
            </a:r>
            <a:r>
              <a:rPr lang="zh-CN" altLang="zh-CN" dirty="0"/>
              <a:t>，</a:t>
            </a:r>
            <a:r>
              <a:rPr lang="en-US" altLang="zh-CN" dirty="0"/>
              <a:t>B</a:t>
            </a:r>
            <a:r>
              <a:rPr lang="zh-CN" altLang="zh-CN" dirty="0"/>
              <a:t>收到后做与</a:t>
            </a:r>
            <a:r>
              <a:rPr lang="en-US" altLang="zh-CN" dirty="0"/>
              <a:t>A</a:t>
            </a:r>
            <a:r>
              <a:rPr lang="zh-CN" altLang="zh-CN" dirty="0"/>
              <a:t>相同的计算，求得一新</a:t>
            </a:r>
            <a:r>
              <a:rPr lang="en-US" altLang="zh-CN" dirty="0"/>
              <a:t>MAC</a:t>
            </a:r>
            <a:r>
              <a:rPr lang="zh-CN" altLang="zh-CN" dirty="0"/>
              <a:t>，并与收到的</a:t>
            </a:r>
            <a:r>
              <a:rPr lang="en-US" altLang="zh-CN" dirty="0"/>
              <a:t>MAC</a:t>
            </a:r>
            <a:r>
              <a:rPr lang="zh-CN" altLang="zh-CN" dirty="0"/>
              <a:t>做比较，如</a:t>
            </a:r>
            <a:r>
              <a:rPr lang="zh-CN" altLang="zh-CN" dirty="0" smtClean="0"/>
              <a:t>图所</a:t>
            </a:r>
            <a:r>
              <a:rPr lang="zh-CN" altLang="zh-CN" dirty="0"/>
              <a:t>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342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668180"/>
              </p:ext>
            </p:extLst>
          </p:nvPr>
        </p:nvGraphicFramePr>
        <p:xfrm>
          <a:off x="809836" y="25152"/>
          <a:ext cx="7524328" cy="3298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r:id="rId3" imgW="4972763" imgH="2187841" progId="Visio.Drawing.11">
                  <p:embed/>
                </p:oleObj>
              </mc:Choice>
              <mc:Fallback>
                <p:oleObj r:id="rId3" imgW="4972763" imgH="218784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836" y="25152"/>
                        <a:ext cx="7524328" cy="32980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0" y="3717033"/>
            <a:ext cx="9143999" cy="2375792"/>
          </a:xfrm>
        </p:spPr>
        <p:txBody>
          <a:bodyPr/>
          <a:lstStyle/>
          <a:p>
            <a:pPr indent="715963">
              <a:buNone/>
            </a:pPr>
            <a:r>
              <a:rPr lang="zh-CN" altLang="zh-CN" dirty="0"/>
              <a:t>如果仅</a:t>
            </a:r>
            <a:r>
              <a:rPr lang="zh-CN" altLang="zh-CN" b="1" dirty="0">
                <a:solidFill>
                  <a:srgbClr val="FF0000"/>
                </a:solidFill>
              </a:rPr>
              <a:t>收发双方知道密钥</a:t>
            </a:r>
            <a:r>
              <a:rPr lang="en-US" altLang="zh-CN" b="1" dirty="0">
                <a:solidFill>
                  <a:srgbClr val="FF0000"/>
                </a:solidFill>
              </a:rPr>
              <a:t>K</a:t>
            </a:r>
            <a:r>
              <a:rPr lang="zh-CN" altLang="zh-CN" dirty="0"/>
              <a:t>，且</a:t>
            </a:r>
            <a:r>
              <a:rPr lang="en-US" altLang="zh-CN" dirty="0"/>
              <a:t>Bob</a:t>
            </a:r>
            <a:r>
              <a:rPr lang="zh-CN" altLang="zh-CN" dirty="0"/>
              <a:t>计算得到的</a:t>
            </a:r>
            <a:r>
              <a:rPr lang="en-US" altLang="zh-CN" dirty="0"/>
              <a:t>MAC</a:t>
            </a:r>
            <a:r>
              <a:rPr lang="zh-CN" altLang="zh-CN" dirty="0"/>
              <a:t>与接收到的</a:t>
            </a:r>
            <a:r>
              <a:rPr lang="en-US" altLang="zh-CN" dirty="0"/>
              <a:t>MAC</a:t>
            </a:r>
            <a:r>
              <a:rPr lang="zh-CN" altLang="zh-CN" dirty="0"/>
              <a:t>一致，则这一系统就实现了以下功能：</a:t>
            </a:r>
          </a:p>
          <a:p>
            <a:pPr indent="715963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）接收方</a:t>
            </a:r>
            <a:r>
              <a:rPr lang="en-US" altLang="zh-CN" dirty="0"/>
              <a:t>Alice</a:t>
            </a:r>
            <a:r>
              <a:rPr lang="zh-CN" altLang="zh-CN" dirty="0"/>
              <a:t>相信发送方</a:t>
            </a:r>
            <a:r>
              <a:rPr lang="en-US" altLang="zh-CN" dirty="0"/>
              <a:t>Bob</a:t>
            </a:r>
            <a:r>
              <a:rPr lang="zh-CN" altLang="zh-CN" dirty="0"/>
              <a:t>发来的消息</a:t>
            </a:r>
            <a:r>
              <a:rPr lang="zh-CN" altLang="zh-CN" b="1" dirty="0">
                <a:solidFill>
                  <a:srgbClr val="FF0000"/>
                </a:solidFill>
              </a:rPr>
              <a:t>未被</a:t>
            </a:r>
            <a:r>
              <a:rPr lang="zh-CN" altLang="zh-CN" b="1" dirty="0" smtClean="0">
                <a:solidFill>
                  <a:srgbClr val="FF0000"/>
                </a:solidFill>
              </a:rPr>
              <a:t>篡改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indent="715963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）接收方</a:t>
            </a:r>
            <a:r>
              <a:rPr lang="en-US" altLang="zh-CN" dirty="0"/>
              <a:t>Bob</a:t>
            </a:r>
            <a:r>
              <a:rPr lang="zh-CN" altLang="zh-CN" dirty="0"/>
              <a:t>相信发送方</a:t>
            </a:r>
            <a:r>
              <a:rPr lang="en-US" altLang="zh-CN" dirty="0"/>
              <a:t>Alice</a:t>
            </a:r>
            <a:r>
              <a:rPr lang="zh-CN" altLang="zh-CN" b="1" dirty="0">
                <a:solidFill>
                  <a:srgbClr val="FF0000"/>
                </a:solidFill>
              </a:rPr>
              <a:t>不是冒充</a:t>
            </a:r>
            <a:r>
              <a:rPr lang="zh-CN" altLang="zh-CN" dirty="0" smtClean="0"/>
              <a:t>的。</a:t>
            </a:r>
            <a:endParaRPr lang="zh-CN" altLang="zh-CN" dirty="0"/>
          </a:p>
          <a:p>
            <a:pPr indent="715963">
              <a:buNone/>
            </a:pPr>
            <a:r>
              <a:rPr lang="zh-CN" altLang="zh-CN" dirty="0"/>
              <a:t>上述过程</a:t>
            </a:r>
            <a:r>
              <a:rPr lang="zh-CN" altLang="zh-CN" dirty="0" smtClean="0"/>
              <a:t>中只</a:t>
            </a:r>
            <a:r>
              <a:rPr lang="zh-CN" altLang="zh-CN" dirty="0"/>
              <a:t>提供</a:t>
            </a:r>
            <a:r>
              <a:rPr lang="zh-CN" altLang="zh-CN" b="1" dirty="0">
                <a:solidFill>
                  <a:srgbClr val="FF0000"/>
                </a:solidFill>
              </a:rPr>
              <a:t>认证性</a:t>
            </a:r>
            <a:r>
              <a:rPr lang="zh-CN" altLang="zh-CN" dirty="0"/>
              <a:t>而未提供保密性。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368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703</Words>
  <Application>Microsoft Office PowerPoint</Application>
  <PresentationFormat>全屏显示(4:3)</PresentationFormat>
  <Paragraphs>34</Paragraphs>
  <Slides>12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1_Office 主题​​</vt:lpstr>
      <vt:lpstr>Visio.Drawing.11</vt:lpstr>
      <vt:lpstr>7.5 消息认证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sleuth</dc:creator>
  <cp:lastModifiedBy>sleuth</cp:lastModifiedBy>
  <cp:revision>77</cp:revision>
  <dcterms:created xsi:type="dcterms:W3CDTF">2016-03-08T02:03:24Z</dcterms:created>
  <dcterms:modified xsi:type="dcterms:W3CDTF">2018-04-17T10:33:09Z</dcterms:modified>
</cp:coreProperties>
</file>