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96" r:id="rId2"/>
    <p:sldId id="297" r:id="rId3"/>
    <p:sldId id="299" r:id="rId4"/>
    <p:sldId id="300" r:id="rId5"/>
    <p:sldId id="301" r:id="rId6"/>
    <p:sldId id="302" r:id="rId7"/>
    <p:sldId id="303" r:id="rId8"/>
    <p:sldId id="324"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51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BCD611-6AE6-4956-9C50-E56BE75D6665}" type="datetimeFigureOut">
              <a:rPr lang="zh-CN" altLang="en-US" smtClean="0"/>
              <a:t>2018/4/17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4E24C3-33A0-4292-9A21-AF8827363F71}" type="slidenum">
              <a:rPr lang="zh-CN" altLang="en-US" smtClean="0"/>
              <a:t>‹#›</a:t>
            </a:fld>
            <a:endParaRPr lang="zh-CN" altLang="en-US"/>
          </a:p>
        </p:txBody>
      </p:sp>
    </p:spTree>
    <p:extLst>
      <p:ext uri="{BB962C8B-B14F-4D97-AF65-F5344CB8AC3E}">
        <p14:creationId xmlns:p14="http://schemas.microsoft.com/office/powerpoint/2010/main" val="1851918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2600">
                <a:latin typeface="微软雅黑" panose="020B0503020204020204" pitchFamily="34" charset="-122"/>
                <a:ea typeface="微软雅黑" panose="020B0503020204020204" pitchFamily="34" charset="-122"/>
              </a:defRPr>
            </a:lvl1pPr>
            <a:lvl2pPr>
              <a:defRPr sz="2600">
                <a:latin typeface="微软雅黑" panose="020B0503020204020204" pitchFamily="34" charset="-122"/>
                <a:ea typeface="微软雅黑" panose="020B0503020204020204" pitchFamily="34" charset="-122"/>
              </a:defRPr>
            </a:lvl2pPr>
            <a:lvl3pPr>
              <a:defRPr sz="2600">
                <a:latin typeface="微软雅黑" panose="020B0503020204020204" pitchFamily="34" charset="-122"/>
                <a:ea typeface="微软雅黑" panose="020B0503020204020204" pitchFamily="34" charset="-122"/>
              </a:defRPr>
            </a:lvl3pPr>
            <a:lvl4pPr>
              <a:defRPr sz="2600">
                <a:latin typeface="微软雅黑" panose="020B0503020204020204" pitchFamily="34" charset="-122"/>
                <a:ea typeface="微软雅黑" panose="020B0503020204020204" pitchFamily="34" charset="-122"/>
              </a:defRPr>
            </a:lvl4pPr>
            <a:lvl5pPr>
              <a:defRPr sz="26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6D515C6A-9C98-438B-98D4-D527B3D3446D}" type="datetimeFigureOut">
              <a:rPr lang="zh-CN" altLang="en-US">
                <a:solidFill>
                  <a:prstClr val="black">
                    <a:tint val="75000"/>
                  </a:prstClr>
                </a:solidFill>
              </a:rPr>
              <a:pPr>
                <a:defRPr/>
              </a:pPr>
              <a:t>2018/4/17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1EC68C36-7974-4B31-A074-CA4C012F174B}"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534615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25413"/>
            <a:ext cx="7772400" cy="100012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90513" y="1268413"/>
            <a:ext cx="8458200" cy="4824412"/>
          </a:xfrm>
          <a:prstGeom prst="rect">
            <a:avLst/>
          </a:prstGeom>
        </p:spPr>
        <p:txBody>
          <a:bodyPr/>
          <a:lstStyle>
            <a:lvl1pPr marL="0" indent="0">
              <a:defRPr sz="2600">
                <a:latin typeface="微软雅黑" panose="020B0503020204020204" pitchFamily="34" charset="-122"/>
                <a:ea typeface="微软雅黑" panose="020B0503020204020204" pitchFamily="34" charset="-122"/>
              </a:defRPr>
            </a:lvl1pPr>
            <a:lvl2pPr>
              <a:defRPr sz="2600">
                <a:latin typeface="微软雅黑" panose="020B0503020204020204" pitchFamily="34" charset="-122"/>
                <a:ea typeface="微软雅黑" panose="020B0503020204020204" pitchFamily="34" charset="-122"/>
              </a:defRPr>
            </a:lvl2pPr>
            <a:lvl3pPr>
              <a:defRPr sz="2600">
                <a:latin typeface="微软雅黑" panose="020B0503020204020204" pitchFamily="34" charset="-122"/>
                <a:ea typeface="微软雅黑" panose="020B0503020204020204" pitchFamily="34" charset="-122"/>
              </a:defRPr>
            </a:lvl3pPr>
            <a:lvl4pPr>
              <a:defRPr sz="2600">
                <a:latin typeface="微软雅黑" panose="020B0503020204020204" pitchFamily="34" charset="-122"/>
                <a:ea typeface="微软雅黑" panose="020B0503020204020204" pitchFamily="34" charset="-122"/>
              </a:defRPr>
            </a:lvl4pPr>
            <a:lvl5pPr>
              <a:defRPr sz="26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xfrm>
            <a:off x="560388" y="6411913"/>
            <a:ext cx="1439862" cy="476250"/>
          </a:xfrm>
        </p:spPr>
        <p:txBody>
          <a:bodyPr/>
          <a:lstStyle>
            <a:lvl1pPr>
              <a:defRPr/>
            </a:lvl1pPr>
          </a:lstStyle>
          <a:p>
            <a:pPr>
              <a:defRPr/>
            </a:pPr>
            <a:endParaRPr lang="en-US" altLang="zh-CN">
              <a:solidFill>
                <a:prstClr val="black">
                  <a:tint val="75000"/>
                </a:prstClr>
              </a:solidFill>
            </a:endParaRPr>
          </a:p>
        </p:txBody>
      </p:sp>
      <p:sp>
        <p:nvSpPr>
          <p:cNvPr id="5"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solidFill>
                <a:prstClr val="black">
                  <a:tint val="75000"/>
                </a:prstClr>
              </a:solidFill>
            </a:endParaRPr>
          </a:p>
        </p:txBody>
      </p:sp>
      <p:sp>
        <p:nvSpPr>
          <p:cNvPr id="6" name="Rectangle 6"/>
          <p:cNvSpPr>
            <a:spLocks noGrp="1" noChangeArrowheads="1"/>
          </p:cNvSpPr>
          <p:nvPr>
            <p:ph type="sldNum" sz="quarter" idx="12"/>
          </p:nvPr>
        </p:nvSpPr>
        <p:spPr>
          <a:xfrm>
            <a:off x="7366000" y="6434138"/>
            <a:ext cx="1054100" cy="457200"/>
          </a:xfrm>
        </p:spPr>
        <p:txBody>
          <a:bodyPr/>
          <a:lstStyle>
            <a:lvl1pPr>
              <a:defRPr/>
            </a:lvl1pPr>
          </a:lstStyle>
          <a:p>
            <a:pPr>
              <a:defRPr/>
            </a:pPr>
            <a:fld id="{3E8A90B1-9ED1-4648-923D-E24FDCD844CB}"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62876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DBE3171-C6D5-4710-8C33-FBE6D43AE653}" type="datetimeFigureOut">
              <a:rPr lang="zh-CN" altLang="en-US">
                <a:solidFill>
                  <a:prstClr val="black">
                    <a:tint val="75000"/>
                  </a:prstClr>
                </a:solidFill>
              </a:rPr>
              <a:pPr>
                <a:defRPr/>
              </a:pPr>
              <a:t>2018/4/17</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64D51964-BA47-4775-852C-4B2BE0C1B820}"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7493957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CEA53B9-2325-4994-97A7-B8B7EFFEF03D}" type="datetimeFigureOut">
              <a:rPr lang="zh-CN" altLang="en-US">
                <a:solidFill>
                  <a:prstClr val="black">
                    <a:tint val="75000"/>
                  </a:prstClr>
                </a:solidFill>
              </a:rPr>
              <a:pPr>
                <a:defRPr/>
              </a:pPr>
              <a:t>2018/4/17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D636AE4F-335A-4199-800B-A3603077F36B}"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7119527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12651"/>
            <a:ext cx="7772400" cy="1000125"/>
          </a:xfrm>
        </p:spPr>
        <p:txBody>
          <a:bodyPr/>
          <a:lstStyle/>
          <a:p>
            <a:r>
              <a:rPr lang="zh-CN" altLang="zh-CN" sz="3600" b="1" dirty="0" smtClean="0"/>
              <a:t>第</a:t>
            </a:r>
            <a:r>
              <a:rPr lang="en-US" altLang="zh-CN" sz="3600" b="1" dirty="0" smtClean="0"/>
              <a:t>8</a:t>
            </a:r>
            <a:r>
              <a:rPr lang="zh-CN" altLang="zh-CN" sz="3600" b="1" dirty="0" smtClean="0"/>
              <a:t>章 </a:t>
            </a:r>
            <a:r>
              <a:rPr lang="zh-CN" altLang="zh-CN" sz="3600" b="1" dirty="0"/>
              <a:t>认证理论与技术</a:t>
            </a:r>
            <a:r>
              <a:rPr lang="en-US" altLang="zh-CN" sz="3600" b="1" dirty="0" smtClean="0"/>
              <a:t>——</a:t>
            </a:r>
            <a:r>
              <a:rPr lang="zh-CN" altLang="zh-CN" sz="3600" b="1" dirty="0"/>
              <a:t>数字签名</a:t>
            </a:r>
            <a:endParaRPr lang="zh-CN" altLang="en-US" sz="3600" dirty="0"/>
          </a:p>
        </p:txBody>
      </p:sp>
      <p:sp>
        <p:nvSpPr>
          <p:cNvPr id="3" name="内容占位符 2"/>
          <p:cNvSpPr>
            <a:spLocks noGrp="1"/>
          </p:cNvSpPr>
          <p:nvPr>
            <p:ph idx="1"/>
          </p:nvPr>
        </p:nvSpPr>
        <p:spPr>
          <a:xfrm>
            <a:off x="899592" y="2708920"/>
            <a:ext cx="5760640" cy="3528392"/>
          </a:xfrm>
        </p:spPr>
        <p:txBody>
          <a:bodyPr/>
          <a:lstStyle/>
          <a:p>
            <a:pPr algn="just">
              <a:spcAft>
                <a:spcPts val="0"/>
              </a:spcAft>
              <a:buNone/>
            </a:pPr>
            <a:r>
              <a:rPr lang="zh-CN" altLang="en-US" sz="2800" b="1" kern="100" dirty="0">
                <a:latin typeface="Times New Roman"/>
                <a:ea typeface="宋体"/>
              </a:rPr>
              <a:t>知识点：</a:t>
            </a:r>
          </a:p>
          <a:p>
            <a:pPr algn="just">
              <a:spcAft>
                <a:spcPts val="0"/>
              </a:spcAft>
              <a:buNone/>
            </a:pPr>
            <a:r>
              <a:rPr lang="zh-CN" altLang="en-US" sz="2800" b="1" kern="100" dirty="0">
                <a:latin typeface="Times New Roman"/>
                <a:ea typeface="宋体"/>
              </a:rPr>
              <a:t>	数字签名的原理及分类</a:t>
            </a:r>
          </a:p>
          <a:p>
            <a:pPr algn="just">
              <a:spcAft>
                <a:spcPts val="0"/>
              </a:spcAft>
              <a:buNone/>
            </a:pPr>
            <a:r>
              <a:rPr lang="zh-CN" altLang="en-US" sz="2800" b="1" kern="100" dirty="0">
                <a:latin typeface="Times New Roman"/>
                <a:ea typeface="宋体"/>
              </a:rPr>
              <a:t>	</a:t>
            </a:r>
            <a:r>
              <a:rPr lang="en-US" altLang="zh-CN" sz="2800" b="1" kern="100" dirty="0">
                <a:latin typeface="Times New Roman"/>
                <a:ea typeface="宋体"/>
              </a:rPr>
              <a:t>RSA</a:t>
            </a:r>
            <a:r>
              <a:rPr lang="zh-CN" altLang="en-US" sz="2800" b="1" kern="100" dirty="0">
                <a:latin typeface="Times New Roman"/>
                <a:ea typeface="宋体"/>
              </a:rPr>
              <a:t>及</a:t>
            </a:r>
            <a:r>
              <a:rPr lang="en-US" altLang="zh-CN" sz="2800" b="1" kern="100" dirty="0" err="1">
                <a:latin typeface="Times New Roman"/>
                <a:ea typeface="宋体"/>
              </a:rPr>
              <a:t>ElGamal</a:t>
            </a:r>
            <a:r>
              <a:rPr lang="zh-CN" altLang="en-US" sz="2800" b="1" kern="100" dirty="0">
                <a:latin typeface="Times New Roman"/>
                <a:ea typeface="宋体"/>
              </a:rPr>
              <a:t>数字签名算法</a:t>
            </a:r>
          </a:p>
          <a:p>
            <a:pPr algn="just">
              <a:spcAft>
                <a:spcPts val="0"/>
              </a:spcAft>
              <a:buNone/>
            </a:pPr>
            <a:r>
              <a:rPr lang="zh-CN" altLang="en-US" sz="2800" b="1" kern="100" dirty="0">
                <a:latin typeface="Times New Roman"/>
                <a:ea typeface="宋体"/>
              </a:rPr>
              <a:t>	其他国家的数字签名标准</a:t>
            </a:r>
          </a:p>
          <a:p>
            <a:pPr algn="just">
              <a:spcAft>
                <a:spcPts val="0"/>
              </a:spcAft>
              <a:buNone/>
            </a:pPr>
            <a:r>
              <a:rPr lang="zh-CN" altLang="en-US" sz="2800" b="1" kern="100" dirty="0">
                <a:latin typeface="Times New Roman"/>
                <a:ea typeface="宋体"/>
              </a:rPr>
              <a:t>	中国的数字签名标准</a:t>
            </a:r>
          </a:p>
          <a:p>
            <a:pPr algn="just">
              <a:spcAft>
                <a:spcPts val="0"/>
              </a:spcAft>
              <a:buNone/>
            </a:pPr>
            <a:r>
              <a:rPr lang="zh-CN" altLang="en-US" sz="2800" b="1" kern="100" dirty="0">
                <a:latin typeface="Times New Roman"/>
                <a:ea typeface="宋体"/>
              </a:rPr>
              <a:t>	专用签名方案及其应用</a:t>
            </a:r>
          </a:p>
        </p:txBody>
      </p:sp>
    </p:spTree>
    <p:extLst>
      <p:ext uri="{BB962C8B-B14F-4D97-AF65-F5344CB8AC3E}">
        <p14:creationId xmlns:p14="http://schemas.microsoft.com/office/powerpoint/2010/main" val="3734324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90513" y="1268413"/>
            <a:ext cx="8097911" cy="4824412"/>
          </a:xfrm>
        </p:spPr>
        <p:txBody>
          <a:bodyPr/>
          <a:lstStyle/>
          <a:p>
            <a:pPr indent="715963">
              <a:buNone/>
            </a:pPr>
            <a:r>
              <a:rPr lang="zh-CN" altLang="zh-CN" dirty="0"/>
              <a:t>在</a:t>
            </a:r>
            <a:r>
              <a:rPr lang="en-US" altLang="zh-CN" dirty="0"/>
              <a:t>RSA</a:t>
            </a:r>
            <a:r>
              <a:rPr lang="zh-CN" altLang="zh-CN" dirty="0"/>
              <a:t>加密算法中，假如用户</a:t>
            </a:r>
            <a:r>
              <a:rPr lang="en-US" altLang="zh-CN" dirty="0"/>
              <a:t>Bob</a:t>
            </a:r>
            <a:r>
              <a:rPr lang="zh-CN" altLang="zh-CN" dirty="0"/>
              <a:t>的参数选取简单写为</a:t>
            </a:r>
            <a:r>
              <a:rPr lang="en-US" altLang="zh-CN" dirty="0"/>
              <a:t>n=</a:t>
            </a:r>
            <a:r>
              <a:rPr lang="en-US" altLang="zh-CN" dirty="0" err="1"/>
              <a:t>pq</a:t>
            </a:r>
            <a:r>
              <a:rPr lang="zh-CN" altLang="zh-CN" dirty="0"/>
              <a:t>，其中</a:t>
            </a:r>
            <a:r>
              <a:rPr lang="en-US" altLang="zh-CN" dirty="0"/>
              <a:t>p</a:t>
            </a:r>
            <a:r>
              <a:rPr lang="zh-CN" altLang="zh-CN" dirty="0"/>
              <a:t>和</a:t>
            </a:r>
            <a:r>
              <a:rPr lang="en-US" altLang="zh-CN" dirty="0"/>
              <a:t>q</a:t>
            </a:r>
            <a:r>
              <a:rPr lang="zh-CN" altLang="zh-CN" dirty="0"/>
              <a:t>是大素数。（</a:t>
            </a:r>
            <a:r>
              <a:rPr lang="en-US" altLang="zh-CN" dirty="0"/>
              <a:t>d</a:t>
            </a:r>
            <a:r>
              <a:rPr lang="zh-CN" altLang="zh-CN" dirty="0"/>
              <a:t>，</a:t>
            </a:r>
            <a:r>
              <a:rPr lang="en-US" altLang="zh-CN" dirty="0" err="1"/>
              <a:t>modφ</a:t>
            </a:r>
            <a:r>
              <a:rPr lang="en-US" altLang="zh-CN" dirty="0"/>
              <a:t>(n)</a:t>
            </a:r>
            <a:r>
              <a:rPr lang="zh-CN" altLang="zh-CN" dirty="0"/>
              <a:t>）</a:t>
            </a:r>
            <a:r>
              <a:rPr lang="en-US" altLang="zh-CN" dirty="0"/>
              <a:t>=1</a:t>
            </a:r>
            <a:r>
              <a:rPr lang="zh-CN" altLang="zh-CN" dirty="0"/>
              <a:t>且</a:t>
            </a:r>
            <a:r>
              <a:rPr lang="en-US" altLang="zh-CN" dirty="0"/>
              <a:t>de≡1modφ(n)</a:t>
            </a:r>
            <a:r>
              <a:rPr lang="zh-CN" altLang="zh-CN" dirty="0"/>
              <a:t>，则</a:t>
            </a:r>
            <a:r>
              <a:rPr lang="en-US" altLang="zh-CN" dirty="0"/>
              <a:t>{e, n}</a:t>
            </a:r>
            <a:r>
              <a:rPr lang="zh-CN" altLang="zh-CN" dirty="0"/>
              <a:t>为公开密钥，</a:t>
            </a:r>
            <a:r>
              <a:rPr lang="en-US" altLang="zh-CN" b="1" dirty="0">
                <a:solidFill>
                  <a:srgbClr val="FF0000"/>
                </a:solidFill>
              </a:rPr>
              <a:t>{d, n}</a:t>
            </a:r>
            <a:r>
              <a:rPr lang="zh-CN" altLang="zh-CN" b="1" dirty="0">
                <a:solidFill>
                  <a:srgbClr val="FF0000"/>
                </a:solidFill>
              </a:rPr>
              <a:t>为秘密密钥</a:t>
            </a:r>
            <a:r>
              <a:rPr lang="zh-CN" altLang="zh-CN" dirty="0" smtClean="0"/>
              <a:t>。</a:t>
            </a:r>
            <a:endParaRPr lang="en-US" altLang="zh-CN" dirty="0" smtClean="0"/>
          </a:p>
          <a:p>
            <a:pPr indent="715963">
              <a:buNone/>
            </a:pPr>
            <a:r>
              <a:rPr lang="zh-CN" altLang="zh-CN" dirty="0" smtClean="0"/>
              <a:t>对于</a:t>
            </a:r>
            <a:r>
              <a:rPr lang="zh-CN" altLang="zh-CN" dirty="0"/>
              <a:t>一个秘密密钥</a:t>
            </a:r>
            <a:r>
              <a:rPr lang="en-US" altLang="zh-CN" dirty="0"/>
              <a:t>{d, n}</a:t>
            </a:r>
            <a:r>
              <a:rPr lang="zh-CN" altLang="zh-CN" dirty="0"/>
              <a:t>，在满足</a:t>
            </a:r>
            <a:r>
              <a:rPr lang="en-US" altLang="zh-CN" dirty="0"/>
              <a:t>de≡1modφ(n)</a:t>
            </a:r>
            <a:r>
              <a:rPr lang="zh-CN" altLang="zh-CN" dirty="0"/>
              <a:t>的条件下，只有</a:t>
            </a:r>
            <a:r>
              <a:rPr lang="zh-CN" altLang="zh-CN" b="1" dirty="0">
                <a:solidFill>
                  <a:srgbClr val="FF0000"/>
                </a:solidFill>
              </a:rPr>
              <a:t>唯一的</a:t>
            </a:r>
            <a:r>
              <a:rPr lang="en-US" altLang="zh-CN" dirty="0"/>
              <a:t>{e, n}</a:t>
            </a:r>
            <a:r>
              <a:rPr lang="zh-CN" altLang="zh-CN" dirty="0"/>
              <a:t>与之对应</a:t>
            </a:r>
            <a:r>
              <a:rPr lang="zh-CN" altLang="zh-CN" dirty="0" smtClean="0"/>
              <a:t>。</a:t>
            </a:r>
            <a:endParaRPr lang="en-US" altLang="zh-CN" dirty="0" smtClean="0"/>
          </a:p>
          <a:p>
            <a:pPr indent="715963">
              <a:buNone/>
            </a:pPr>
            <a:r>
              <a:rPr lang="zh-CN" altLang="zh-CN" dirty="0" smtClean="0"/>
              <a:t>如同</a:t>
            </a:r>
            <a:r>
              <a:rPr lang="zh-CN" altLang="zh-CN" dirty="0"/>
              <a:t>在介绍</a:t>
            </a:r>
            <a:r>
              <a:rPr lang="en-US" altLang="zh-CN" dirty="0"/>
              <a:t>RSA</a:t>
            </a:r>
            <a:r>
              <a:rPr lang="zh-CN" altLang="zh-CN" dirty="0"/>
              <a:t>加密算法时所提及的那样，一个用户的公钥会在较长时间内保持不变，故我们可以说，在一定时间内，</a:t>
            </a:r>
            <a:r>
              <a:rPr lang="en-US" altLang="zh-CN" b="1" dirty="0">
                <a:solidFill>
                  <a:srgbClr val="FF0000"/>
                </a:solidFill>
              </a:rPr>
              <a:t>{e, n}</a:t>
            </a:r>
            <a:r>
              <a:rPr lang="zh-CN" altLang="zh-CN" b="1" dirty="0">
                <a:solidFill>
                  <a:srgbClr val="FF0000"/>
                </a:solidFill>
              </a:rPr>
              <a:t>表示了秘密密钥</a:t>
            </a:r>
            <a:r>
              <a:rPr lang="en-US" altLang="zh-CN" b="1" dirty="0">
                <a:solidFill>
                  <a:srgbClr val="FF0000"/>
                </a:solidFill>
              </a:rPr>
              <a:t>{d, n}</a:t>
            </a:r>
            <a:r>
              <a:rPr lang="zh-CN" altLang="zh-CN" b="1" dirty="0">
                <a:solidFill>
                  <a:srgbClr val="FF0000"/>
                </a:solidFill>
              </a:rPr>
              <a:t>的持有者的身份。</a:t>
            </a:r>
            <a:endParaRPr lang="zh-CN" altLang="en-US" b="1" dirty="0">
              <a:solidFill>
                <a:srgbClr val="FF0000"/>
              </a:solidFill>
            </a:endParaRPr>
          </a:p>
        </p:txBody>
      </p:sp>
    </p:spTree>
    <p:extLst>
      <p:ext uri="{BB962C8B-B14F-4D97-AF65-F5344CB8AC3E}">
        <p14:creationId xmlns:p14="http://schemas.microsoft.com/office/powerpoint/2010/main" val="421026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indent="625475">
              <a:buNone/>
            </a:pPr>
            <a:r>
              <a:rPr lang="zh-CN" altLang="zh-CN" dirty="0"/>
              <a:t>如果秘密密钥</a:t>
            </a:r>
            <a:r>
              <a:rPr lang="en-US" altLang="zh-CN" dirty="0"/>
              <a:t>{d, n}</a:t>
            </a:r>
            <a:r>
              <a:rPr lang="zh-CN" altLang="zh-CN" dirty="0"/>
              <a:t>的持有者</a:t>
            </a:r>
            <a:r>
              <a:rPr lang="en-US" altLang="zh-CN" dirty="0"/>
              <a:t>Bob</a:t>
            </a:r>
            <a:r>
              <a:rPr lang="zh-CN" altLang="zh-CN" dirty="0"/>
              <a:t>声明某个信息</a:t>
            </a:r>
            <a:r>
              <a:rPr lang="en-US" altLang="zh-CN" dirty="0"/>
              <a:t>m</a:t>
            </a:r>
            <a:r>
              <a:rPr lang="zh-CN" altLang="zh-CN" dirty="0"/>
              <a:t>并放于公共媒介如网络之上</a:t>
            </a:r>
            <a:r>
              <a:rPr lang="en-US" altLang="zh-CN" dirty="0"/>
              <a:t>, </a:t>
            </a:r>
            <a:r>
              <a:rPr lang="zh-CN" altLang="zh-CN" dirty="0"/>
              <a:t>那么其他人如何确定这个消息就是他发布的原信息而没有被其他人更改过呢？也就是如何确定</a:t>
            </a:r>
            <a:r>
              <a:rPr lang="zh-CN" altLang="zh-CN" b="1" dirty="0">
                <a:solidFill>
                  <a:srgbClr val="FF0000"/>
                </a:solidFill>
              </a:rPr>
              <a:t>消息的完整性</a:t>
            </a:r>
            <a:r>
              <a:rPr lang="zh-CN" altLang="zh-CN" dirty="0"/>
              <a:t>呢？</a:t>
            </a:r>
          </a:p>
          <a:p>
            <a:pPr indent="625475">
              <a:buNone/>
            </a:pPr>
            <a:r>
              <a:rPr lang="zh-CN" altLang="zh-CN" dirty="0" smtClean="0"/>
              <a:t>可以</a:t>
            </a:r>
            <a:r>
              <a:rPr lang="zh-CN" altLang="zh-CN" dirty="0"/>
              <a:t>通过下面这种方式达到目的。让消息发布者</a:t>
            </a:r>
            <a:r>
              <a:rPr lang="en-US" altLang="zh-CN" dirty="0"/>
              <a:t>Bob</a:t>
            </a:r>
            <a:r>
              <a:rPr lang="zh-CN" altLang="zh-CN" dirty="0"/>
              <a:t>先计算</a:t>
            </a:r>
            <a:r>
              <a:rPr lang="en-US" altLang="zh-CN" b="1" dirty="0" err="1">
                <a:solidFill>
                  <a:srgbClr val="FF0000"/>
                </a:solidFill>
              </a:rPr>
              <a:t>s≡m</a:t>
            </a:r>
            <a:r>
              <a:rPr lang="en-US" altLang="zh-CN" b="1" baseline="30000" dirty="0" err="1">
                <a:solidFill>
                  <a:srgbClr val="FF0000"/>
                </a:solidFill>
              </a:rPr>
              <a:t>d</a:t>
            </a:r>
            <a:r>
              <a:rPr lang="en-US" altLang="zh-CN" b="1" dirty="0">
                <a:solidFill>
                  <a:srgbClr val="FF0000"/>
                </a:solidFill>
              </a:rPr>
              <a:t> mod n</a:t>
            </a:r>
            <a:r>
              <a:rPr lang="zh-CN" altLang="zh-CN" dirty="0"/>
              <a:t>，然后把</a:t>
            </a:r>
            <a:r>
              <a:rPr lang="en-US" altLang="zh-CN" dirty="0"/>
              <a:t>s</a:t>
            </a:r>
            <a:r>
              <a:rPr lang="zh-CN" altLang="zh-CN" dirty="0"/>
              <a:t>附于消息</a:t>
            </a:r>
            <a:r>
              <a:rPr lang="en-US" altLang="zh-CN" dirty="0"/>
              <a:t>m</a:t>
            </a:r>
            <a:r>
              <a:rPr lang="zh-CN" altLang="zh-CN" dirty="0"/>
              <a:t>之后即</a:t>
            </a:r>
            <a:r>
              <a:rPr lang="en-US" altLang="zh-CN" b="1" dirty="0">
                <a:solidFill>
                  <a:srgbClr val="FF0000"/>
                </a:solidFill>
              </a:rPr>
              <a:t>{m, s}</a:t>
            </a:r>
            <a:r>
              <a:rPr lang="zh-CN" altLang="zh-CN" b="1" dirty="0">
                <a:solidFill>
                  <a:srgbClr val="FF0000"/>
                </a:solidFill>
              </a:rPr>
              <a:t>一起放到公共媒介上</a:t>
            </a:r>
            <a:r>
              <a:rPr lang="zh-CN" altLang="zh-CN" dirty="0" smtClean="0"/>
              <a:t>。</a:t>
            </a:r>
            <a:endParaRPr lang="zh-CN" altLang="en-US" dirty="0"/>
          </a:p>
        </p:txBody>
      </p:sp>
    </p:spTree>
    <p:extLst>
      <p:ext uri="{BB962C8B-B14F-4D97-AF65-F5344CB8AC3E}">
        <p14:creationId xmlns:p14="http://schemas.microsoft.com/office/powerpoint/2010/main" val="354970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indent="625475">
              <a:buNone/>
            </a:pPr>
            <a:r>
              <a:rPr lang="zh-CN" altLang="zh-CN" dirty="0"/>
              <a:t>可以通过下面这种方式达到目的。让消息发布者</a:t>
            </a:r>
            <a:r>
              <a:rPr lang="en-US" altLang="zh-CN" dirty="0"/>
              <a:t>Bob</a:t>
            </a:r>
            <a:r>
              <a:rPr lang="zh-CN" altLang="zh-CN" dirty="0"/>
              <a:t>先计算</a:t>
            </a:r>
            <a:r>
              <a:rPr lang="en-US" altLang="zh-CN" b="1" dirty="0" err="1">
                <a:solidFill>
                  <a:srgbClr val="FF0000"/>
                </a:solidFill>
              </a:rPr>
              <a:t>s≡m</a:t>
            </a:r>
            <a:r>
              <a:rPr lang="en-US" altLang="zh-CN" b="1" baseline="30000" dirty="0" err="1">
                <a:solidFill>
                  <a:srgbClr val="FF0000"/>
                </a:solidFill>
              </a:rPr>
              <a:t>d</a:t>
            </a:r>
            <a:r>
              <a:rPr lang="en-US" altLang="zh-CN" b="1" dirty="0">
                <a:solidFill>
                  <a:srgbClr val="FF0000"/>
                </a:solidFill>
              </a:rPr>
              <a:t> mod n</a:t>
            </a:r>
            <a:r>
              <a:rPr lang="zh-CN" altLang="zh-CN" dirty="0"/>
              <a:t>，然后把</a:t>
            </a:r>
            <a:r>
              <a:rPr lang="en-US" altLang="zh-CN" dirty="0"/>
              <a:t>s</a:t>
            </a:r>
            <a:r>
              <a:rPr lang="zh-CN" altLang="zh-CN" dirty="0"/>
              <a:t>附于消息</a:t>
            </a:r>
            <a:r>
              <a:rPr lang="en-US" altLang="zh-CN" dirty="0"/>
              <a:t>m</a:t>
            </a:r>
            <a:r>
              <a:rPr lang="zh-CN" altLang="zh-CN" dirty="0"/>
              <a:t>之后即</a:t>
            </a:r>
            <a:r>
              <a:rPr lang="en-US" altLang="zh-CN" b="1" dirty="0">
                <a:solidFill>
                  <a:srgbClr val="FF0000"/>
                </a:solidFill>
              </a:rPr>
              <a:t>{m, s}</a:t>
            </a:r>
            <a:r>
              <a:rPr lang="zh-CN" altLang="zh-CN" b="1" dirty="0">
                <a:solidFill>
                  <a:srgbClr val="FF0000"/>
                </a:solidFill>
              </a:rPr>
              <a:t>一起放到公共媒介</a:t>
            </a:r>
            <a:r>
              <a:rPr lang="zh-CN" altLang="zh-CN" dirty="0"/>
              <a:t>上</a:t>
            </a:r>
            <a:r>
              <a:rPr lang="zh-CN" altLang="zh-CN" dirty="0" smtClean="0"/>
              <a:t>。</a:t>
            </a:r>
            <a:endParaRPr lang="en-US" altLang="zh-CN" dirty="0" smtClean="0"/>
          </a:p>
          <a:p>
            <a:pPr indent="625475">
              <a:buNone/>
            </a:pPr>
            <a:endParaRPr lang="en-US" altLang="zh-CN" dirty="0" smtClean="0"/>
          </a:p>
          <a:p>
            <a:pPr indent="625475">
              <a:buNone/>
            </a:pPr>
            <a:r>
              <a:rPr lang="zh-CN" altLang="zh-CN" dirty="0" smtClean="0"/>
              <a:t>因为</a:t>
            </a:r>
            <a:r>
              <a:rPr lang="zh-CN" altLang="zh-CN" dirty="0"/>
              <a:t>大家都知道</a:t>
            </a:r>
            <a:r>
              <a:rPr lang="en-US" altLang="zh-CN" dirty="0"/>
              <a:t>{e, n}</a:t>
            </a:r>
            <a:r>
              <a:rPr lang="zh-CN" altLang="zh-CN" dirty="0"/>
              <a:t>唯一代表了消息发布者</a:t>
            </a:r>
            <a:r>
              <a:rPr lang="en-US" altLang="zh-CN" dirty="0"/>
              <a:t>Bob</a:t>
            </a:r>
            <a:r>
              <a:rPr lang="zh-CN" altLang="zh-CN" dirty="0"/>
              <a:t>的身份，故可以通过计算</a:t>
            </a:r>
            <a:r>
              <a:rPr lang="en-US" altLang="zh-CN" b="1" dirty="0" err="1">
                <a:solidFill>
                  <a:srgbClr val="FF0000"/>
                </a:solidFill>
              </a:rPr>
              <a:t>m≡s</a:t>
            </a:r>
            <a:r>
              <a:rPr lang="en-US" altLang="zh-CN" b="1" baseline="30000" dirty="0" err="1">
                <a:solidFill>
                  <a:srgbClr val="FF0000"/>
                </a:solidFill>
              </a:rPr>
              <a:t>e</a:t>
            </a:r>
            <a:r>
              <a:rPr lang="en-US" altLang="zh-CN" b="1" dirty="0">
                <a:solidFill>
                  <a:srgbClr val="FF0000"/>
                </a:solidFill>
              </a:rPr>
              <a:t> mod n</a:t>
            </a:r>
            <a:r>
              <a:rPr lang="zh-CN" altLang="zh-CN" dirty="0"/>
              <a:t>成立与否，来判定消息是不是</a:t>
            </a:r>
            <a:r>
              <a:rPr lang="en-US" altLang="zh-CN" dirty="0"/>
              <a:t>Bob</a:t>
            </a:r>
            <a:r>
              <a:rPr lang="zh-CN" altLang="zh-CN" dirty="0"/>
              <a:t>发布的消息，以及消息是否被篡改。因为</a:t>
            </a:r>
            <a:r>
              <a:rPr lang="en-US" altLang="zh-CN" dirty="0"/>
              <a:t>Bob</a:t>
            </a:r>
            <a:r>
              <a:rPr lang="zh-CN" altLang="zh-CN" dirty="0"/>
              <a:t>是秘密密钥</a:t>
            </a:r>
            <a:r>
              <a:rPr lang="en-US" altLang="zh-CN" dirty="0"/>
              <a:t>{d, n}</a:t>
            </a:r>
            <a:r>
              <a:rPr lang="zh-CN" altLang="zh-CN" dirty="0"/>
              <a:t>的唯一持有者，只有他才能通过</a:t>
            </a:r>
            <a:r>
              <a:rPr lang="en-US" altLang="zh-CN" dirty="0" err="1"/>
              <a:t>s≡m</a:t>
            </a:r>
            <a:r>
              <a:rPr lang="en-US" altLang="zh-CN" baseline="30000" dirty="0" err="1"/>
              <a:t>d</a:t>
            </a:r>
            <a:r>
              <a:rPr lang="en-US" altLang="zh-CN" dirty="0"/>
              <a:t> mod n</a:t>
            </a:r>
            <a:r>
              <a:rPr lang="zh-CN" altLang="zh-CN" dirty="0"/>
              <a:t>计算出</a:t>
            </a:r>
            <a:r>
              <a:rPr lang="en-US" altLang="zh-CN" dirty="0"/>
              <a:t>s</a:t>
            </a:r>
            <a:r>
              <a:rPr lang="zh-CN" altLang="zh-CN" dirty="0"/>
              <a:t>的值来。其他人如果想算出</a:t>
            </a:r>
            <a:r>
              <a:rPr lang="en-US" altLang="zh-CN" dirty="0"/>
              <a:t>s</a:t>
            </a:r>
            <a:r>
              <a:rPr lang="zh-CN" altLang="zh-CN" dirty="0"/>
              <a:t>的值，从目前的研究结果看，他必须要获得</a:t>
            </a:r>
            <a:r>
              <a:rPr lang="en-US" altLang="zh-CN" dirty="0"/>
              <a:t>d</a:t>
            </a:r>
            <a:r>
              <a:rPr lang="zh-CN" altLang="zh-CN" dirty="0"/>
              <a:t>的值，或者说要能破解大数分解问题才行。</a:t>
            </a:r>
            <a:endParaRPr lang="zh-CN" altLang="en-US" dirty="0"/>
          </a:p>
          <a:p>
            <a:endParaRPr lang="zh-CN" altLang="en-US" dirty="0"/>
          </a:p>
        </p:txBody>
      </p:sp>
    </p:spTree>
    <p:extLst>
      <p:ext uri="{BB962C8B-B14F-4D97-AF65-F5344CB8AC3E}">
        <p14:creationId xmlns:p14="http://schemas.microsoft.com/office/powerpoint/2010/main" val="1768346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90513" y="1268413"/>
            <a:ext cx="8025903" cy="4824412"/>
          </a:xfrm>
        </p:spPr>
        <p:txBody>
          <a:bodyPr/>
          <a:lstStyle/>
          <a:p>
            <a:pPr indent="715963">
              <a:buNone/>
            </a:pPr>
            <a:r>
              <a:rPr lang="zh-CN" altLang="zh-CN" dirty="0"/>
              <a:t>一个签名方案至少应满足以下</a:t>
            </a:r>
            <a:r>
              <a:rPr lang="en-US" altLang="zh-CN" b="1" dirty="0">
                <a:solidFill>
                  <a:srgbClr val="FF0000"/>
                </a:solidFill>
              </a:rPr>
              <a:t>3</a:t>
            </a:r>
            <a:r>
              <a:rPr lang="zh-CN" altLang="zh-CN" b="1" dirty="0">
                <a:solidFill>
                  <a:srgbClr val="FF0000"/>
                </a:solidFill>
              </a:rPr>
              <a:t>个条件</a:t>
            </a:r>
            <a:r>
              <a:rPr lang="zh-CN" altLang="zh-CN" dirty="0"/>
              <a:t>：（</a:t>
            </a:r>
            <a:r>
              <a:rPr lang="en-US" altLang="zh-CN" dirty="0"/>
              <a:t>1</a:t>
            </a:r>
            <a:r>
              <a:rPr lang="zh-CN" altLang="zh-CN" dirty="0"/>
              <a:t>）签名者事后</a:t>
            </a:r>
            <a:r>
              <a:rPr lang="zh-CN" altLang="zh-CN" b="1" dirty="0">
                <a:solidFill>
                  <a:srgbClr val="FF0000"/>
                </a:solidFill>
              </a:rPr>
              <a:t>不能否认</a:t>
            </a:r>
            <a:r>
              <a:rPr lang="zh-CN" altLang="zh-CN" dirty="0"/>
              <a:t>自己的签名；（</a:t>
            </a:r>
            <a:r>
              <a:rPr lang="en-US" altLang="zh-CN" dirty="0"/>
              <a:t>2</a:t>
            </a:r>
            <a:r>
              <a:rPr lang="zh-CN" altLang="zh-CN" dirty="0"/>
              <a:t>）接收者能验证签名，而任何其他人都</a:t>
            </a:r>
            <a:r>
              <a:rPr lang="zh-CN" altLang="zh-CN" b="1" dirty="0">
                <a:solidFill>
                  <a:srgbClr val="FF0000"/>
                </a:solidFill>
              </a:rPr>
              <a:t>不能伪造</a:t>
            </a:r>
            <a:r>
              <a:rPr lang="zh-CN" altLang="zh-CN" dirty="0"/>
              <a:t>签名；（</a:t>
            </a:r>
            <a:r>
              <a:rPr lang="en-US" altLang="zh-CN" dirty="0"/>
              <a:t>3</a:t>
            </a:r>
            <a:r>
              <a:rPr lang="zh-CN" altLang="zh-CN" dirty="0"/>
              <a:t>）当双方关于签名的真伪</a:t>
            </a:r>
            <a:r>
              <a:rPr lang="zh-CN" altLang="zh-CN" b="1" dirty="0">
                <a:solidFill>
                  <a:srgbClr val="FF0000"/>
                </a:solidFill>
              </a:rPr>
              <a:t>发生争执</a:t>
            </a:r>
            <a:r>
              <a:rPr lang="zh-CN" altLang="zh-CN" dirty="0"/>
              <a:t>时，一个第三方能解决双方之间发生的争执。</a:t>
            </a:r>
          </a:p>
          <a:p>
            <a:pPr indent="715963">
              <a:buNone/>
            </a:pPr>
            <a:r>
              <a:rPr lang="zh-CN" altLang="zh-CN" dirty="0"/>
              <a:t>基于公钥密码体制的数字签名方案一般都选择</a:t>
            </a:r>
            <a:r>
              <a:rPr lang="zh-CN" altLang="zh-CN" sz="3200" b="1" dirty="0">
                <a:solidFill>
                  <a:srgbClr val="FF0000"/>
                </a:solidFill>
              </a:rPr>
              <a:t>私钥签名、公钥验证</a:t>
            </a:r>
            <a:r>
              <a:rPr lang="zh-CN" altLang="zh-CN" dirty="0"/>
              <a:t>模式。由于消息的长度是变化的</a:t>
            </a:r>
            <a:r>
              <a:rPr lang="en-US" altLang="zh-CN" dirty="0"/>
              <a:t>,</a:t>
            </a:r>
            <a:r>
              <a:rPr lang="zh-CN" altLang="zh-CN" dirty="0"/>
              <a:t>同时为了提高签名方案的安全性，数字签名方案里面都会使用</a:t>
            </a:r>
            <a:r>
              <a:rPr lang="zh-CN" altLang="zh-CN" b="1" dirty="0">
                <a:solidFill>
                  <a:srgbClr val="FF0000"/>
                </a:solidFill>
              </a:rPr>
              <a:t>消息摘要算法</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3545099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512" y="188640"/>
            <a:ext cx="8745983" cy="5904185"/>
          </a:xfrm>
        </p:spPr>
        <p:txBody>
          <a:bodyPr/>
          <a:lstStyle/>
          <a:p>
            <a:pPr>
              <a:buNone/>
            </a:pPr>
            <a:r>
              <a:rPr lang="en-US" altLang="zh-CN" b="1" dirty="0"/>
              <a:t>8.2.2 </a:t>
            </a:r>
            <a:r>
              <a:rPr lang="zh-CN" altLang="zh-CN" b="1" dirty="0"/>
              <a:t>数字签名的分类</a:t>
            </a:r>
            <a:endParaRPr lang="zh-CN" altLang="zh-CN" dirty="0"/>
          </a:p>
          <a:p>
            <a:pPr indent="715963">
              <a:buNone/>
            </a:pPr>
            <a:r>
              <a:rPr lang="zh-CN" altLang="zh-CN" dirty="0"/>
              <a:t>按数字签名的所依赖的理论基础分，主要可以分为</a:t>
            </a:r>
            <a:r>
              <a:rPr lang="zh-CN" altLang="zh-CN" dirty="0" smtClean="0"/>
              <a:t>：</a:t>
            </a:r>
            <a:endParaRPr lang="en-US" altLang="zh-CN" dirty="0" smtClean="0"/>
          </a:p>
          <a:p>
            <a:pPr indent="715963">
              <a:buNone/>
            </a:pPr>
            <a:r>
              <a:rPr lang="zh-CN" altLang="zh-CN" dirty="0" smtClean="0"/>
              <a:t>（</a:t>
            </a:r>
            <a:r>
              <a:rPr lang="en-US" altLang="zh-CN" dirty="0"/>
              <a:t>1</a:t>
            </a:r>
            <a:r>
              <a:rPr lang="zh-CN" altLang="zh-CN" dirty="0"/>
              <a:t>）基于大数分解难题的数字签名，如</a:t>
            </a:r>
            <a:r>
              <a:rPr lang="en-US" altLang="zh-CN" dirty="0"/>
              <a:t>8.3.1</a:t>
            </a:r>
            <a:r>
              <a:rPr lang="zh-CN" altLang="zh-CN" dirty="0"/>
              <a:t>节</a:t>
            </a:r>
            <a:r>
              <a:rPr lang="en-US" altLang="zh-CN" dirty="0"/>
              <a:t>RSA</a:t>
            </a:r>
            <a:r>
              <a:rPr lang="zh-CN" altLang="zh-CN" dirty="0"/>
              <a:t>数字签名方案</a:t>
            </a:r>
            <a:r>
              <a:rPr lang="zh-CN" altLang="zh-CN" dirty="0" smtClean="0"/>
              <a:t>；</a:t>
            </a:r>
            <a:endParaRPr lang="en-US" altLang="zh-CN" dirty="0" smtClean="0"/>
          </a:p>
          <a:p>
            <a:pPr indent="715963">
              <a:buNone/>
            </a:pPr>
            <a:r>
              <a:rPr lang="zh-CN" altLang="zh-CN" dirty="0" smtClean="0"/>
              <a:t>（</a:t>
            </a:r>
            <a:r>
              <a:rPr lang="en-US" altLang="zh-CN" dirty="0"/>
              <a:t>2</a:t>
            </a:r>
            <a:r>
              <a:rPr lang="zh-CN" altLang="zh-CN" dirty="0"/>
              <a:t>）基于离散对数难题的数字签名，如</a:t>
            </a:r>
            <a:r>
              <a:rPr lang="en-US" altLang="zh-CN" dirty="0"/>
              <a:t>8.3.2</a:t>
            </a:r>
            <a:r>
              <a:rPr lang="zh-CN" altLang="zh-CN" dirty="0"/>
              <a:t>节介绍的</a:t>
            </a:r>
            <a:r>
              <a:rPr lang="en-US" altLang="zh-CN" dirty="0" err="1"/>
              <a:t>ElGamal</a:t>
            </a:r>
            <a:r>
              <a:rPr lang="zh-CN" altLang="zh-CN" dirty="0"/>
              <a:t>数字签名方案，</a:t>
            </a:r>
            <a:r>
              <a:rPr lang="en-US" altLang="zh-CN" dirty="0"/>
              <a:t>8.4.1</a:t>
            </a:r>
            <a:r>
              <a:rPr lang="zh-CN" altLang="zh-CN" dirty="0"/>
              <a:t>和</a:t>
            </a:r>
            <a:r>
              <a:rPr lang="en-US" altLang="zh-CN" dirty="0"/>
              <a:t>8.4.3</a:t>
            </a:r>
            <a:r>
              <a:rPr lang="zh-CN" altLang="zh-CN" dirty="0"/>
              <a:t>节介绍的美国的数字签名方案</a:t>
            </a:r>
            <a:r>
              <a:rPr lang="zh-CN" altLang="zh-CN" dirty="0" smtClean="0"/>
              <a:t>；</a:t>
            </a:r>
            <a:endParaRPr lang="en-US" altLang="zh-CN" dirty="0" smtClean="0"/>
          </a:p>
          <a:p>
            <a:pPr indent="715963">
              <a:buNone/>
            </a:pPr>
            <a:r>
              <a:rPr lang="zh-CN" altLang="zh-CN" dirty="0" smtClean="0"/>
              <a:t>（</a:t>
            </a:r>
            <a:r>
              <a:rPr lang="en-US" altLang="zh-CN" dirty="0"/>
              <a:t>3</a:t>
            </a:r>
            <a:r>
              <a:rPr lang="zh-CN" altLang="zh-CN" dirty="0"/>
              <a:t>）基于椭圆曲线离散对数的数字签名，这类签名往往由基于离散对数的数字签名改进而来</a:t>
            </a:r>
            <a:r>
              <a:rPr lang="en-US" altLang="zh-CN" dirty="0"/>
              <a:t>,</a:t>
            </a:r>
            <a:r>
              <a:rPr lang="zh-CN" altLang="zh-CN" dirty="0"/>
              <a:t>如</a:t>
            </a:r>
            <a:r>
              <a:rPr lang="en-US" altLang="zh-CN" dirty="0"/>
              <a:t>8.4.2</a:t>
            </a:r>
            <a:r>
              <a:rPr lang="zh-CN" altLang="zh-CN" dirty="0"/>
              <a:t>节、</a:t>
            </a:r>
            <a:r>
              <a:rPr lang="en-US" altLang="zh-CN" dirty="0"/>
              <a:t>8.4.4</a:t>
            </a:r>
            <a:r>
              <a:rPr lang="zh-CN" altLang="zh-CN" dirty="0"/>
              <a:t>节和</a:t>
            </a:r>
            <a:r>
              <a:rPr lang="en-US" altLang="zh-CN" dirty="0"/>
              <a:t>8.4.5</a:t>
            </a:r>
            <a:r>
              <a:rPr lang="zh-CN" altLang="zh-CN" dirty="0"/>
              <a:t>节介绍的数字签名方案</a:t>
            </a:r>
            <a:r>
              <a:rPr lang="zh-CN" altLang="zh-CN" dirty="0" smtClean="0"/>
              <a:t>。</a:t>
            </a:r>
            <a:endParaRPr lang="en-US" altLang="zh-CN" dirty="0" smtClean="0"/>
          </a:p>
          <a:p>
            <a:pPr indent="715963">
              <a:buNone/>
            </a:pPr>
            <a:r>
              <a:rPr lang="zh-CN" altLang="zh-CN" dirty="0" smtClean="0"/>
              <a:t>近年来</a:t>
            </a:r>
            <a:r>
              <a:rPr lang="zh-CN" altLang="zh-CN" dirty="0"/>
              <a:t>，随着密码理论的发展，人们也提出了基于双线性对的数字签名，量子数字签名方案，基于网格的数字签名方案等等。</a:t>
            </a:r>
          </a:p>
          <a:p>
            <a:endParaRPr lang="zh-CN" altLang="en-US" dirty="0"/>
          </a:p>
        </p:txBody>
      </p:sp>
    </p:spTree>
    <p:extLst>
      <p:ext uri="{BB962C8B-B14F-4D97-AF65-F5344CB8AC3E}">
        <p14:creationId xmlns:p14="http://schemas.microsoft.com/office/powerpoint/2010/main" val="2838334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indent="715963">
              <a:buNone/>
            </a:pPr>
            <a:r>
              <a:rPr lang="zh-CN" altLang="zh-CN" dirty="0"/>
              <a:t>从数字签名的用途分，可以把数字签名分为普通的数字签名和特殊用途的数字签名</a:t>
            </a:r>
            <a:r>
              <a:rPr lang="zh-CN" altLang="zh-CN" dirty="0" smtClean="0"/>
              <a:t>。</a:t>
            </a:r>
            <a:endParaRPr lang="en-US" altLang="zh-CN" dirty="0" smtClean="0"/>
          </a:p>
          <a:p>
            <a:pPr indent="715963">
              <a:buNone/>
            </a:pPr>
            <a:r>
              <a:rPr lang="zh-CN" altLang="zh-CN" dirty="0" smtClean="0"/>
              <a:t>普通</a:t>
            </a:r>
            <a:r>
              <a:rPr lang="zh-CN" altLang="zh-CN" dirty="0"/>
              <a:t>的数字签名往往可以和身份认证相互转换，特殊用途的数字签名，如盲签名、代理签名、群签名、门限签名和前向安全的数字签名等，多是在某些特殊的场合下使用。盲签名通常用于需要匿名的小额电子现金的支付和匿名选举，代理签名可以用于委托别人在自己无法签名的时候（如外出开会不方便使用网络等）代替签名等。</a:t>
            </a:r>
            <a:endParaRPr lang="zh-CN" altLang="en-US" dirty="0"/>
          </a:p>
        </p:txBody>
      </p:sp>
    </p:spTree>
    <p:extLst>
      <p:ext uri="{BB962C8B-B14F-4D97-AF65-F5344CB8AC3E}">
        <p14:creationId xmlns:p14="http://schemas.microsoft.com/office/powerpoint/2010/main" val="2211048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8.3 </a:t>
            </a:r>
            <a:r>
              <a:rPr lang="zh-CN" altLang="zh-CN" b="1" dirty="0"/>
              <a:t>典型的数字签名</a:t>
            </a:r>
            <a:r>
              <a:rPr lang="zh-CN" altLang="zh-CN" b="1" dirty="0" smtClean="0"/>
              <a:t>方案</a:t>
            </a:r>
            <a:endParaRPr lang="zh-CN" altLang="en-US" dirty="0"/>
          </a:p>
        </p:txBody>
      </p:sp>
      <p:sp>
        <p:nvSpPr>
          <p:cNvPr id="3" name="内容占位符 2"/>
          <p:cNvSpPr>
            <a:spLocks noGrp="1"/>
          </p:cNvSpPr>
          <p:nvPr>
            <p:ph idx="1"/>
          </p:nvPr>
        </p:nvSpPr>
        <p:spPr/>
        <p:txBody>
          <a:bodyPr/>
          <a:lstStyle/>
          <a:p>
            <a:pPr indent="715963">
              <a:buNone/>
            </a:pPr>
            <a:r>
              <a:rPr lang="zh-CN" altLang="zh-CN" dirty="0"/>
              <a:t>在本节中，我们介绍比较经典的数字签名算法，一个是</a:t>
            </a:r>
            <a:r>
              <a:rPr lang="en-US" altLang="zh-CN" dirty="0"/>
              <a:t>RSA</a:t>
            </a:r>
            <a:r>
              <a:rPr lang="zh-CN" altLang="zh-CN" dirty="0"/>
              <a:t>签名算法</a:t>
            </a:r>
            <a:r>
              <a:rPr lang="zh-CN" altLang="zh-CN" dirty="0" smtClean="0"/>
              <a:t>，</a:t>
            </a:r>
            <a:endParaRPr lang="en-US" altLang="zh-CN" dirty="0" smtClean="0"/>
          </a:p>
          <a:p>
            <a:pPr indent="715963">
              <a:buNone/>
            </a:pPr>
            <a:endParaRPr lang="en-US" altLang="zh-CN" dirty="0"/>
          </a:p>
          <a:p>
            <a:pPr indent="715963">
              <a:buNone/>
            </a:pPr>
            <a:r>
              <a:rPr lang="zh-CN" altLang="zh-CN" dirty="0"/>
              <a:t>一个普通的数字签名方案通常包括</a:t>
            </a:r>
            <a:r>
              <a:rPr lang="en-US" altLang="zh-CN" b="1" dirty="0">
                <a:solidFill>
                  <a:srgbClr val="FF0000"/>
                </a:solidFill>
              </a:rPr>
              <a:t>2</a:t>
            </a:r>
            <a:r>
              <a:rPr lang="zh-CN" altLang="zh-CN" b="1" dirty="0">
                <a:solidFill>
                  <a:srgbClr val="FF0000"/>
                </a:solidFill>
              </a:rPr>
              <a:t>个算法</a:t>
            </a:r>
            <a:r>
              <a:rPr lang="zh-CN" altLang="zh-CN" dirty="0"/>
              <a:t>，即</a:t>
            </a:r>
            <a:r>
              <a:rPr lang="zh-CN" altLang="zh-CN" b="1" dirty="0">
                <a:solidFill>
                  <a:srgbClr val="FF0000"/>
                </a:solidFill>
              </a:rPr>
              <a:t>签名算法和验证算法</a:t>
            </a:r>
            <a:r>
              <a:rPr lang="zh-CN" altLang="zh-CN" dirty="0"/>
              <a:t>。在签名阶段，签名者用自己的私钥对消息进行签名。在验证阶段，验证者则通过签名者对应的公开钥进行验证。</a:t>
            </a:r>
          </a:p>
          <a:p>
            <a:endParaRPr lang="zh-CN" altLang="en-US" dirty="0"/>
          </a:p>
        </p:txBody>
      </p:sp>
    </p:spTree>
    <p:extLst>
      <p:ext uri="{BB962C8B-B14F-4D97-AF65-F5344CB8AC3E}">
        <p14:creationId xmlns:p14="http://schemas.microsoft.com/office/powerpoint/2010/main" val="2497666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513" y="477143"/>
            <a:ext cx="8745983" cy="5832177"/>
          </a:xfrm>
        </p:spPr>
        <p:txBody>
          <a:bodyPr/>
          <a:lstStyle/>
          <a:p>
            <a:pPr>
              <a:buNone/>
            </a:pPr>
            <a:r>
              <a:rPr lang="en-US" altLang="zh-CN" b="1" dirty="0"/>
              <a:t>8.3.1 RSA</a:t>
            </a:r>
            <a:r>
              <a:rPr lang="zh-CN" altLang="zh-CN" b="1" dirty="0"/>
              <a:t>数字签名方案</a:t>
            </a:r>
            <a:endParaRPr lang="zh-CN" altLang="zh-CN" dirty="0"/>
          </a:p>
          <a:p>
            <a:pPr indent="715963">
              <a:buNone/>
            </a:pPr>
            <a:r>
              <a:rPr lang="en-US" altLang="zh-CN" dirty="0"/>
              <a:t>RSA</a:t>
            </a:r>
            <a:r>
              <a:rPr lang="zh-CN" altLang="zh-CN" dirty="0"/>
              <a:t>数字签名算法建立的基础同</a:t>
            </a:r>
            <a:r>
              <a:rPr lang="en-US" altLang="zh-CN" dirty="0"/>
              <a:t>RSA</a:t>
            </a:r>
            <a:r>
              <a:rPr lang="zh-CN" altLang="zh-CN" dirty="0"/>
              <a:t>加密算法一样，都是基于大数分解难题。</a:t>
            </a:r>
            <a:r>
              <a:rPr lang="en-US" altLang="zh-CN" dirty="0"/>
              <a:t>RSA</a:t>
            </a:r>
            <a:r>
              <a:rPr lang="zh-CN" altLang="zh-CN" dirty="0"/>
              <a:t>签名算法简洁易懂，十分清晰地表达了数字签名的原理</a:t>
            </a:r>
            <a:r>
              <a:rPr lang="zh-CN" altLang="zh-CN" dirty="0" smtClean="0"/>
              <a:t>。</a:t>
            </a:r>
            <a:endParaRPr lang="en-US" altLang="zh-CN" dirty="0" smtClean="0"/>
          </a:p>
          <a:p>
            <a:pPr indent="715963">
              <a:buNone/>
            </a:pPr>
            <a:endParaRPr lang="en-US" altLang="zh-CN" dirty="0"/>
          </a:p>
          <a:p>
            <a:pPr indent="715963">
              <a:buNone/>
            </a:pPr>
            <a:r>
              <a:rPr lang="en-US" altLang="zh-CN" b="1" dirty="0"/>
              <a:t>1</a:t>
            </a:r>
            <a:r>
              <a:rPr lang="zh-CN" altLang="zh-CN" b="1" dirty="0"/>
              <a:t>．</a:t>
            </a:r>
            <a:r>
              <a:rPr lang="en-US" altLang="zh-CN" b="1" dirty="0"/>
              <a:t>RSA</a:t>
            </a:r>
            <a:r>
              <a:rPr lang="zh-CN" altLang="zh-CN" b="1" dirty="0"/>
              <a:t>数字签名描述</a:t>
            </a:r>
            <a:endParaRPr lang="zh-CN" altLang="zh-CN" dirty="0"/>
          </a:p>
          <a:p>
            <a:pPr indent="715963">
              <a:buNone/>
            </a:pPr>
            <a:r>
              <a:rPr lang="zh-CN" altLang="zh-CN" dirty="0"/>
              <a:t>（</a:t>
            </a:r>
            <a:r>
              <a:rPr lang="en-US" altLang="zh-CN" dirty="0"/>
              <a:t>1</a:t>
            </a:r>
            <a:r>
              <a:rPr lang="zh-CN" altLang="zh-CN" dirty="0"/>
              <a:t>）参数产生</a:t>
            </a:r>
          </a:p>
          <a:p>
            <a:pPr indent="715963">
              <a:buNone/>
            </a:pPr>
            <a:r>
              <a:rPr lang="zh-CN" altLang="zh-CN" dirty="0"/>
              <a:t>①选择两个满足需要的大素数</a:t>
            </a:r>
            <a:r>
              <a:rPr lang="en-US" altLang="zh-CN" dirty="0"/>
              <a:t>p</a:t>
            </a:r>
            <a:r>
              <a:rPr lang="zh-CN" altLang="zh-CN" dirty="0"/>
              <a:t>和</a:t>
            </a:r>
            <a:r>
              <a:rPr lang="en-US" altLang="zh-CN" dirty="0"/>
              <a:t>q</a:t>
            </a:r>
            <a:r>
              <a:rPr lang="zh-CN" altLang="zh-CN" dirty="0"/>
              <a:t>，计算</a:t>
            </a:r>
            <a:r>
              <a:rPr lang="en-US" altLang="zh-CN" dirty="0"/>
              <a:t>n=</a:t>
            </a:r>
            <a:r>
              <a:rPr lang="en-US" altLang="zh-CN" dirty="0" err="1"/>
              <a:t>p×q</a:t>
            </a:r>
            <a:r>
              <a:rPr lang="en-US" altLang="zh-CN" dirty="0"/>
              <a:t>, φ(n)= (p-1)×(q-1)</a:t>
            </a:r>
            <a:r>
              <a:rPr lang="zh-CN" altLang="zh-CN" dirty="0"/>
              <a:t>，其中</a:t>
            </a:r>
            <a:r>
              <a:rPr lang="en-US" altLang="zh-CN" dirty="0"/>
              <a:t>φ(n)</a:t>
            </a:r>
            <a:r>
              <a:rPr lang="zh-CN" altLang="zh-CN" dirty="0"/>
              <a:t>是</a:t>
            </a:r>
            <a:r>
              <a:rPr lang="en-US" altLang="zh-CN" dirty="0"/>
              <a:t>n</a:t>
            </a:r>
            <a:r>
              <a:rPr lang="zh-CN" altLang="zh-CN" dirty="0"/>
              <a:t>的欧拉函数值。</a:t>
            </a:r>
          </a:p>
          <a:p>
            <a:pPr indent="715963">
              <a:buNone/>
            </a:pPr>
            <a:r>
              <a:rPr lang="zh-CN" altLang="zh-CN" dirty="0"/>
              <a:t>②选一个整数</a:t>
            </a:r>
            <a:r>
              <a:rPr lang="en-US" altLang="zh-CN" dirty="0"/>
              <a:t>e, </a:t>
            </a:r>
            <a:r>
              <a:rPr lang="zh-CN" altLang="zh-CN" dirty="0"/>
              <a:t>满足</a:t>
            </a:r>
            <a:r>
              <a:rPr lang="en-US" altLang="zh-CN" dirty="0"/>
              <a:t>1&lt;e&lt;φ(n)</a:t>
            </a:r>
            <a:r>
              <a:rPr lang="zh-CN" altLang="zh-CN" dirty="0"/>
              <a:t>，且</a:t>
            </a:r>
            <a:r>
              <a:rPr lang="en-US" altLang="zh-CN" dirty="0" err="1"/>
              <a:t>gcd</a:t>
            </a:r>
            <a:r>
              <a:rPr lang="en-US" altLang="zh-CN" dirty="0"/>
              <a:t>(φ(n),e)=1</a:t>
            </a:r>
            <a:r>
              <a:rPr lang="zh-CN" altLang="zh-CN" dirty="0"/>
              <a:t>。通过</a:t>
            </a:r>
            <a:r>
              <a:rPr lang="en-US" altLang="zh-CN" dirty="0"/>
              <a:t>d×e≡1modφ(n)</a:t>
            </a:r>
            <a:r>
              <a:rPr lang="zh-CN" altLang="zh-CN" dirty="0"/>
              <a:t>，计算出</a:t>
            </a:r>
            <a:r>
              <a:rPr lang="en-US" altLang="zh-CN" dirty="0"/>
              <a:t>d</a:t>
            </a:r>
            <a:r>
              <a:rPr lang="zh-CN" altLang="zh-CN" dirty="0"/>
              <a:t>。</a:t>
            </a:r>
          </a:p>
          <a:p>
            <a:pPr indent="715963">
              <a:buNone/>
            </a:pPr>
            <a:r>
              <a:rPr lang="zh-CN" altLang="zh-CN" dirty="0"/>
              <a:t>③以</a:t>
            </a:r>
            <a:r>
              <a:rPr lang="en-US" altLang="zh-CN" b="1" dirty="0">
                <a:solidFill>
                  <a:srgbClr val="FF0000"/>
                </a:solidFill>
              </a:rPr>
              <a:t>{</a:t>
            </a:r>
            <a:r>
              <a:rPr lang="en-US" altLang="zh-CN" b="1" dirty="0" err="1">
                <a:solidFill>
                  <a:srgbClr val="FF0000"/>
                </a:solidFill>
              </a:rPr>
              <a:t>e,n</a:t>
            </a:r>
            <a:r>
              <a:rPr lang="en-US" altLang="zh-CN" b="1" dirty="0">
                <a:solidFill>
                  <a:srgbClr val="FF0000"/>
                </a:solidFill>
              </a:rPr>
              <a:t>}</a:t>
            </a:r>
            <a:r>
              <a:rPr lang="zh-CN" altLang="zh-CN" b="1" dirty="0">
                <a:solidFill>
                  <a:srgbClr val="FF0000"/>
                </a:solidFill>
              </a:rPr>
              <a:t>为公开密钥</a:t>
            </a:r>
            <a:r>
              <a:rPr lang="zh-CN" altLang="zh-CN" dirty="0"/>
              <a:t>，</a:t>
            </a:r>
            <a:r>
              <a:rPr lang="en-US" altLang="zh-CN" b="1" dirty="0">
                <a:solidFill>
                  <a:srgbClr val="FF0000"/>
                </a:solidFill>
              </a:rPr>
              <a:t>{</a:t>
            </a:r>
            <a:r>
              <a:rPr lang="en-US" altLang="zh-CN" b="1" dirty="0" err="1">
                <a:solidFill>
                  <a:srgbClr val="FF0000"/>
                </a:solidFill>
              </a:rPr>
              <a:t>d,n</a:t>
            </a:r>
            <a:r>
              <a:rPr lang="en-US" altLang="zh-CN" b="1" dirty="0">
                <a:solidFill>
                  <a:srgbClr val="FF0000"/>
                </a:solidFill>
              </a:rPr>
              <a:t>}</a:t>
            </a:r>
            <a:r>
              <a:rPr lang="zh-CN" altLang="zh-CN" b="1" dirty="0">
                <a:solidFill>
                  <a:srgbClr val="FF0000"/>
                </a:solidFill>
              </a:rPr>
              <a:t>为秘密密钥</a:t>
            </a:r>
            <a:r>
              <a:rPr lang="zh-CN" altLang="zh-CN" dirty="0"/>
              <a:t>。</a:t>
            </a:r>
          </a:p>
          <a:p>
            <a:pPr>
              <a:buNone/>
            </a:pPr>
            <a:endParaRPr lang="zh-CN" altLang="en-US" dirty="0"/>
          </a:p>
        </p:txBody>
      </p:sp>
    </p:spTree>
    <p:extLst>
      <p:ext uri="{BB962C8B-B14F-4D97-AF65-F5344CB8AC3E}">
        <p14:creationId xmlns:p14="http://schemas.microsoft.com/office/powerpoint/2010/main" val="351938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88503"/>
            <a:ext cx="8964487" cy="6092825"/>
          </a:xfrm>
        </p:spPr>
        <p:txBody>
          <a:bodyPr/>
          <a:lstStyle/>
          <a:p>
            <a:pPr indent="715963">
              <a:buNone/>
            </a:pPr>
            <a:r>
              <a:rPr lang="zh-CN" altLang="zh-CN" b="1" dirty="0">
                <a:solidFill>
                  <a:srgbClr val="FF0000"/>
                </a:solidFill>
              </a:rPr>
              <a:t>（</a:t>
            </a:r>
            <a:r>
              <a:rPr lang="en-US" altLang="zh-CN" b="1" dirty="0">
                <a:solidFill>
                  <a:srgbClr val="FF0000"/>
                </a:solidFill>
              </a:rPr>
              <a:t>2</a:t>
            </a:r>
            <a:r>
              <a:rPr lang="zh-CN" altLang="zh-CN" b="1" dirty="0">
                <a:solidFill>
                  <a:srgbClr val="FF0000"/>
                </a:solidFill>
              </a:rPr>
              <a:t>）签名过程</a:t>
            </a:r>
          </a:p>
          <a:p>
            <a:pPr indent="715963">
              <a:buNone/>
            </a:pPr>
            <a:r>
              <a:rPr lang="zh-CN" altLang="zh-CN" dirty="0"/>
              <a:t>假设签名者为</a:t>
            </a:r>
            <a:r>
              <a:rPr lang="en-US" altLang="zh-CN" dirty="0"/>
              <a:t>Bob</a:t>
            </a:r>
            <a:r>
              <a:rPr lang="zh-CN" altLang="zh-CN" dirty="0"/>
              <a:t>，则</a:t>
            </a:r>
            <a:r>
              <a:rPr lang="zh-CN" altLang="zh-CN" b="1" dirty="0">
                <a:solidFill>
                  <a:srgbClr val="FF0000"/>
                </a:solidFill>
              </a:rPr>
              <a:t>只有</a:t>
            </a:r>
            <a:r>
              <a:rPr lang="en-US" altLang="zh-CN" b="1" dirty="0">
                <a:solidFill>
                  <a:srgbClr val="FF0000"/>
                </a:solidFill>
              </a:rPr>
              <a:t>Bob</a:t>
            </a:r>
            <a:r>
              <a:rPr lang="zh-CN" altLang="zh-CN" b="1" dirty="0">
                <a:solidFill>
                  <a:srgbClr val="FF0000"/>
                </a:solidFill>
              </a:rPr>
              <a:t>知道秘密密钥</a:t>
            </a:r>
            <a:r>
              <a:rPr lang="en-US" altLang="zh-CN" b="1" dirty="0">
                <a:solidFill>
                  <a:srgbClr val="FF0000"/>
                </a:solidFill>
              </a:rPr>
              <a:t>{d, n}</a:t>
            </a:r>
            <a:r>
              <a:rPr lang="zh-CN" altLang="zh-CN" dirty="0"/>
              <a:t>。</a:t>
            </a:r>
          </a:p>
          <a:p>
            <a:pPr indent="715963">
              <a:buNone/>
            </a:pPr>
            <a:r>
              <a:rPr lang="zh-CN" altLang="zh-CN" dirty="0"/>
              <a:t>设需要签名的消息为</a:t>
            </a:r>
            <a:r>
              <a:rPr lang="en-US" altLang="zh-CN" dirty="0"/>
              <a:t>m</a:t>
            </a:r>
            <a:r>
              <a:rPr lang="zh-CN" altLang="zh-CN" dirty="0"/>
              <a:t>，则签名者</a:t>
            </a:r>
            <a:r>
              <a:rPr lang="en-US" altLang="zh-CN" dirty="0"/>
              <a:t>Bob</a:t>
            </a:r>
            <a:r>
              <a:rPr lang="zh-CN" altLang="zh-CN" dirty="0"/>
              <a:t>通过如下计算对</a:t>
            </a:r>
            <a:r>
              <a:rPr lang="en-US" altLang="zh-CN" dirty="0"/>
              <a:t>m</a:t>
            </a:r>
            <a:r>
              <a:rPr lang="zh-CN" altLang="zh-CN" b="1" dirty="0">
                <a:solidFill>
                  <a:srgbClr val="FF0000"/>
                </a:solidFill>
              </a:rPr>
              <a:t>签名：</a:t>
            </a:r>
            <a:r>
              <a:rPr lang="en-US" altLang="zh-CN" b="1" dirty="0" err="1">
                <a:solidFill>
                  <a:srgbClr val="FF0000"/>
                </a:solidFill>
              </a:rPr>
              <a:t>s≡m</a:t>
            </a:r>
            <a:r>
              <a:rPr lang="en-US" altLang="zh-CN" b="1" baseline="30000" dirty="0" err="1">
                <a:solidFill>
                  <a:srgbClr val="FF0000"/>
                </a:solidFill>
              </a:rPr>
              <a:t>d</a:t>
            </a:r>
            <a:r>
              <a:rPr lang="en-US" altLang="zh-CN" b="1" dirty="0">
                <a:solidFill>
                  <a:srgbClr val="FF0000"/>
                </a:solidFill>
              </a:rPr>
              <a:t> mod n</a:t>
            </a:r>
            <a:endParaRPr lang="zh-CN" altLang="zh-CN" b="1" dirty="0">
              <a:solidFill>
                <a:srgbClr val="FF0000"/>
              </a:solidFill>
            </a:endParaRPr>
          </a:p>
          <a:p>
            <a:pPr indent="715963">
              <a:buNone/>
            </a:pPr>
            <a:r>
              <a:rPr lang="zh-CN" altLang="zh-CN" dirty="0"/>
              <a:t>（</a:t>
            </a:r>
            <a:r>
              <a:rPr lang="en-US" altLang="zh-CN" dirty="0"/>
              <a:t>m, s</a:t>
            </a:r>
            <a:r>
              <a:rPr lang="zh-CN" altLang="zh-CN" dirty="0"/>
              <a:t>）为对消息</a:t>
            </a:r>
            <a:r>
              <a:rPr lang="en-US" altLang="zh-CN" dirty="0"/>
              <a:t>m</a:t>
            </a:r>
            <a:r>
              <a:rPr lang="zh-CN" altLang="zh-CN" dirty="0"/>
              <a:t>的签名。</a:t>
            </a:r>
            <a:r>
              <a:rPr lang="en-US" altLang="zh-CN" dirty="0"/>
              <a:t>Bob</a:t>
            </a:r>
            <a:r>
              <a:rPr lang="zh-CN" altLang="zh-CN" dirty="0"/>
              <a:t>在公共媒体上宣称他发布了消息</a:t>
            </a:r>
            <a:r>
              <a:rPr lang="en-US" altLang="zh-CN" dirty="0"/>
              <a:t>m</a:t>
            </a:r>
            <a:r>
              <a:rPr lang="zh-CN" altLang="zh-CN" dirty="0"/>
              <a:t>，同时把对</a:t>
            </a:r>
            <a:r>
              <a:rPr lang="en-US" altLang="zh-CN" dirty="0"/>
              <a:t>m</a:t>
            </a:r>
            <a:r>
              <a:rPr lang="zh-CN" altLang="zh-CN" dirty="0"/>
              <a:t>的签名</a:t>
            </a:r>
            <a:r>
              <a:rPr lang="en-US" altLang="zh-CN" dirty="0"/>
              <a:t>s</a:t>
            </a:r>
            <a:r>
              <a:rPr lang="zh-CN" altLang="zh-CN" dirty="0"/>
              <a:t>置于消息后用于公众验证签名。</a:t>
            </a:r>
          </a:p>
          <a:p>
            <a:pPr indent="715963">
              <a:buNone/>
            </a:pPr>
            <a:endParaRPr lang="en-US" altLang="zh-CN" dirty="0" smtClean="0"/>
          </a:p>
          <a:p>
            <a:pPr indent="715963">
              <a:buNone/>
            </a:pPr>
            <a:r>
              <a:rPr lang="zh-CN" altLang="zh-CN" dirty="0"/>
              <a:t>（</a:t>
            </a:r>
            <a:r>
              <a:rPr lang="en-US" altLang="zh-CN" b="1" dirty="0">
                <a:solidFill>
                  <a:srgbClr val="FF0000"/>
                </a:solidFill>
              </a:rPr>
              <a:t>3</a:t>
            </a:r>
            <a:r>
              <a:rPr lang="zh-CN" altLang="zh-CN" b="1" dirty="0">
                <a:solidFill>
                  <a:srgbClr val="FF0000"/>
                </a:solidFill>
              </a:rPr>
              <a:t>）验证过程</a:t>
            </a:r>
            <a:r>
              <a:rPr lang="zh-CN" altLang="zh-CN" dirty="0"/>
              <a:t>。</a:t>
            </a:r>
          </a:p>
          <a:p>
            <a:pPr indent="715963">
              <a:buNone/>
            </a:pPr>
            <a:r>
              <a:rPr lang="zh-CN" altLang="zh-CN" dirty="0"/>
              <a:t>公众在看到消息</a:t>
            </a:r>
            <a:r>
              <a:rPr lang="en-US" altLang="zh-CN" dirty="0"/>
              <a:t>m</a:t>
            </a:r>
            <a:r>
              <a:rPr lang="zh-CN" altLang="zh-CN" dirty="0"/>
              <a:t>和对其签名</a:t>
            </a:r>
            <a:r>
              <a:rPr lang="en-US" altLang="zh-CN" dirty="0"/>
              <a:t>s</a:t>
            </a:r>
            <a:r>
              <a:rPr lang="zh-CN" altLang="zh-CN" dirty="0"/>
              <a:t>后，利用</a:t>
            </a:r>
            <a:r>
              <a:rPr lang="en-US" altLang="zh-CN" dirty="0"/>
              <a:t>Bob</a:t>
            </a:r>
            <a:r>
              <a:rPr lang="zh-CN" altLang="zh-CN" dirty="0"/>
              <a:t>的公开验证密钥</a:t>
            </a:r>
            <a:r>
              <a:rPr lang="en-US" altLang="zh-CN" dirty="0"/>
              <a:t>{e, n}</a:t>
            </a:r>
            <a:r>
              <a:rPr lang="zh-CN" altLang="zh-CN" dirty="0"/>
              <a:t>对消息进行验证。公众计算：</a:t>
            </a:r>
            <a:r>
              <a:rPr lang="en-US" altLang="zh-CN" b="1" dirty="0" err="1">
                <a:solidFill>
                  <a:srgbClr val="FF0000"/>
                </a:solidFill>
              </a:rPr>
              <a:t>m≡s</a:t>
            </a:r>
            <a:r>
              <a:rPr lang="en-US" altLang="zh-CN" b="1" baseline="30000" dirty="0" err="1">
                <a:solidFill>
                  <a:srgbClr val="FF0000"/>
                </a:solidFill>
              </a:rPr>
              <a:t>e</a:t>
            </a:r>
            <a:r>
              <a:rPr lang="en-US" altLang="zh-CN" b="1" dirty="0">
                <a:solidFill>
                  <a:srgbClr val="FF0000"/>
                </a:solidFill>
              </a:rPr>
              <a:t> mod n</a:t>
            </a:r>
            <a:r>
              <a:rPr lang="zh-CN" altLang="zh-CN" dirty="0"/>
              <a:t>是否成立，若成立，则</a:t>
            </a:r>
            <a:r>
              <a:rPr lang="en-US" altLang="zh-CN" dirty="0"/>
              <a:t>Bob</a:t>
            </a:r>
            <a:r>
              <a:rPr lang="zh-CN" altLang="zh-CN" dirty="0"/>
              <a:t>的签名有效。公众认为消息</a:t>
            </a:r>
            <a:r>
              <a:rPr lang="en-US" altLang="zh-CN" dirty="0"/>
              <a:t>m</a:t>
            </a:r>
            <a:r>
              <a:rPr lang="zh-CN" altLang="zh-CN" dirty="0"/>
              <a:t>的确是</a:t>
            </a:r>
            <a:r>
              <a:rPr lang="en-US" altLang="zh-CN" dirty="0"/>
              <a:t>Bob</a:t>
            </a:r>
            <a:r>
              <a:rPr lang="zh-CN" altLang="zh-CN" dirty="0"/>
              <a:t>所发布，且消息内容没有被篡改。也就是说，公众可以容易鉴别发布人发布的消息的完整性。</a:t>
            </a:r>
          </a:p>
          <a:p>
            <a:pPr indent="715963">
              <a:buNone/>
            </a:pPr>
            <a:endParaRPr lang="zh-CN" altLang="en-US" dirty="0"/>
          </a:p>
        </p:txBody>
      </p:sp>
    </p:spTree>
    <p:extLst>
      <p:ext uri="{BB962C8B-B14F-4D97-AF65-F5344CB8AC3E}">
        <p14:creationId xmlns:p14="http://schemas.microsoft.com/office/powerpoint/2010/main" val="50916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indent="715963">
              <a:buNone/>
            </a:pPr>
            <a:r>
              <a:rPr lang="zh-CN" altLang="zh-CN" dirty="0"/>
              <a:t>可以看到，</a:t>
            </a:r>
            <a:r>
              <a:rPr lang="en-US" altLang="zh-CN" dirty="0"/>
              <a:t>RSA</a:t>
            </a:r>
            <a:r>
              <a:rPr lang="zh-CN" altLang="zh-CN" dirty="0"/>
              <a:t>签名算法和加密算法参数产生过程相同</a:t>
            </a:r>
            <a:r>
              <a:rPr lang="zh-CN" altLang="zh-CN" dirty="0" smtClean="0"/>
              <a:t>。</a:t>
            </a:r>
            <a:r>
              <a:rPr lang="zh-CN" altLang="zh-CN" b="1" dirty="0" smtClean="0">
                <a:solidFill>
                  <a:srgbClr val="FF0000"/>
                </a:solidFill>
              </a:rPr>
              <a:t>差别</a:t>
            </a:r>
            <a:r>
              <a:rPr lang="zh-CN" altLang="zh-CN" dirty="0" smtClean="0"/>
              <a:t>在于</a:t>
            </a:r>
            <a:r>
              <a:rPr lang="en-US" altLang="zh-CN" dirty="0" smtClean="0"/>
              <a:t>:</a:t>
            </a:r>
          </a:p>
          <a:p>
            <a:pPr indent="715963">
              <a:buNone/>
            </a:pPr>
            <a:r>
              <a:rPr lang="zh-CN" altLang="zh-CN" dirty="0" smtClean="0"/>
              <a:t>在</a:t>
            </a:r>
            <a:r>
              <a:rPr lang="en-US" altLang="zh-CN" dirty="0"/>
              <a:t>RSA</a:t>
            </a:r>
            <a:r>
              <a:rPr lang="zh-CN" altLang="zh-CN" b="1" dirty="0">
                <a:solidFill>
                  <a:srgbClr val="FF0000"/>
                </a:solidFill>
              </a:rPr>
              <a:t>加密算法</a:t>
            </a:r>
            <a:r>
              <a:rPr lang="zh-CN" altLang="zh-CN" dirty="0"/>
              <a:t>中，消息发送方是用公钥对数据进行加密，然后消息接收方用私钥对密文进行解密获得消息，也即</a:t>
            </a:r>
            <a:r>
              <a:rPr lang="zh-CN" altLang="zh-CN" b="1" dirty="0">
                <a:solidFill>
                  <a:srgbClr val="FF0000"/>
                </a:solidFill>
              </a:rPr>
              <a:t>“公钥加密，私钥解密”</a:t>
            </a:r>
            <a:r>
              <a:rPr lang="zh-CN" altLang="zh-CN" dirty="0" smtClean="0"/>
              <a:t>；</a:t>
            </a:r>
            <a:endParaRPr lang="en-US" altLang="zh-CN" dirty="0" smtClean="0"/>
          </a:p>
          <a:p>
            <a:pPr indent="715963">
              <a:buNone/>
            </a:pPr>
            <a:r>
              <a:rPr lang="zh-CN" altLang="zh-CN" dirty="0" smtClean="0"/>
              <a:t>在</a:t>
            </a:r>
            <a:r>
              <a:rPr lang="en-US" altLang="zh-CN" dirty="0"/>
              <a:t>RSA</a:t>
            </a:r>
            <a:r>
              <a:rPr lang="zh-CN" altLang="zh-CN" b="1" dirty="0">
                <a:solidFill>
                  <a:srgbClr val="FF0000"/>
                </a:solidFill>
              </a:rPr>
              <a:t>签名算法</a:t>
            </a:r>
            <a:r>
              <a:rPr lang="zh-CN" altLang="zh-CN" dirty="0"/>
              <a:t>中，则是消息发布者用私钥对消息进行签名，消息接收者（往往是公众）用签名者的公钥进行验证，以鉴别消息在传送过程中是否被修改，也即“</a:t>
            </a:r>
            <a:r>
              <a:rPr lang="zh-CN" altLang="zh-CN" b="1" dirty="0">
                <a:solidFill>
                  <a:srgbClr val="FF0000"/>
                </a:solidFill>
              </a:rPr>
              <a:t>私钥签名，公钥验证”</a:t>
            </a:r>
            <a:r>
              <a:rPr lang="zh-CN" altLang="zh-CN" dirty="0"/>
              <a:t>。</a:t>
            </a:r>
          </a:p>
          <a:p>
            <a:endParaRPr lang="zh-CN" altLang="en-US" dirty="0"/>
          </a:p>
        </p:txBody>
      </p:sp>
    </p:spTree>
    <p:extLst>
      <p:ext uri="{BB962C8B-B14F-4D97-AF65-F5344CB8AC3E}">
        <p14:creationId xmlns:p14="http://schemas.microsoft.com/office/powerpoint/2010/main" val="177688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zh-CN" b="1" dirty="0"/>
              <a:t>本章导读：</a:t>
            </a:r>
            <a:endParaRPr lang="zh-CN" altLang="zh-CN" dirty="0"/>
          </a:p>
          <a:p>
            <a:pPr indent="715963">
              <a:buNone/>
            </a:pPr>
            <a:r>
              <a:rPr lang="zh-CN" altLang="zh-CN" dirty="0"/>
              <a:t>数字签名的出现是密码学理论发展的必然。本章首先介绍了数字签名的原理及分类，然后介绍了</a:t>
            </a:r>
            <a:r>
              <a:rPr lang="en-US" altLang="zh-CN" dirty="0"/>
              <a:t>RSA</a:t>
            </a:r>
            <a:r>
              <a:rPr lang="zh-CN" altLang="zh-CN" dirty="0"/>
              <a:t>及</a:t>
            </a:r>
            <a:r>
              <a:rPr lang="en-US" altLang="zh-CN" dirty="0" err="1"/>
              <a:t>ElGamal</a:t>
            </a:r>
            <a:r>
              <a:rPr lang="zh-CN" altLang="zh-CN" dirty="0"/>
              <a:t>数字签名算法，并在此基础上说明了数字签名的</a:t>
            </a:r>
            <a:r>
              <a:rPr lang="zh-CN" altLang="zh-CN" dirty="0" smtClean="0"/>
              <a:t>作用</a:t>
            </a:r>
            <a:r>
              <a:rPr lang="en-US" altLang="zh-CN" dirty="0" smtClean="0"/>
              <a:t>.</a:t>
            </a:r>
            <a:endParaRPr lang="zh-CN" altLang="en-US" dirty="0"/>
          </a:p>
        </p:txBody>
      </p:sp>
    </p:spTree>
    <p:extLst>
      <p:ext uri="{BB962C8B-B14F-4D97-AF65-F5344CB8AC3E}">
        <p14:creationId xmlns:p14="http://schemas.microsoft.com/office/powerpoint/2010/main" val="1010108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0" y="1268413"/>
            <a:ext cx="9036495" cy="4824412"/>
          </a:xfrm>
        </p:spPr>
        <p:txBody>
          <a:bodyPr/>
          <a:lstStyle/>
          <a:p>
            <a:pPr>
              <a:buNone/>
            </a:pPr>
            <a:r>
              <a:rPr lang="en-US" altLang="zh-CN" b="1" dirty="0"/>
              <a:t>2</a:t>
            </a:r>
            <a:r>
              <a:rPr lang="zh-CN" altLang="zh-CN" b="1" dirty="0"/>
              <a:t>．对上述</a:t>
            </a:r>
            <a:r>
              <a:rPr lang="en-US" altLang="zh-CN" b="1" dirty="0"/>
              <a:t>RSA</a:t>
            </a:r>
            <a:r>
              <a:rPr lang="zh-CN" altLang="zh-CN" b="1" dirty="0"/>
              <a:t>签名算法的一个攻击</a:t>
            </a:r>
            <a:endParaRPr lang="zh-CN" altLang="zh-CN" dirty="0"/>
          </a:p>
          <a:p>
            <a:pPr indent="715963">
              <a:buNone/>
            </a:pPr>
            <a:r>
              <a:rPr lang="zh-CN" altLang="zh-CN" dirty="0"/>
              <a:t>前面所描述的</a:t>
            </a:r>
            <a:r>
              <a:rPr lang="en-US" altLang="zh-CN" dirty="0"/>
              <a:t>RSA</a:t>
            </a:r>
            <a:r>
              <a:rPr lang="zh-CN" altLang="zh-CN" dirty="0"/>
              <a:t>签名算法是有缺陷的。假设攻击者</a:t>
            </a:r>
            <a:r>
              <a:rPr lang="en-US" altLang="zh-CN" dirty="0"/>
              <a:t>Eve</a:t>
            </a:r>
            <a:r>
              <a:rPr lang="zh-CN" altLang="zh-CN" dirty="0"/>
              <a:t>想得到签名者对消息</a:t>
            </a:r>
            <a:r>
              <a:rPr lang="en-US" altLang="zh-CN" dirty="0"/>
              <a:t>M</a:t>
            </a:r>
            <a:r>
              <a:rPr lang="zh-CN" altLang="zh-CN" dirty="0"/>
              <a:t>的签名，则攻击者</a:t>
            </a:r>
            <a:r>
              <a:rPr lang="en-US" altLang="zh-CN" dirty="0"/>
              <a:t>Eve</a:t>
            </a:r>
            <a:r>
              <a:rPr lang="zh-CN" altLang="zh-CN" dirty="0"/>
              <a:t>可以构造消息</a:t>
            </a:r>
            <a:r>
              <a:rPr lang="en-US" altLang="zh-CN" dirty="0"/>
              <a:t>M</a:t>
            </a:r>
            <a:r>
              <a:rPr lang="en-US" altLang="zh-CN" baseline="-25000" dirty="0"/>
              <a:t>1</a:t>
            </a:r>
            <a:r>
              <a:rPr lang="zh-CN" altLang="zh-CN" dirty="0"/>
              <a:t>和</a:t>
            </a:r>
            <a:r>
              <a:rPr lang="en-US" altLang="zh-CN" dirty="0"/>
              <a:t>M</a:t>
            </a:r>
            <a:r>
              <a:rPr lang="en-US" altLang="zh-CN" baseline="-25000" dirty="0"/>
              <a:t>2</a:t>
            </a:r>
            <a:r>
              <a:rPr lang="zh-CN" altLang="zh-CN" dirty="0"/>
              <a:t>，使</a:t>
            </a:r>
            <a:r>
              <a:rPr lang="en-US" altLang="zh-CN" b="1" dirty="0">
                <a:solidFill>
                  <a:srgbClr val="FF0000"/>
                </a:solidFill>
              </a:rPr>
              <a:t>M=M</a:t>
            </a:r>
            <a:r>
              <a:rPr lang="en-US" altLang="zh-CN" b="1" baseline="-25000" dirty="0">
                <a:solidFill>
                  <a:srgbClr val="FF0000"/>
                </a:solidFill>
              </a:rPr>
              <a:t>1</a:t>
            </a:r>
            <a:r>
              <a:rPr lang="en-US" altLang="zh-CN" b="1" dirty="0">
                <a:solidFill>
                  <a:srgbClr val="FF0000"/>
                </a:solidFill>
              </a:rPr>
              <a:t>*M</a:t>
            </a:r>
            <a:r>
              <a:rPr lang="en-US" altLang="zh-CN" b="1" baseline="-25000" dirty="0">
                <a:solidFill>
                  <a:srgbClr val="FF0000"/>
                </a:solidFill>
              </a:rPr>
              <a:t>2</a:t>
            </a:r>
            <a:r>
              <a:rPr lang="zh-CN" altLang="zh-CN" dirty="0"/>
              <a:t>。然后把消息</a:t>
            </a:r>
            <a:r>
              <a:rPr lang="en-US" altLang="zh-CN" dirty="0"/>
              <a:t>M</a:t>
            </a:r>
            <a:r>
              <a:rPr lang="en-US" altLang="zh-CN" baseline="-25000" dirty="0"/>
              <a:t>1</a:t>
            </a:r>
            <a:r>
              <a:rPr lang="zh-CN" altLang="zh-CN" dirty="0"/>
              <a:t>和</a:t>
            </a:r>
            <a:r>
              <a:rPr lang="en-US" altLang="zh-CN" dirty="0"/>
              <a:t>M</a:t>
            </a:r>
            <a:r>
              <a:rPr lang="en-US" altLang="zh-CN" baseline="-25000" dirty="0"/>
              <a:t>2</a:t>
            </a:r>
            <a:r>
              <a:rPr lang="zh-CN" altLang="zh-CN" dirty="0"/>
              <a:t>分别发送给签名者</a:t>
            </a:r>
            <a:r>
              <a:rPr lang="en-US" altLang="zh-CN" dirty="0"/>
              <a:t>Bob</a:t>
            </a:r>
            <a:r>
              <a:rPr lang="zh-CN" altLang="zh-CN" dirty="0"/>
              <a:t>进行签名。</a:t>
            </a:r>
          </a:p>
          <a:p>
            <a:pPr indent="715963">
              <a:buNone/>
            </a:pPr>
            <a:r>
              <a:rPr lang="zh-CN" altLang="zh-CN" dirty="0"/>
              <a:t>（</a:t>
            </a:r>
            <a:r>
              <a:rPr lang="en-US" altLang="zh-CN" dirty="0"/>
              <a:t>1</a:t>
            </a:r>
            <a:r>
              <a:rPr lang="zh-CN" altLang="zh-CN" dirty="0"/>
              <a:t>）设</a:t>
            </a:r>
            <a:r>
              <a:rPr lang="en-US" altLang="zh-CN" dirty="0"/>
              <a:t>Bob</a:t>
            </a:r>
            <a:r>
              <a:rPr lang="zh-CN" altLang="zh-CN" dirty="0"/>
              <a:t>对消息</a:t>
            </a:r>
            <a:r>
              <a:rPr lang="en-US" altLang="zh-CN" dirty="0"/>
              <a:t>M</a:t>
            </a:r>
            <a:r>
              <a:rPr lang="en-US" altLang="zh-CN" baseline="-25000" dirty="0"/>
              <a:t>1</a:t>
            </a:r>
            <a:r>
              <a:rPr lang="zh-CN" altLang="zh-CN" dirty="0"/>
              <a:t>的签名为</a:t>
            </a:r>
            <a:r>
              <a:rPr lang="en-US" altLang="zh-CN" dirty="0"/>
              <a:t>S</a:t>
            </a:r>
            <a:r>
              <a:rPr lang="en-US" altLang="zh-CN" baseline="-25000" dirty="0"/>
              <a:t>1</a:t>
            </a:r>
            <a:r>
              <a:rPr lang="zh-CN" altLang="zh-CN" dirty="0"/>
              <a:t>，即</a:t>
            </a:r>
            <a:r>
              <a:rPr lang="en-US" altLang="zh-CN" dirty="0"/>
              <a:t>S</a:t>
            </a:r>
            <a:r>
              <a:rPr lang="en-US" altLang="zh-CN" baseline="-25000" dirty="0"/>
              <a:t>1</a:t>
            </a:r>
            <a:r>
              <a:rPr lang="en-US" altLang="zh-CN" dirty="0"/>
              <a:t>≡M</a:t>
            </a:r>
            <a:r>
              <a:rPr lang="en-US" altLang="zh-CN" baseline="-25000" dirty="0"/>
              <a:t>1</a:t>
            </a:r>
            <a:r>
              <a:rPr lang="en-US" altLang="zh-CN" baseline="30000" dirty="0"/>
              <a:t>d </a:t>
            </a:r>
            <a:r>
              <a:rPr lang="en-US" altLang="zh-CN" dirty="0"/>
              <a:t>mod n</a:t>
            </a:r>
            <a:r>
              <a:rPr lang="zh-CN" altLang="zh-CN" dirty="0"/>
              <a:t>；</a:t>
            </a:r>
          </a:p>
          <a:p>
            <a:pPr indent="715963">
              <a:buNone/>
            </a:pPr>
            <a:r>
              <a:rPr lang="zh-CN" altLang="zh-CN" dirty="0"/>
              <a:t>（</a:t>
            </a:r>
            <a:r>
              <a:rPr lang="en-US" altLang="zh-CN" dirty="0"/>
              <a:t>2</a:t>
            </a:r>
            <a:r>
              <a:rPr lang="zh-CN" altLang="zh-CN" dirty="0"/>
              <a:t>）设</a:t>
            </a:r>
            <a:r>
              <a:rPr lang="en-US" altLang="zh-CN" dirty="0"/>
              <a:t>Bob</a:t>
            </a:r>
            <a:r>
              <a:rPr lang="zh-CN" altLang="zh-CN" dirty="0"/>
              <a:t>对消息</a:t>
            </a:r>
            <a:r>
              <a:rPr lang="en-US" altLang="zh-CN" dirty="0"/>
              <a:t>M</a:t>
            </a:r>
            <a:r>
              <a:rPr lang="en-US" altLang="zh-CN" baseline="-25000" dirty="0"/>
              <a:t>2</a:t>
            </a:r>
            <a:r>
              <a:rPr lang="zh-CN" altLang="zh-CN" dirty="0"/>
              <a:t>的签名为</a:t>
            </a:r>
            <a:r>
              <a:rPr lang="en-US" altLang="zh-CN" dirty="0"/>
              <a:t>S</a:t>
            </a:r>
            <a:r>
              <a:rPr lang="en-US" altLang="zh-CN" baseline="-25000" dirty="0"/>
              <a:t>2</a:t>
            </a:r>
            <a:r>
              <a:rPr lang="zh-CN" altLang="zh-CN" dirty="0"/>
              <a:t>，即</a:t>
            </a:r>
            <a:r>
              <a:rPr lang="en-US" altLang="zh-CN" dirty="0"/>
              <a:t>S</a:t>
            </a:r>
            <a:r>
              <a:rPr lang="en-US" altLang="zh-CN" baseline="-25000" dirty="0"/>
              <a:t>2</a:t>
            </a:r>
            <a:r>
              <a:rPr lang="en-US" altLang="zh-CN" dirty="0"/>
              <a:t>≡M</a:t>
            </a:r>
            <a:r>
              <a:rPr lang="en-US" altLang="zh-CN" baseline="-25000" dirty="0"/>
              <a:t>2</a:t>
            </a:r>
            <a:r>
              <a:rPr lang="en-US" altLang="zh-CN" baseline="30000" dirty="0"/>
              <a:t>d </a:t>
            </a:r>
            <a:r>
              <a:rPr lang="en-US" altLang="zh-CN" dirty="0"/>
              <a:t>mod n</a:t>
            </a:r>
            <a:r>
              <a:rPr lang="zh-CN" altLang="zh-CN" dirty="0"/>
              <a:t>；</a:t>
            </a:r>
          </a:p>
          <a:p>
            <a:pPr indent="715963">
              <a:buNone/>
            </a:pPr>
            <a:r>
              <a:rPr lang="zh-CN" altLang="zh-CN" dirty="0"/>
              <a:t>在得到</a:t>
            </a:r>
            <a:r>
              <a:rPr lang="en-US" altLang="zh-CN" dirty="0"/>
              <a:t>Bob</a:t>
            </a:r>
            <a:r>
              <a:rPr lang="zh-CN" altLang="zh-CN" dirty="0"/>
              <a:t>的两次对消息的签名后，则攻击者</a:t>
            </a:r>
            <a:r>
              <a:rPr lang="en-US" altLang="zh-CN" dirty="0"/>
              <a:t>Eve</a:t>
            </a:r>
            <a:r>
              <a:rPr lang="zh-CN" altLang="zh-CN" dirty="0"/>
              <a:t>很容易构造消息</a:t>
            </a:r>
            <a:r>
              <a:rPr lang="en-US" altLang="zh-CN" dirty="0"/>
              <a:t>M</a:t>
            </a:r>
            <a:r>
              <a:rPr lang="zh-CN" altLang="zh-CN" dirty="0"/>
              <a:t>的签名</a:t>
            </a:r>
            <a:r>
              <a:rPr lang="en-US" altLang="zh-CN" dirty="0"/>
              <a:t>S</a:t>
            </a:r>
            <a:r>
              <a:rPr lang="zh-CN" altLang="zh-CN" dirty="0"/>
              <a:t>，</a:t>
            </a:r>
            <a:r>
              <a:rPr lang="en-US" altLang="zh-CN" dirty="0"/>
              <a:t>S= </a:t>
            </a:r>
            <a:r>
              <a:rPr lang="en-US" altLang="zh-CN" dirty="0" err="1"/>
              <a:t>M</a:t>
            </a:r>
            <a:r>
              <a:rPr lang="en-US" altLang="zh-CN" baseline="30000" dirty="0" err="1"/>
              <a:t>d</a:t>
            </a:r>
            <a:r>
              <a:rPr lang="en-US" altLang="zh-CN" dirty="0"/>
              <a:t>=</a:t>
            </a:r>
            <a:r>
              <a:rPr lang="zh-CN" altLang="zh-CN" dirty="0"/>
              <a:t>（</a:t>
            </a:r>
            <a:r>
              <a:rPr lang="en-US" altLang="zh-CN" dirty="0"/>
              <a:t>M</a:t>
            </a:r>
            <a:r>
              <a:rPr lang="en-US" altLang="zh-CN" baseline="-25000" dirty="0"/>
              <a:t>1</a:t>
            </a:r>
            <a:r>
              <a:rPr lang="en-US" altLang="zh-CN" dirty="0"/>
              <a:t>*M</a:t>
            </a:r>
            <a:r>
              <a:rPr lang="en-US" altLang="zh-CN" baseline="-25000" dirty="0"/>
              <a:t>2</a:t>
            </a:r>
            <a:r>
              <a:rPr lang="en-US" altLang="zh-CN" dirty="0"/>
              <a:t>)</a:t>
            </a:r>
            <a:r>
              <a:rPr lang="en-US" altLang="zh-CN" baseline="30000" dirty="0"/>
              <a:t>d</a:t>
            </a:r>
            <a:r>
              <a:rPr lang="en-US" altLang="zh-CN" dirty="0"/>
              <a:t>modn≡S</a:t>
            </a:r>
            <a:r>
              <a:rPr lang="en-US" altLang="zh-CN" baseline="-25000" dirty="0"/>
              <a:t>2</a:t>
            </a:r>
            <a:r>
              <a:rPr lang="en-US" altLang="zh-CN" dirty="0"/>
              <a:t>*S</a:t>
            </a:r>
            <a:r>
              <a:rPr lang="en-US" altLang="zh-CN" baseline="-25000" dirty="0"/>
              <a:t>1</a:t>
            </a:r>
            <a:r>
              <a:rPr lang="zh-CN" altLang="zh-CN" dirty="0"/>
              <a:t>。</a:t>
            </a:r>
          </a:p>
          <a:p>
            <a:pPr>
              <a:buNone/>
            </a:pPr>
            <a:endParaRPr lang="zh-CN" altLang="en-US" dirty="0"/>
          </a:p>
        </p:txBody>
      </p:sp>
    </p:spTree>
    <p:extLst>
      <p:ext uri="{BB962C8B-B14F-4D97-AF65-F5344CB8AC3E}">
        <p14:creationId xmlns:p14="http://schemas.microsoft.com/office/powerpoint/2010/main" val="81853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268412"/>
            <a:ext cx="9036495" cy="5256931"/>
          </a:xfrm>
        </p:spPr>
        <p:txBody>
          <a:bodyPr/>
          <a:lstStyle/>
          <a:p>
            <a:pPr>
              <a:buNone/>
            </a:pPr>
            <a:r>
              <a:rPr lang="en-US" altLang="zh-CN" b="1" dirty="0"/>
              <a:t>3</a:t>
            </a:r>
            <a:r>
              <a:rPr lang="zh-CN" altLang="zh-CN" b="1" dirty="0"/>
              <a:t>．对上述</a:t>
            </a:r>
            <a:r>
              <a:rPr lang="en-US" altLang="zh-CN" b="1" dirty="0"/>
              <a:t>RSA</a:t>
            </a:r>
            <a:r>
              <a:rPr lang="zh-CN" altLang="zh-CN" b="1" dirty="0"/>
              <a:t>签名算法的改进</a:t>
            </a:r>
            <a:endParaRPr lang="zh-CN" altLang="zh-CN" dirty="0"/>
          </a:p>
          <a:p>
            <a:pPr indent="715963">
              <a:buNone/>
            </a:pPr>
            <a:r>
              <a:rPr lang="zh-CN" altLang="zh-CN" dirty="0"/>
              <a:t>假设公开的</a:t>
            </a:r>
            <a:r>
              <a:rPr lang="zh-CN" altLang="zh-CN" b="1" dirty="0">
                <a:solidFill>
                  <a:srgbClr val="FF0000"/>
                </a:solidFill>
              </a:rPr>
              <a:t>安全哈希函数</a:t>
            </a:r>
            <a:r>
              <a:rPr lang="zh-CN" altLang="zh-CN" dirty="0"/>
              <a:t>为</a:t>
            </a:r>
            <a:r>
              <a:rPr lang="en-US" altLang="zh-CN" dirty="0"/>
              <a:t>H(·)</a:t>
            </a:r>
            <a:r>
              <a:rPr lang="zh-CN" altLang="zh-CN" dirty="0"/>
              <a:t>，签名算法的参数选择如前所述，改进后签名方案的签名过程和验证过程如下：</a:t>
            </a:r>
          </a:p>
          <a:p>
            <a:pPr indent="715963">
              <a:buNone/>
            </a:pPr>
            <a:r>
              <a:rPr lang="zh-CN" altLang="zh-CN" dirty="0"/>
              <a:t>（</a:t>
            </a:r>
            <a:r>
              <a:rPr lang="en-US" altLang="zh-CN" dirty="0"/>
              <a:t>1</a:t>
            </a:r>
            <a:r>
              <a:rPr lang="zh-CN" altLang="zh-CN" dirty="0"/>
              <a:t>）签名过程</a:t>
            </a:r>
          </a:p>
          <a:p>
            <a:pPr indent="715963">
              <a:buNone/>
            </a:pPr>
            <a:r>
              <a:rPr lang="zh-CN" altLang="zh-CN" dirty="0"/>
              <a:t>设需要签名的消息为</a:t>
            </a:r>
            <a:r>
              <a:rPr lang="en-US" altLang="zh-CN" dirty="0"/>
              <a:t>m</a:t>
            </a:r>
            <a:r>
              <a:rPr lang="zh-CN" altLang="zh-CN" dirty="0"/>
              <a:t>，签名者</a:t>
            </a:r>
            <a:r>
              <a:rPr lang="en-US" altLang="zh-CN" dirty="0"/>
              <a:t>Bob</a:t>
            </a:r>
            <a:r>
              <a:rPr lang="zh-CN" altLang="zh-CN" dirty="0"/>
              <a:t>通过如下计算完成</a:t>
            </a:r>
            <a:r>
              <a:rPr lang="zh-CN" altLang="zh-CN" b="1" dirty="0">
                <a:solidFill>
                  <a:srgbClr val="FF0000"/>
                </a:solidFill>
              </a:rPr>
              <a:t>签名</a:t>
            </a:r>
            <a:r>
              <a:rPr lang="zh-CN" altLang="zh-CN" dirty="0" smtClean="0"/>
              <a:t>：</a:t>
            </a:r>
            <a:r>
              <a:rPr lang="en-US" altLang="zh-CN" b="1" dirty="0" err="1" smtClean="0">
                <a:solidFill>
                  <a:srgbClr val="FF0000"/>
                </a:solidFill>
              </a:rPr>
              <a:t>s</a:t>
            </a:r>
            <a:r>
              <a:rPr lang="en-US" altLang="zh-CN" b="1" dirty="0" err="1">
                <a:solidFill>
                  <a:srgbClr val="FF0000"/>
                </a:solidFill>
              </a:rPr>
              <a:t>≡H</a:t>
            </a:r>
            <a:r>
              <a:rPr lang="en-US" altLang="zh-CN" b="1" dirty="0">
                <a:solidFill>
                  <a:srgbClr val="FF0000"/>
                </a:solidFill>
              </a:rPr>
              <a:t>(m)</a:t>
            </a:r>
            <a:r>
              <a:rPr lang="en-US" altLang="zh-CN" b="1" baseline="30000" dirty="0">
                <a:solidFill>
                  <a:srgbClr val="FF0000"/>
                </a:solidFill>
              </a:rPr>
              <a:t>d</a:t>
            </a:r>
            <a:r>
              <a:rPr lang="en-US" altLang="zh-CN" b="1" dirty="0">
                <a:solidFill>
                  <a:srgbClr val="FF0000"/>
                </a:solidFill>
              </a:rPr>
              <a:t> mod n</a:t>
            </a:r>
            <a:endParaRPr lang="zh-CN" altLang="zh-CN" b="1" dirty="0">
              <a:solidFill>
                <a:srgbClr val="FF0000"/>
              </a:solidFill>
            </a:endParaRPr>
          </a:p>
          <a:p>
            <a:pPr indent="715963">
              <a:buNone/>
            </a:pPr>
            <a:r>
              <a:rPr lang="zh-CN" altLang="zh-CN" dirty="0"/>
              <a:t>（</a:t>
            </a:r>
            <a:r>
              <a:rPr lang="en-US" altLang="zh-CN" dirty="0"/>
              <a:t>m, s</a:t>
            </a:r>
            <a:r>
              <a:rPr lang="zh-CN" altLang="zh-CN" dirty="0"/>
              <a:t>）为对消息</a:t>
            </a:r>
            <a:r>
              <a:rPr lang="en-US" altLang="zh-CN" dirty="0"/>
              <a:t>m</a:t>
            </a:r>
            <a:r>
              <a:rPr lang="zh-CN" altLang="zh-CN" dirty="0"/>
              <a:t>的签名</a:t>
            </a:r>
            <a:r>
              <a:rPr lang="zh-CN" altLang="zh-CN" dirty="0" smtClean="0"/>
              <a:t>。</a:t>
            </a:r>
            <a:endParaRPr lang="en-US" altLang="zh-CN" dirty="0" smtClean="0"/>
          </a:p>
          <a:p>
            <a:pPr indent="715963">
              <a:buNone/>
            </a:pPr>
            <a:endParaRPr lang="zh-CN" altLang="zh-CN" dirty="0"/>
          </a:p>
          <a:p>
            <a:pPr indent="715963">
              <a:buNone/>
            </a:pPr>
            <a:r>
              <a:rPr lang="zh-CN" altLang="zh-CN" dirty="0"/>
              <a:t>（</a:t>
            </a:r>
            <a:r>
              <a:rPr lang="en-US" altLang="zh-CN" dirty="0"/>
              <a:t>2</a:t>
            </a:r>
            <a:r>
              <a:rPr lang="zh-CN" altLang="zh-CN" dirty="0"/>
              <a:t>）验证过程</a:t>
            </a:r>
          </a:p>
          <a:p>
            <a:pPr indent="715963">
              <a:buNone/>
            </a:pPr>
            <a:r>
              <a:rPr lang="zh-CN" altLang="zh-CN" dirty="0"/>
              <a:t>在收到消息</a:t>
            </a:r>
            <a:r>
              <a:rPr lang="en-US" altLang="zh-CN" dirty="0"/>
              <a:t>m</a:t>
            </a:r>
            <a:r>
              <a:rPr lang="zh-CN" altLang="zh-CN" dirty="0"/>
              <a:t>和签名</a:t>
            </a:r>
            <a:r>
              <a:rPr lang="en-US" altLang="zh-CN" dirty="0"/>
              <a:t>s</a:t>
            </a:r>
            <a:r>
              <a:rPr lang="zh-CN" altLang="zh-CN" dirty="0"/>
              <a:t>后，</a:t>
            </a:r>
            <a:r>
              <a:rPr lang="zh-CN" altLang="zh-CN" b="1" dirty="0">
                <a:solidFill>
                  <a:srgbClr val="FF0000"/>
                </a:solidFill>
              </a:rPr>
              <a:t>验证</a:t>
            </a:r>
            <a:r>
              <a:rPr lang="en-US" altLang="zh-CN" b="1" dirty="0">
                <a:solidFill>
                  <a:srgbClr val="FF0000"/>
                </a:solidFill>
              </a:rPr>
              <a:t>H(m)≡s</a:t>
            </a:r>
            <a:r>
              <a:rPr lang="en-US" altLang="zh-CN" b="1" baseline="30000" dirty="0">
                <a:solidFill>
                  <a:srgbClr val="FF0000"/>
                </a:solidFill>
              </a:rPr>
              <a:t>e</a:t>
            </a:r>
            <a:r>
              <a:rPr lang="en-US" altLang="zh-CN" b="1" dirty="0">
                <a:solidFill>
                  <a:srgbClr val="FF0000"/>
                </a:solidFill>
              </a:rPr>
              <a:t> mod n </a:t>
            </a:r>
            <a:r>
              <a:rPr lang="zh-CN" altLang="zh-CN" dirty="0"/>
              <a:t>是否成立。若成立，则签名有效。</a:t>
            </a:r>
            <a:endParaRPr lang="zh-CN" altLang="en-US" dirty="0"/>
          </a:p>
        </p:txBody>
      </p:sp>
    </p:spTree>
    <p:extLst>
      <p:ext uri="{BB962C8B-B14F-4D97-AF65-F5344CB8AC3E}">
        <p14:creationId xmlns:p14="http://schemas.microsoft.com/office/powerpoint/2010/main" val="130519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92088"/>
            <a:ext cx="7560840" cy="2012776"/>
          </a:xfrm>
          <a:prstGeom prst="rect">
            <a:avLst/>
          </a:prstGeom>
          <a:noFill/>
          <a:extLst>
            <a:ext uri="{909E8E84-426E-40DD-AFC4-6F175D3DCCD1}">
              <a14:hiddenFill xmlns:a14="http://schemas.microsoft.com/office/drawing/2010/main">
                <a:solidFill>
                  <a:srgbClr val="000000"/>
                </a:solidFill>
              </a14:hiddenFill>
            </a:ext>
          </a:extLst>
        </p:spPr>
      </p:pic>
      <mc:AlternateContent xmlns:mc="http://schemas.openxmlformats.org/markup-compatibility/2006" xmlns:a14="http://schemas.microsoft.com/office/drawing/2010/main">
        <mc:Choice Requires="a14">
          <p:sp>
            <p:nvSpPr>
              <p:cNvPr id="5" name="内容占位符 2"/>
              <p:cNvSpPr>
                <a:spLocks noGrp="1"/>
              </p:cNvSpPr>
              <p:nvPr>
                <p:ph idx="1"/>
              </p:nvPr>
            </p:nvSpPr>
            <p:spPr>
              <a:xfrm>
                <a:off x="290512" y="2348879"/>
                <a:ext cx="8745984" cy="4104457"/>
              </a:xfrm>
            </p:spPr>
            <p:txBody>
              <a:bodyPr/>
              <a:lstStyle/>
              <a:p>
                <a:pPr indent="715963">
                  <a:buNone/>
                </a:pPr>
                <a:r>
                  <a:rPr lang="zh-CN" altLang="zh-CN" b="1" dirty="0" smtClean="0">
                    <a:solidFill>
                      <a:srgbClr val="FF0000"/>
                    </a:solidFill>
                  </a:rPr>
                  <a:t>灰色</a:t>
                </a:r>
                <a:r>
                  <a:rPr lang="zh-CN" altLang="zh-CN" b="1" dirty="0">
                    <a:solidFill>
                      <a:srgbClr val="FF0000"/>
                    </a:solidFill>
                  </a:rPr>
                  <a:t>框</a:t>
                </a:r>
                <a:r>
                  <a:rPr lang="zh-CN" altLang="zh-CN" dirty="0"/>
                  <a:t>部分</a:t>
                </a:r>
                <a:r>
                  <a:rPr lang="en-US" altLang="zh-CN" dirty="0"/>
                  <a:t>(</a:t>
                </a:r>
                <a:r>
                  <a:rPr lang="zh-CN" altLang="zh-CN" dirty="0"/>
                  <a:t>即</a:t>
                </a:r>
                <a14:m>
                  <m:oMath xmlns:m="http://schemas.openxmlformats.org/officeDocument/2006/math">
                    <m:sSub>
                      <m:sSubPr>
                        <m:ctrlPr>
                          <a:rPr lang="zh-CN" altLang="zh-CN" i="1">
                            <a:latin typeface="Cambria Math"/>
                          </a:rPr>
                        </m:ctrlPr>
                      </m:sSubPr>
                      <m:e>
                        <m:r>
                          <a:rPr lang="en-US" altLang="zh-CN" i="1">
                            <a:latin typeface="Cambria Math"/>
                          </a:rPr>
                          <m:t>𝐸</m:t>
                        </m:r>
                      </m:e>
                      <m:sub>
                        <m:sSub>
                          <m:sSubPr>
                            <m:ctrlPr>
                              <a:rPr lang="zh-CN" altLang="zh-CN" i="1">
                                <a:latin typeface="Cambria Math"/>
                              </a:rPr>
                            </m:ctrlPr>
                          </m:sSubPr>
                          <m:e>
                            <m:r>
                              <a:rPr lang="en-US" altLang="zh-CN" i="1">
                                <a:latin typeface="Cambria Math"/>
                              </a:rPr>
                              <m:t>𝑆𝐾</m:t>
                            </m:r>
                          </m:e>
                          <m:sub>
                            <m:r>
                              <a:rPr lang="en-US" altLang="zh-CN" i="1">
                                <a:latin typeface="Cambria Math"/>
                              </a:rPr>
                              <m:t>𝐴</m:t>
                            </m:r>
                          </m:sub>
                        </m:sSub>
                      </m:sub>
                    </m:sSub>
                    <m:r>
                      <a:rPr lang="en-US" altLang="zh-CN">
                        <a:latin typeface="Cambria Math"/>
                      </a:rPr>
                      <m:t>(</m:t>
                    </m:r>
                    <m:r>
                      <m:rPr>
                        <m:sty m:val="p"/>
                      </m:rPr>
                      <a:rPr lang="en-US" altLang="zh-CN">
                        <a:latin typeface="Cambria Math"/>
                      </a:rPr>
                      <m:t>H</m:t>
                    </m:r>
                    <m:r>
                      <a:rPr lang="en-US" altLang="zh-CN">
                        <a:latin typeface="Cambria Math"/>
                      </a:rPr>
                      <m:t>(</m:t>
                    </m:r>
                    <m:r>
                      <m:rPr>
                        <m:sty m:val="p"/>
                      </m:rPr>
                      <a:rPr lang="en-US" altLang="zh-CN">
                        <a:latin typeface="Cambria Math"/>
                      </a:rPr>
                      <m:t>M</m:t>
                    </m:r>
                    <m:r>
                      <a:rPr lang="en-US" altLang="zh-CN">
                        <a:latin typeface="Cambria Math"/>
                      </a:rPr>
                      <m:t>)</m:t>
                    </m:r>
                  </m:oMath>
                </a14:m>
                <a:r>
                  <a:rPr lang="en-US" altLang="zh-CN" dirty="0"/>
                  <a:t>)</a:t>
                </a:r>
                <a:r>
                  <a:rPr lang="zh-CN" altLang="zh-CN" dirty="0"/>
                  <a:t>表示不能篡改或伪造的内容，也即用私钥对消息的摘要进行签名后得到的签名信息</a:t>
                </a:r>
                <a:r>
                  <a:rPr lang="zh-CN" altLang="zh-CN" dirty="0" smtClean="0"/>
                  <a:t>．</a:t>
                </a:r>
                <a:endParaRPr lang="en-US" altLang="zh-CN" dirty="0" smtClean="0"/>
              </a:p>
              <a:p>
                <a:pPr indent="715963">
                  <a:buNone/>
                </a:pPr>
                <a:r>
                  <a:rPr lang="zh-CN" altLang="zh-CN" dirty="0" smtClean="0"/>
                  <a:t>在</a:t>
                </a:r>
                <a:r>
                  <a:rPr lang="zh-CN" altLang="zh-CN" dirty="0"/>
                  <a:t>上面的算法中，</a:t>
                </a:r>
                <a:r>
                  <a:rPr lang="zh-CN" altLang="zh-CN" b="1" dirty="0">
                    <a:solidFill>
                      <a:srgbClr val="FF0000"/>
                    </a:solidFill>
                  </a:rPr>
                  <a:t>当</a:t>
                </a:r>
                <a:r>
                  <a:rPr lang="en-US" altLang="zh-CN" b="1" dirty="0">
                    <a:solidFill>
                      <a:srgbClr val="FF0000"/>
                    </a:solidFill>
                  </a:rPr>
                  <a:t>M=M</a:t>
                </a:r>
                <a:r>
                  <a:rPr lang="en-US" altLang="zh-CN" b="1" baseline="-25000" dirty="0">
                    <a:solidFill>
                      <a:srgbClr val="FF0000"/>
                    </a:solidFill>
                  </a:rPr>
                  <a:t>1</a:t>
                </a:r>
                <a:r>
                  <a:rPr lang="en-US" altLang="zh-CN" b="1" dirty="0">
                    <a:solidFill>
                      <a:srgbClr val="FF0000"/>
                    </a:solidFill>
                  </a:rPr>
                  <a:t>*M</a:t>
                </a:r>
                <a:r>
                  <a:rPr lang="en-US" altLang="zh-CN" b="1" baseline="-25000" dirty="0">
                    <a:solidFill>
                      <a:srgbClr val="FF0000"/>
                    </a:solidFill>
                  </a:rPr>
                  <a:t>2</a:t>
                </a:r>
                <a:r>
                  <a:rPr lang="zh-CN" altLang="zh-CN" b="1" dirty="0">
                    <a:solidFill>
                      <a:srgbClr val="FF0000"/>
                    </a:solidFill>
                  </a:rPr>
                  <a:t>时，</a:t>
                </a:r>
                <a:r>
                  <a:rPr lang="en-US" altLang="zh-CN" b="1" dirty="0">
                    <a:solidFill>
                      <a:srgbClr val="FF0000"/>
                    </a:solidFill>
                  </a:rPr>
                  <a:t>H(M)= H(M</a:t>
                </a:r>
                <a:r>
                  <a:rPr lang="en-US" altLang="zh-CN" b="1" baseline="-25000" dirty="0">
                    <a:solidFill>
                      <a:srgbClr val="FF0000"/>
                    </a:solidFill>
                  </a:rPr>
                  <a:t>1</a:t>
                </a:r>
                <a:r>
                  <a:rPr lang="en-US" altLang="zh-CN" b="1" dirty="0">
                    <a:solidFill>
                      <a:srgbClr val="FF0000"/>
                    </a:solidFill>
                  </a:rPr>
                  <a:t>)* H(M</a:t>
                </a:r>
                <a:r>
                  <a:rPr lang="en-US" altLang="zh-CN" b="1" baseline="-25000" dirty="0">
                    <a:solidFill>
                      <a:srgbClr val="FF0000"/>
                    </a:solidFill>
                  </a:rPr>
                  <a:t>2</a:t>
                </a:r>
                <a:r>
                  <a:rPr lang="en-US" altLang="zh-CN" b="1" dirty="0">
                    <a:solidFill>
                      <a:srgbClr val="FF0000"/>
                    </a:solidFill>
                  </a:rPr>
                  <a:t>)</a:t>
                </a:r>
                <a:r>
                  <a:rPr lang="zh-CN" altLang="zh-CN" b="1" dirty="0">
                    <a:solidFill>
                      <a:srgbClr val="FF0000"/>
                    </a:solidFill>
                  </a:rPr>
                  <a:t>一般不成立</a:t>
                </a:r>
                <a:r>
                  <a:rPr lang="zh-CN" altLang="zh-CN" dirty="0"/>
                  <a:t>。而且，由消息摘要算法的特性，要找到两个消息</a:t>
                </a:r>
                <a:r>
                  <a:rPr lang="en-US" altLang="zh-CN" dirty="0"/>
                  <a:t>M</a:t>
                </a:r>
                <a:r>
                  <a:rPr lang="en-US" altLang="zh-CN" baseline="-25000" dirty="0"/>
                  <a:t>1</a:t>
                </a:r>
                <a:r>
                  <a:rPr lang="zh-CN" altLang="zh-CN" dirty="0"/>
                  <a:t>和</a:t>
                </a:r>
                <a:r>
                  <a:rPr lang="en-US" altLang="zh-CN" dirty="0"/>
                  <a:t>M</a:t>
                </a:r>
                <a:r>
                  <a:rPr lang="en-US" altLang="zh-CN" baseline="-25000" dirty="0"/>
                  <a:t>2</a:t>
                </a:r>
                <a:r>
                  <a:rPr lang="zh-CN" altLang="zh-CN" dirty="0"/>
                  <a:t>，使</a:t>
                </a:r>
                <a:r>
                  <a:rPr lang="en-US" altLang="zh-CN" dirty="0"/>
                  <a:t>H(M)= H(M</a:t>
                </a:r>
                <a:r>
                  <a:rPr lang="en-US" altLang="zh-CN" baseline="-25000" dirty="0"/>
                  <a:t>1</a:t>
                </a:r>
                <a:r>
                  <a:rPr lang="en-US" altLang="zh-CN" dirty="0"/>
                  <a:t>)* H(M</a:t>
                </a:r>
                <a:r>
                  <a:rPr lang="en-US" altLang="zh-CN" baseline="-25000" dirty="0"/>
                  <a:t>2</a:t>
                </a:r>
                <a:r>
                  <a:rPr lang="en-US" altLang="zh-CN" dirty="0"/>
                  <a:t>)</a:t>
                </a:r>
                <a:r>
                  <a:rPr lang="zh-CN" altLang="zh-CN" dirty="0"/>
                  <a:t>成立在计算上是不可行的，从而有效的防止了这类攻击方法。</a:t>
                </a:r>
              </a:p>
              <a:p>
                <a:pPr indent="715963">
                  <a:buNone/>
                </a:pPr>
                <a:r>
                  <a:rPr lang="zh-CN" altLang="zh-CN" dirty="0"/>
                  <a:t>可以看到，通过使用哈希函数，有效防止了对签名的伪造，增强了签名算法的安全性，这也是在很多签名算法中使用哈希函数的原因之一。</a:t>
                </a:r>
              </a:p>
              <a:p>
                <a:endParaRPr lang="zh-CN" altLang="en-US" dirty="0"/>
              </a:p>
            </p:txBody>
          </p:sp>
        </mc:Choice>
        <mc:Fallback xmlns="">
          <p:sp>
            <p:nvSpPr>
              <p:cNvPr id="5" name="内容占位符 2"/>
              <p:cNvSpPr>
                <a:spLocks noGrp="1" noRot="1" noChangeAspect="1" noMove="1" noResize="1" noEditPoints="1" noAdjustHandles="1" noChangeArrowheads="1" noChangeShapeType="1" noTextEdit="1"/>
              </p:cNvSpPr>
              <p:nvPr>
                <p:ph idx="1"/>
              </p:nvPr>
            </p:nvSpPr>
            <p:spPr>
              <a:xfrm>
                <a:off x="290512" y="2348879"/>
                <a:ext cx="8745984" cy="4104457"/>
              </a:xfrm>
              <a:blipFill rotWithShape="1">
                <a:blip r:embed="rId3"/>
                <a:stretch>
                  <a:fillRect l="-1255" t="-1335" r="-9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0506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8.4 </a:t>
            </a:r>
            <a:r>
              <a:rPr lang="zh-CN" altLang="zh-CN" b="1" dirty="0"/>
              <a:t>数字签名标准</a:t>
            </a:r>
            <a:r>
              <a:rPr lang="en-US" altLang="zh-CN" b="1" dirty="0" smtClean="0"/>
              <a:t>*</a:t>
            </a:r>
            <a:endParaRPr lang="zh-CN" altLang="en-US" dirty="0"/>
          </a:p>
        </p:txBody>
      </p:sp>
      <p:sp>
        <p:nvSpPr>
          <p:cNvPr id="3" name="内容占位符 2"/>
          <p:cNvSpPr>
            <a:spLocks noGrp="1"/>
          </p:cNvSpPr>
          <p:nvPr>
            <p:ph idx="1"/>
          </p:nvPr>
        </p:nvSpPr>
        <p:spPr/>
        <p:txBody>
          <a:bodyPr/>
          <a:lstStyle/>
          <a:p>
            <a:pPr>
              <a:buNone/>
            </a:pPr>
            <a:r>
              <a:rPr lang="en-US" altLang="zh-CN" b="1" dirty="0" smtClean="0"/>
              <a:t>8.4.1 </a:t>
            </a:r>
            <a:r>
              <a:rPr lang="zh-CN" altLang="zh-CN" b="1" dirty="0"/>
              <a:t>基于</a:t>
            </a:r>
            <a:r>
              <a:rPr lang="zh-CN" altLang="zh-CN" b="1" dirty="0">
                <a:solidFill>
                  <a:srgbClr val="FF0000"/>
                </a:solidFill>
              </a:rPr>
              <a:t>离散对数</a:t>
            </a:r>
            <a:r>
              <a:rPr lang="zh-CN" altLang="zh-CN" b="1" dirty="0"/>
              <a:t>的美国数字签名标准</a:t>
            </a:r>
            <a:endParaRPr lang="zh-CN" altLang="zh-CN" dirty="0"/>
          </a:p>
          <a:p>
            <a:pPr indent="625475">
              <a:buNone/>
            </a:pPr>
            <a:r>
              <a:rPr lang="en-US" altLang="zh-CN" b="1" dirty="0">
                <a:solidFill>
                  <a:srgbClr val="FF0000"/>
                </a:solidFill>
              </a:rPr>
              <a:t>1991</a:t>
            </a:r>
            <a:r>
              <a:rPr lang="zh-CN" altLang="zh-CN" b="1" dirty="0">
                <a:solidFill>
                  <a:srgbClr val="FF0000"/>
                </a:solidFill>
              </a:rPr>
              <a:t>年</a:t>
            </a:r>
            <a:r>
              <a:rPr lang="en-US" altLang="zh-CN" b="1" dirty="0">
                <a:solidFill>
                  <a:srgbClr val="FF0000"/>
                </a:solidFill>
              </a:rPr>
              <a:t>8</a:t>
            </a:r>
            <a:r>
              <a:rPr lang="zh-CN" altLang="zh-CN" b="1" dirty="0">
                <a:solidFill>
                  <a:srgbClr val="FF0000"/>
                </a:solidFill>
              </a:rPr>
              <a:t>月</a:t>
            </a:r>
            <a:r>
              <a:rPr lang="zh-CN" altLang="zh-CN" dirty="0"/>
              <a:t>，</a:t>
            </a:r>
            <a:r>
              <a:rPr lang="en-US" altLang="zh-CN" dirty="0"/>
              <a:t>NIST</a:t>
            </a:r>
            <a:r>
              <a:rPr lang="zh-CN" altLang="zh-CN" dirty="0"/>
              <a:t>颁发了一个通告，提出将</a:t>
            </a:r>
            <a:r>
              <a:rPr lang="zh-CN" altLang="zh-CN" b="1" dirty="0">
                <a:solidFill>
                  <a:srgbClr val="FF0000"/>
                </a:solidFill>
              </a:rPr>
              <a:t>数字签名算法（</a:t>
            </a:r>
            <a:r>
              <a:rPr lang="en-US" altLang="zh-CN" b="1" dirty="0">
                <a:solidFill>
                  <a:srgbClr val="FF0000"/>
                </a:solidFill>
              </a:rPr>
              <a:t>DSA</a:t>
            </a:r>
            <a:r>
              <a:rPr lang="zh-CN" altLang="zh-CN" b="1" dirty="0">
                <a:solidFill>
                  <a:srgbClr val="FF0000"/>
                </a:solidFill>
              </a:rPr>
              <a:t>）用于数字签名标准（</a:t>
            </a:r>
            <a:r>
              <a:rPr lang="en-US" altLang="zh-CN" b="1" dirty="0">
                <a:solidFill>
                  <a:srgbClr val="FF0000"/>
                </a:solidFill>
              </a:rPr>
              <a:t>DSS</a:t>
            </a:r>
            <a:r>
              <a:rPr lang="zh-CN" altLang="zh-CN" b="1" dirty="0">
                <a:solidFill>
                  <a:srgbClr val="FF0000"/>
                </a:solidFill>
              </a:rPr>
              <a:t>，</a:t>
            </a:r>
            <a:r>
              <a:rPr lang="en-US" altLang="zh-CN" b="1" dirty="0">
                <a:solidFill>
                  <a:srgbClr val="FF0000"/>
                </a:solidFill>
              </a:rPr>
              <a:t>Digital Signature Standard</a:t>
            </a:r>
            <a:r>
              <a:rPr lang="zh-CN" altLang="zh-CN" b="1" dirty="0">
                <a:solidFill>
                  <a:srgbClr val="FF0000"/>
                </a:solidFill>
              </a:rPr>
              <a:t>）</a:t>
            </a:r>
            <a:r>
              <a:rPr lang="zh-CN" altLang="zh-CN" dirty="0"/>
              <a:t>中。由于</a:t>
            </a:r>
            <a:r>
              <a:rPr lang="en-US" altLang="zh-CN" dirty="0"/>
              <a:t>RSA</a:t>
            </a:r>
            <a:r>
              <a:rPr lang="zh-CN" altLang="zh-CN" dirty="0"/>
              <a:t>算法及签名方案的广泛使用等各种原因，使得</a:t>
            </a:r>
            <a:r>
              <a:rPr lang="en-US" altLang="zh-CN" dirty="0"/>
              <a:t>DSS</a:t>
            </a:r>
            <a:r>
              <a:rPr lang="zh-CN" altLang="zh-CN" dirty="0"/>
              <a:t>的出现引起了很多的争议。</a:t>
            </a:r>
            <a:r>
              <a:rPr lang="en-US" altLang="zh-CN" dirty="0"/>
              <a:t>1994</a:t>
            </a:r>
            <a:r>
              <a:rPr lang="zh-CN" altLang="zh-CN" dirty="0"/>
              <a:t>年，在考虑了公众的建议后，该标准最终颁布。</a:t>
            </a:r>
          </a:p>
          <a:p>
            <a:endParaRPr lang="zh-CN" altLang="en-US" dirty="0"/>
          </a:p>
        </p:txBody>
      </p:sp>
    </p:spTree>
    <p:extLst>
      <p:ext uri="{BB962C8B-B14F-4D97-AF65-F5344CB8AC3E}">
        <p14:creationId xmlns:p14="http://schemas.microsoft.com/office/powerpoint/2010/main" val="3885895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4529" y="405135"/>
            <a:ext cx="8097911" cy="5904185"/>
          </a:xfrm>
        </p:spPr>
        <p:txBody>
          <a:bodyPr/>
          <a:lstStyle/>
          <a:p>
            <a:pPr>
              <a:buNone/>
            </a:pPr>
            <a:r>
              <a:rPr lang="en-US" altLang="zh-CN" b="1" dirty="0"/>
              <a:t>8.4.2 </a:t>
            </a:r>
            <a:r>
              <a:rPr lang="zh-CN" altLang="zh-CN" b="1" dirty="0"/>
              <a:t>基于椭圆曲线的美国数字签名标准</a:t>
            </a:r>
            <a:endParaRPr lang="zh-CN" altLang="zh-CN" dirty="0"/>
          </a:p>
          <a:p>
            <a:pPr indent="715963">
              <a:buNone/>
            </a:pPr>
            <a:r>
              <a:rPr lang="zh-CN" altLang="zh-CN" b="1" dirty="0">
                <a:solidFill>
                  <a:srgbClr val="FF0000"/>
                </a:solidFill>
              </a:rPr>
              <a:t>椭圆曲线数字签名算法（</a:t>
            </a:r>
            <a:r>
              <a:rPr lang="en-US" altLang="zh-CN" b="1" dirty="0">
                <a:solidFill>
                  <a:srgbClr val="FF0000"/>
                </a:solidFill>
              </a:rPr>
              <a:t>ECDSA</a:t>
            </a:r>
            <a:r>
              <a:rPr lang="zh-CN" altLang="zh-CN" b="1" dirty="0">
                <a:solidFill>
                  <a:srgbClr val="FF0000"/>
                </a:solidFill>
              </a:rPr>
              <a:t>）</a:t>
            </a:r>
            <a:r>
              <a:rPr lang="zh-CN" altLang="zh-CN" dirty="0"/>
              <a:t>是使用椭圆曲线对数字签名算法（</a:t>
            </a:r>
            <a:r>
              <a:rPr lang="en-US" altLang="zh-CN" dirty="0"/>
              <a:t>DSA</a:t>
            </a:r>
            <a:r>
              <a:rPr lang="zh-CN" altLang="zh-CN" dirty="0"/>
              <a:t>）的模拟。</a:t>
            </a:r>
            <a:r>
              <a:rPr lang="en-US" altLang="zh-CN" dirty="0"/>
              <a:t>ECDSA</a:t>
            </a:r>
            <a:r>
              <a:rPr lang="zh-CN" altLang="zh-CN" dirty="0"/>
              <a:t>首先由</a:t>
            </a:r>
            <a:r>
              <a:rPr lang="en-US" altLang="zh-CN" dirty="0"/>
              <a:t>Scott</a:t>
            </a:r>
            <a:r>
              <a:rPr lang="zh-CN" altLang="zh-CN" dirty="0"/>
              <a:t>和</a:t>
            </a:r>
            <a:r>
              <a:rPr lang="en-US" altLang="zh-CN" dirty="0"/>
              <a:t>Vanstone</a:t>
            </a:r>
            <a:r>
              <a:rPr lang="zh-CN" altLang="zh-CN" dirty="0"/>
              <a:t>在</a:t>
            </a:r>
            <a:r>
              <a:rPr lang="en-US" altLang="zh-CN" dirty="0"/>
              <a:t>1992</a:t>
            </a:r>
            <a:r>
              <a:rPr lang="zh-CN" altLang="zh-CN" dirty="0"/>
              <a:t>年为了响应</a:t>
            </a:r>
            <a:r>
              <a:rPr lang="en-US" altLang="zh-CN" dirty="0"/>
              <a:t>NIST</a:t>
            </a:r>
            <a:r>
              <a:rPr lang="zh-CN" altLang="zh-CN" dirty="0"/>
              <a:t>对数字签名标准（</a:t>
            </a:r>
            <a:r>
              <a:rPr lang="en-US" altLang="zh-CN" dirty="0"/>
              <a:t>DSS</a:t>
            </a:r>
            <a:r>
              <a:rPr lang="zh-CN" altLang="zh-CN" dirty="0"/>
              <a:t>）的要求而提出，</a:t>
            </a:r>
            <a:r>
              <a:rPr lang="en-US" altLang="zh-CN" b="1" dirty="0">
                <a:solidFill>
                  <a:srgbClr val="FF0000"/>
                </a:solidFill>
              </a:rPr>
              <a:t>1998</a:t>
            </a:r>
            <a:r>
              <a:rPr lang="zh-CN" altLang="zh-CN" b="1" dirty="0">
                <a:solidFill>
                  <a:srgbClr val="FF0000"/>
                </a:solidFill>
              </a:rPr>
              <a:t>年作为</a:t>
            </a:r>
            <a:r>
              <a:rPr lang="en-US" altLang="zh-CN" b="1" dirty="0">
                <a:solidFill>
                  <a:srgbClr val="FF0000"/>
                </a:solidFill>
              </a:rPr>
              <a:t>ISO</a:t>
            </a:r>
            <a:r>
              <a:rPr lang="zh-CN" altLang="zh-CN" b="1" dirty="0">
                <a:solidFill>
                  <a:srgbClr val="FF0000"/>
                </a:solidFill>
              </a:rPr>
              <a:t>标准被采纳，在</a:t>
            </a:r>
            <a:r>
              <a:rPr lang="en-US" altLang="zh-CN" b="1" dirty="0">
                <a:solidFill>
                  <a:srgbClr val="FF0000"/>
                </a:solidFill>
              </a:rPr>
              <a:t>1999</a:t>
            </a:r>
            <a:r>
              <a:rPr lang="zh-CN" altLang="zh-CN" b="1" dirty="0">
                <a:solidFill>
                  <a:srgbClr val="FF0000"/>
                </a:solidFill>
              </a:rPr>
              <a:t>年作为</a:t>
            </a:r>
            <a:r>
              <a:rPr lang="en-US" altLang="zh-CN" b="1" dirty="0">
                <a:solidFill>
                  <a:srgbClr val="FF0000"/>
                </a:solidFill>
              </a:rPr>
              <a:t>ANSI</a:t>
            </a:r>
            <a:r>
              <a:rPr lang="zh-CN" altLang="zh-CN" b="1" dirty="0">
                <a:solidFill>
                  <a:srgbClr val="FF0000"/>
                </a:solidFill>
              </a:rPr>
              <a:t>标准被采纳，并于</a:t>
            </a:r>
            <a:r>
              <a:rPr lang="en-US" altLang="zh-CN" b="1" dirty="0">
                <a:solidFill>
                  <a:srgbClr val="FF0000"/>
                </a:solidFill>
              </a:rPr>
              <a:t>2000</a:t>
            </a:r>
            <a:r>
              <a:rPr lang="zh-CN" altLang="zh-CN" b="1" dirty="0">
                <a:solidFill>
                  <a:srgbClr val="FF0000"/>
                </a:solidFill>
              </a:rPr>
              <a:t>年成为</a:t>
            </a:r>
            <a:r>
              <a:rPr lang="en-US" altLang="zh-CN" b="1" dirty="0">
                <a:solidFill>
                  <a:srgbClr val="FF0000"/>
                </a:solidFill>
              </a:rPr>
              <a:t>IEEE</a:t>
            </a:r>
            <a:r>
              <a:rPr lang="zh-CN" altLang="zh-CN" b="1" dirty="0">
                <a:solidFill>
                  <a:srgbClr val="FF0000"/>
                </a:solidFill>
              </a:rPr>
              <a:t>和</a:t>
            </a:r>
            <a:r>
              <a:rPr lang="en-US" altLang="zh-CN" b="1" dirty="0">
                <a:solidFill>
                  <a:srgbClr val="FF0000"/>
                </a:solidFill>
              </a:rPr>
              <a:t>FIPS</a:t>
            </a:r>
            <a:r>
              <a:rPr lang="zh-CN" altLang="zh-CN" b="1" dirty="0">
                <a:solidFill>
                  <a:srgbClr val="FF0000"/>
                </a:solidFill>
              </a:rPr>
              <a:t>标准。</a:t>
            </a:r>
          </a:p>
          <a:p>
            <a:pPr indent="715963">
              <a:buNone/>
            </a:pPr>
            <a:endParaRPr lang="en-US" altLang="zh-CN" dirty="0" smtClean="0"/>
          </a:p>
          <a:p>
            <a:pPr indent="715963">
              <a:buNone/>
            </a:pPr>
            <a:r>
              <a:rPr lang="zh-CN" altLang="zh-CN" dirty="0"/>
              <a:t>现在一般认为基于有限域乘法群上离散对数问题的密码体制需用</a:t>
            </a:r>
            <a:r>
              <a:rPr lang="en-US" altLang="zh-CN" dirty="0"/>
              <a:t>1024</a:t>
            </a:r>
            <a:r>
              <a:rPr lang="zh-CN" altLang="zh-CN" dirty="0"/>
              <a:t>比特</a:t>
            </a:r>
            <a:r>
              <a:rPr lang="en-US" altLang="zh-CN" dirty="0"/>
              <a:t>(</a:t>
            </a:r>
            <a:r>
              <a:rPr lang="zh-CN" altLang="zh-CN" dirty="0"/>
              <a:t>甚至</a:t>
            </a:r>
            <a:r>
              <a:rPr lang="en-US" altLang="zh-CN" dirty="0"/>
              <a:t>2048</a:t>
            </a:r>
            <a:r>
              <a:rPr lang="zh-CN" altLang="zh-CN" dirty="0"/>
              <a:t>比特</a:t>
            </a:r>
            <a:r>
              <a:rPr lang="en-US" altLang="zh-CN" dirty="0"/>
              <a:t>)</a:t>
            </a:r>
            <a:r>
              <a:rPr lang="zh-CN" altLang="zh-CN" dirty="0"/>
              <a:t>的模数才是安全的，但对基于有限域上椭圆曲线群离散对数问题的密码体制只需用</a:t>
            </a:r>
            <a:r>
              <a:rPr lang="en-US" altLang="zh-CN" dirty="0"/>
              <a:t>160</a:t>
            </a:r>
            <a:r>
              <a:rPr lang="zh-CN" altLang="zh-CN" dirty="0"/>
              <a:t>比特的模数就可达到这样级别的安全性。</a:t>
            </a:r>
            <a:endParaRPr lang="zh-CN" altLang="en-US" dirty="0"/>
          </a:p>
        </p:txBody>
      </p:sp>
    </p:spTree>
    <p:extLst>
      <p:ext uri="{BB962C8B-B14F-4D97-AF65-F5344CB8AC3E}">
        <p14:creationId xmlns:p14="http://schemas.microsoft.com/office/powerpoint/2010/main" val="3359131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b="1" dirty="0"/>
              <a:t>8.4.3 </a:t>
            </a:r>
            <a:r>
              <a:rPr lang="zh-CN" altLang="zh-CN" b="1" dirty="0"/>
              <a:t>基于离散对数的俄罗斯数字签名标准</a:t>
            </a:r>
            <a:endParaRPr lang="zh-CN" altLang="zh-CN" dirty="0"/>
          </a:p>
          <a:p>
            <a:pPr indent="715963">
              <a:buNone/>
            </a:pPr>
            <a:r>
              <a:rPr lang="zh-CN" altLang="zh-CN" dirty="0"/>
              <a:t>俄罗斯的数字签名算法在很多方面类似于</a:t>
            </a:r>
            <a:r>
              <a:rPr lang="en-US" altLang="zh-CN" dirty="0"/>
              <a:t>NIST DSA</a:t>
            </a:r>
            <a:r>
              <a:rPr lang="zh-CN" altLang="zh-CN" dirty="0"/>
              <a:t>，其签名生成及验证算法是在</a:t>
            </a:r>
            <a:r>
              <a:rPr lang="en-US" altLang="zh-CN" dirty="0"/>
              <a:t>NIST DSA</a:t>
            </a:r>
            <a:r>
              <a:rPr lang="zh-CN" altLang="zh-CN" dirty="0"/>
              <a:t>的基础上修改产生的。</a:t>
            </a:r>
          </a:p>
          <a:p>
            <a:pPr indent="715963">
              <a:buNone/>
            </a:pPr>
            <a:r>
              <a:rPr lang="en-US" altLang="zh-CN" dirty="0"/>
              <a:t>NIST DSA</a:t>
            </a:r>
            <a:r>
              <a:rPr lang="zh-CN" altLang="zh-CN" dirty="0"/>
              <a:t>的</a:t>
            </a:r>
            <a:r>
              <a:rPr lang="en-US" altLang="zh-CN" dirty="0"/>
              <a:t>q</a:t>
            </a:r>
            <a:r>
              <a:rPr lang="zh-CN" altLang="zh-CN" dirty="0"/>
              <a:t>的长度是</a:t>
            </a:r>
            <a:r>
              <a:rPr lang="en-US" altLang="zh-CN" dirty="0"/>
              <a:t>160</a:t>
            </a:r>
            <a:r>
              <a:rPr lang="zh-CN" altLang="zh-CN" dirty="0"/>
              <a:t>比特，而俄罗斯的签名方案中，</a:t>
            </a:r>
            <a:r>
              <a:rPr lang="en-US" altLang="zh-CN" dirty="0"/>
              <a:t>q</a:t>
            </a:r>
            <a:r>
              <a:rPr lang="zh-CN" altLang="zh-CN" dirty="0"/>
              <a:t>的长度至少是</a:t>
            </a:r>
            <a:r>
              <a:rPr lang="en-US" altLang="zh-CN" dirty="0"/>
              <a:t>255</a:t>
            </a:r>
            <a:r>
              <a:rPr lang="zh-CN" altLang="zh-CN" dirty="0"/>
              <a:t>比特，由此增加了模幂运算的计算量，因而安全性更高，但效率更低。</a:t>
            </a:r>
          </a:p>
          <a:p>
            <a:endParaRPr lang="zh-CN" altLang="en-US" dirty="0"/>
          </a:p>
        </p:txBody>
      </p:sp>
    </p:spTree>
    <p:extLst>
      <p:ext uri="{BB962C8B-B14F-4D97-AF65-F5344CB8AC3E}">
        <p14:creationId xmlns:p14="http://schemas.microsoft.com/office/powerpoint/2010/main" val="4152916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b="1" dirty="0"/>
              <a:t>8.4.4 </a:t>
            </a:r>
            <a:r>
              <a:rPr lang="zh-CN" altLang="zh-CN" b="1" dirty="0"/>
              <a:t>基于椭圆曲线的俄罗斯数字签名标准</a:t>
            </a:r>
            <a:endParaRPr lang="zh-CN" altLang="zh-CN" dirty="0"/>
          </a:p>
          <a:p>
            <a:pPr indent="625475">
              <a:buNone/>
            </a:pPr>
            <a:r>
              <a:rPr lang="zh-CN" altLang="zh-CN" dirty="0"/>
              <a:t>该标准算法类似于美国的</a:t>
            </a:r>
            <a:r>
              <a:rPr lang="en-US" altLang="zh-CN" dirty="0"/>
              <a:t>ECDSA</a:t>
            </a:r>
            <a:r>
              <a:rPr lang="zh-CN" altLang="zh-CN" dirty="0"/>
              <a:t>。</a:t>
            </a:r>
          </a:p>
          <a:p>
            <a:endParaRPr lang="zh-CN" altLang="en-US" dirty="0"/>
          </a:p>
        </p:txBody>
      </p:sp>
    </p:spTree>
    <p:extLst>
      <p:ext uri="{BB962C8B-B14F-4D97-AF65-F5344CB8AC3E}">
        <p14:creationId xmlns:p14="http://schemas.microsoft.com/office/powerpoint/2010/main" val="757651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b="1" dirty="0"/>
              <a:t>8.4.5 </a:t>
            </a:r>
            <a:r>
              <a:rPr lang="zh-CN" altLang="zh-CN" b="1" dirty="0"/>
              <a:t>中国的数字签名标准</a:t>
            </a:r>
            <a:endParaRPr lang="zh-CN" altLang="zh-CN" dirty="0"/>
          </a:p>
          <a:p>
            <a:pPr indent="715963">
              <a:buNone/>
            </a:pPr>
            <a:r>
              <a:rPr lang="zh-CN" altLang="zh-CN" dirty="0"/>
              <a:t>在商用密码领域，主要的身份验证手段是使用基于公钥基础设施的数字证书进行验证和安全保护，为了保证商用密码应用的安全性，国家密码管理局牵头，相关单位研制了适用于我国商用密码领域专用的非对称算法</a:t>
            </a:r>
            <a:r>
              <a:rPr lang="en-US" altLang="zh-CN" dirty="0"/>
              <a:t>SM2</a:t>
            </a:r>
            <a:r>
              <a:rPr lang="zh-CN" altLang="zh-CN" dirty="0"/>
              <a:t>和摘要算法</a:t>
            </a:r>
            <a:r>
              <a:rPr lang="en-US" altLang="zh-CN" dirty="0"/>
              <a:t>SM3</a:t>
            </a:r>
            <a:r>
              <a:rPr lang="zh-CN" altLang="zh-CN" dirty="0"/>
              <a:t>。</a:t>
            </a:r>
          </a:p>
          <a:p>
            <a:endParaRPr lang="zh-CN" altLang="en-US" dirty="0"/>
          </a:p>
        </p:txBody>
      </p:sp>
    </p:spTree>
    <p:extLst>
      <p:ext uri="{BB962C8B-B14F-4D97-AF65-F5344CB8AC3E}">
        <p14:creationId xmlns:p14="http://schemas.microsoft.com/office/powerpoint/2010/main" val="386808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6632"/>
            <a:ext cx="8928991" cy="6408712"/>
          </a:xfrm>
        </p:spPr>
        <p:txBody>
          <a:bodyPr/>
          <a:lstStyle/>
          <a:p>
            <a:pPr indent="715963">
              <a:buNone/>
            </a:pPr>
            <a:r>
              <a:rPr lang="en-US" altLang="zh-CN" dirty="0"/>
              <a:t>2011</a:t>
            </a:r>
            <a:r>
              <a:rPr lang="zh-CN" altLang="zh-CN" dirty="0"/>
              <a:t>年国家密码管理局下发了《关于做好公钥密码算法升级工作的通知》，规定</a:t>
            </a:r>
            <a:r>
              <a:rPr lang="en-US" altLang="zh-CN" b="1" dirty="0">
                <a:solidFill>
                  <a:srgbClr val="FF0000"/>
                </a:solidFill>
              </a:rPr>
              <a:t>2011</a:t>
            </a:r>
            <a:r>
              <a:rPr lang="zh-CN" altLang="zh-CN" b="1" dirty="0">
                <a:solidFill>
                  <a:srgbClr val="FF0000"/>
                </a:solidFill>
              </a:rPr>
              <a:t>年</a:t>
            </a:r>
            <a:r>
              <a:rPr lang="en-US" altLang="zh-CN" b="1" dirty="0">
                <a:solidFill>
                  <a:srgbClr val="FF0000"/>
                </a:solidFill>
              </a:rPr>
              <a:t>7</a:t>
            </a:r>
            <a:r>
              <a:rPr lang="zh-CN" altLang="zh-CN" b="1" dirty="0">
                <a:solidFill>
                  <a:srgbClr val="FF0000"/>
                </a:solidFill>
              </a:rPr>
              <a:t>月</a:t>
            </a:r>
            <a:r>
              <a:rPr lang="en-US" altLang="zh-CN" b="1" dirty="0">
                <a:solidFill>
                  <a:srgbClr val="FF0000"/>
                </a:solidFill>
              </a:rPr>
              <a:t>1</a:t>
            </a:r>
            <a:r>
              <a:rPr lang="zh-CN" altLang="zh-CN" b="1" dirty="0">
                <a:solidFill>
                  <a:srgbClr val="FF0000"/>
                </a:solidFill>
              </a:rPr>
              <a:t>日以后</a:t>
            </a:r>
            <a:r>
              <a:rPr lang="zh-CN" altLang="zh-CN" dirty="0"/>
              <a:t>投入运行并使用公钥密码的信息系统，应使用</a:t>
            </a:r>
            <a:r>
              <a:rPr lang="en-US" altLang="zh-CN" dirty="0"/>
              <a:t>SM2</a:t>
            </a:r>
            <a:r>
              <a:rPr lang="zh-CN" altLang="zh-CN" dirty="0"/>
              <a:t>椭圆曲线密码算法；规定从</a:t>
            </a:r>
            <a:r>
              <a:rPr lang="en-US" altLang="zh-CN" b="1" dirty="0">
                <a:solidFill>
                  <a:srgbClr val="FF0000"/>
                </a:solidFill>
              </a:rPr>
              <a:t>2011</a:t>
            </a:r>
            <a:r>
              <a:rPr lang="zh-CN" altLang="zh-CN" b="1" dirty="0">
                <a:solidFill>
                  <a:srgbClr val="FF0000"/>
                </a:solidFill>
              </a:rPr>
              <a:t>年</a:t>
            </a:r>
            <a:r>
              <a:rPr lang="en-US" altLang="zh-CN" b="1" dirty="0">
                <a:solidFill>
                  <a:srgbClr val="FF0000"/>
                </a:solidFill>
              </a:rPr>
              <a:t>2</a:t>
            </a:r>
            <a:r>
              <a:rPr lang="zh-CN" altLang="zh-CN" b="1" dirty="0">
                <a:solidFill>
                  <a:srgbClr val="FF0000"/>
                </a:solidFill>
              </a:rPr>
              <a:t>月</a:t>
            </a:r>
            <a:r>
              <a:rPr lang="en-US" altLang="zh-CN" b="1" dirty="0">
                <a:solidFill>
                  <a:srgbClr val="FF0000"/>
                </a:solidFill>
              </a:rPr>
              <a:t>28</a:t>
            </a:r>
            <a:r>
              <a:rPr lang="zh-CN" altLang="zh-CN" b="1" dirty="0">
                <a:solidFill>
                  <a:srgbClr val="FF0000"/>
                </a:solidFill>
              </a:rPr>
              <a:t>日起</a:t>
            </a:r>
            <a:r>
              <a:rPr lang="zh-CN" altLang="zh-CN" dirty="0"/>
              <a:t>在建和拟建公钥密码基础设施电子认证系统和密钥管理系统应使用</a:t>
            </a:r>
            <a:r>
              <a:rPr lang="en-US" altLang="zh-CN" dirty="0"/>
              <a:t>SM2</a:t>
            </a:r>
            <a:r>
              <a:rPr lang="zh-CN" altLang="zh-CN" dirty="0"/>
              <a:t>椭圆曲线密码算法，新研制的含有公钥密码算法的商用密码产品须支持</a:t>
            </a:r>
            <a:r>
              <a:rPr lang="en-US" altLang="zh-CN" dirty="0"/>
              <a:t>SM2</a:t>
            </a:r>
            <a:r>
              <a:rPr lang="zh-CN" altLang="zh-CN" dirty="0"/>
              <a:t>椭圆密码算法</a:t>
            </a:r>
            <a:r>
              <a:rPr lang="zh-CN" altLang="zh-CN" dirty="0" smtClean="0"/>
              <a:t>；已</a:t>
            </a:r>
            <a:r>
              <a:rPr lang="zh-CN" altLang="zh-CN" dirty="0"/>
              <a:t>审批的公钥密码基础设施电子认证系统和密钥管理系统应于</a:t>
            </a:r>
            <a:r>
              <a:rPr lang="en-US" altLang="zh-CN" b="1" dirty="0">
                <a:solidFill>
                  <a:srgbClr val="FF0000"/>
                </a:solidFill>
              </a:rPr>
              <a:t>2012</a:t>
            </a:r>
            <a:r>
              <a:rPr lang="zh-CN" altLang="zh-CN" b="1" dirty="0">
                <a:solidFill>
                  <a:srgbClr val="FF0000"/>
                </a:solidFill>
              </a:rPr>
              <a:t>年</a:t>
            </a:r>
            <a:r>
              <a:rPr lang="en-US" altLang="zh-CN" b="1" dirty="0">
                <a:solidFill>
                  <a:srgbClr val="FF0000"/>
                </a:solidFill>
              </a:rPr>
              <a:t>6</a:t>
            </a:r>
            <a:r>
              <a:rPr lang="zh-CN" altLang="zh-CN" b="1" dirty="0">
                <a:solidFill>
                  <a:srgbClr val="FF0000"/>
                </a:solidFill>
              </a:rPr>
              <a:t>月</a:t>
            </a:r>
            <a:r>
              <a:rPr lang="en-US" altLang="zh-CN" b="1" dirty="0">
                <a:solidFill>
                  <a:srgbClr val="FF0000"/>
                </a:solidFill>
              </a:rPr>
              <a:t>30</a:t>
            </a:r>
            <a:r>
              <a:rPr lang="zh-CN" altLang="zh-CN" b="1" dirty="0">
                <a:solidFill>
                  <a:srgbClr val="FF0000"/>
                </a:solidFill>
              </a:rPr>
              <a:t>日前完成系统升级</a:t>
            </a:r>
            <a:r>
              <a:rPr lang="zh-CN" altLang="zh-CN" dirty="0"/>
              <a:t>。</a:t>
            </a:r>
          </a:p>
          <a:p>
            <a:pPr indent="715963">
              <a:buNone/>
            </a:pPr>
            <a:r>
              <a:rPr lang="zh-CN" altLang="zh-CN" dirty="0"/>
              <a:t>这标志着我国具有自主知识产权的公钥密码算法</a:t>
            </a:r>
            <a:r>
              <a:rPr lang="en-US" altLang="zh-CN" dirty="0"/>
              <a:t>SM2</a:t>
            </a:r>
            <a:r>
              <a:rPr lang="zh-CN" altLang="zh-CN" dirty="0"/>
              <a:t>将逐步取代</a:t>
            </a:r>
            <a:r>
              <a:rPr lang="en-US" altLang="zh-CN" dirty="0"/>
              <a:t>RSA</a:t>
            </a:r>
            <a:r>
              <a:rPr lang="zh-CN" altLang="zh-CN" dirty="0"/>
              <a:t>公钥密码算法，国产算法密码支撑体系将全面建立；这一举措进一步增强了我国商用密码体系的安全性和自主性，对于我国商用密码产业的发展和信息安全体系建设将产生深远影响。</a:t>
            </a:r>
          </a:p>
          <a:p>
            <a:endParaRPr lang="zh-CN" altLang="en-US" dirty="0"/>
          </a:p>
        </p:txBody>
      </p:sp>
    </p:spTree>
    <p:extLst>
      <p:ext uri="{BB962C8B-B14F-4D97-AF65-F5344CB8AC3E}">
        <p14:creationId xmlns:p14="http://schemas.microsoft.com/office/powerpoint/2010/main" val="2074241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513" y="1268413"/>
            <a:ext cx="8320087" cy="4824412"/>
          </a:xfrm>
        </p:spPr>
        <p:txBody>
          <a:bodyPr/>
          <a:lstStyle/>
          <a:p>
            <a:pPr indent="715963">
              <a:buNone/>
            </a:pPr>
            <a:r>
              <a:rPr lang="zh-CN" altLang="zh-CN" dirty="0"/>
              <a:t>数字签名的概念由</a:t>
            </a:r>
            <a:r>
              <a:rPr lang="en-US" altLang="zh-CN" dirty="0" err="1"/>
              <a:t>Diffie</a:t>
            </a:r>
            <a:r>
              <a:rPr lang="zh-CN" altLang="zh-CN" dirty="0"/>
              <a:t>和</a:t>
            </a:r>
            <a:r>
              <a:rPr lang="en-US" altLang="zh-CN" dirty="0"/>
              <a:t>Hellman</a:t>
            </a:r>
            <a:r>
              <a:rPr lang="zh-CN" altLang="zh-CN" dirty="0"/>
              <a:t>于</a:t>
            </a:r>
            <a:r>
              <a:rPr lang="en-US" altLang="zh-CN" b="1" dirty="0">
                <a:solidFill>
                  <a:srgbClr val="FF0000"/>
                </a:solidFill>
              </a:rPr>
              <a:t>1976</a:t>
            </a:r>
            <a:r>
              <a:rPr lang="zh-CN" altLang="zh-CN" b="1" dirty="0">
                <a:solidFill>
                  <a:srgbClr val="FF0000"/>
                </a:solidFill>
              </a:rPr>
              <a:t>年</a:t>
            </a:r>
            <a:r>
              <a:rPr lang="zh-CN" altLang="zh-CN" dirty="0"/>
              <a:t>提出，目的是通过签名者对电子文件进行电子签名，使签名者无法否认自己的签名，同时别人也不能伪造或复制签名，从而实现与手写签名相同的功能，具有与手写签名相同的法律效力。</a:t>
            </a:r>
          </a:p>
          <a:p>
            <a:pPr indent="715963">
              <a:buNone/>
            </a:pPr>
            <a:r>
              <a:rPr lang="zh-CN" altLang="zh-CN" dirty="0"/>
              <a:t>数字签名是在密码学理论的基础上发展起来的，基于公钥密码体制和私钥密码体制都可以获得数字签名，每种签名方案都与某一种或多种密码体制紧密联系在一起。目前</a:t>
            </a:r>
            <a:r>
              <a:rPr lang="zh-CN" altLang="zh-CN" b="1" dirty="0">
                <a:solidFill>
                  <a:srgbClr val="FF0000"/>
                </a:solidFill>
              </a:rPr>
              <a:t>主要集中</a:t>
            </a:r>
            <a:r>
              <a:rPr lang="zh-CN" altLang="zh-CN" dirty="0"/>
              <a:t>在基于公钥密码体制的数字签名技术的研究。</a:t>
            </a:r>
          </a:p>
          <a:p>
            <a:endParaRPr lang="zh-CN" altLang="en-US" dirty="0"/>
          </a:p>
        </p:txBody>
      </p:sp>
      <p:sp>
        <p:nvSpPr>
          <p:cNvPr id="4" name="标题 1"/>
          <p:cNvSpPr txBox="1">
            <a:spLocks/>
          </p:cNvSpPr>
          <p:nvPr/>
        </p:nvSpPr>
        <p:spPr bwMode="auto">
          <a:xfrm>
            <a:off x="838200" y="277813"/>
            <a:ext cx="77724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r>
              <a:rPr lang="en-US" altLang="zh-CN" b="1" smtClean="0"/>
              <a:t>8.1 </a:t>
            </a:r>
            <a:r>
              <a:rPr lang="zh-CN" altLang="zh-CN" b="1" smtClean="0"/>
              <a:t>数字签名概述</a:t>
            </a:r>
            <a:endParaRPr lang="zh-CN" altLang="en-US" dirty="0"/>
          </a:p>
        </p:txBody>
      </p:sp>
    </p:spTree>
    <p:extLst>
      <p:ext uri="{BB962C8B-B14F-4D97-AF65-F5344CB8AC3E}">
        <p14:creationId xmlns:p14="http://schemas.microsoft.com/office/powerpoint/2010/main" val="369262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78545" y="1340892"/>
            <a:ext cx="8097911" cy="4824412"/>
          </a:xfrm>
        </p:spPr>
        <p:txBody>
          <a:bodyPr/>
          <a:lstStyle/>
          <a:p>
            <a:pPr indent="625475">
              <a:buNone/>
            </a:pPr>
            <a:r>
              <a:rPr lang="zh-CN" altLang="zh-CN" b="1" dirty="0">
                <a:solidFill>
                  <a:srgbClr val="FF0000"/>
                </a:solidFill>
              </a:rPr>
              <a:t>美国于</a:t>
            </a:r>
            <a:r>
              <a:rPr lang="en-US" altLang="zh-CN" b="1" dirty="0">
                <a:solidFill>
                  <a:srgbClr val="FF0000"/>
                </a:solidFill>
              </a:rPr>
              <a:t>2000</a:t>
            </a:r>
            <a:r>
              <a:rPr lang="zh-CN" altLang="zh-CN" dirty="0"/>
              <a:t>年</a:t>
            </a:r>
            <a:r>
              <a:rPr lang="en-US" altLang="zh-CN" dirty="0"/>
              <a:t>6</a:t>
            </a:r>
            <a:r>
              <a:rPr lang="zh-CN" altLang="zh-CN" dirty="0"/>
              <a:t>月</a:t>
            </a:r>
            <a:r>
              <a:rPr lang="en-US" altLang="zh-CN" dirty="0"/>
              <a:t>30</a:t>
            </a:r>
            <a:r>
              <a:rPr lang="zh-CN" altLang="zh-CN" dirty="0"/>
              <a:t>日正式签署的《电子签名法案》，明确承认了电子签名、电子合同和电子记录的法律效力，被认为是网络时代的重大立法。</a:t>
            </a:r>
            <a:r>
              <a:rPr lang="en-US" altLang="zh-CN" b="1" dirty="0">
                <a:solidFill>
                  <a:srgbClr val="FF0000"/>
                </a:solidFill>
              </a:rPr>
              <a:t>2000</a:t>
            </a:r>
            <a:r>
              <a:rPr lang="zh-CN" altLang="zh-CN" b="1" dirty="0">
                <a:solidFill>
                  <a:srgbClr val="FF0000"/>
                </a:solidFill>
              </a:rPr>
              <a:t>年</a:t>
            </a:r>
            <a:r>
              <a:rPr lang="en-US" altLang="zh-CN" b="1" dirty="0">
                <a:solidFill>
                  <a:srgbClr val="FF0000"/>
                </a:solidFill>
              </a:rPr>
              <a:t>-2001</a:t>
            </a:r>
            <a:r>
              <a:rPr lang="zh-CN" altLang="zh-CN" b="1" dirty="0">
                <a:solidFill>
                  <a:srgbClr val="FF0000"/>
                </a:solidFill>
              </a:rPr>
              <a:t>年，爱尔兰、德国、日本、波兰等</a:t>
            </a:r>
            <a:r>
              <a:rPr lang="zh-CN" altLang="zh-CN" dirty="0"/>
              <a:t>国政府也先后通过各自的电子签名法案</a:t>
            </a:r>
            <a:r>
              <a:rPr lang="zh-CN" altLang="zh-CN" dirty="0" smtClean="0"/>
              <a:t>。</a:t>
            </a:r>
            <a:endParaRPr lang="en-US" altLang="zh-CN" dirty="0" smtClean="0"/>
          </a:p>
          <a:p>
            <a:pPr indent="625475">
              <a:buNone/>
            </a:pPr>
            <a:r>
              <a:rPr lang="zh-CN" altLang="zh-CN" dirty="0" smtClean="0"/>
              <a:t>我国</a:t>
            </a:r>
            <a:r>
              <a:rPr lang="zh-CN" altLang="zh-CN" dirty="0"/>
              <a:t>的电子签名法也于</a:t>
            </a:r>
            <a:r>
              <a:rPr lang="en-US" altLang="zh-CN" b="1" dirty="0">
                <a:solidFill>
                  <a:srgbClr val="FF0000"/>
                </a:solidFill>
              </a:rPr>
              <a:t>2005</a:t>
            </a:r>
            <a:r>
              <a:rPr lang="zh-CN" altLang="zh-CN" b="1" dirty="0">
                <a:solidFill>
                  <a:srgbClr val="FF0000"/>
                </a:solidFill>
              </a:rPr>
              <a:t>年</a:t>
            </a:r>
            <a:r>
              <a:rPr lang="en-US" altLang="zh-CN" b="1" dirty="0">
                <a:solidFill>
                  <a:srgbClr val="FF0000"/>
                </a:solidFill>
              </a:rPr>
              <a:t>4</a:t>
            </a:r>
            <a:r>
              <a:rPr lang="zh-CN" altLang="zh-CN" b="1" dirty="0">
                <a:solidFill>
                  <a:srgbClr val="FF0000"/>
                </a:solidFill>
              </a:rPr>
              <a:t>月</a:t>
            </a:r>
            <a:r>
              <a:rPr lang="zh-CN" altLang="zh-CN" dirty="0"/>
              <a:t>开始实施。</a:t>
            </a:r>
          </a:p>
          <a:p>
            <a:endParaRPr lang="zh-CN" altLang="en-US" dirty="0"/>
          </a:p>
        </p:txBody>
      </p:sp>
    </p:spTree>
    <p:extLst>
      <p:ext uri="{BB962C8B-B14F-4D97-AF65-F5344CB8AC3E}">
        <p14:creationId xmlns:p14="http://schemas.microsoft.com/office/powerpoint/2010/main" val="147504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indent="625475">
              <a:buNone/>
            </a:pPr>
            <a:r>
              <a:rPr lang="zh-CN" altLang="zh-CN" dirty="0"/>
              <a:t>现在，数字签名一个非常广泛的用途就是用于数字证书</a:t>
            </a:r>
            <a:r>
              <a:rPr lang="zh-CN" altLang="zh-CN" dirty="0" smtClean="0"/>
              <a:t>。</a:t>
            </a:r>
            <a:endParaRPr lang="en-US" altLang="zh-CN" dirty="0" smtClean="0"/>
          </a:p>
          <a:p>
            <a:pPr indent="625475">
              <a:buNone/>
            </a:pPr>
            <a:r>
              <a:rPr lang="zh-CN" altLang="zh-CN" b="1" dirty="0" smtClean="0">
                <a:solidFill>
                  <a:srgbClr val="FF0000"/>
                </a:solidFill>
              </a:rPr>
              <a:t>银行</a:t>
            </a:r>
            <a:r>
              <a:rPr lang="zh-CN" altLang="zh-CN" dirty="0"/>
              <a:t>，比如中国银行和工商银行等，他们的网上银行使用了数字证书</a:t>
            </a:r>
            <a:r>
              <a:rPr lang="zh-CN" altLang="zh-CN" dirty="0" smtClean="0"/>
              <a:t>。</a:t>
            </a:r>
            <a:endParaRPr lang="en-US" altLang="zh-CN" dirty="0" smtClean="0"/>
          </a:p>
          <a:p>
            <a:pPr indent="625475">
              <a:buNone/>
            </a:pPr>
            <a:r>
              <a:rPr lang="zh-CN" altLang="zh-CN" b="1" dirty="0">
                <a:solidFill>
                  <a:srgbClr val="FF0000"/>
                </a:solidFill>
              </a:rPr>
              <a:t>电子商务</a:t>
            </a:r>
            <a:r>
              <a:rPr lang="zh-CN" altLang="zh-CN" dirty="0"/>
              <a:t>的网站，比如亚马逊（</a:t>
            </a:r>
            <a:r>
              <a:rPr lang="en-US" altLang="zh-CN" dirty="0"/>
              <a:t>Amazon</a:t>
            </a:r>
            <a:r>
              <a:rPr lang="zh-CN" altLang="zh-CN" dirty="0"/>
              <a:t>）和淘宝也在用数字证书</a:t>
            </a:r>
            <a:r>
              <a:rPr lang="zh-CN" altLang="zh-CN" dirty="0" smtClean="0"/>
              <a:t>。</a:t>
            </a:r>
            <a:endParaRPr lang="en-US" altLang="zh-CN" dirty="0" smtClean="0"/>
          </a:p>
          <a:p>
            <a:pPr indent="625475">
              <a:buNone/>
            </a:pPr>
            <a:r>
              <a:rPr lang="zh-CN" altLang="zh-CN" b="1" dirty="0">
                <a:solidFill>
                  <a:srgbClr val="FF0000"/>
                </a:solidFill>
              </a:rPr>
              <a:t>投资理财</a:t>
            </a:r>
            <a:r>
              <a:rPr lang="zh-CN" altLang="zh-CN" dirty="0"/>
              <a:t>类的基金直销网站如华夏基金和嘉实基金等也使用了数字证书</a:t>
            </a:r>
            <a:r>
              <a:rPr lang="zh-CN" altLang="zh-CN" dirty="0" smtClean="0"/>
              <a:t>。</a:t>
            </a:r>
            <a:endParaRPr lang="en-US" altLang="zh-CN" dirty="0" smtClean="0"/>
          </a:p>
          <a:p>
            <a:pPr indent="625475">
              <a:buNone/>
            </a:pPr>
            <a:r>
              <a:rPr lang="zh-CN" altLang="zh-CN" dirty="0" smtClean="0"/>
              <a:t>通过</a:t>
            </a:r>
            <a:r>
              <a:rPr lang="zh-CN" altLang="zh-CN" dirty="0"/>
              <a:t>数字证书，人们可以判断当前浏览的网站地址不是</a:t>
            </a:r>
            <a:r>
              <a:rPr lang="zh-CN" altLang="zh-CN" b="1" dirty="0">
                <a:solidFill>
                  <a:srgbClr val="FF0000"/>
                </a:solidFill>
              </a:rPr>
              <a:t>钓鱼网站</a:t>
            </a:r>
            <a:r>
              <a:rPr lang="zh-CN" altLang="zh-CN" dirty="0"/>
              <a:t>，同时，利用数字证书和相关的密码协议，对用户浏览的信息进行了加密，从而防止用户</a:t>
            </a:r>
            <a:r>
              <a:rPr lang="zh-CN" altLang="zh-CN" b="1" dirty="0">
                <a:solidFill>
                  <a:srgbClr val="FF0000"/>
                </a:solidFill>
              </a:rPr>
              <a:t>信息的泄漏</a:t>
            </a:r>
            <a:r>
              <a:rPr lang="zh-CN" altLang="zh-CN" dirty="0" smtClean="0"/>
              <a:t>。</a:t>
            </a:r>
            <a:endParaRPr lang="en-US" altLang="zh-CN" dirty="0" smtClean="0"/>
          </a:p>
          <a:p>
            <a:pPr>
              <a:buNone/>
            </a:pPr>
            <a:endParaRPr lang="en-US" altLang="zh-CN" dirty="0"/>
          </a:p>
        </p:txBody>
      </p:sp>
    </p:spTree>
    <p:extLst>
      <p:ext uri="{BB962C8B-B14F-4D97-AF65-F5344CB8AC3E}">
        <p14:creationId xmlns:p14="http://schemas.microsoft.com/office/powerpoint/2010/main" val="2154706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tretch>
            <a:fillRect/>
          </a:stretch>
        </p:blipFill>
        <p:spPr>
          <a:xfrm>
            <a:off x="611560" y="1052736"/>
            <a:ext cx="7992888" cy="4248472"/>
          </a:xfrm>
          <a:prstGeom prst="rect">
            <a:avLst/>
          </a:prstGeom>
        </p:spPr>
      </p:pic>
    </p:spTree>
    <p:extLst>
      <p:ext uri="{BB962C8B-B14F-4D97-AF65-F5344CB8AC3E}">
        <p14:creationId xmlns:p14="http://schemas.microsoft.com/office/powerpoint/2010/main" val="4200998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tretch>
            <a:fillRect/>
          </a:stretch>
        </p:blipFill>
        <p:spPr>
          <a:xfrm>
            <a:off x="467544" y="1143953"/>
            <a:ext cx="8064896" cy="4301271"/>
          </a:xfrm>
          <a:prstGeom prst="rect">
            <a:avLst/>
          </a:prstGeom>
        </p:spPr>
      </p:pic>
    </p:spTree>
    <p:extLst>
      <p:ext uri="{BB962C8B-B14F-4D97-AF65-F5344CB8AC3E}">
        <p14:creationId xmlns:p14="http://schemas.microsoft.com/office/powerpoint/2010/main" val="3294401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产生原因</a:t>
            </a:r>
            <a:endParaRPr lang="zh-CN" altLang="en-US" dirty="0"/>
          </a:p>
        </p:txBody>
      </p:sp>
      <p:sp>
        <p:nvSpPr>
          <p:cNvPr id="3" name="内容占位符 2"/>
          <p:cNvSpPr>
            <a:spLocks noGrp="1"/>
          </p:cNvSpPr>
          <p:nvPr>
            <p:ph idx="1"/>
          </p:nvPr>
        </p:nvSpPr>
        <p:spPr/>
        <p:txBody>
          <a:bodyPr/>
          <a:lstStyle/>
          <a:p>
            <a:pPr>
              <a:buNone/>
            </a:pPr>
            <a:r>
              <a:rPr lang="en-US" altLang="zh-CN" dirty="0" smtClean="0"/>
              <a:t>1</a:t>
            </a:r>
            <a:r>
              <a:rPr lang="zh-CN" altLang="en-US" dirty="0" smtClean="0"/>
              <a:t>、对称密钥中的认证不能否定发送方</a:t>
            </a:r>
            <a:r>
              <a:rPr lang="en-US" altLang="zh-CN" dirty="0" smtClean="0"/>
              <a:t>/</a:t>
            </a:r>
            <a:r>
              <a:rPr lang="zh-CN" altLang="en-US" dirty="0" smtClean="0"/>
              <a:t>接收方否认</a:t>
            </a:r>
            <a:endParaRPr lang="en-US" altLang="zh-CN" dirty="0" smtClean="0"/>
          </a:p>
          <a:p>
            <a:pPr>
              <a:buNone/>
            </a:pPr>
            <a:r>
              <a:rPr lang="en-US" altLang="zh-CN" dirty="0" smtClean="0"/>
              <a:t>2</a:t>
            </a:r>
            <a:r>
              <a:rPr lang="zh-CN" altLang="en-US" dirty="0" smtClean="0"/>
              <a:t>、非对称的发送方否认</a:t>
            </a:r>
            <a:endParaRPr lang="zh-CN" altLang="en-US" dirty="0"/>
          </a:p>
        </p:txBody>
      </p:sp>
    </p:spTree>
    <p:extLst>
      <p:ext uri="{BB962C8B-B14F-4D97-AF65-F5344CB8AC3E}">
        <p14:creationId xmlns:p14="http://schemas.microsoft.com/office/powerpoint/2010/main" val="4087340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8.2 </a:t>
            </a:r>
            <a:r>
              <a:rPr lang="zh-CN" altLang="zh-CN" b="1" dirty="0"/>
              <a:t>数字签名的原理及</a:t>
            </a:r>
            <a:r>
              <a:rPr lang="zh-CN" altLang="zh-CN" b="1" dirty="0" smtClean="0"/>
              <a:t>分类</a:t>
            </a:r>
            <a:endParaRPr lang="zh-CN" altLang="en-US" dirty="0"/>
          </a:p>
        </p:txBody>
      </p:sp>
      <p:sp>
        <p:nvSpPr>
          <p:cNvPr id="3" name="内容占位符 2"/>
          <p:cNvSpPr>
            <a:spLocks noGrp="1"/>
          </p:cNvSpPr>
          <p:nvPr>
            <p:ph idx="1"/>
          </p:nvPr>
        </p:nvSpPr>
        <p:spPr/>
        <p:txBody>
          <a:bodyPr/>
          <a:lstStyle/>
          <a:p>
            <a:pPr>
              <a:buNone/>
            </a:pPr>
            <a:r>
              <a:rPr lang="en-US" altLang="zh-CN" b="1" dirty="0"/>
              <a:t>8.2.1 </a:t>
            </a:r>
            <a:r>
              <a:rPr lang="zh-CN" altLang="zh-CN" b="1" dirty="0"/>
              <a:t>数字签名的原理</a:t>
            </a:r>
            <a:endParaRPr lang="zh-CN" altLang="zh-CN" dirty="0"/>
          </a:p>
          <a:p>
            <a:pPr indent="625475">
              <a:buNone/>
            </a:pPr>
            <a:r>
              <a:rPr lang="zh-CN" altLang="zh-CN" dirty="0"/>
              <a:t>基于非对称密码体制和对称密码体制都可以产生数字签名。不过，基于对称密码体制的数字签名一般都要求有可信任的第三方，在发生纠纷的时候作为仲裁者。所以，在研究中</a:t>
            </a:r>
            <a:r>
              <a:rPr lang="zh-CN" altLang="zh-CN" b="1" dirty="0">
                <a:solidFill>
                  <a:srgbClr val="FF0000"/>
                </a:solidFill>
              </a:rPr>
              <a:t>多以非对称密码体制为基础</a:t>
            </a:r>
            <a:r>
              <a:rPr lang="zh-CN" altLang="zh-CN" dirty="0"/>
              <a:t>提出数字签名方案</a:t>
            </a:r>
            <a:r>
              <a:rPr lang="zh-CN" altLang="zh-CN" dirty="0" smtClean="0"/>
              <a:t>。</a:t>
            </a:r>
            <a:endParaRPr lang="en-US" altLang="zh-CN" dirty="0" smtClean="0"/>
          </a:p>
          <a:p>
            <a:pPr indent="625475">
              <a:buNone/>
            </a:pPr>
            <a:endParaRPr lang="en-US" altLang="zh-CN" dirty="0"/>
          </a:p>
          <a:p>
            <a:pPr indent="625475">
              <a:buNone/>
            </a:pPr>
            <a:r>
              <a:rPr lang="zh-CN" altLang="zh-CN" dirty="0" smtClean="0"/>
              <a:t>下面</a:t>
            </a:r>
            <a:r>
              <a:rPr lang="zh-CN" altLang="zh-CN" dirty="0"/>
              <a:t>以基于</a:t>
            </a:r>
            <a:r>
              <a:rPr lang="en-US" altLang="zh-CN" dirty="0"/>
              <a:t>RSA</a:t>
            </a:r>
            <a:r>
              <a:rPr lang="zh-CN" altLang="zh-CN" dirty="0"/>
              <a:t>签名算法为例子，说明数字签名的原理及过程。</a:t>
            </a:r>
          </a:p>
          <a:p>
            <a:endParaRPr lang="zh-CN" altLang="en-US" dirty="0"/>
          </a:p>
        </p:txBody>
      </p:sp>
    </p:spTree>
    <p:extLst>
      <p:ext uri="{BB962C8B-B14F-4D97-AF65-F5344CB8AC3E}">
        <p14:creationId xmlns:p14="http://schemas.microsoft.com/office/powerpoint/2010/main" val="118947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764</TotalTime>
  <Words>2624</Words>
  <Application>Microsoft Office PowerPoint</Application>
  <PresentationFormat>全屏显示(4:3)</PresentationFormat>
  <Paragraphs>99</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1_Office 主题​​</vt:lpstr>
      <vt:lpstr>第8章 认证理论与技术——数字签名</vt:lpstr>
      <vt:lpstr>PowerPoint 演示文稿</vt:lpstr>
      <vt:lpstr>PowerPoint 演示文稿</vt:lpstr>
      <vt:lpstr>PowerPoint 演示文稿</vt:lpstr>
      <vt:lpstr>PowerPoint 演示文稿</vt:lpstr>
      <vt:lpstr>PowerPoint 演示文稿</vt:lpstr>
      <vt:lpstr>PowerPoint 演示文稿</vt:lpstr>
      <vt:lpstr>产生原因</vt:lpstr>
      <vt:lpstr>8.2 数字签名的原理及分类</vt:lpstr>
      <vt:lpstr>PowerPoint 演示文稿</vt:lpstr>
      <vt:lpstr>PowerPoint 演示文稿</vt:lpstr>
      <vt:lpstr>PowerPoint 演示文稿</vt:lpstr>
      <vt:lpstr>PowerPoint 演示文稿</vt:lpstr>
      <vt:lpstr>PowerPoint 演示文稿</vt:lpstr>
      <vt:lpstr>PowerPoint 演示文稿</vt:lpstr>
      <vt:lpstr>8.3 典型的数字签名方案</vt:lpstr>
      <vt:lpstr>PowerPoint 演示文稿</vt:lpstr>
      <vt:lpstr>PowerPoint 演示文稿</vt:lpstr>
      <vt:lpstr>PowerPoint 演示文稿</vt:lpstr>
      <vt:lpstr>PowerPoint 演示文稿</vt:lpstr>
      <vt:lpstr>PowerPoint 演示文稿</vt:lpstr>
      <vt:lpstr>PowerPoint 演示文稿</vt:lpstr>
      <vt:lpstr>8.4 数字签名标准*</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sleuth</dc:creator>
  <cp:lastModifiedBy>sleuth</cp:lastModifiedBy>
  <cp:revision>54</cp:revision>
  <dcterms:created xsi:type="dcterms:W3CDTF">2016-03-08T02:03:24Z</dcterms:created>
  <dcterms:modified xsi:type="dcterms:W3CDTF">2018-04-17T10:56:20Z</dcterms:modified>
</cp:coreProperties>
</file>