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6" r:id="rId2"/>
    <p:sldId id="297" r:id="rId3"/>
    <p:sldId id="298" r:id="rId4"/>
    <p:sldId id="299" r:id="rId5"/>
    <p:sldId id="300" r:id="rId6"/>
    <p:sldId id="302" r:id="rId7"/>
    <p:sldId id="303" r:id="rId8"/>
    <p:sldId id="304" r:id="rId9"/>
    <p:sldId id="306" r:id="rId10"/>
    <p:sldId id="307" r:id="rId11"/>
    <p:sldId id="309" r:id="rId12"/>
    <p:sldId id="310" r:id="rId13"/>
    <p:sldId id="324" r:id="rId14"/>
    <p:sldId id="325" r:id="rId15"/>
    <p:sldId id="312" r:id="rId16"/>
    <p:sldId id="318" r:id="rId17"/>
    <p:sldId id="319" r:id="rId18"/>
    <p:sldId id="320" r:id="rId19"/>
    <p:sldId id="321" r:id="rId20"/>
    <p:sldId id="322" r:id="rId21"/>
    <p:sldId id="323" r:id="rId22"/>
    <p:sldId id="313" r:id="rId23"/>
    <p:sldId id="314"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51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BCD611-6AE6-4956-9C50-E56BE75D6665}"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4E24C3-33A0-4292-9A21-AF8827363F71}" type="slidenum">
              <a:rPr lang="zh-CN" altLang="en-US" smtClean="0"/>
              <a:t>‹#›</a:t>
            </a:fld>
            <a:endParaRPr lang="zh-CN" altLang="en-US"/>
          </a:p>
        </p:txBody>
      </p:sp>
    </p:spTree>
    <p:extLst>
      <p:ext uri="{BB962C8B-B14F-4D97-AF65-F5344CB8AC3E}">
        <p14:creationId xmlns:p14="http://schemas.microsoft.com/office/powerpoint/2010/main" val="185191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4E24C3-33A0-4292-9A21-AF8827363F71}" type="slidenum">
              <a:rPr lang="zh-CN" altLang="en-US" smtClean="0"/>
              <a:t>1</a:t>
            </a:fld>
            <a:endParaRPr lang="zh-CN" altLang="en-US"/>
          </a:p>
        </p:txBody>
      </p:sp>
    </p:spTree>
    <p:extLst>
      <p:ext uri="{BB962C8B-B14F-4D97-AF65-F5344CB8AC3E}">
        <p14:creationId xmlns:p14="http://schemas.microsoft.com/office/powerpoint/2010/main" val="196779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6D515C6A-9C98-438B-98D4-D527B3D3446D}" type="datetimeFigureOut">
              <a:rPr lang="zh-CN" altLang="en-US">
                <a:solidFill>
                  <a:prstClr val="black">
                    <a:tint val="75000"/>
                  </a:prstClr>
                </a:solidFill>
              </a:rPr>
              <a:pPr>
                <a:defRPr/>
              </a:pPr>
              <a:t>2018/4/23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1EC68C36-7974-4B31-A074-CA4C012F174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3461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25413"/>
            <a:ext cx="7772400" cy="100012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90513" y="1268413"/>
            <a:ext cx="8458200" cy="4824412"/>
          </a:xfrm>
          <a:prstGeom prst="rect">
            <a:avLst/>
          </a:prstGeom>
        </p:spPr>
        <p:txBody>
          <a:bodyPr/>
          <a:lstStyle>
            <a:lvl1pPr marL="0" indent="0">
              <a:defRPr sz="2600">
                <a:latin typeface="微软雅黑" panose="020B0503020204020204" pitchFamily="34" charset="-122"/>
                <a:ea typeface="微软雅黑" panose="020B0503020204020204" pitchFamily="34" charset="-122"/>
              </a:defRPr>
            </a:lvl1pPr>
            <a:lvl2pPr>
              <a:defRPr sz="2600">
                <a:latin typeface="微软雅黑" panose="020B0503020204020204" pitchFamily="34" charset="-122"/>
                <a:ea typeface="微软雅黑" panose="020B0503020204020204" pitchFamily="34" charset="-122"/>
              </a:defRPr>
            </a:lvl2pPr>
            <a:lvl3pPr>
              <a:defRPr sz="2600">
                <a:latin typeface="微软雅黑" panose="020B0503020204020204" pitchFamily="34" charset="-122"/>
                <a:ea typeface="微软雅黑" panose="020B0503020204020204" pitchFamily="34" charset="-122"/>
              </a:defRPr>
            </a:lvl3pPr>
            <a:lvl4pPr>
              <a:defRPr sz="2600">
                <a:latin typeface="微软雅黑" panose="020B0503020204020204" pitchFamily="34" charset="-122"/>
                <a:ea typeface="微软雅黑" panose="020B0503020204020204" pitchFamily="34" charset="-122"/>
              </a:defRPr>
            </a:lvl4pPr>
            <a:lvl5pPr>
              <a:defRPr sz="26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xfrm>
            <a:off x="560388" y="6411913"/>
            <a:ext cx="1439862" cy="476250"/>
          </a:xfrm>
        </p:spPr>
        <p:txBody>
          <a:bodyPr/>
          <a:lstStyle>
            <a:lvl1pPr>
              <a:defRPr/>
            </a:lvl1pPr>
          </a:lstStyle>
          <a:p>
            <a:pPr>
              <a:defRPr/>
            </a:pPr>
            <a:endParaRPr lang="en-US" altLang="zh-CN">
              <a:solidFill>
                <a:prstClr val="black">
                  <a:tint val="75000"/>
                </a:prstClr>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solidFill>
                <a:prstClr val="black">
                  <a:tint val="75000"/>
                </a:prstClr>
              </a:solidFill>
            </a:endParaRPr>
          </a:p>
        </p:txBody>
      </p:sp>
      <p:sp>
        <p:nvSpPr>
          <p:cNvPr id="6" name="Rectangle 6"/>
          <p:cNvSpPr>
            <a:spLocks noGrp="1" noChangeArrowheads="1"/>
          </p:cNvSpPr>
          <p:nvPr>
            <p:ph type="sldNum" sz="quarter" idx="12"/>
          </p:nvPr>
        </p:nvSpPr>
        <p:spPr>
          <a:xfrm>
            <a:off x="7366000" y="6434138"/>
            <a:ext cx="1054100" cy="457200"/>
          </a:xfrm>
        </p:spPr>
        <p:txBody>
          <a:bodyPr/>
          <a:lstStyle>
            <a:lvl1pPr>
              <a:defRPr/>
            </a:lvl1pPr>
          </a:lstStyle>
          <a:p>
            <a:pPr>
              <a:defRPr/>
            </a:pPr>
            <a:fld id="{3E8A90B1-9ED1-4648-923D-E24FDCD844CB}"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287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DBE3171-C6D5-4710-8C33-FBE6D43AE653}" type="datetimeFigureOut">
              <a:rPr lang="zh-CN" altLang="en-US">
                <a:solidFill>
                  <a:prstClr val="black">
                    <a:tint val="75000"/>
                  </a:prstClr>
                </a:solidFill>
              </a:rPr>
              <a:pPr>
                <a:defRPr/>
              </a:pPr>
              <a:t>2018/4/23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64D51964-BA47-4775-852C-4B2BE0C1B820}"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749395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CEA53B9-2325-4994-97A7-B8B7EFFEF03D}" type="datetimeFigureOut">
              <a:rPr lang="zh-CN" altLang="en-US">
                <a:solidFill>
                  <a:prstClr val="black">
                    <a:tint val="75000"/>
                  </a:prstClr>
                </a:solidFill>
              </a:rPr>
              <a:pPr>
                <a:defRPr/>
              </a:pPr>
              <a:t>2018/4/23</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636AE4F-335A-4199-800B-A3603077F3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711952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12651"/>
            <a:ext cx="7772400" cy="1000125"/>
          </a:xfrm>
        </p:spPr>
        <p:txBody>
          <a:bodyPr/>
          <a:lstStyle/>
          <a:p>
            <a:r>
              <a:rPr lang="zh-CN" altLang="zh-CN" sz="3600" b="1" dirty="0" smtClean="0"/>
              <a:t>第</a:t>
            </a:r>
            <a:r>
              <a:rPr lang="en-US" altLang="zh-CN" sz="3600" b="1" dirty="0" smtClean="0"/>
              <a:t>9</a:t>
            </a:r>
            <a:r>
              <a:rPr lang="zh-CN" altLang="zh-CN" sz="3600" b="1" dirty="0" smtClean="0"/>
              <a:t>章</a:t>
            </a:r>
            <a:r>
              <a:rPr lang="zh-CN" altLang="en-US" sz="3600" b="1" dirty="0"/>
              <a:t>身份认证技术</a:t>
            </a:r>
            <a:endParaRPr lang="zh-CN" altLang="en-US" sz="3600" dirty="0"/>
          </a:p>
        </p:txBody>
      </p:sp>
      <p:sp>
        <p:nvSpPr>
          <p:cNvPr id="3" name="内容占位符 2"/>
          <p:cNvSpPr>
            <a:spLocks noGrp="1"/>
          </p:cNvSpPr>
          <p:nvPr>
            <p:ph idx="1"/>
          </p:nvPr>
        </p:nvSpPr>
        <p:spPr>
          <a:xfrm>
            <a:off x="899592" y="1556792"/>
            <a:ext cx="7056784" cy="4680520"/>
          </a:xfrm>
        </p:spPr>
        <p:txBody>
          <a:bodyPr/>
          <a:lstStyle/>
          <a:p>
            <a:pPr>
              <a:buNone/>
            </a:pPr>
            <a:r>
              <a:rPr lang="zh-CN" altLang="zh-CN" sz="2800" b="1" dirty="0"/>
              <a:t>知识点：</a:t>
            </a:r>
            <a:endParaRPr lang="zh-CN" altLang="zh-CN" sz="2800" dirty="0"/>
          </a:p>
          <a:p>
            <a:pPr lvl="0" indent="715963">
              <a:buNone/>
            </a:pPr>
            <a:r>
              <a:rPr lang="zh-CN" altLang="zh-CN" sz="2800" dirty="0"/>
              <a:t>认证模型及认证协议</a:t>
            </a:r>
          </a:p>
          <a:p>
            <a:pPr lvl="0" indent="715963">
              <a:buNone/>
            </a:pPr>
            <a:r>
              <a:rPr lang="zh-CN" altLang="zh-CN" sz="2800" dirty="0"/>
              <a:t>口令认证技术</a:t>
            </a:r>
          </a:p>
          <a:p>
            <a:pPr lvl="0" indent="715963">
              <a:buNone/>
            </a:pPr>
            <a:r>
              <a:rPr lang="en-US" altLang="zh-CN" sz="2800" dirty="0"/>
              <a:t>IC</a:t>
            </a:r>
            <a:r>
              <a:rPr lang="zh-CN" altLang="zh-CN" sz="2800" dirty="0"/>
              <a:t>卡认证技术</a:t>
            </a:r>
          </a:p>
          <a:p>
            <a:pPr lvl="0" indent="715963">
              <a:buNone/>
            </a:pPr>
            <a:r>
              <a:rPr lang="zh-CN" altLang="zh-CN" sz="2800" dirty="0"/>
              <a:t>个人特征识别技术</a:t>
            </a:r>
          </a:p>
          <a:p>
            <a:pPr lvl="0" indent="715963">
              <a:buNone/>
            </a:pPr>
            <a:r>
              <a:rPr lang="zh-CN" altLang="zh-CN" sz="2800" dirty="0"/>
              <a:t>基于零知识证明的身份认证技术</a:t>
            </a:r>
          </a:p>
          <a:p>
            <a:pPr lvl="0" indent="715963">
              <a:buNone/>
            </a:pPr>
            <a:r>
              <a:rPr lang="zh-CN" altLang="zh-CN" sz="2800" dirty="0"/>
              <a:t>典型的身份认证方案</a:t>
            </a:r>
          </a:p>
          <a:p>
            <a:pPr lvl="0" indent="715963">
              <a:buNone/>
            </a:pPr>
            <a:r>
              <a:rPr lang="en-US" altLang="zh-CN" sz="2800" dirty="0"/>
              <a:t>Kerberos</a:t>
            </a:r>
            <a:r>
              <a:rPr lang="zh-CN" altLang="zh-CN" sz="2800" dirty="0"/>
              <a:t>身份认证技术</a:t>
            </a:r>
          </a:p>
          <a:p>
            <a:pPr lvl="0" indent="715963">
              <a:buNone/>
            </a:pPr>
            <a:r>
              <a:rPr lang="en-US" altLang="zh-CN" sz="2800" dirty="0"/>
              <a:t>X.509</a:t>
            </a:r>
            <a:r>
              <a:rPr lang="zh-CN" altLang="zh-CN" sz="2800" dirty="0"/>
              <a:t>认证技术</a:t>
            </a:r>
          </a:p>
        </p:txBody>
      </p:sp>
    </p:spTree>
    <p:extLst>
      <p:ext uri="{BB962C8B-B14F-4D97-AF65-F5344CB8AC3E}">
        <p14:creationId xmlns:p14="http://schemas.microsoft.com/office/powerpoint/2010/main" val="3734324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476672"/>
            <a:ext cx="8458200" cy="1224483"/>
          </a:xfrm>
        </p:spPr>
        <p:txBody>
          <a:bodyPr/>
          <a:lstStyle/>
          <a:p>
            <a:pPr>
              <a:buNone/>
            </a:pPr>
            <a:r>
              <a:rPr lang="zh-CN" altLang="zh-CN" dirty="0"/>
              <a:t>（</a:t>
            </a:r>
            <a:r>
              <a:rPr lang="en-US" altLang="zh-CN" dirty="0"/>
              <a:t>1</a:t>
            </a:r>
            <a:r>
              <a:rPr lang="zh-CN" altLang="zh-CN" dirty="0"/>
              <a:t>）需要第三方参与的单向认证</a:t>
            </a:r>
          </a:p>
          <a:p>
            <a:pPr>
              <a:buNone/>
            </a:pPr>
            <a:r>
              <a:rPr lang="zh-CN" altLang="zh-CN" dirty="0"/>
              <a:t>协议执行的步骤如下（如</a:t>
            </a:r>
            <a:r>
              <a:rPr lang="zh-CN" altLang="zh-CN" dirty="0" smtClean="0"/>
              <a:t>图所</a:t>
            </a:r>
            <a:r>
              <a:rPr lang="zh-CN" altLang="zh-CN" dirty="0"/>
              <a:t>示）：</a:t>
            </a:r>
          </a:p>
          <a:p>
            <a:endParaRPr lang="zh-CN" altLang="en-US" dirty="0"/>
          </a:p>
        </p:txBody>
      </p:sp>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337201679"/>
              </p:ext>
            </p:extLst>
          </p:nvPr>
        </p:nvGraphicFramePr>
        <p:xfrm>
          <a:off x="323527" y="1772816"/>
          <a:ext cx="7147461" cy="2160240"/>
        </p:xfrm>
        <a:graphic>
          <a:graphicData uri="http://schemas.openxmlformats.org/presentationml/2006/ole">
            <mc:AlternateContent xmlns:mc="http://schemas.openxmlformats.org/markup-compatibility/2006">
              <mc:Choice xmlns:v="urn:schemas-microsoft-com:vml" Requires="v">
                <p:oleObj spid="_x0000_s2078" name="BMP 图像" r:id="rId3" imgW="3761905" imgH="1142857" progId="Paint.Picture">
                  <p:embed/>
                </p:oleObj>
              </mc:Choice>
              <mc:Fallback>
                <p:oleObj name="BMP 图像" r:id="rId3" imgW="3761905" imgH="1142857"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7" y="1772816"/>
                        <a:ext cx="7147461" cy="2160240"/>
                      </a:xfrm>
                      <a:prstGeom prst="rect">
                        <a:avLst/>
                      </a:prstGeom>
                      <a:noFill/>
                    </p:spPr>
                  </p:pic>
                </p:oleObj>
              </mc:Fallback>
            </mc:AlternateContent>
          </a:graphicData>
        </a:graphic>
      </p:graphicFrame>
      <p:sp>
        <p:nvSpPr>
          <p:cNvPr id="6" name="内容占位符 2"/>
          <p:cNvSpPr txBox="1">
            <a:spLocks/>
          </p:cNvSpPr>
          <p:nvPr/>
        </p:nvSpPr>
        <p:spPr bwMode="auto">
          <a:xfrm>
            <a:off x="290512" y="4220741"/>
            <a:ext cx="8601967" cy="237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715963">
              <a:buFont typeface="Arial" charset="0"/>
              <a:buNone/>
            </a:pPr>
            <a:r>
              <a:rPr lang="zh-CN" altLang="zh-CN" dirty="0" smtClean="0"/>
              <a:t>该方法保证只有合法的接收者才能阅读到消息内容；它还提供了发送方是</a:t>
            </a:r>
            <a:r>
              <a:rPr lang="en-US" altLang="zh-CN" dirty="0" smtClean="0"/>
              <a:t> </a:t>
            </a:r>
            <a:r>
              <a:rPr lang="zh-CN" altLang="zh-CN" dirty="0" smtClean="0"/>
              <a:t>这个认证，但该协议无法防止</a:t>
            </a:r>
            <a:r>
              <a:rPr lang="zh-CN" altLang="zh-CN" b="1" dirty="0" smtClean="0">
                <a:solidFill>
                  <a:srgbClr val="FF0000"/>
                </a:solidFill>
              </a:rPr>
              <a:t>重放攻击</a:t>
            </a:r>
            <a:r>
              <a:rPr lang="zh-CN" altLang="zh-CN" dirty="0" smtClean="0"/>
              <a:t>（可以在消息中加入时间戳，来进行防御。但由于电子邮件本身存在着潜在的延迟，因此这样的时间戳的作用也是有限的）。</a:t>
            </a:r>
          </a:p>
          <a:p>
            <a:endParaRPr lang="zh-CN" altLang="en-US" dirty="0"/>
          </a:p>
        </p:txBody>
      </p:sp>
    </p:spTree>
    <p:extLst>
      <p:ext uri="{BB962C8B-B14F-4D97-AF65-F5344CB8AC3E}">
        <p14:creationId xmlns:p14="http://schemas.microsoft.com/office/powerpoint/2010/main" val="77812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3" y="1268413"/>
            <a:ext cx="8458200" cy="1152475"/>
          </a:xfrm>
        </p:spPr>
        <p:txBody>
          <a:bodyPr/>
          <a:lstStyle/>
          <a:p>
            <a:pPr>
              <a:buNone/>
            </a:pPr>
            <a:r>
              <a:rPr lang="zh-CN" altLang="zh-CN" dirty="0"/>
              <a:t>（</a:t>
            </a:r>
            <a:r>
              <a:rPr lang="en-US" altLang="zh-CN" dirty="0"/>
              <a:t>2</a:t>
            </a:r>
            <a:r>
              <a:rPr lang="zh-CN" altLang="zh-CN" dirty="0"/>
              <a:t>）无需第三方参与的单向认证</a:t>
            </a:r>
          </a:p>
          <a:p>
            <a:pPr>
              <a:buNone/>
            </a:pPr>
            <a:r>
              <a:rPr lang="zh-CN" altLang="zh-CN" dirty="0"/>
              <a:t>协议执行的步骤</a:t>
            </a:r>
            <a:r>
              <a:rPr lang="zh-CN" altLang="zh-CN" dirty="0" smtClean="0"/>
              <a:t>如下：</a:t>
            </a:r>
            <a:endParaRPr lang="zh-CN" altLang="zh-CN" dirty="0"/>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24002069"/>
              </p:ext>
            </p:extLst>
          </p:nvPr>
        </p:nvGraphicFramePr>
        <p:xfrm>
          <a:off x="395536" y="2420888"/>
          <a:ext cx="7587843" cy="1080120"/>
        </p:xfrm>
        <a:graphic>
          <a:graphicData uri="http://schemas.openxmlformats.org/presentationml/2006/ole">
            <mc:AlternateContent xmlns:mc="http://schemas.openxmlformats.org/markup-compatibility/2006">
              <mc:Choice xmlns:v="urn:schemas-microsoft-com:vml" Requires="v">
                <p:oleObj spid="_x0000_s3118" name="BMP 图像" r:id="rId3" imgW="3524742" imgH="495369" progId="Paint.Picture">
                  <p:embed/>
                </p:oleObj>
              </mc:Choice>
              <mc:Fallback>
                <p:oleObj name="BMP 图像" r:id="rId3" imgW="3524742" imgH="495369"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420888"/>
                        <a:ext cx="7587843" cy="1080120"/>
                      </a:xfrm>
                      <a:prstGeom prst="rect">
                        <a:avLst/>
                      </a:prstGeom>
                      <a:noFill/>
                    </p:spPr>
                  </p:pic>
                </p:oleObj>
              </mc:Fallback>
            </mc:AlternateContent>
          </a:graphicData>
        </a:graphic>
      </p:graphicFrame>
      <p:sp>
        <p:nvSpPr>
          <p:cNvPr id="6" name="TextBox 5"/>
          <p:cNvSpPr txBox="1"/>
          <p:nvPr/>
        </p:nvSpPr>
        <p:spPr>
          <a:xfrm>
            <a:off x="395536" y="4005064"/>
            <a:ext cx="8208912" cy="892552"/>
          </a:xfrm>
          <a:prstGeom prst="rect">
            <a:avLst/>
          </a:prstGeom>
          <a:noFill/>
        </p:spPr>
        <p:txBody>
          <a:bodyPr wrap="square" rtlCol="0">
            <a:spAutoFit/>
          </a:bodyPr>
          <a:lstStyle/>
          <a:p>
            <a:r>
              <a:rPr lang="en-US" altLang="zh-CN" sz="2600" dirty="0">
                <a:latin typeface="微软雅黑" panose="020B0503020204020204" pitchFamily="34" charset="-122"/>
                <a:ea typeface="微软雅黑" panose="020B0503020204020204" pitchFamily="34" charset="-122"/>
              </a:rPr>
              <a:t>②</a:t>
            </a:r>
            <a:r>
              <a:rPr lang="zh-CN" altLang="zh-CN" sz="2600" dirty="0">
                <a:latin typeface="微软雅黑" panose="020B0503020204020204" pitchFamily="34" charset="-122"/>
                <a:ea typeface="微软雅黑" panose="020B0503020204020204" pitchFamily="34" charset="-122"/>
              </a:rPr>
              <a:t>当信息不要求保密时，这种无需第三方参与的单向认证可以简化</a:t>
            </a:r>
            <a:r>
              <a:rPr lang="zh-CN" altLang="zh-CN" sz="2600" dirty="0" smtClean="0">
                <a:latin typeface="微软雅黑" panose="020B0503020204020204" pitchFamily="34" charset="-122"/>
                <a:ea typeface="微软雅黑" panose="020B0503020204020204" pitchFamily="34" charset="-122"/>
              </a:rPr>
              <a:t>为</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solidFill>
                  <a:srgbClr val="FF0000"/>
                </a:solidFill>
                <a:latin typeface="微软雅黑" panose="020B0503020204020204" pitchFamily="34" charset="-122"/>
                <a:ea typeface="微软雅黑" panose="020B0503020204020204" pitchFamily="34" charset="-122"/>
              </a:rPr>
              <a:t>这个协议中</a:t>
            </a:r>
            <a:r>
              <a:rPr lang="en-US" altLang="zh-CN" sz="2600" dirty="0" err="1" smtClean="0">
                <a:solidFill>
                  <a:srgbClr val="FF0000"/>
                </a:solidFill>
                <a:latin typeface="微软雅黑" panose="020B0503020204020204" pitchFamily="34" charset="-122"/>
                <a:ea typeface="微软雅黑" panose="020B0503020204020204" pitchFamily="34" charset="-122"/>
              </a:rPr>
              <a:t>K</a:t>
            </a:r>
            <a:r>
              <a:rPr lang="en-US" altLang="zh-CN" sz="2600" baseline="-25000" dirty="0" err="1" smtClean="0">
                <a:solidFill>
                  <a:srgbClr val="FF0000"/>
                </a:solidFill>
                <a:latin typeface="微软雅黑" panose="020B0503020204020204" pitchFamily="34" charset="-122"/>
                <a:ea typeface="微软雅黑" panose="020B0503020204020204" pitchFamily="34" charset="-122"/>
              </a:rPr>
              <a:t>ra</a:t>
            </a:r>
            <a:r>
              <a:rPr lang="zh-CN" altLang="en-US" sz="2600" dirty="0" smtClean="0">
                <a:solidFill>
                  <a:srgbClr val="FF0000"/>
                </a:solidFill>
                <a:latin typeface="微软雅黑" panose="020B0503020204020204" pitchFamily="34" charset="-122"/>
                <a:ea typeface="微软雅黑" panose="020B0503020204020204" pitchFamily="34" charset="-122"/>
              </a:rPr>
              <a:t>的理解</a:t>
            </a:r>
            <a:r>
              <a:rPr lang="zh-CN" altLang="en-US" sz="2600" dirty="0" smtClean="0">
                <a:solidFill>
                  <a:srgbClr val="FF0000"/>
                </a:solidFill>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a:t>
            </a:r>
            <a:endParaRPr lang="zh-CN" altLang="zh-CN" sz="2600" dirty="0">
              <a:latin typeface="微软雅黑" panose="020B0503020204020204" pitchFamily="34" charset="-122"/>
              <a:ea typeface="微软雅黑" panose="020B0503020204020204" pitchFamily="34" charset="-122"/>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921520872"/>
              </p:ext>
            </p:extLst>
          </p:nvPr>
        </p:nvGraphicFramePr>
        <p:xfrm>
          <a:off x="1816100" y="5373688"/>
          <a:ext cx="4592638" cy="719137"/>
        </p:xfrm>
        <a:graphic>
          <a:graphicData uri="http://schemas.openxmlformats.org/presentationml/2006/ole">
            <mc:AlternateContent xmlns:mc="http://schemas.openxmlformats.org/markup-compatibility/2006">
              <mc:Choice xmlns:v="urn:schemas-microsoft-com:vml" Requires="v">
                <p:oleObj spid="_x0000_s3119" name="Equation" r:id="rId5" imgW="1625400" imgH="266400" progId="Equation.DSMT4">
                  <p:embed/>
                </p:oleObj>
              </mc:Choice>
              <mc:Fallback>
                <p:oleObj name="Equation" r:id="rId5" imgW="1625400" imgH="266400" progId="Equation.DSMT4">
                  <p:embed/>
                  <p:pic>
                    <p:nvPicPr>
                      <p:cNvPr id="0" name="Object 3"/>
                      <p:cNvPicPr>
                        <a:picLocks noChangeAspect="1" noChangeArrowheads="1"/>
                      </p:cNvPicPr>
                      <p:nvPr/>
                    </p:nvPicPr>
                    <p:blipFill>
                      <a:blip r:embed="rId6"/>
                      <a:srcRect/>
                      <a:stretch>
                        <a:fillRect/>
                      </a:stretch>
                    </p:blipFill>
                    <p:spPr bwMode="auto">
                      <a:xfrm>
                        <a:off x="1816100" y="5373688"/>
                        <a:ext cx="4592638" cy="719137"/>
                      </a:xfrm>
                      <a:prstGeom prst="rect">
                        <a:avLst/>
                      </a:prstGeom>
                      <a:noFill/>
                    </p:spPr>
                  </p:pic>
                </p:oleObj>
              </mc:Fallback>
            </mc:AlternateContent>
          </a:graphicData>
        </a:graphic>
      </p:graphicFrame>
    </p:spTree>
    <p:extLst>
      <p:ext uri="{BB962C8B-B14F-4D97-AF65-F5344CB8AC3E}">
        <p14:creationId xmlns:p14="http://schemas.microsoft.com/office/powerpoint/2010/main" val="257247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2．</a:t>
            </a:r>
            <a:r>
              <a:rPr lang="zh-CN" altLang="zh-CN" b="1" dirty="0">
                <a:solidFill>
                  <a:srgbClr val="FF0000"/>
                </a:solidFill>
              </a:rPr>
              <a:t>双向认证</a:t>
            </a:r>
          </a:p>
          <a:p>
            <a:pPr indent="715963">
              <a:buNone/>
            </a:pPr>
            <a:r>
              <a:rPr lang="zh-CN" altLang="zh-CN" dirty="0"/>
              <a:t>在双向认证过程中，通信双方需要</a:t>
            </a:r>
            <a:r>
              <a:rPr lang="zh-CN" altLang="zh-CN" b="1" dirty="0">
                <a:solidFill>
                  <a:srgbClr val="FF0000"/>
                </a:solidFill>
              </a:rPr>
              <a:t>互相认证各自的身份</a:t>
            </a:r>
            <a:r>
              <a:rPr lang="zh-CN" altLang="zh-CN" dirty="0"/>
              <a:t>，然后交换会话密钥，</a:t>
            </a:r>
            <a:r>
              <a:rPr lang="zh-CN" altLang="zh-CN" b="1" dirty="0">
                <a:solidFill>
                  <a:srgbClr val="FF0000"/>
                </a:solidFill>
              </a:rPr>
              <a:t>双向认证</a:t>
            </a:r>
            <a:r>
              <a:rPr lang="zh-CN" altLang="zh-CN" dirty="0"/>
              <a:t>的典型方案是</a:t>
            </a:r>
            <a:r>
              <a:rPr lang="en-US" altLang="zh-CN" dirty="0" smtClean="0"/>
              <a:t>Needham/Schro</a:t>
            </a:r>
            <a:r>
              <a:rPr lang="en-US" altLang="zh-CN" sz="4000" b="1" dirty="0" smtClean="0">
                <a:solidFill>
                  <a:srgbClr val="FF0000"/>
                </a:solidFill>
              </a:rPr>
              <a:t>e</a:t>
            </a:r>
            <a:r>
              <a:rPr lang="en-US" altLang="zh-CN" dirty="0" smtClean="0"/>
              <a:t>der</a:t>
            </a:r>
            <a:r>
              <a:rPr lang="zh-CN" altLang="zh-CN" dirty="0"/>
              <a:t>协议，协议执行的步骤如下（如图</a:t>
            </a:r>
            <a:r>
              <a:rPr lang="en-US" altLang="zh-CN" dirty="0"/>
              <a:t>9-4</a:t>
            </a:r>
            <a:r>
              <a:rPr lang="zh-CN" altLang="zh-CN" dirty="0"/>
              <a:t>所示）：</a:t>
            </a:r>
          </a:p>
          <a:p>
            <a:endParaRPr lang="zh-CN" altLang="en-US" dirty="0"/>
          </a:p>
        </p:txBody>
      </p:sp>
    </p:spTree>
    <p:extLst>
      <p:ext uri="{BB962C8B-B14F-4D97-AF65-F5344CB8AC3E}">
        <p14:creationId xmlns:p14="http://schemas.microsoft.com/office/powerpoint/2010/main" val="380976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07504" y="3501008"/>
            <a:ext cx="8856984" cy="2893100"/>
          </a:xfrm>
          <a:prstGeom prst="rect">
            <a:avLst/>
          </a:prstGeom>
          <a:noFill/>
        </p:spPr>
        <p:txBody>
          <a:bodyPr wrap="square" rtlCol="0">
            <a:spAutoFit/>
          </a:bodyPr>
          <a:lstStyle/>
          <a:p>
            <a:r>
              <a:rPr lang="zh-CN" altLang="zh-CN" sz="2600" dirty="0" smtClean="0">
                <a:latin typeface="微软雅黑" panose="020B0503020204020204" pitchFamily="34" charset="-122"/>
                <a:ea typeface="微软雅黑" panose="020B0503020204020204" pitchFamily="34" charset="-122"/>
              </a:rPr>
              <a:t>密钥</a:t>
            </a:r>
            <a:r>
              <a:rPr lang="en-US" altLang="zh-CN" sz="2600" dirty="0" err="1" smtClean="0">
                <a:latin typeface="微软雅黑" panose="020B0503020204020204" pitchFamily="34" charset="-122"/>
                <a:ea typeface="微软雅黑" panose="020B0503020204020204" pitchFamily="34" charset="-122"/>
              </a:rPr>
              <a:t>Ka</a:t>
            </a:r>
            <a:r>
              <a:rPr lang="zh-CN" altLang="zh-CN" sz="2600" dirty="0" smtClean="0">
                <a:latin typeface="微软雅黑" panose="020B0503020204020204" pitchFamily="34" charset="-122"/>
                <a:ea typeface="微软雅黑" panose="020B0503020204020204" pitchFamily="34" charset="-122"/>
              </a:rPr>
              <a:t>和</a:t>
            </a:r>
            <a:r>
              <a:rPr lang="en-US" altLang="zh-CN" sz="2600" dirty="0" smtClean="0">
                <a:latin typeface="微软雅黑" panose="020B0503020204020204" pitchFamily="34" charset="-122"/>
                <a:ea typeface="微软雅黑" panose="020B0503020204020204" pitchFamily="34" charset="-122"/>
              </a:rPr>
              <a:t>Kb</a:t>
            </a:r>
            <a:r>
              <a:rPr lang="zh-CN" altLang="zh-CN" sz="2600" dirty="0" smtClean="0">
                <a:latin typeface="微软雅黑" panose="020B0503020204020204" pitchFamily="34" charset="-122"/>
                <a:ea typeface="微软雅黑" panose="020B0503020204020204" pitchFamily="34" charset="-122"/>
              </a:rPr>
              <a:t>分别是</a:t>
            </a:r>
            <a:r>
              <a:rPr lang="en-US" altLang="zh-CN" sz="2600" dirty="0" smtClean="0">
                <a:latin typeface="微软雅黑" panose="020B0503020204020204" pitchFamily="34" charset="-122"/>
                <a:ea typeface="微软雅黑" panose="020B0503020204020204" pitchFamily="34" charset="-122"/>
              </a:rPr>
              <a:t>A</a:t>
            </a:r>
            <a:r>
              <a:rPr lang="zh-CN" altLang="zh-CN" sz="2600" dirty="0" smtClean="0">
                <a:latin typeface="微软雅黑" panose="020B0503020204020204" pitchFamily="34" charset="-122"/>
                <a:ea typeface="微软雅黑" panose="020B0503020204020204" pitchFamily="34" charset="-122"/>
              </a:rPr>
              <a:t>与</a:t>
            </a:r>
            <a:r>
              <a:rPr lang="en-US" altLang="zh-CN" sz="2600" dirty="0" smtClean="0">
                <a:latin typeface="微软雅黑" panose="020B0503020204020204" pitchFamily="34" charset="-122"/>
                <a:ea typeface="微软雅黑" panose="020B0503020204020204" pitchFamily="34" charset="-122"/>
              </a:rPr>
              <a:t>KDC</a:t>
            </a:r>
            <a:r>
              <a:rPr lang="zh-CN" altLang="zh-CN" sz="2600" dirty="0" smtClean="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与</a:t>
            </a:r>
            <a:r>
              <a:rPr lang="en-US" altLang="zh-CN" sz="2600" dirty="0" smtClean="0">
                <a:latin typeface="微软雅黑" panose="020B0503020204020204" pitchFamily="34" charset="-122"/>
                <a:ea typeface="微软雅黑" panose="020B0503020204020204" pitchFamily="34" charset="-122"/>
              </a:rPr>
              <a:t>KDC</a:t>
            </a:r>
            <a:r>
              <a:rPr lang="zh-CN" altLang="zh-CN" sz="2600" dirty="0" smtClean="0">
                <a:latin typeface="微软雅黑" panose="020B0503020204020204" pitchFamily="34" charset="-122"/>
                <a:ea typeface="微软雅黑" panose="020B0503020204020204" pitchFamily="34" charset="-122"/>
              </a:rPr>
              <a:t>共享</a:t>
            </a:r>
            <a:r>
              <a:rPr lang="zh-CN" altLang="zh-CN" sz="2600" dirty="0">
                <a:latin typeface="微软雅黑" panose="020B0503020204020204" pitchFamily="34" charset="-122"/>
                <a:ea typeface="微软雅黑" panose="020B0503020204020204" pitchFamily="34" charset="-122"/>
              </a:rPr>
              <a:t>的密钥，这个协议的目的是将</a:t>
            </a:r>
            <a:r>
              <a:rPr lang="zh-CN" altLang="zh-CN" sz="2600" dirty="0" smtClean="0">
                <a:latin typeface="微软雅黑" panose="020B0503020204020204" pitchFamily="34" charset="-122"/>
                <a:ea typeface="微软雅黑" panose="020B0503020204020204" pitchFamily="34" charset="-122"/>
              </a:rPr>
              <a:t>会话密钥</a:t>
            </a:r>
            <a:r>
              <a:rPr lang="en-US" altLang="zh-CN" sz="2600" dirty="0" smtClean="0">
                <a:latin typeface="微软雅黑" panose="020B0503020204020204" pitchFamily="34" charset="-122"/>
                <a:ea typeface="微软雅黑" panose="020B0503020204020204" pitchFamily="34" charset="-122"/>
              </a:rPr>
              <a:t>K</a:t>
            </a:r>
            <a:r>
              <a:rPr lang="en-US" altLang="zh-CN" sz="2600" baseline="-25000" dirty="0" smtClean="0">
                <a:latin typeface="微软雅黑" panose="020B0503020204020204" pitchFamily="34" charset="-122"/>
                <a:ea typeface="微软雅黑" panose="020B0503020204020204" pitchFamily="34" charset="-122"/>
              </a:rPr>
              <a:t>S</a:t>
            </a:r>
            <a:r>
              <a:rPr lang="zh-CN" altLang="zh-CN" sz="2600" dirty="0" smtClean="0">
                <a:latin typeface="微软雅黑" panose="020B0503020204020204" pitchFamily="34" charset="-122"/>
                <a:ea typeface="微软雅黑" panose="020B0503020204020204" pitchFamily="34" charset="-122"/>
              </a:rPr>
              <a:t>安全</a:t>
            </a:r>
            <a:r>
              <a:rPr lang="zh-CN" altLang="zh-CN" sz="2600" dirty="0">
                <a:latin typeface="微软雅黑" panose="020B0503020204020204" pitchFamily="34" charset="-122"/>
                <a:ea typeface="微软雅黑" panose="020B0503020204020204" pitchFamily="34" charset="-122"/>
              </a:rPr>
              <a:t>的分</a:t>
            </a:r>
            <a:r>
              <a:rPr lang="zh-CN" altLang="zh-CN" sz="2600" dirty="0" smtClean="0">
                <a:latin typeface="微软雅黑" panose="020B0503020204020204" pitchFamily="34" charset="-122"/>
                <a:ea typeface="微软雅黑" panose="020B0503020204020204" pitchFamily="34" charset="-122"/>
              </a:rPr>
              <a:t>发给</a:t>
            </a:r>
            <a:r>
              <a:rPr lang="en-US" altLang="zh-CN" sz="2600" dirty="0" smtClean="0">
                <a:latin typeface="微软雅黑" panose="020B0503020204020204" pitchFamily="34" charset="-122"/>
                <a:ea typeface="微软雅黑" panose="020B0503020204020204" pitchFamily="34" charset="-122"/>
              </a:rPr>
              <a:t>A</a:t>
            </a:r>
            <a:r>
              <a:rPr lang="zh-CN" altLang="zh-CN" sz="2600" dirty="0" smtClean="0">
                <a:latin typeface="微软雅黑" panose="020B0503020204020204" pitchFamily="34" charset="-122"/>
                <a:ea typeface="微软雅黑" panose="020B0503020204020204" pitchFamily="34" charset="-122"/>
              </a:rPr>
              <a:t>和</a:t>
            </a:r>
            <a:r>
              <a:rPr lang="en-US" altLang="zh-CN" sz="2600" dirty="0" smtClean="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r>
              <a:rPr lang="zh-CN" altLang="zh-CN" sz="2600" dirty="0" smtClean="0">
                <a:latin typeface="微软雅黑" panose="020B0503020204020204" pitchFamily="34" charset="-122"/>
                <a:ea typeface="微软雅黑" panose="020B0503020204020204" pitchFamily="34" charset="-122"/>
              </a:rPr>
              <a:t>步骤</a:t>
            </a:r>
            <a:r>
              <a:rPr lang="zh-CN" altLang="zh-CN"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2</a:t>
            </a:r>
            <a:r>
              <a:rPr lang="zh-CN" altLang="zh-CN" sz="2600" dirty="0" smtClean="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A</a:t>
            </a:r>
            <a:r>
              <a:rPr lang="zh-CN" altLang="zh-CN" sz="2600" dirty="0" smtClean="0">
                <a:latin typeface="微软雅黑" panose="020B0503020204020204" pitchFamily="34" charset="-122"/>
                <a:ea typeface="微软雅黑" panose="020B0503020204020204" pitchFamily="34" charset="-122"/>
              </a:rPr>
              <a:t>可</a:t>
            </a:r>
            <a:r>
              <a:rPr lang="zh-CN" altLang="zh-CN" sz="2600" dirty="0">
                <a:latin typeface="微软雅黑" panose="020B0503020204020204" pitchFamily="34" charset="-122"/>
                <a:ea typeface="微软雅黑" panose="020B0503020204020204" pitchFamily="34" charset="-122"/>
              </a:rPr>
              <a:t>安全地获取一个新的会话密钥</a:t>
            </a:r>
            <a:r>
              <a:rPr lang="zh-CN" altLang="zh-CN"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r>
              <a:rPr lang="zh-CN" altLang="zh-CN" sz="2600" dirty="0" smtClean="0">
                <a:latin typeface="微软雅黑" panose="020B0503020204020204" pitchFamily="34" charset="-122"/>
                <a:ea typeface="微软雅黑" panose="020B0503020204020204" pitchFamily="34" charset="-122"/>
              </a:rPr>
              <a:t>步骤</a:t>
            </a:r>
            <a:r>
              <a:rPr lang="zh-CN" altLang="zh-CN"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3</a:t>
            </a:r>
            <a:r>
              <a:rPr lang="zh-CN" altLang="zh-CN"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a:t>
            </a:r>
            <a:r>
              <a:rPr lang="zh-CN" altLang="zh-CN" sz="2600" dirty="0" smtClean="0">
                <a:latin typeface="微软雅黑" panose="020B0503020204020204" pitchFamily="34" charset="-122"/>
                <a:ea typeface="微软雅黑" panose="020B0503020204020204" pitchFamily="34" charset="-122"/>
              </a:rPr>
              <a:t>报文</a:t>
            </a:r>
            <a:r>
              <a:rPr lang="zh-CN" altLang="zh-CN" sz="2600" dirty="0">
                <a:latin typeface="微软雅黑" panose="020B0503020204020204" pitchFamily="34" charset="-122"/>
                <a:ea typeface="微软雅黑" panose="020B0503020204020204" pitchFamily="34" charset="-122"/>
              </a:rPr>
              <a:t>只能</a:t>
            </a:r>
            <a:r>
              <a:rPr lang="zh-CN" altLang="zh-CN" sz="2600" dirty="0" smtClean="0">
                <a:latin typeface="微软雅黑" panose="020B0503020204020204" pitchFamily="34" charset="-122"/>
                <a:ea typeface="微软雅黑" panose="020B0503020204020204" pitchFamily="34" charset="-122"/>
              </a:rPr>
              <a:t>被</a:t>
            </a:r>
            <a:r>
              <a:rPr lang="en-US" altLang="zh-CN" sz="2600" dirty="0" smtClean="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解密</a:t>
            </a:r>
            <a:r>
              <a:rPr lang="zh-CN" altLang="zh-CN" sz="2600" dirty="0">
                <a:latin typeface="微软雅黑" panose="020B0503020204020204" pitchFamily="34" charset="-122"/>
                <a:ea typeface="微软雅黑" panose="020B0503020204020204" pitchFamily="34" charset="-122"/>
              </a:rPr>
              <a:t>，因此</a:t>
            </a:r>
            <a:r>
              <a:rPr lang="zh-CN" altLang="zh-CN" sz="2600" dirty="0" smtClean="0">
                <a:latin typeface="微软雅黑" panose="020B0503020204020204" pitchFamily="34" charset="-122"/>
                <a:ea typeface="微软雅黑" panose="020B0503020204020204" pitchFamily="34" charset="-122"/>
              </a:rPr>
              <a:t>只有</a:t>
            </a:r>
            <a:r>
              <a:rPr lang="en-US" altLang="zh-CN" sz="2600" dirty="0" smtClean="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知道</a:t>
            </a:r>
            <a:r>
              <a:rPr lang="zh-CN" altLang="zh-CN" sz="2600" dirty="0">
                <a:latin typeface="微软雅黑" panose="020B0503020204020204" pitchFamily="34" charset="-122"/>
                <a:ea typeface="微软雅黑" panose="020B0503020204020204" pitchFamily="34" charset="-122"/>
              </a:rPr>
              <a:t>报文的内容</a:t>
            </a:r>
            <a:r>
              <a:rPr lang="zh-CN" altLang="zh-CN"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r>
              <a:rPr lang="zh-CN" altLang="zh-CN" sz="2600" dirty="0" smtClean="0">
                <a:latin typeface="微软雅黑" panose="020B0503020204020204" pitchFamily="34" charset="-122"/>
                <a:ea typeface="微软雅黑" panose="020B0503020204020204" pitchFamily="34" charset="-122"/>
              </a:rPr>
              <a:t>步骤</a:t>
            </a:r>
            <a:r>
              <a:rPr lang="zh-CN" altLang="zh-CN"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4</a:t>
            </a:r>
            <a:r>
              <a:rPr lang="zh-CN" altLang="zh-CN"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已</a:t>
            </a:r>
            <a:r>
              <a:rPr lang="zh-CN" altLang="zh-CN" sz="2600" dirty="0">
                <a:latin typeface="微软雅黑" panose="020B0503020204020204" pitchFamily="34" charset="-122"/>
                <a:ea typeface="微软雅黑" panose="020B0503020204020204" pitchFamily="34" charset="-122"/>
              </a:rPr>
              <a:t>获取了</a:t>
            </a:r>
            <a:r>
              <a:rPr lang="zh-CN" altLang="zh-CN" sz="2600" dirty="0" smtClean="0">
                <a:latin typeface="微软雅黑" panose="020B0503020204020204" pitchFamily="34" charset="-122"/>
                <a:ea typeface="微软雅黑" panose="020B0503020204020204" pitchFamily="34" charset="-122"/>
              </a:rPr>
              <a:t>会话密钥</a:t>
            </a:r>
            <a:r>
              <a:rPr lang="en-US" altLang="zh-CN" sz="2600" dirty="0" smtClean="0">
                <a:latin typeface="微软雅黑" panose="020B0503020204020204" pitchFamily="34" charset="-122"/>
                <a:ea typeface="微软雅黑" panose="020B0503020204020204" pitchFamily="34" charset="-122"/>
              </a:rPr>
              <a:t>K</a:t>
            </a:r>
            <a:r>
              <a:rPr lang="en-US" altLang="zh-CN" sz="2600" baseline="-25000" dirty="0" smtClean="0">
                <a:latin typeface="微软雅黑" panose="020B0503020204020204" pitchFamily="34" charset="-122"/>
                <a:ea typeface="微软雅黑" panose="020B0503020204020204" pitchFamily="34" charset="-122"/>
              </a:rPr>
              <a:t>S</a:t>
            </a:r>
            <a:r>
              <a:rPr lang="zh-CN" altLang="zh-CN"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r>
              <a:rPr lang="zh-CN" altLang="zh-CN" sz="2600" dirty="0" smtClean="0">
                <a:latin typeface="微软雅黑" panose="020B0503020204020204" pitchFamily="34" charset="-122"/>
                <a:ea typeface="微软雅黑" panose="020B0503020204020204" pitchFamily="34" charset="-122"/>
              </a:rPr>
              <a:t>步骤</a:t>
            </a:r>
            <a:r>
              <a:rPr lang="zh-CN" altLang="zh-CN" sz="2600" dirty="0">
                <a:latin typeface="微软雅黑" panose="020B0503020204020204" pitchFamily="34" charset="-122"/>
                <a:ea typeface="微软雅黑" panose="020B0503020204020204" pitchFamily="34" charset="-122"/>
              </a:rPr>
              <a:t>（</a:t>
            </a:r>
            <a:r>
              <a:rPr lang="en-US" altLang="zh-CN" sz="2600" dirty="0">
                <a:latin typeface="微软雅黑" panose="020B0503020204020204" pitchFamily="34" charset="-122"/>
                <a:ea typeface="微软雅黑" panose="020B0503020204020204" pitchFamily="34" charset="-122"/>
              </a:rPr>
              <a:t>5</a:t>
            </a:r>
            <a:r>
              <a:rPr lang="zh-CN" altLang="zh-CN" sz="2600" dirty="0" smtClean="0">
                <a:latin typeface="微软雅黑" panose="020B0503020204020204" pitchFamily="34" charset="-122"/>
                <a:ea typeface="微软雅黑" panose="020B0503020204020204" pitchFamily="34" charset="-122"/>
              </a:rPr>
              <a:t>）</a:t>
            </a:r>
            <a:r>
              <a:rPr lang="en-US" altLang="zh-CN" sz="2600" dirty="0" smtClean="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确信</a:t>
            </a:r>
            <a:r>
              <a:rPr lang="en-US" altLang="zh-CN" sz="2600" dirty="0">
                <a:latin typeface="微软雅黑" panose="020B0503020204020204" pitchFamily="34" charset="-122"/>
                <a:ea typeface="微软雅黑" panose="020B0503020204020204" pitchFamily="34" charset="-122"/>
              </a:rPr>
              <a:t>A</a:t>
            </a:r>
            <a:r>
              <a:rPr lang="zh-CN" altLang="zh-CN" sz="2600" dirty="0" smtClean="0">
                <a:latin typeface="微软雅黑" panose="020B0503020204020204" pitchFamily="34" charset="-122"/>
                <a:ea typeface="微软雅黑" panose="020B0503020204020204" pitchFamily="34" charset="-122"/>
              </a:rPr>
              <a:t>已</a:t>
            </a:r>
            <a:r>
              <a:rPr lang="zh-CN" altLang="zh-CN" sz="2600" dirty="0">
                <a:latin typeface="微软雅黑" panose="020B0503020204020204" pitchFamily="34" charset="-122"/>
                <a:ea typeface="微软雅黑" panose="020B0503020204020204" pitchFamily="34" charset="-122"/>
              </a:rPr>
              <a:t>获得了</a:t>
            </a:r>
            <a:r>
              <a:rPr lang="zh-CN" altLang="zh-CN" sz="2600" dirty="0" smtClean="0">
                <a:latin typeface="微软雅黑" panose="020B0503020204020204" pitchFamily="34" charset="-122"/>
                <a:ea typeface="微软雅黑" panose="020B0503020204020204" pitchFamily="34" charset="-122"/>
              </a:rPr>
              <a:t>会话密钥</a:t>
            </a:r>
            <a:r>
              <a:rPr lang="en-US" altLang="zh-CN" sz="2600" dirty="0" smtClean="0">
                <a:latin typeface="微软雅黑" panose="020B0503020204020204" pitchFamily="34" charset="-122"/>
                <a:ea typeface="微软雅黑" panose="020B0503020204020204" pitchFamily="34" charset="-122"/>
              </a:rPr>
              <a:t>K</a:t>
            </a:r>
            <a:r>
              <a:rPr lang="en-US" altLang="zh-CN" sz="2600" baseline="-25000" dirty="0" smtClean="0">
                <a:latin typeface="微软雅黑" panose="020B0503020204020204" pitchFamily="34" charset="-122"/>
                <a:ea typeface="微软雅黑" panose="020B0503020204020204" pitchFamily="34" charset="-122"/>
              </a:rPr>
              <a:t>S</a:t>
            </a:r>
            <a:r>
              <a:rPr lang="zh-CN" altLang="zh-CN" sz="2600" dirty="0" smtClean="0">
                <a:latin typeface="微软雅黑" panose="020B0503020204020204" pitchFamily="34" charset="-122"/>
                <a:ea typeface="微软雅黑" panose="020B0503020204020204" pitchFamily="34" charset="-122"/>
              </a:rPr>
              <a:t>，</a:t>
            </a:r>
            <a:r>
              <a:rPr lang="zh-CN" altLang="zh-CN" sz="2600" dirty="0">
                <a:latin typeface="微软雅黑" panose="020B0503020204020204" pitchFamily="34" charset="-122"/>
                <a:ea typeface="微软雅黑" panose="020B0503020204020204" pitchFamily="34" charset="-122"/>
              </a:rPr>
              <a:t>同时也</a:t>
            </a:r>
            <a:r>
              <a:rPr lang="zh-CN" altLang="zh-CN" sz="2600" dirty="0" smtClean="0">
                <a:latin typeface="微软雅黑" panose="020B0503020204020204" pitchFamily="34" charset="-122"/>
                <a:ea typeface="微软雅黑" panose="020B0503020204020204" pitchFamily="34" charset="-122"/>
              </a:rPr>
              <a:t>使得</a:t>
            </a:r>
            <a:r>
              <a:rPr lang="en-US" altLang="zh-CN" sz="2600" dirty="0" smtClean="0">
                <a:latin typeface="微软雅黑" panose="020B0503020204020204" pitchFamily="34" charset="-122"/>
                <a:ea typeface="微软雅黑" panose="020B0503020204020204" pitchFamily="34" charset="-122"/>
              </a:rPr>
              <a:t>B</a:t>
            </a:r>
            <a:r>
              <a:rPr lang="zh-CN" altLang="zh-CN" sz="2600" dirty="0" smtClean="0">
                <a:latin typeface="微软雅黑" panose="020B0503020204020204" pitchFamily="34" charset="-122"/>
                <a:ea typeface="微软雅黑" panose="020B0503020204020204" pitchFamily="34" charset="-122"/>
              </a:rPr>
              <a:t>确信</a:t>
            </a:r>
            <a:r>
              <a:rPr lang="zh-CN" altLang="zh-CN" sz="2600" dirty="0">
                <a:latin typeface="微软雅黑" panose="020B0503020204020204" pitchFamily="34" charset="-122"/>
                <a:ea typeface="微软雅黑" panose="020B0503020204020204" pitchFamily="34" charset="-122"/>
              </a:rPr>
              <a:t>这是一个新报文，因为使用了</a:t>
            </a:r>
            <a:r>
              <a:rPr lang="zh-CN" altLang="zh-CN" sz="2600" dirty="0" smtClean="0">
                <a:latin typeface="微软雅黑" panose="020B0503020204020204" pitchFamily="34" charset="-122"/>
                <a:ea typeface="微软雅黑" panose="020B0503020204020204" pitchFamily="34" charset="-122"/>
              </a:rPr>
              <a:t>随机数</a:t>
            </a:r>
            <a:r>
              <a:rPr lang="en-US" altLang="zh-CN" sz="2600" dirty="0" smtClean="0">
                <a:latin typeface="微软雅黑" panose="020B0503020204020204" pitchFamily="34" charset="-122"/>
                <a:ea typeface="微软雅黑" panose="020B0503020204020204" pitchFamily="34" charset="-122"/>
              </a:rPr>
              <a:t>N</a:t>
            </a:r>
            <a:r>
              <a:rPr lang="en-US" altLang="zh-CN" sz="2600" baseline="-25000" dirty="0" smtClean="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 </a:t>
            </a:r>
            <a:r>
              <a:rPr lang="zh-CN" altLang="zh-CN" sz="2600" dirty="0">
                <a:latin typeface="微软雅黑" panose="020B0503020204020204" pitchFamily="34" charset="-122"/>
                <a:ea typeface="微软雅黑" panose="020B0503020204020204" pitchFamily="34" charset="-122"/>
              </a:rPr>
              <a:t>。</a:t>
            </a:r>
            <a:endParaRPr lang="zh-CN" altLang="en-US" sz="26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937908" y="116632"/>
            <a:ext cx="7425412" cy="2880320"/>
            <a:chOff x="937908" y="116632"/>
            <a:chExt cx="7425412" cy="2880320"/>
          </a:xfrm>
        </p:grpSpPr>
        <p:graphicFrame>
          <p:nvGraphicFramePr>
            <p:cNvPr id="5" name="对象 4"/>
            <p:cNvGraphicFramePr>
              <a:graphicFrameLocks noChangeAspect="1"/>
            </p:cNvGraphicFramePr>
            <p:nvPr>
              <p:extLst>
                <p:ext uri="{D42A27DB-BD31-4B8C-83A1-F6EECF244321}">
                  <p14:modId xmlns:p14="http://schemas.microsoft.com/office/powerpoint/2010/main" val="3637351888"/>
                </p:ext>
              </p:extLst>
            </p:nvPr>
          </p:nvGraphicFramePr>
          <p:xfrm>
            <a:off x="937908" y="116632"/>
            <a:ext cx="7425412" cy="2880320"/>
          </p:xfrm>
          <a:graphic>
            <a:graphicData uri="http://schemas.openxmlformats.org/presentationml/2006/ole">
              <mc:AlternateContent xmlns:mc="http://schemas.openxmlformats.org/markup-compatibility/2006">
                <mc:Choice xmlns:v="urn:schemas-microsoft-com:vml" Requires="v">
                  <p:oleObj spid="_x0000_s7170" name="BMP 图像" r:id="rId3" imgW="4086795" imgH="1600000" progId="Paint.Picture">
                    <p:embed/>
                  </p:oleObj>
                </mc:Choice>
                <mc:Fallback>
                  <p:oleObj name="BMP 图像" r:id="rId3" imgW="4086795" imgH="1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908" y="116632"/>
                          <a:ext cx="7425412" cy="2880320"/>
                        </a:xfrm>
                        <a:prstGeom prst="rect">
                          <a:avLst/>
                        </a:prstGeom>
                        <a:noFill/>
                      </p:spPr>
                    </p:pic>
                  </p:oleObj>
                </mc:Fallback>
              </mc:AlternateContent>
            </a:graphicData>
          </a:graphic>
        </p:graphicFrame>
        <p:cxnSp>
          <p:nvCxnSpPr>
            <p:cNvPr id="8" name="直接箭头连接符 7"/>
            <p:cNvCxnSpPr/>
            <p:nvPr/>
          </p:nvCxnSpPr>
          <p:spPr>
            <a:xfrm flipH="1">
              <a:off x="1907704" y="2276872"/>
              <a:ext cx="5472608" cy="0"/>
            </a:xfrm>
            <a:prstGeom prst="straightConnector1">
              <a:avLst/>
            </a:prstGeom>
            <a:ln w="6032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907704" y="2852936"/>
              <a:ext cx="5472608"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131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07504" y="3501008"/>
            <a:ext cx="9036496" cy="2893100"/>
          </a:xfrm>
          <a:prstGeom prst="rect">
            <a:avLst/>
          </a:prstGeom>
          <a:noFill/>
        </p:spPr>
        <p:txBody>
          <a:bodyPr wrap="square" rtlCol="0">
            <a:spAutoFit/>
          </a:bodyPr>
          <a:lstStyle/>
          <a:p>
            <a:pPr indent="625475"/>
            <a:r>
              <a:rPr lang="zh-CN" altLang="en-US" sz="2600" dirty="0" smtClean="0">
                <a:latin typeface="微软雅黑" panose="020B0503020204020204" pitchFamily="34" charset="-122"/>
                <a:ea typeface="微软雅黑" panose="020B0503020204020204" pitchFamily="34" charset="-122"/>
              </a:rPr>
              <a:t>此</a:t>
            </a:r>
            <a:r>
              <a:rPr lang="zh-CN" altLang="en-US" sz="2600" dirty="0">
                <a:latin typeface="微软雅黑" panose="020B0503020204020204" pitchFamily="34" charset="-122"/>
                <a:ea typeface="微软雅黑" panose="020B0503020204020204" pitchFamily="34" charset="-122"/>
              </a:rPr>
              <a:t>协议还是容易遭到一种</a:t>
            </a:r>
            <a:r>
              <a:rPr lang="zh-CN" altLang="en-US" sz="2600" b="1" dirty="0">
                <a:solidFill>
                  <a:srgbClr val="FF0000"/>
                </a:solidFill>
                <a:latin typeface="微软雅黑" panose="020B0503020204020204" pitchFamily="34" charset="-122"/>
                <a:ea typeface="微软雅黑" panose="020B0503020204020204" pitchFamily="34" charset="-122"/>
              </a:rPr>
              <a:t>重放攻击</a:t>
            </a:r>
            <a:r>
              <a:rPr lang="zh-CN" altLang="en-US" sz="2600" dirty="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假定</a:t>
            </a:r>
            <a:r>
              <a:rPr lang="en-US" altLang="zh-CN" sz="2600" dirty="0" smtClean="0">
                <a:latin typeface="微软雅黑" panose="020B0503020204020204" pitchFamily="34" charset="-122"/>
                <a:ea typeface="微软雅黑" panose="020B0503020204020204" pitchFamily="34" charset="-122"/>
              </a:rPr>
              <a:t>x</a:t>
            </a:r>
            <a:r>
              <a:rPr lang="zh-CN" altLang="en-US" sz="2600" dirty="0" smtClean="0">
                <a:latin typeface="微软雅黑" panose="020B0503020204020204" pitchFamily="34" charset="-122"/>
                <a:ea typeface="微软雅黑" panose="020B0503020204020204" pitchFamily="34" charset="-122"/>
              </a:rPr>
              <a:t>是</a:t>
            </a:r>
            <a:r>
              <a:rPr lang="zh-CN" altLang="en-US" sz="2600" dirty="0">
                <a:latin typeface="微软雅黑" panose="020B0503020204020204" pitchFamily="34" charset="-122"/>
                <a:ea typeface="微软雅黑" panose="020B0503020204020204" pitchFamily="34" charset="-122"/>
              </a:rPr>
              <a:t>攻击者，已获得了一个过时的会话密钥</a:t>
            </a:r>
            <a:r>
              <a:rPr lang="zh-CN" altLang="en-US" sz="2600" dirty="0" smtClean="0">
                <a:latin typeface="微软雅黑" panose="020B0503020204020204" pitchFamily="34" charset="-122"/>
                <a:ea typeface="微软雅黑" panose="020B0503020204020204" pitchFamily="34" charset="-122"/>
              </a:rPr>
              <a:t>。</a:t>
            </a:r>
            <a:r>
              <a:rPr lang="en-US" altLang="zh-CN" sz="2600" b="1" dirty="0" smtClean="0">
                <a:solidFill>
                  <a:srgbClr val="FF0000"/>
                </a:solidFill>
                <a:latin typeface="微软雅黑" panose="020B0503020204020204" pitchFamily="34" charset="-122"/>
                <a:ea typeface="微软雅黑" panose="020B0503020204020204" pitchFamily="34" charset="-122"/>
              </a:rPr>
              <a:t>X(</a:t>
            </a:r>
            <a:r>
              <a:rPr lang="zh-CN" altLang="en-US" sz="2600" b="1" dirty="0" smtClean="0">
                <a:solidFill>
                  <a:srgbClr val="FF0000"/>
                </a:solidFill>
                <a:latin typeface="微软雅黑" panose="020B0503020204020204" pitchFamily="34" charset="-122"/>
                <a:ea typeface="微软雅黑" panose="020B0503020204020204" pitchFamily="34" charset="-122"/>
              </a:rPr>
              <a:t>应该为</a:t>
            </a:r>
            <a:r>
              <a:rPr lang="en-US" altLang="zh-CN" sz="2600" b="1" dirty="0" smtClean="0">
                <a:solidFill>
                  <a:srgbClr val="FF0000"/>
                </a:solidFill>
                <a:latin typeface="微软雅黑" panose="020B0503020204020204" pitchFamily="34" charset="-122"/>
                <a:ea typeface="微软雅黑" panose="020B0503020204020204" pitchFamily="34" charset="-122"/>
              </a:rPr>
              <a:t>C)</a:t>
            </a:r>
            <a:r>
              <a:rPr lang="zh-CN" altLang="en-US" sz="2600" b="1" dirty="0" smtClean="0">
                <a:solidFill>
                  <a:srgbClr val="FF0000"/>
                </a:solidFill>
                <a:latin typeface="微软雅黑" panose="020B0503020204020204" pitchFamily="34" charset="-122"/>
                <a:ea typeface="微软雅黑" panose="020B0503020204020204" pitchFamily="34" charset="-122"/>
              </a:rPr>
              <a:t>可以</a:t>
            </a:r>
            <a:r>
              <a:rPr lang="zh-CN" altLang="en-US" sz="2600" dirty="0" smtClean="0">
                <a:latin typeface="微软雅黑" panose="020B0503020204020204" pitchFamily="34" charset="-122"/>
                <a:ea typeface="微软雅黑" panose="020B0503020204020204" pitchFamily="34" charset="-122"/>
              </a:rPr>
              <a:t>冒充</a:t>
            </a:r>
            <a:r>
              <a:rPr lang="en-US" altLang="zh-CN" sz="2600" dirty="0" smtClean="0">
                <a:latin typeface="微软雅黑" panose="020B0503020204020204" pitchFamily="34" charset="-122"/>
                <a:ea typeface="微软雅黑" panose="020B0503020204020204" pitchFamily="34" charset="-122"/>
              </a:rPr>
              <a:t>A</a:t>
            </a:r>
            <a:r>
              <a:rPr lang="zh-CN" altLang="en-US" sz="2600" dirty="0" smtClean="0">
                <a:latin typeface="微软雅黑" panose="020B0503020204020204" pitchFamily="34" charset="-122"/>
                <a:ea typeface="微软雅黑" panose="020B0503020204020204" pitchFamily="34" charset="-122"/>
              </a:rPr>
              <a:t>使</a:t>
            </a:r>
            <a:r>
              <a:rPr lang="zh-CN" altLang="en-US" sz="2600" dirty="0">
                <a:latin typeface="微软雅黑" panose="020B0503020204020204" pitchFamily="34" charset="-122"/>
                <a:ea typeface="微软雅黑" panose="020B0503020204020204" pitchFamily="34" charset="-122"/>
              </a:rPr>
              <a:t>用旧的会话密钥，通过简单的重放步骤（</a:t>
            </a:r>
            <a:r>
              <a:rPr lang="en-US" altLang="zh-CN" sz="2600" dirty="0">
                <a:latin typeface="微软雅黑" panose="020B0503020204020204" pitchFamily="34" charset="-122"/>
                <a:ea typeface="微软雅黑" panose="020B0503020204020204" pitchFamily="34" charset="-122"/>
              </a:rPr>
              <a:t>3</a:t>
            </a:r>
            <a:r>
              <a:rPr lang="zh-CN" altLang="en-US" sz="2600" dirty="0">
                <a:latin typeface="微软雅黑" panose="020B0503020204020204" pitchFamily="34" charset="-122"/>
                <a:ea typeface="微软雅黑" panose="020B0503020204020204" pitchFamily="34" charset="-122"/>
              </a:rPr>
              <a:t>）就能</a:t>
            </a:r>
            <a:r>
              <a:rPr lang="zh-CN" altLang="en-US" sz="2600" dirty="0" smtClean="0">
                <a:latin typeface="微软雅黑" panose="020B0503020204020204" pitchFamily="34" charset="-122"/>
                <a:ea typeface="微软雅黑" panose="020B0503020204020204" pitchFamily="34" charset="-122"/>
              </a:rPr>
              <a:t>欺骗</a:t>
            </a:r>
            <a:r>
              <a:rPr lang="en-US" altLang="zh-CN" sz="2600" dirty="0" smtClean="0">
                <a:latin typeface="微软雅黑" panose="020B0503020204020204" pitchFamily="34" charset="-122"/>
                <a:ea typeface="微软雅黑" panose="020B0503020204020204" pitchFamily="34" charset="-122"/>
              </a:rPr>
              <a:t>B</a:t>
            </a:r>
            <a:r>
              <a:rPr lang="zh-CN" altLang="en-US" sz="2600" dirty="0" smtClean="0">
                <a:latin typeface="微软雅黑" panose="020B0503020204020204" pitchFamily="34" charset="-122"/>
                <a:ea typeface="微软雅黑" panose="020B0503020204020204" pitchFamily="34" charset="-122"/>
              </a:rPr>
              <a:t>，除非</a:t>
            </a:r>
            <a:r>
              <a:rPr lang="en-US" altLang="zh-CN" sz="2600" dirty="0" smtClean="0">
                <a:latin typeface="微软雅黑" panose="020B0503020204020204" pitchFamily="34" charset="-122"/>
                <a:ea typeface="微软雅黑" panose="020B0503020204020204" pitchFamily="34" charset="-122"/>
              </a:rPr>
              <a:t>B</a:t>
            </a:r>
            <a:r>
              <a:rPr lang="zh-CN" altLang="en-US" sz="2600" dirty="0" smtClean="0">
                <a:latin typeface="微软雅黑" panose="020B0503020204020204" pitchFamily="34" charset="-122"/>
                <a:ea typeface="微软雅黑" panose="020B0503020204020204" pitchFamily="34" charset="-122"/>
              </a:rPr>
              <a:t>始终</a:t>
            </a:r>
            <a:r>
              <a:rPr lang="zh-CN" altLang="en-US" sz="2600" dirty="0">
                <a:latin typeface="微软雅黑" panose="020B0503020204020204" pitchFamily="34" charset="-122"/>
                <a:ea typeface="微软雅黑" panose="020B0503020204020204" pitchFamily="34" charset="-122"/>
              </a:rPr>
              <a:t>牢记所有</a:t>
            </a:r>
            <a:r>
              <a:rPr lang="zh-CN" altLang="en-US" sz="2600" dirty="0" smtClean="0">
                <a:latin typeface="微软雅黑" panose="020B0503020204020204" pitchFamily="34" charset="-122"/>
                <a:ea typeface="微软雅黑" panose="020B0503020204020204" pitchFamily="34" charset="-122"/>
              </a:rPr>
              <a:t>与</a:t>
            </a:r>
            <a:r>
              <a:rPr lang="en-US" altLang="zh-CN" sz="2600" dirty="0" smtClean="0">
                <a:latin typeface="微软雅黑" panose="020B0503020204020204" pitchFamily="34" charset="-122"/>
                <a:ea typeface="微软雅黑" panose="020B0503020204020204" pitchFamily="34" charset="-122"/>
              </a:rPr>
              <a:t>A</a:t>
            </a:r>
            <a:r>
              <a:rPr lang="zh-CN" altLang="en-US" sz="2600" dirty="0" smtClean="0">
                <a:latin typeface="微软雅黑" panose="020B0503020204020204" pitchFamily="34" charset="-122"/>
                <a:ea typeface="微软雅黑" panose="020B0503020204020204" pitchFamily="34" charset="-122"/>
              </a:rPr>
              <a:t>的</a:t>
            </a:r>
            <a:r>
              <a:rPr lang="zh-CN" altLang="en-US" sz="2600" dirty="0">
                <a:latin typeface="微软雅黑" panose="020B0503020204020204" pitchFamily="34" charset="-122"/>
                <a:ea typeface="微软雅黑" panose="020B0503020204020204" pitchFamily="34" charset="-122"/>
              </a:rPr>
              <a:t>会话密钥，</a:t>
            </a:r>
            <a:r>
              <a:rPr lang="zh-CN" altLang="en-US" sz="2600" dirty="0" smtClean="0">
                <a:latin typeface="微软雅黑" panose="020B0503020204020204" pitchFamily="34" charset="-122"/>
                <a:ea typeface="微软雅黑" panose="020B0503020204020204" pitchFamily="34" charset="-122"/>
              </a:rPr>
              <a:t>否则</a:t>
            </a:r>
            <a:r>
              <a:rPr lang="en-US" altLang="zh-CN" sz="2600" dirty="0" smtClean="0">
                <a:latin typeface="微软雅黑" panose="020B0503020204020204" pitchFamily="34" charset="-122"/>
                <a:ea typeface="微软雅黑" panose="020B0503020204020204" pitchFamily="34" charset="-122"/>
              </a:rPr>
              <a:t>B</a:t>
            </a:r>
            <a:r>
              <a:rPr lang="zh-CN" altLang="en-US" sz="2600" dirty="0" smtClean="0">
                <a:latin typeface="微软雅黑" panose="020B0503020204020204" pitchFamily="34" charset="-122"/>
                <a:ea typeface="微软雅黑" panose="020B0503020204020204" pitchFamily="34" charset="-122"/>
              </a:rPr>
              <a:t>无法</a:t>
            </a:r>
            <a:r>
              <a:rPr lang="zh-CN" altLang="en-US" sz="2600" dirty="0">
                <a:latin typeface="微软雅黑" panose="020B0503020204020204" pitchFamily="34" charset="-122"/>
                <a:ea typeface="微软雅黑" panose="020B0503020204020204" pitchFamily="34" charset="-122"/>
              </a:rPr>
              <a:t>确定这是一个重放</a:t>
            </a:r>
            <a:r>
              <a:rPr lang="zh-CN" altLang="en-US" sz="2600" dirty="0" smtClean="0">
                <a:latin typeface="微软雅黑" panose="020B0503020204020204" pitchFamily="34" charset="-122"/>
                <a:ea typeface="微软雅黑" panose="020B0503020204020204" pitchFamily="34" charset="-122"/>
              </a:rPr>
              <a:t>。</a:t>
            </a:r>
            <a:endParaRPr lang="en-US" altLang="zh-CN" sz="2600" dirty="0" smtClean="0">
              <a:latin typeface="微软雅黑" panose="020B0503020204020204" pitchFamily="34" charset="-122"/>
              <a:ea typeface="微软雅黑" panose="020B0503020204020204" pitchFamily="34" charset="-122"/>
            </a:endParaRPr>
          </a:p>
          <a:p>
            <a:pPr indent="625475"/>
            <a:r>
              <a:rPr lang="en-US" altLang="zh-CN" sz="2600" b="1" dirty="0" smtClean="0">
                <a:solidFill>
                  <a:srgbClr val="FF0000"/>
                </a:solidFill>
                <a:latin typeface="微软雅黑" panose="020B0503020204020204" pitchFamily="34" charset="-122"/>
                <a:ea typeface="微软雅黑" panose="020B0503020204020204" pitchFamily="34" charset="-122"/>
              </a:rPr>
              <a:t>C</a:t>
            </a:r>
            <a:r>
              <a:rPr lang="zh-CN" altLang="en-US" sz="2600" b="1" smtClean="0">
                <a:solidFill>
                  <a:srgbClr val="FF0000"/>
                </a:solidFill>
                <a:latin typeface="微软雅黑" panose="020B0503020204020204" pitchFamily="34" charset="-122"/>
                <a:ea typeface="微软雅黑" panose="020B0503020204020204" pitchFamily="34" charset="-122"/>
              </a:rPr>
              <a:t>进一步</a:t>
            </a:r>
            <a:r>
              <a:rPr lang="zh-CN" altLang="en-US" sz="2600" smtClean="0">
                <a:latin typeface="微软雅黑" panose="020B0503020204020204" pitchFamily="34" charset="-122"/>
                <a:ea typeface="微软雅黑" panose="020B0503020204020204" pitchFamily="34" charset="-122"/>
              </a:rPr>
              <a:t>截获</a:t>
            </a:r>
            <a:r>
              <a:rPr lang="zh-CN" altLang="en-US" sz="2600" dirty="0">
                <a:latin typeface="微软雅黑" panose="020B0503020204020204" pitchFamily="34" charset="-122"/>
                <a:ea typeface="微软雅黑" panose="020B0503020204020204" pitchFamily="34" charset="-122"/>
              </a:rPr>
              <a:t>步骤（</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）中的报文，那么他就能够模仿步骤（</a:t>
            </a:r>
            <a:r>
              <a:rPr lang="en-US" altLang="zh-CN" sz="2600" dirty="0">
                <a:latin typeface="微软雅黑" panose="020B0503020204020204" pitchFamily="34" charset="-122"/>
                <a:ea typeface="微软雅黑" panose="020B0503020204020204" pitchFamily="34" charset="-122"/>
              </a:rPr>
              <a:t>5</a:t>
            </a:r>
            <a:r>
              <a:rPr lang="zh-CN" altLang="en-US" sz="2600" dirty="0">
                <a:latin typeface="微软雅黑" panose="020B0503020204020204" pitchFamily="34" charset="-122"/>
                <a:ea typeface="微软雅黑" panose="020B0503020204020204" pitchFamily="34" charset="-122"/>
              </a:rPr>
              <a:t>）中的响应。因此， </a:t>
            </a:r>
            <a:r>
              <a:rPr lang="en-US" altLang="zh-CN" sz="2600" dirty="0" smtClean="0">
                <a:latin typeface="微软雅黑" panose="020B0503020204020204" pitchFamily="34" charset="-122"/>
                <a:ea typeface="微软雅黑" panose="020B0503020204020204" pitchFamily="34" charset="-122"/>
              </a:rPr>
              <a:t>C</a:t>
            </a:r>
            <a:r>
              <a:rPr lang="zh-CN" altLang="en-US" sz="2600" dirty="0" smtClean="0">
                <a:latin typeface="微软雅黑" panose="020B0503020204020204" pitchFamily="34" charset="-122"/>
                <a:ea typeface="微软雅黑" panose="020B0503020204020204" pitchFamily="34" charset="-122"/>
              </a:rPr>
              <a:t>可以向</a:t>
            </a:r>
            <a:r>
              <a:rPr lang="en-US" altLang="zh-CN" sz="2600" dirty="0" smtClean="0">
                <a:latin typeface="微软雅黑" panose="020B0503020204020204" pitchFamily="34" charset="-122"/>
                <a:ea typeface="微软雅黑" panose="020B0503020204020204" pitchFamily="34" charset="-122"/>
              </a:rPr>
              <a:t>B</a:t>
            </a:r>
            <a:r>
              <a:rPr lang="zh-CN" altLang="en-US" sz="2600" dirty="0" smtClean="0">
                <a:latin typeface="微软雅黑" panose="020B0503020204020204" pitchFamily="34" charset="-122"/>
                <a:ea typeface="微软雅黑" panose="020B0503020204020204" pitchFamily="34" charset="-122"/>
              </a:rPr>
              <a:t>发送</a:t>
            </a:r>
            <a:r>
              <a:rPr lang="zh-CN" altLang="en-US" sz="2600" dirty="0">
                <a:latin typeface="微软雅黑" panose="020B0503020204020204" pitchFamily="34" charset="-122"/>
                <a:ea typeface="微软雅黑" panose="020B0503020204020204" pitchFamily="34" charset="-122"/>
              </a:rPr>
              <a:t>一个伪造的报文，让 </a:t>
            </a:r>
            <a:r>
              <a:rPr lang="en-US" altLang="zh-CN" sz="2600" dirty="0" smtClean="0">
                <a:latin typeface="微软雅黑" panose="020B0503020204020204" pitchFamily="34" charset="-122"/>
                <a:ea typeface="微软雅黑" panose="020B0503020204020204" pitchFamily="34" charset="-122"/>
              </a:rPr>
              <a:t>B</a:t>
            </a:r>
            <a:r>
              <a:rPr lang="zh-CN" altLang="en-US" sz="2600" dirty="0" smtClean="0">
                <a:latin typeface="微软雅黑" panose="020B0503020204020204" pitchFamily="34" charset="-122"/>
                <a:ea typeface="微软雅黑" panose="020B0503020204020204" pitchFamily="34" charset="-122"/>
              </a:rPr>
              <a:t>以为</a:t>
            </a:r>
            <a:r>
              <a:rPr lang="zh-CN" altLang="en-US" sz="2600" dirty="0">
                <a:latin typeface="微软雅黑" panose="020B0503020204020204" pitchFamily="34" charset="-122"/>
                <a:ea typeface="微软雅黑" panose="020B0503020204020204" pitchFamily="34" charset="-122"/>
              </a:rPr>
              <a:t>报文是</a:t>
            </a:r>
            <a:r>
              <a:rPr lang="zh-CN" altLang="en-US" sz="2600" dirty="0" smtClean="0">
                <a:latin typeface="微软雅黑" panose="020B0503020204020204" pitchFamily="34" charset="-122"/>
                <a:ea typeface="微软雅黑" panose="020B0503020204020204" pitchFamily="34" charset="-122"/>
              </a:rPr>
              <a:t>来自</a:t>
            </a:r>
            <a:r>
              <a:rPr lang="en-US" altLang="zh-CN" sz="2600" dirty="0" smtClean="0">
                <a:latin typeface="微软雅黑" panose="020B0503020204020204" pitchFamily="34" charset="-122"/>
                <a:ea typeface="微软雅黑" panose="020B0503020204020204" pitchFamily="34" charset="-122"/>
              </a:rPr>
              <a:t>A</a:t>
            </a:r>
            <a:r>
              <a:rPr lang="zh-CN" altLang="en-US" sz="2600" dirty="0" smtClean="0">
                <a:latin typeface="微软雅黑" panose="020B0503020204020204" pitchFamily="34" charset="-122"/>
                <a:ea typeface="微软雅黑" panose="020B0503020204020204" pitchFamily="34" charset="-122"/>
              </a:rPr>
              <a:t>（</a:t>
            </a:r>
            <a:r>
              <a:rPr lang="zh-CN" altLang="en-US" sz="2600" dirty="0">
                <a:latin typeface="微软雅黑" panose="020B0503020204020204" pitchFamily="34" charset="-122"/>
                <a:ea typeface="微软雅黑" panose="020B0503020204020204" pitchFamily="34" charset="-122"/>
              </a:rPr>
              <a:t>且使用的是认证过的会话密钥）。</a:t>
            </a:r>
          </a:p>
        </p:txBody>
      </p:sp>
      <p:grpSp>
        <p:nvGrpSpPr>
          <p:cNvPr id="7" name="组合 6"/>
          <p:cNvGrpSpPr/>
          <p:nvPr/>
        </p:nvGrpSpPr>
        <p:grpSpPr>
          <a:xfrm>
            <a:off x="937908" y="116632"/>
            <a:ext cx="7425412" cy="2880320"/>
            <a:chOff x="937908" y="116632"/>
            <a:chExt cx="7425412" cy="2880320"/>
          </a:xfrm>
        </p:grpSpPr>
        <p:graphicFrame>
          <p:nvGraphicFramePr>
            <p:cNvPr id="8" name="对象 7"/>
            <p:cNvGraphicFramePr>
              <a:graphicFrameLocks noChangeAspect="1"/>
            </p:cNvGraphicFramePr>
            <p:nvPr>
              <p:extLst>
                <p:ext uri="{D42A27DB-BD31-4B8C-83A1-F6EECF244321}">
                  <p14:modId xmlns:p14="http://schemas.microsoft.com/office/powerpoint/2010/main" val="2503365664"/>
                </p:ext>
              </p:extLst>
            </p:nvPr>
          </p:nvGraphicFramePr>
          <p:xfrm>
            <a:off x="937908" y="116632"/>
            <a:ext cx="7425412" cy="2880320"/>
          </p:xfrm>
          <a:graphic>
            <a:graphicData uri="http://schemas.openxmlformats.org/presentationml/2006/ole">
              <mc:AlternateContent xmlns:mc="http://schemas.openxmlformats.org/markup-compatibility/2006">
                <mc:Choice xmlns:v="urn:schemas-microsoft-com:vml" Requires="v">
                  <p:oleObj spid="_x0000_s8194" name="BMP 图像" r:id="rId3" imgW="4086795" imgH="1600000" progId="Paint.Picture">
                    <p:embed/>
                  </p:oleObj>
                </mc:Choice>
                <mc:Fallback>
                  <p:oleObj name="BMP 图像" r:id="rId3" imgW="4086795" imgH="1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908" y="116632"/>
                          <a:ext cx="7425412" cy="2880320"/>
                        </a:xfrm>
                        <a:prstGeom prst="rect">
                          <a:avLst/>
                        </a:prstGeom>
                        <a:noFill/>
                      </p:spPr>
                    </p:pic>
                  </p:oleObj>
                </mc:Fallback>
              </mc:AlternateContent>
            </a:graphicData>
          </a:graphic>
        </p:graphicFrame>
        <p:cxnSp>
          <p:nvCxnSpPr>
            <p:cNvPr id="9" name="直接箭头连接符 8"/>
            <p:cNvCxnSpPr/>
            <p:nvPr/>
          </p:nvCxnSpPr>
          <p:spPr>
            <a:xfrm flipH="1">
              <a:off x="1907704" y="2276872"/>
              <a:ext cx="5472608" cy="0"/>
            </a:xfrm>
            <a:prstGeom prst="straightConnector1">
              <a:avLst/>
            </a:prstGeom>
            <a:ln w="6032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1907704" y="2852936"/>
              <a:ext cx="5472608"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3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116633"/>
            <a:ext cx="8458200" cy="3096343"/>
          </a:xfrm>
        </p:spPr>
        <p:txBody>
          <a:bodyPr/>
          <a:lstStyle/>
          <a:p>
            <a:pPr indent="715963">
              <a:buNone/>
            </a:pPr>
            <a:r>
              <a:rPr lang="en-US" altLang="zh-CN" dirty="0"/>
              <a:t>Denning</a:t>
            </a:r>
            <a:r>
              <a:rPr lang="zh-CN" altLang="zh-CN" dirty="0"/>
              <a:t>提出了改进的</a:t>
            </a:r>
            <a:r>
              <a:rPr lang="en-US" altLang="zh-CN" dirty="0"/>
              <a:t>Needham/Schroder</a:t>
            </a:r>
            <a:r>
              <a:rPr lang="zh-CN" altLang="zh-CN" dirty="0"/>
              <a:t>协议，克服了上述介绍这种</a:t>
            </a:r>
            <a:r>
              <a:rPr lang="zh-CN" altLang="zh-CN" b="1" dirty="0">
                <a:solidFill>
                  <a:srgbClr val="FF0000"/>
                </a:solidFill>
              </a:rPr>
              <a:t>重放攻击</a:t>
            </a:r>
            <a:r>
              <a:rPr lang="zh-CN" altLang="zh-CN" dirty="0"/>
              <a:t>，这个改进协议只是在步骤（</a:t>
            </a:r>
            <a:r>
              <a:rPr lang="en-US" altLang="zh-CN" dirty="0"/>
              <a:t>2</a:t>
            </a:r>
            <a:r>
              <a:rPr lang="zh-CN" altLang="zh-CN" dirty="0"/>
              <a:t>）和（</a:t>
            </a:r>
            <a:r>
              <a:rPr lang="en-US" altLang="zh-CN" dirty="0"/>
              <a:t>3</a:t>
            </a:r>
            <a:r>
              <a:rPr lang="zh-CN" altLang="zh-CN" dirty="0"/>
              <a:t>）中增加了时间戳，并假定密钥</a:t>
            </a:r>
            <a:r>
              <a:rPr lang="en-US" altLang="zh-CN" dirty="0"/>
              <a:t> </a:t>
            </a:r>
            <a:r>
              <a:rPr lang="zh-CN" altLang="zh-CN" dirty="0"/>
              <a:t>和</a:t>
            </a:r>
            <a:r>
              <a:rPr lang="en-US" altLang="zh-CN" dirty="0"/>
              <a:t> </a:t>
            </a:r>
            <a:r>
              <a:rPr lang="zh-CN" altLang="zh-CN" dirty="0"/>
              <a:t>是完全安全的。改进后的协议执行的步骤（如图</a:t>
            </a:r>
            <a:r>
              <a:rPr lang="en-US" altLang="zh-CN" dirty="0"/>
              <a:t>9-5</a:t>
            </a:r>
            <a:r>
              <a:rPr lang="zh-CN" altLang="zh-CN" dirty="0"/>
              <a:t>所示）如下</a:t>
            </a:r>
            <a:r>
              <a:rPr lang="zh-CN" altLang="zh-CN" dirty="0" smtClean="0"/>
              <a:t>：</a:t>
            </a:r>
            <a:endParaRPr lang="en-US" altLang="zh-CN" dirty="0" smtClean="0"/>
          </a:p>
          <a:p>
            <a:pPr indent="715963">
              <a:buNone/>
            </a:pPr>
            <a:r>
              <a:rPr lang="zh-CN" altLang="en-US" b="1" dirty="0">
                <a:solidFill>
                  <a:srgbClr val="FF0000"/>
                </a:solidFill>
              </a:rPr>
              <a:t> </a:t>
            </a:r>
            <a:r>
              <a:rPr lang="en-US" altLang="zh-CN" b="1" dirty="0">
                <a:solidFill>
                  <a:srgbClr val="FF0000"/>
                </a:solidFill>
              </a:rPr>
              <a:t>T</a:t>
            </a:r>
            <a:r>
              <a:rPr lang="zh-CN" altLang="en-US" b="1" dirty="0">
                <a:solidFill>
                  <a:srgbClr val="FF0000"/>
                </a:solidFill>
              </a:rPr>
              <a:t>是时间戳</a:t>
            </a:r>
            <a:r>
              <a:rPr lang="zh-CN" altLang="en-US" dirty="0"/>
              <a:t>，它能</a:t>
            </a:r>
            <a:r>
              <a:rPr lang="zh-CN" altLang="en-US" dirty="0" smtClean="0"/>
              <a:t>向</a:t>
            </a:r>
            <a:r>
              <a:rPr lang="en-US" altLang="zh-CN" dirty="0" smtClean="0"/>
              <a:t>A</a:t>
            </a:r>
            <a:r>
              <a:rPr lang="zh-CN" altLang="en-US" dirty="0" smtClean="0"/>
              <a:t>和</a:t>
            </a:r>
            <a:r>
              <a:rPr lang="en-US" altLang="zh-CN" dirty="0" smtClean="0"/>
              <a:t>B</a:t>
            </a:r>
            <a:r>
              <a:rPr lang="zh-CN" altLang="en-US" dirty="0" smtClean="0"/>
              <a:t>确保</a:t>
            </a:r>
            <a:r>
              <a:rPr lang="zh-CN" altLang="en-US" dirty="0"/>
              <a:t>该会话密钥是刚产生的。</a:t>
            </a:r>
            <a:r>
              <a:rPr lang="zh-CN" altLang="en-US" dirty="0" smtClean="0"/>
              <a:t>这样</a:t>
            </a:r>
            <a:r>
              <a:rPr lang="en-US" altLang="zh-CN" dirty="0" smtClean="0"/>
              <a:t>A</a:t>
            </a:r>
            <a:r>
              <a:rPr lang="zh-CN" altLang="en-US" dirty="0" smtClean="0"/>
              <a:t>和</a:t>
            </a:r>
            <a:r>
              <a:rPr lang="en-US" altLang="zh-CN" dirty="0" smtClean="0"/>
              <a:t>B</a:t>
            </a:r>
            <a:r>
              <a:rPr lang="zh-CN" altLang="en-US" dirty="0" smtClean="0"/>
              <a:t>双方</a:t>
            </a:r>
            <a:r>
              <a:rPr lang="zh-CN" altLang="en-US" dirty="0"/>
              <a:t>都知道这个密钥分配是一个最新的交换，而</a:t>
            </a:r>
            <a:r>
              <a:rPr lang="zh-CN" altLang="en-US" dirty="0" smtClean="0"/>
              <a:t>向</a:t>
            </a:r>
            <a:r>
              <a:rPr lang="en-US" altLang="zh-CN" dirty="0" smtClean="0"/>
              <a:t>A</a:t>
            </a:r>
            <a:r>
              <a:rPr lang="zh-CN" altLang="en-US" dirty="0" smtClean="0"/>
              <a:t>和</a:t>
            </a:r>
            <a:r>
              <a:rPr lang="en-US" altLang="zh-CN" dirty="0" smtClean="0"/>
              <a:t>B</a:t>
            </a:r>
            <a:r>
              <a:rPr lang="zh-CN" altLang="en-US" dirty="0" smtClean="0"/>
              <a:t>通过</a:t>
            </a:r>
            <a:r>
              <a:rPr lang="zh-CN" altLang="en-US" dirty="0"/>
              <a:t>验证可以证实其实效性</a:t>
            </a:r>
            <a:r>
              <a:rPr lang="zh-CN" altLang="en-US" dirty="0" smtClean="0"/>
              <a:t>。</a:t>
            </a:r>
            <a:endParaRPr lang="zh-CN" altLang="zh-CN"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827584" y="3861048"/>
            <a:ext cx="7079699" cy="2746014"/>
          </a:xfrm>
          <a:prstGeom prst="rect">
            <a:avLst/>
          </a:prstGeom>
          <a:noFill/>
          <a:ln>
            <a:noFill/>
          </a:ln>
        </p:spPr>
      </p:pic>
    </p:spTree>
    <p:extLst>
      <p:ext uri="{BB962C8B-B14F-4D97-AF65-F5344CB8AC3E}">
        <p14:creationId xmlns:p14="http://schemas.microsoft.com/office/powerpoint/2010/main" val="18958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9.3 </a:t>
            </a:r>
            <a:r>
              <a:rPr lang="zh-CN" altLang="zh-CN" sz="3600" b="1" dirty="0"/>
              <a:t>基于零知识证明的身份认证</a:t>
            </a:r>
            <a:r>
              <a:rPr lang="zh-CN" altLang="zh-CN" sz="3600" b="1" dirty="0" smtClean="0"/>
              <a:t>技术</a:t>
            </a:r>
            <a:endParaRPr lang="zh-CN" altLang="en-US" sz="3600" dirty="0"/>
          </a:p>
        </p:txBody>
      </p:sp>
      <p:sp>
        <p:nvSpPr>
          <p:cNvPr id="3" name="内容占位符 2"/>
          <p:cNvSpPr>
            <a:spLocks noGrp="1"/>
          </p:cNvSpPr>
          <p:nvPr>
            <p:ph idx="1"/>
          </p:nvPr>
        </p:nvSpPr>
        <p:spPr/>
        <p:txBody>
          <a:bodyPr/>
          <a:lstStyle/>
          <a:p>
            <a:pPr indent="625475">
              <a:buNone/>
            </a:pPr>
            <a:r>
              <a:rPr lang="zh-CN" altLang="zh-CN" dirty="0" smtClean="0"/>
              <a:t>零</a:t>
            </a:r>
            <a:r>
              <a:rPr lang="zh-CN" altLang="zh-CN" dirty="0"/>
              <a:t>知识证明（</a:t>
            </a:r>
            <a:r>
              <a:rPr lang="en-US" altLang="zh-CN" dirty="0"/>
              <a:t>Zero-knowledge Proof</a:t>
            </a:r>
            <a:r>
              <a:rPr lang="zh-CN" altLang="zh-CN" dirty="0"/>
              <a:t>）是现代密码学中一个十分引人入胜的问题。零知识证明是由</a:t>
            </a:r>
            <a:r>
              <a:rPr lang="en-US" altLang="zh-CN" dirty="0" err="1"/>
              <a:t>Golawasser</a:t>
            </a:r>
            <a:r>
              <a:rPr lang="zh-CN" altLang="zh-CN" dirty="0"/>
              <a:t>等人</a:t>
            </a:r>
            <a:r>
              <a:rPr lang="en-US" altLang="zh-CN" dirty="0"/>
              <a:t>20</a:t>
            </a:r>
            <a:r>
              <a:rPr lang="zh-CN" altLang="zh-CN" dirty="0"/>
              <a:t>世纪</a:t>
            </a:r>
            <a:r>
              <a:rPr lang="en-US" altLang="zh-CN" dirty="0"/>
              <a:t>80</a:t>
            </a:r>
            <a:r>
              <a:rPr lang="zh-CN" altLang="zh-CN" dirty="0"/>
              <a:t>年代初提出的，它指的是证明者能够在不向验证者提供任何有用信息的情况下，使验证者相信某个论断是正确的</a:t>
            </a:r>
            <a:r>
              <a:rPr lang="zh-CN" altLang="zh-CN" dirty="0" smtClean="0"/>
              <a:t>。</a:t>
            </a:r>
            <a:endParaRPr lang="en-US" altLang="zh-CN" dirty="0" smtClean="0"/>
          </a:p>
          <a:p>
            <a:pPr indent="625475">
              <a:buNone/>
            </a:pPr>
            <a:r>
              <a:rPr lang="zh-CN" altLang="zh-CN" dirty="0" smtClean="0"/>
              <a:t>零</a:t>
            </a:r>
            <a:r>
              <a:rPr lang="zh-CN" altLang="zh-CN" dirty="0"/>
              <a:t>知识证明实质上是一种涉及两方或方的协议，即两方或更多方完成一项任务所需采取的一系列步骤。</a:t>
            </a:r>
            <a:r>
              <a:rPr lang="en-US" altLang="zh-CN" dirty="0" err="1"/>
              <a:t>Golawasser</a:t>
            </a:r>
            <a:r>
              <a:rPr lang="zh-CN" altLang="zh-CN" dirty="0"/>
              <a:t>等人提出的零知识证明中，证明者和验证者之间必须进行交互，这样的零知识证明被称为</a:t>
            </a:r>
            <a:r>
              <a:rPr lang="en-US" altLang="zh-CN" dirty="0"/>
              <a:t>“</a:t>
            </a:r>
            <a:r>
              <a:rPr lang="zh-CN" altLang="zh-CN" dirty="0"/>
              <a:t>交互式零知识证明</a:t>
            </a:r>
            <a:r>
              <a:rPr lang="en-US" altLang="zh-CN" dirty="0"/>
              <a:t>”</a:t>
            </a:r>
            <a:r>
              <a:rPr lang="zh-CN" altLang="zh-CN" dirty="0"/>
              <a:t>。</a:t>
            </a:r>
            <a:endParaRPr lang="zh-CN" altLang="en-US" dirty="0"/>
          </a:p>
        </p:txBody>
      </p:sp>
    </p:spTree>
    <p:extLst>
      <p:ext uri="{BB962C8B-B14F-4D97-AF65-F5344CB8AC3E}">
        <p14:creationId xmlns:p14="http://schemas.microsoft.com/office/powerpoint/2010/main" val="822952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9.3.1 </a:t>
            </a:r>
            <a:r>
              <a:rPr lang="zh-CN" altLang="zh-CN" b="1" dirty="0"/>
              <a:t>零知识证明基本</a:t>
            </a:r>
            <a:r>
              <a:rPr lang="zh-CN" altLang="zh-CN" b="1" dirty="0" smtClean="0"/>
              <a:t>概念</a:t>
            </a:r>
            <a:endParaRPr lang="zh-CN" altLang="en-US" dirty="0"/>
          </a:p>
        </p:txBody>
      </p:sp>
      <p:sp>
        <p:nvSpPr>
          <p:cNvPr id="3" name="内容占位符 2"/>
          <p:cNvSpPr>
            <a:spLocks noGrp="1"/>
          </p:cNvSpPr>
          <p:nvPr>
            <p:ph idx="1"/>
          </p:nvPr>
        </p:nvSpPr>
        <p:spPr>
          <a:xfrm>
            <a:off x="290513" y="1268413"/>
            <a:ext cx="8458200" cy="3024683"/>
          </a:xfrm>
        </p:spPr>
        <p:txBody>
          <a:bodyPr/>
          <a:lstStyle/>
          <a:p>
            <a:pPr>
              <a:buNone/>
            </a:pPr>
            <a:r>
              <a:rPr lang="zh-CN" altLang="zh-CN" b="1" dirty="0" smtClean="0"/>
              <a:t>1</a:t>
            </a:r>
            <a:r>
              <a:rPr lang="zh-CN" altLang="zh-CN" b="1" dirty="0"/>
              <a:t>．交互式的零知识证明</a:t>
            </a:r>
            <a:endParaRPr lang="zh-CN" altLang="zh-CN" dirty="0"/>
          </a:p>
          <a:p>
            <a:pPr>
              <a:buNone/>
            </a:pPr>
            <a:r>
              <a:rPr lang="zh-CN" altLang="zh-CN" dirty="0"/>
              <a:t>解释零知识证明的一个经典故事是</a:t>
            </a:r>
            <a:r>
              <a:rPr lang="en-US" altLang="zh-CN" dirty="0"/>
              <a:t>“</a:t>
            </a:r>
            <a:r>
              <a:rPr lang="zh-CN" altLang="zh-CN" dirty="0"/>
              <a:t>洞穴</a:t>
            </a:r>
            <a:r>
              <a:rPr lang="en-US" altLang="zh-CN" dirty="0"/>
              <a:t>”</a:t>
            </a:r>
            <a:r>
              <a:rPr lang="zh-CN" altLang="zh-CN" dirty="0"/>
              <a:t>（由</a:t>
            </a:r>
            <a:r>
              <a:rPr lang="en-US" altLang="zh-CN" dirty="0"/>
              <a:t>J. J. </a:t>
            </a:r>
            <a:r>
              <a:rPr lang="en-US" altLang="zh-CN" dirty="0" err="1"/>
              <a:t>Quisquater</a:t>
            </a:r>
            <a:r>
              <a:rPr lang="zh-CN" altLang="zh-CN" dirty="0"/>
              <a:t>和</a:t>
            </a:r>
            <a:r>
              <a:rPr lang="en-US" altLang="zh-CN" dirty="0"/>
              <a:t>L. C. </a:t>
            </a:r>
            <a:r>
              <a:rPr lang="en-US" altLang="zh-CN" dirty="0" err="1"/>
              <a:t>Guillou</a:t>
            </a:r>
            <a:r>
              <a:rPr lang="zh-CN" altLang="zh-CN" dirty="0"/>
              <a:t>提出的），如图</a:t>
            </a:r>
            <a:r>
              <a:rPr lang="en-US" altLang="zh-CN" dirty="0"/>
              <a:t>9-16</a:t>
            </a:r>
            <a:r>
              <a:rPr lang="zh-CN" altLang="zh-CN" dirty="0"/>
              <a:t>所示。在图中，洞穴深处的位置</a:t>
            </a:r>
            <a:r>
              <a:rPr lang="en-US" altLang="zh-CN" dirty="0"/>
              <a:t> </a:t>
            </a:r>
            <a:r>
              <a:rPr lang="en-US" altLang="zh-CN" dirty="0" smtClean="0"/>
              <a:t>C</a:t>
            </a:r>
            <a:r>
              <a:rPr lang="zh-CN" altLang="zh-CN" dirty="0" smtClean="0"/>
              <a:t>和位置</a:t>
            </a:r>
            <a:r>
              <a:rPr lang="en-US" altLang="zh-CN" dirty="0" smtClean="0"/>
              <a:t>D</a:t>
            </a:r>
            <a:r>
              <a:rPr lang="zh-CN" altLang="zh-CN" dirty="0" smtClean="0"/>
              <a:t>之间</a:t>
            </a:r>
            <a:r>
              <a:rPr lang="zh-CN" altLang="zh-CN" dirty="0"/>
              <a:t>有一道门，只有知道秘密咒语的人才能打开位置</a:t>
            </a:r>
            <a:r>
              <a:rPr lang="en-US" altLang="zh-CN" dirty="0"/>
              <a:t> C</a:t>
            </a:r>
            <a:r>
              <a:rPr lang="zh-CN" altLang="zh-CN" dirty="0"/>
              <a:t>和位置</a:t>
            </a:r>
            <a:r>
              <a:rPr lang="en-US" altLang="zh-CN" dirty="0"/>
              <a:t>D</a:t>
            </a:r>
            <a:r>
              <a:rPr lang="zh-CN" altLang="zh-CN" dirty="0" smtClean="0"/>
              <a:t>之间</a:t>
            </a:r>
            <a:r>
              <a:rPr lang="zh-CN" altLang="zh-CN" dirty="0"/>
              <a:t>的门。</a:t>
            </a:r>
            <a:r>
              <a:rPr lang="zh-CN" altLang="zh-CN" dirty="0" smtClean="0"/>
              <a:t>假设</a:t>
            </a:r>
            <a:r>
              <a:rPr lang="en-US" altLang="zh-CN" dirty="0" smtClean="0"/>
              <a:t>P</a:t>
            </a:r>
            <a:r>
              <a:rPr lang="zh-CN" altLang="zh-CN" dirty="0" smtClean="0"/>
              <a:t>知道</a:t>
            </a:r>
            <a:r>
              <a:rPr lang="zh-CN" altLang="zh-CN" dirty="0"/>
              <a:t>打开门的咒语，</a:t>
            </a:r>
            <a:r>
              <a:rPr lang="en-US" altLang="zh-CN" dirty="0"/>
              <a:t> </a:t>
            </a:r>
            <a:r>
              <a:rPr lang="zh-CN" altLang="zh-CN" dirty="0"/>
              <a:t>想</a:t>
            </a:r>
            <a:r>
              <a:rPr lang="zh-CN" altLang="zh-CN" dirty="0" smtClean="0"/>
              <a:t>向</a:t>
            </a:r>
            <a:r>
              <a:rPr lang="en-US" altLang="zh-CN" dirty="0" smtClean="0"/>
              <a:t>V</a:t>
            </a:r>
            <a:r>
              <a:rPr lang="zh-CN" altLang="zh-CN" dirty="0" smtClean="0"/>
              <a:t>证明</a:t>
            </a:r>
            <a:r>
              <a:rPr lang="zh-CN" altLang="zh-CN" dirty="0"/>
              <a:t>自己知道咒语，但又不想</a:t>
            </a:r>
            <a:r>
              <a:rPr lang="zh-CN" altLang="zh-CN" dirty="0" smtClean="0"/>
              <a:t>向</a:t>
            </a:r>
            <a:r>
              <a:rPr lang="en-US" altLang="zh-CN" dirty="0" smtClean="0"/>
              <a:t>V</a:t>
            </a:r>
            <a:r>
              <a:rPr lang="zh-CN" altLang="zh-CN" dirty="0" smtClean="0"/>
              <a:t>泄露</a:t>
            </a:r>
            <a:r>
              <a:rPr lang="zh-CN" altLang="zh-CN" dirty="0"/>
              <a:t>咒语</a:t>
            </a:r>
            <a:r>
              <a:rPr lang="zh-CN" altLang="zh-CN" dirty="0" smtClean="0"/>
              <a:t>。</a:t>
            </a: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437112"/>
            <a:ext cx="4464496" cy="2420888"/>
          </a:xfrm>
          <a:prstGeom prst="rect">
            <a:avLst/>
          </a:prstGeom>
          <a:noFill/>
          <a:ln>
            <a:noFill/>
          </a:ln>
        </p:spPr>
      </p:pic>
    </p:spTree>
    <p:extLst>
      <p:ext uri="{BB962C8B-B14F-4D97-AF65-F5344CB8AC3E}">
        <p14:creationId xmlns:p14="http://schemas.microsoft.com/office/powerpoint/2010/main" val="2645545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866568" y="4005064"/>
            <a:ext cx="4320480" cy="2736304"/>
          </a:xfrm>
          <a:prstGeom prst="rect">
            <a:avLst/>
          </a:prstGeom>
          <a:noFill/>
          <a:ln>
            <a:noFill/>
          </a:ln>
        </p:spPr>
      </p:pic>
      <p:sp>
        <p:nvSpPr>
          <p:cNvPr id="6" name="TextBox 5"/>
          <p:cNvSpPr txBox="1"/>
          <p:nvPr/>
        </p:nvSpPr>
        <p:spPr>
          <a:xfrm>
            <a:off x="683568" y="188640"/>
            <a:ext cx="7704856" cy="3785652"/>
          </a:xfrm>
          <a:prstGeom prst="rect">
            <a:avLst/>
          </a:prstGeom>
          <a:noFill/>
        </p:spPr>
        <p:txBody>
          <a:bodyPr wrap="square" rtlCol="0">
            <a:spAutoFit/>
          </a:bodyPr>
          <a:lstStyle/>
          <a:p>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a:t>
            </a:r>
            <a:r>
              <a:rPr lang="zh-CN" altLang="zh-CN" sz="2400" dirty="0" smtClean="0">
                <a:latin typeface="微软雅黑" panose="020B0503020204020204" pitchFamily="34" charset="-122"/>
                <a:ea typeface="微软雅黑" panose="020B0503020204020204" pitchFamily="34" charset="-122"/>
              </a:rPr>
              <a:t>停留</a:t>
            </a:r>
            <a:r>
              <a:rPr lang="zh-CN" altLang="zh-CN" sz="2400" dirty="0">
                <a:latin typeface="微软雅黑" panose="020B0503020204020204" pitchFamily="34" charset="-122"/>
                <a:ea typeface="微软雅黑" panose="020B0503020204020204" pitchFamily="34" charset="-122"/>
              </a:rPr>
              <a:t>在</a:t>
            </a:r>
            <a:r>
              <a:rPr lang="zh-CN" altLang="zh-CN" sz="2400" dirty="0" smtClean="0">
                <a:latin typeface="微软雅黑" panose="020B0503020204020204" pitchFamily="34" charset="-122"/>
                <a:ea typeface="微软雅黑" panose="020B0503020204020204" pitchFamily="34" charset="-122"/>
              </a:rPr>
              <a:t>位置</a:t>
            </a:r>
            <a:r>
              <a:rPr lang="en-US" altLang="zh-CN" sz="2400" dirty="0" smtClean="0">
                <a:latin typeface="微软雅黑" panose="020B0503020204020204" pitchFamily="34" charset="-122"/>
                <a:ea typeface="微软雅黑" panose="020B0503020204020204" pitchFamily="34" charset="-122"/>
              </a:rPr>
              <a:t>A </a:t>
            </a:r>
            <a:r>
              <a:rPr lang="zh-CN" altLang="zh-CN" sz="2400" dirty="0">
                <a:latin typeface="微软雅黑" panose="020B0503020204020204" pitchFamily="34" charset="-122"/>
                <a:ea typeface="微软雅黑" panose="020B0503020204020204" pitchFamily="34" charset="-122"/>
              </a:rPr>
              <a:t>处；</a:t>
            </a:r>
          </a:p>
          <a:p>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a:t>
            </a:r>
            <a:r>
              <a:rPr lang="zh-CN" altLang="zh-CN" sz="2400" dirty="0" smtClean="0">
                <a:latin typeface="微软雅黑" panose="020B0503020204020204" pitchFamily="34" charset="-122"/>
                <a:ea typeface="微软雅黑" panose="020B0503020204020204" pitchFamily="34" charset="-122"/>
              </a:rPr>
              <a:t>从位置</a:t>
            </a:r>
            <a:r>
              <a:rPr lang="en-US" altLang="zh-CN" sz="2400" dirty="0" smtClean="0">
                <a:latin typeface="微软雅黑" panose="020B0503020204020204" pitchFamily="34" charset="-122"/>
                <a:ea typeface="微软雅黑" panose="020B0503020204020204" pitchFamily="34" charset="-122"/>
              </a:rPr>
              <a:t>A </a:t>
            </a:r>
            <a:r>
              <a:rPr lang="zh-CN" altLang="zh-CN" sz="2400" dirty="0">
                <a:latin typeface="微软雅黑" panose="020B0503020204020204" pitchFamily="34" charset="-122"/>
                <a:ea typeface="微软雅黑" panose="020B0503020204020204" pitchFamily="34" charset="-122"/>
              </a:rPr>
              <a:t>走到</a:t>
            </a:r>
            <a:r>
              <a:rPr lang="zh-CN" altLang="zh-CN" sz="2400" dirty="0" smtClean="0">
                <a:latin typeface="微软雅黑" panose="020B0503020204020204" pitchFamily="34" charset="-122"/>
                <a:ea typeface="微软雅黑" panose="020B0503020204020204" pitchFamily="34" charset="-122"/>
              </a:rPr>
              <a:t>位置</a:t>
            </a:r>
            <a:r>
              <a:rPr lang="en-US" altLang="zh-CN" sz="2400" dirty="0" smtClean="0">
                <a:latin typeface="微软雅黑" panose="020B0503020204020204" pitchFamily="34" charset="-122"/>
                <a:ea typeface="微软雅黑" panose="020B0503020204020204" pitchFamily="34" charset="-122"/>
              </a:rPr>
              <a:t>B </a:t>
            </a:r>
            <a:r>
              <a:rPr lang="zh-CN" altLang="zh-CN" sz="2400" dirty="0">
                <a:latin typeface="微软雅黑" panose="020B0503020204020204" pitchFamily="34" charset="-122"/>
                <a:ea typeface="微软雅黑" panose="020B0503020204020204" pitchFamily="34" charset="-122"/>
              </a:rPr>
              <a:t>，然后随机选择从左通道走到</a:t>
            </a:r>
            <a:r>
              <a:rPr lang="zh-CN" altLang="zh-CN" sz="2400" dirty="0" smtClean="0">
                <a:latin typeface="微软雅黑" panose="020B0503020204020204" pitchFamily="34" charset="-122"/>
                <a:ea typeface="微软雅黑" panose="020B0503020204020204" pitchFamily="34" charset="-122"/>
              </a:rPr>
              <a:t>位置</a:t>
            </a:r>
            <a:r>
              <a:rPr lang="en-US" altLang="zh-CN" sz="2400" dirty="0" smtClean="0">
                <a:latin typeface="微软雅黑" panose="020B0503020204020204" pitchFamily="34" charset="-122"/>
                <a:ea typeface="微软雅黑" panose="020B0503020204020204" pitchFamily="34" charset="-122"/>
              </a:rPr>
              <a:t>C </a:t>
            </a:r>
            <a:r>
              <a:rPr lang="zh-CN" altLang="zh-CN" sz="2400" dirty="0">
                <a:latin typeface="微软雅黑" panose="020B0503020204020204" pitchFamily="34" charset="-122"/>
                <a:ea typeface="微软雅黑" panose="020B0503020204020204" pitchFamily="34" charset="-122"/>
              </a:rPr>
              <a:t>或从右通道走到</a:t>
            </a:r>
            <a:r>
              <a:rPr lang="zh-CN" altLang="zh-CN" sz="2400" dirty="0" smtClean="0">
                <a:latin typeface="微软雅黑" panose="020B0503020204020204" pitchFamily="34" charset="-122"/>
                <a:ea typeface="微软雅黑" panose="020B0503020204020204" pitchFamily="34" charset="-122"/>
              </a:rPr>
              <a:t>位置</a:t>
            </a:r>
            <a:r>
              <a:rPr lang="en-US" altLang="zh-CN" sz="2400" dirty="0" smtClean="0">
                <a:latin typeface="微软雅黑" panose="020B0503020204020204" pitchFamily="34" charset="-122"/>
                <a:ea typeface="微软雅黑" panose="020B0503020204020204" pitchFamily="34" charset="-122"/>
              </a:rPr>
              <a:t>D </a:t>
            </a:r>
            <a:r>
              <a:rPr lang="zh-CN" altLang="zh-CN" sz="2400" dirty="0">
                <a:latin typeface="微软雅黑" panose="020B0503020204020204" pitchFamily="34" charset="-122"/>
                <a:ea typeface="微软雅黑" panose="020B0503020204020204" pitchFamily="34" charset="-122"/>
              </a:rPr>
              <a:t>；</a:t>
            </a:r>
          </a:p>
          <a:p>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当</a:t>
            </a:r>
            <a:r>
              <a:rPr lang="en-US" altLang="zh-CN" sz="2400" dirty="0" smtClean="0">
                <a:latin typeface="微软雅黑" panose="020B0503020204020204" pitchFamily="34" charset="-122"/>
                <a:ea typeface="微软雅黑" panose="020B0503020204020204" pitchFamily="34" charset="-122"/>
              </a:rPr>
              <a:t>P</a:t>
            </a:r>
            <a:r>
              <a:rPr lang="zh-CN" altLang="zh-CN" sz="2400" dirty="0" smtClean="0">
                <a:latin typeface="微软雅黑" panose="020B0503020204020204" pitchFamily="34" charset="-122"/>
                <a:ea typeface="微软雅黑" panose="020B0503020204020204" pitchFamily="34" charset="-122"/>
              </a:rPr>
              <a:t>消失</a:t>
            </a:r>
            <a:r>
              <a:rPr lang="zh-CN" altLang="zh-CN" sz="2400" dirty="0">
                <a:latin typeface="微软雅黑" panose="020B0503020204020204" pitchFamily="34" charset="-122"/>
                <a:ea typeface="微软雅黑" panose="020B0503020204020204" pitchFamily="34" charset="-122"/>
              </a:rPr>
              <a:t>在洞穴中时</a:t>
            </a:r>
            <a:r>
              <a:rPr lang="zh-CN" altLang="zh-CN"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V</a:t>
            </a:r>
            <a:r>
              <a:rPr lang="zh-CN" altLang="zh-CN" sz="2400" dirty="0" smtClean="0">
                <a:latin typeface="微软雅黑" panose="020B0503020204020204" pitchFamily="34" charset="-122"/>
                <a:ea typeface="微软雅黑" panose="020B0503020204020204" pitchFamily="34" charset="-122"/>
              </a:rPr>
              <a:t>走到</a:t>
            </a:r>
            <a:r>
              <a:rPr lang="en-US" altLang="zh-CN" sz="2400" dirty="0">
                <a:latin typeface="微软雅黑" panose="020B0503020204020204" pitchFamily="34" charset="-122"/>
                <a:ea typeface="微软雅黑" panose="020B0503020204020204" pitchFamily="34" charset="-122"/>
              </a:rPr>
              <a:t>B</a:t>
            </a:r>
            <a:r>
              <a:rPr lang="zh-CN" altLang="zh-CN" sz="2400" dirty="0">
                <a:latin typeface="微软雅黑" panose="020B0503020204020204" pitchFamily="34" charset="-122"/>
                <a:ea typeface="微软雅黑" panose="020B0503020204020204" pitchFamily="34" charset="-122"/>
              </a:rPr>
              <a:t>位置；</a:t>
            </a:r>
          </a:p>
          <a:p>
            <a:r>
              <a:rPr lang="zh-CN" altLang="zh-CN" sz="2400" dirty="0"/>
              <a:t>（</a:t>
            </a: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V</a:t>
            </a:r>
            <a:r>
              <a:rPr lang="zh-CN" altLang="zh-CN" sz="2400" dirty="0" smtClean="0">
                <a:latin typeface="微软雅黑" panose="020B0503020204020204" pitchFamily="34" charset="-122"/>
                <a:ea typeface="微软雅黑" panose="020B0503020204020204" pitchFamily="34" charset="-122"/>
              </a:rPr>
              <a:t>呼叫</a:t>
            </a:r>
            <a:r>
              <a:rPr lang="en-US" altLang="zh-CN" sz="2400" dirty="0" smtClean="0">
                <a:latin typeface="微软雅黑" panose="020B0503020204020204" pitchFamily="34" charset="-122"/>
                <a:ea typeface="微软雅黑" panose="020B0503020204020204" pitchFamily="34" charset="-122"/>
              </a:rPr>
              <a:t>P </a:t>
            </a:r>
            <a:r>
              <a:rPr lang="zh-CN" altLang="zh-CN" sz="2400" dirty="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要求</a:t>
            </a:r>
            <a:r>
              <a:rPr lang="en-US" altLang="zh-CN" sz="2400" dirty="0" smtClean="0">
                <a:latin typeface="微软雅黑" panose="020B0503020204020204" pitchFamily="34" charset="-122"/>
                <a:ea typeface="微软雅黑" panose="020B0503020204020204" pitchFamily="34" charset="-122"/>
              </a:rPr>
              <a:t>P </a:t>
            </a:r>
            <a:r>
              <a:rPr lang="zh-CN" altLang="zh-CN" sz="2400" dirty="0">
                <a:latin typeface="微软雅黑" panose="020B0503020204020204" pitchFamily="34" charset="-122"/>
                <a:ea typeface="微软雅黑" panose="020B0503020204020204" pitchFamily="34" charset="-122"/>
              </a:rPr>
              <a:t>从</a:t>
            </a:r>
            <a:r>
              <a:rPr lang="zh-CN" altLang="zh-CN" sz="2400" dirty="0" smtClean="0">
                <a:latin typeface="微软雅黑" panose="020B0503020204020204" pitchFamily="34" charset="-122"/>
                <a:ea typeface="微软雅黑" panose="020B0503020204020204" pitchFamily="34" charset="-122"/>
              </a:rPr>
              <a:t>位置</a:t>
            </a:r>
            <a:r>
              <a:rPr lang="en-US" altLang="zh-CN" sz="2400" dirty="0" smtClean="0">
                <a:latin typeface="微软雅黑" panose="020B0503020204020204" pitchFamily="34" charset="-122"/>
                <a:ea typeface="微软雅黑" panose="020B0503020204020204" pitchFamily="34" charset="-122"/>
              </a:rPr>
              <a:t>C </a:t>
            </a:r>
            <a:r>
              <a:rPr lang="zh-CN" altLang="zh-CN" sz="2400" dirty="0">
                <a:latin typeface="微软雅黑" panose="020B0503020204020204" pitchFamily="34" charset="-122"/>
                <a:ea typeface="微软雅黑" panose="020B0503020204020204" pitchFamily="34" charset="-122"/>
              </a:rPr>
              <a:t>经左通道或从</a:t>
            </a:r>
            <a:r>
              <a:rPr lang="zh-CN" altLang="zh-CN" sz="2400" dirty="0" smtClean="0">
                <a:latin typeface="微软雅黑" panose="020B0503020204020204" pitchFamily="34" charset="-122"/>
                <a:ea typeface="微软雅黑" panose="020B0503020204020204" pitchFamily="34" charset="-122"/>
              </a:rPr>
              <a:t>位置</a:t>
            </a:r>
            <a:r>
              <a:rPr lang="en-US" altLang="zh-CN" sz="2400" dirty="0" smtClean="0">
                <a:latin typeface="微软雅黑" panose="020B0503020204020204" pitchFamily="34" charset="-122"/>
                <a:ea typeface="微软雅黑" panose="020B0503020204020204" pitchFamily="34" charset="-122"/>
              </a:rPr>
              <a:t>D </a:t>
            </a:r>
            <a:r>
              <a:rPr lang="zh-CN" altLang="zh-CN" sz="2400" dirty="0">
                <a:latin typeface="微软雅黑" panose="020B0503020204020204" pitchFamily="34" charset="-122"/>
                <a:ea typeface="微软雅黑" panose="020B0503020204020204" pitchFamily="34" charset="-122"/>
              </a:rPr>
              <a:t>经右通道返回位置</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B</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a:t>
            </a:r>
            <a:r>
              <a:rPr lang="zh-CN" altLang="zh-CN" sz="2400" dirty="0" smtClean="0">
                <a:latin typeface="微软雅黑" panose="020B0503020204020204" pitchFamily="34" charset="-122"/>
                <a:ea typeface="微软雅黑" panose="020B0503020204020204" pitchFamily="34" charset="-122"/>
              </a:rPr>
              <a:t>答应</a:t>
            </a:r>
            <a:r>
              <a:rPr lang="en-US" altLang="zh-CN" sz="2400" dirty="0" smtClean="0">
                <a:latin typeface="微软雅黑" panose="020B0503020204020204" pitchFamily="34" charset="-122"/>
                <a:ea typeface="微软雅黑" panose="020B0503020204020204" pitchFamily="34" charset="-122"/>
              </a:rPr>
              <a:t>V </a:t>
            </a:r>
            <a:r>
              <a:rPr lang="zh-CN" altLang="zh-CN" sz="2400" dirty="0">
                <a:latin typeface="微软雅黑" panose="020B0503020204020204" pitchFamily="34" charset="-122"/>
                <a:ea typeface="微软雅黑" panose="020B0503020204020204" pitchFamily="34" charset="-122"/>
              </a:rPr>
              <a:t>的呼叫，并在必要</a:t>
            </a:r>
            <a:r>
              <a:rPr lang="zh-CN" altLang="zh-CN" sz="2400" dirty="0" smtClean="0">
                <a:latin typeface="微软雅黑" panose="020B0503020204020204" pitchFamily="34" charset="-122"/>
                <a:ea typeface="微软雅黑" panose="020B0503020204020204" pitchFamily="34" charset="-122"/>
              </a:rPr>
              <a:t>时可以</a:t>
            </a:r>
            <a:r>
              <a:rPr lang="zh-CN" altLang="zh-CN" sz="2400" dirty="0">
                <a:latin typeface="微软雅黑" panose="020B0503020204020204" pitchFamily="34" charset="-122"/>
                <a:ea typeface="微软雅黑" panose="020B0503020204020204" pitchFamily="34" charset="-122"/>
              </a:rPr>
              <a:t>利用咒语打开位置</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C</a:t>
            </a:r>
            <a:r>
              <a:rPr lang="zh-CN" altLang="zh-CN" sz="2400" dirty="0" smtClean="0">
                <a:latin typeface="微软雅黑" panose="020B0503020204020204" pitchFamily="34" charset="-122"/>
                <a:ea typeface="微软雅黑" panose="020B0503020204020204" pitchFamily="34" charset="-122"/>
              </a:rPr>
              <a:t>和位置</a:t>
            </a:r>
            <a:r>
              <a:rPr lang="en-US" altLang="zh-CN" sz="2400" dirty="0" smtClean="0">
                <a:latin typeface="微软雅黑" panose="020B0503020204020204" pitchFamily="34" charset="-122"/>
                <a:ea typeface="微软雅黑" panose="020B0503020204020204" pitchFamily="34" charset="-122"/>
              </a:rPr>
              <a:t>D </a:t>
            </a:r>
            <a:r>
              <a:rPr lang="zh-CN" altLang="zh-CN" sz="2400" dirty="0">
                <a:latin typeface="微软雅黑" panose="020B0503020204020204" pitchFamily="34" charset="-122"/>
                <a:ea typeface="微软雅黑" panose="020B0503020204020204" pitchFamily="34" charset="-122"/>
              </a:rPr>
              <a:t>之间</a:t>
            </a:r>
            <a:r>
              <a:rPr lang="zh-CN" altLang="zh-CN"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门</a:t>
            </a:r>
            <a:r>
              <a:rPr lang="zh-CN" altLang="zh-CN"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P</a:t>
            </a:r>
            <a:r>
              <a:rPr lang="zh-CN" altLang="zh-CN"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V </a:t>
            </a:r>
            <a:r>
              <a:rPr lang="zh-CN" altLang="zh-CN" sz="2400" dirty="0">
                <a:latin typeface="微软雅黑" panose="020B0503020204020204" pitchFamily="34" charset="-122"/>
                <a:ea typeface="微软雅黑" panose="020B0503020204020204" pitchFamily="34" charset="-122"/>
              </a:rPr>
              <a:t>重复执行第（</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）至第（</a:t>
            </a: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）步</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轮（次）</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a:t>[</a:t>
            </a:r>
            <a:r>
              <a:rPr lang="zh-CN" altLang="zh-CN" sz="2400" b="1" dirty="0"/>
              <a:t>例</a:t>
            </a:r>
            <a:r>
              <a:rPr lang="en-US" altLang="zh-CN" sz="2400" b="1" dirty="0"/>
              <a:t>9-1]</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55956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9.3.2 </a:t>
            </a:r>
            <a:r>
              <a:rPr lang="zh-CN" altLang="zh-CN" sz="3600" b="1" dirty="0"/>
              <a:t>基于零知识的身份认证</a:t>
            </a:r>
            <a:r>
              <a:rPr lang="zh-CN" altLang="zh-CN" sz="3600" b="1" dirty="0" smtClean="0"/>
              <a:t>技术</a:t>
            </a:r>
            <a:endParaRPr lang="zh-CN" altLang="en-US" sz="3600" dirty="0"/>
          </a:p>
        </p:txBody>
      </p:sp>
      <p:sp>
        <p:nvSpPr>
          <p:cNvPr id="3" name="内容占位符 2"/>
          <p:cNvSpPr>
            <a:spLocks noGrp="1"/>
          </p:cNvSpPr>
          <p:nvPr>
            <p:ph idx="1"/>
          </p:nvPr>
        </p:nvSpPr>
        <p:spPr/>
        <p:txBody>
          <a:bodyPr/>
          <a:lstStyle/>
          <a:p>
            <a:pPr indent="715963">
              <a:buNone/>
            </a:pPr>
            <a:r>
              <a:rPr lang="en-US" altLang="zh-CN" dirty="0"/>
              <a:t>1988</a:t>
            </a:r>
            <a:r>
              <a:rPr lang="zh-CN" altLang="zh-CN" dirty="0"/>
              <a:t>年</a:t>
            </a:r>
            <a:r>
              <a:rPr lang="en-US" altLang="zh-CN" dirty="0" err="1"/>
              <a:t>U.Feige</a:t>
            </a:r>
            <a:r>
              <a:rPr lang="zh-CN" altLang="zh-CN" dirty="0"/>
              <a:t>，</a:t>
            </a:r>
            <a:r>
              <a:rPr lang="en-US" altLang="zh-CN" dirty="0" err="1"/>
              <a:t>A.Fiat</a:t>
            </a:r>
            <a:r>
              <a:rPr lang="zh-CN" altLang="zh-CN" dirty="0"/>
              <a:t>和</a:t>
            </a:r>
            <a:r>
              <a:rPr lang="en-US" altLang="zh-CN" dirty="0" err="1"/>
              <a:t>A.Shamir</a:t>
            </a:r>
            <a:r>
              <a:rPr lang="zh-CN" altLang="zh-CN" dirty="0"/>
              <a:t>把</a:t>
            </a:r>
            <a:r>
              <a:rPr lang="en-US" altLang="zh-CN" dirty="0"/>
              <a:t>1986</a:t>
            </a:r>
            <a:r>
              <a:rPr lang="zh-CN" altLang="zh-CN" dirty="0"/>
              <a:t>年</a:t>
            </a:r>
            <a:r>
              <a:rPr lang="en-US" altLang="zh-CN" dirty="0"/>
              <a:t>Fiat</a:t>
            </a:r>
            <a:r>
              <a:rPr lang="zh-CN" altLang="zh-CN" dirty="0"/>
              <a:t>和</a:t>
            </a:r>
            <a:r>
              <a:rPr lang="en-US" altLang="zh-CN" dirty="0"/>
              <a:t>Shamir</a:t>
            </a:r>
            <a:r>
              <a:rPr lang="zh-CN" altLang="zh-CN" dirty="0"/>
              <a:t>的新型身份识别方案改进成为</a:t>
            </a:r>
            <a:r>
              <a:rPr lang="en-US" altLang="zh-CN" dirty="0"/>
              <a:t>“</a:t>
            </a:r>
            <a:r>
              <a:rPr lang="zh-CN" altLang="zh-CN" dirty="0"/>
              <a:t>著名的</a:t>
            </a:r>
            <a:r>
              <a:rPr lang="en-US" altLang="zh-CN" dirty="0" err="1"/>
              <a:t>Feige</a:t>
            </a:r>
            <a:r>
              <a:rPr lang="en-US" altLang="zh-CN" dirty="0"/>
              <a:t>-Fiat-</a:t>
            </a:r>
            <a:r>
              <a:rPr lang="en-US" altLang="zh-CN" dirty="0" err="1"/>
              <a:t>shamir</a:t>
            </a:r>
            <a:r>
              <a:rPr lang="zh-CN" altLang="zh-CN" dirty="0"/>
              <a:t>零知识身份认证协议</a:t>
            </a:r>
            <a:r>
              <a:rPr lang="en-US" altLang="zh-CN" dirty="0"/>
              <a:t>”</a:t>
            </a:r>
            <a:r>
              <a:rPr lang="zh-CN" altLang="zh-CN" dirty="0"/>
              <a:t>，也称为简化的</a:t>
            </a:r>
            <a:r>
              <a:rPr lang="en-US" altLang="zh-CN" dirty="0"/>
              <a:t>Fiat-Shamir</a:t>
            </a:r>
            <a:r>
              <a:rPr lang="zh-CN" altLang="zh-CN" dirty="0"/>
              <a:t>身份识别协议，简称为</a:t>
            </a:r>
            <a:r>
              <a:rPr lang="en-US" altLang="zh-CN" dirty="0"/>
              <a:t>FFS</a:t>
            </a:r>
            <a:r>
              <a:rPr lang="zh-CN" altLang="zh-CN" dirty="0"/>
              <a:t>协议</a:t>
            </a:r>
            <a:r>
              <a:rPr lang="zh-CN" altLang="zh-CN" dirty="0" smtClean="0"/>
              <a:t>。</a:t>
            </a:r>
            <a:endParaRPr lang="en-US" altLang="zh-CN" dirty="0" smtClean="0"/>
          </a:p>
          <a:p>
            <a:pPr indent="715963">
              <a:buNone/>
            </a:pPr>
            <a:endParaRPr lang="en-US" altLang="zh-CN" dirty="0"/>
          </a:p>
          <a:p>
            <a:pPr indent="715963">
              <a:buNone/>
            </a:pPr>
            <a:r>
              <a:rPr lang="zh-CN" altLang="en-US" dirty="0" smtClean="0"/>
              <a:t>掌故</a:t>
            </a:r>
            <a:endParaRPr lang="zh-CN" altLang="zh-CN" dirty="0"/>
          </a:p>
          <a:p>
            <a:endParaRPr lang="zh-CN" altLang="en-US" dirty="0"/>
          </a:p>
        </p:txBody>
      </p:sp>
    </p:spTree>
    <p:extLst>
      <p:ext uri="{BB962C8B-B14F-4D97-AF65-F5344CB8AC3E}">
        <p14:creationId xmlns:p14="http://schemas.microsoft.com/office/powerpoint/2010/main" val="508732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zh-CN" b="1" dirty="0"/>
              <a:t>本章导读：</a:t>
            </a:r>
            <a:endParaRPr lang="zh-CN" altLang="zh-CN" dirty="0"/>
          </a:p>
          <a:p>
            <a:pPr indent="715963">
              <a:buNone/>
            </a:pPr>
            <a:r>
              <a:rPr lang="zh-CN" altLang="zh-CN" b="1" dirty="0">
                <a:solidFill>
                  <a:srgbClr val="FF0000"/>
                </a:solidFill>
              </a:rPr>
              <a:t>身份认证技术</a:t>
            </a:r>
            <a:r>
              <a:rPr lang="zh-CN" altLang="zh-CN" dirty="0"/>
              <a:t>是当前网络信息系统</a:t>
            </a:r>
            <a:r>
              <a:rPr lang="zh-CN" altLang="zh-CN" b="1" dirty="0">
                <a:solidFill>
                  <a:srgbClr val="FF0000"/>
                </a:solidFill>
              </a:rPr>
              <a:t>最重要的应用技术之一</a:t>
            </a:r>
            <a:r>
              <a:rPr lang="zh-CN" altLang="zh-CN" dirty="0"/>
              <a:t>。在当今的网络应用环境中，网络资源的安全性保障通常是采用基于用户身份的资源访问控制策略。身份认证的作用是对用户的身份进行鉴别，是网络安全管理的重要基础之一。身份认证技术作为网络信息安全中的一种重要技术手段，能保护网络信息系统中的数据和服务不被未授权的用户所访问。</a:t>
            </a:r>
            <a:endParaRPr lang="zh-CN" altLang="en-US" dirty="0"/>
          </a:p>
        </p:txBody>
      </p:sp>
    </p:spTree>
    <p:extLst>
      <p:ext uri="{BB962C8B-B14F-4D97-AF65-F5344CB8AC3E}">
        <p14:creationId xmlns:p14="http://schemas.microsoft.com/office/powerpoint/2010/main" val="260226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9.4 </a:t>
            </a:r>
            <a:r>
              <a:rPr lang="zh-CN" altLang="zh-CN" b="1" dirty="0"/>
              <a:t>几种典型的身份认证方案</a:t>
            </a:r>
            <a:r>
              <a:rPr lang="en-US" altLang="zh-CN" b="1" dirty="0" smtClean="0"/>
              <a:t>*</a:t>
            </a:r>
            <a:endParaRPr lang="zh-CN" altLang="en-US" dirty="0"/>
          </a:p>
        </p:txBody>
      </p:sp>
      <p:sp>
        <p:nvSpPr>
          <p:cNvPr id="3" name="内容占位符 2"/>
          <p:cNvSpPr>
            <a:spLocks noGrp="1"/>
          </p:cNvSpPr>
          <p:nvPr>
            <p:ph idx="1"/>
          </p:nvPr>
        </p:nvSpPr>
        <p:spPr/>
        <p:txBody>
          <a:bodyPr/>
          <a:lstStyle/>
          <a:p>
            <a:pPr indent="533400">
              <a:buNone/>
            </a:pPr>
            <a:r>
              <a:rPr lang="zh-CN" altLang="zh-CN" dirty="0" smtClean="0"/>
              <a:t>在</a:t>
            </a:r>
            <a:r>
              <a:rPr lang="zh-CN" altLang="zh-CN" dirty="0"/>
              <a:t>分析和评价身份认证协议的安全性时，除了考虑协议是单向的还是双向的以外，还需考虑计算和通信的有效性、是否需要第三方实时参与以及第三方的可信度、协议本身的安全性以及存储共享秘密数据的地点和方法（软件、本地硬盘和令牌）等多方面的因素。当然，一个实际的交互式身份认证协议并不能满足上述所有的要求，但在实际应用中一个交互式身份认证协议还应满足三方面的要求：（</a:t>
            </a:r>
            <a:r>
              <a:rPr lang="en-US" altLang="zh-CN" dirty="0"/>
              <a:t>1</a:t>
            </a:r>
            <a:r>
              <a:rPr lang="zh-CN" altLang="zh-CN" dirty="0"/>
              <a:t>）完全性：对于诚实的合法示证者和验证者，验证成功的概率几乎百分之百；（</a:t>
            </a:r>
            <a:r>
              <a:rPr lang="en-US" altLang="zh-CN" dirty="0"/>
              <a:t>2</a:t>
            </a:r>
            <a:r>
              <a:rPr lang="zh-CN" altLang="zh-CN" dirty="0"/>
              <a:t>）合理性：当不知道示证者信息和私钥时，通过验证的概率几乎为</a:t>
            </a:r>
            <a:r>
              <a:rPr lang="en-US" altLang="zh-CN" dirty="0"/>
              <a:t>0</a:t>
            </a:r>
            <a:r>
              <a:rPr lang="zh-CN" altLang="zh-CN" dirty="0"/>
              <a:t>；（</a:t>
            </a:r>
            <a:r>
              <a:rPr lang="en-US" altLang="zh-CN" dirty="0"/>
              <a:t>3</a:t>
            </a:r>
            <a:r>
              <a:rPr lang="zh-CN" altLang="zh-CN" dirty="0"/>
              <a:t>）隐蔽性：若示证者是诚实的，无论协议执行多少次，任何人（包括验证者）都无法推导出示证者的密钥，因而无法冒充示证者</a:t>
            </a:r>
            <a:r>
              <a:rPr lang="zh-CN" altLang="zh-CN" dirty="0" smtClean="0"/>
              <a:t>。</a:t>
            </a:r>
            <a:endParaRPr lang="zh-CN" altLang="zh-CN" dirty="0"/>
          </a:p>
        </p:txBody>
      </p:sp>
    </p:spTree>
    <p:extLst>
      <p:ext uri="{BB962C8B-B14F-4D97-AF65-F5344CB8AC3E}">
        <p14:creationId xmlns:p14="http://schemas.microsoft.com/office/powerpoint/2010/main" val="82794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9.4.1 </a:t>
            </a:r>
            <a:r>
              <a:rPr lang="en-US" altLang="zh-CN" b="1" dirty="0" err="1"/>
              <a:t>Schnorr</a:t>
            </a:r>
            <a:r>
              <a:rPr lang="zh-CN" altLang="zh-CN" b="1" dirty="0"/>
              <a:t>身份认证方案</a:t>
            </a:r>
          </a:p>
          <a:p>
            <a:pPr>
              <a:buNone/>
            </a:pPr>
            <a:r>
              <a:rPr lang="en-US" altLang="zh-CN" b="1" dirty="0"/>
              <a:t>9.4.2 Okamoto</a:t>
            </a:r>
            <a:r>
              <a:rPr lang="zh-CN" altLang="zh-CN" b="1" dirty="0"/>
              <a:t>身份认证方案</a:t>
            </a:r>
          </a:p>
          <a:p>
            <a:pPr>
              <a:buNone/>
            </a:pPr>
            <a:r>
              <a:rPr lang="en-US" altLang="zh-CN" b="1" dirty="0"/>
              <a:t>9.4.3 </a:t>
            </a:r>
            <a:r>
              <a:rPr lang="en-US" altLang="zh-CN" b="1" dirty="0" err="1"/>
              <a:t>Guillou-Quisguater</a:t>
            </a:r>
            <a:r>
              <a:rPr lang="zh-CN" altLang="zh-CN" b="1" dirty="0"/>
              <a:t>身份认证</a:t>
            </a:r>
            <a:r>
              <a:rPr lang="zh-CN" altLang="zh-CN" b="1" dirty="0" smtClean="0"/>
              <a:t>方案</a:t>
            </a:r>
            <a:endParaRPr lang="en-US" altLang="zh-CN" b="1" dirty="0" smtClean="0"/>
          </a:p>
          <a:p>
            <a:pPr>
              <a:buNone/>
            </a:pPr>
            <a:endParaRPr lang="en-US" altLang="zh-CN" b="1" dirty="0"/>
          </a:p>
          <a:p>
            <a:pPr>
              <a:buNone/>
            </a:pPr>
            <a:endParaRPr lang="en-US" altLang="zh-CN" b="1" dirty="0" smtClean="0"/>
          </a:p>
          <a:p>
            <a:pPr>
              <a:buNone/>
            </a:pPr>
            <a:r>
              <a:rPr lang="zh-CN" altLang="en-US" b="1" dirty="0" smtClean="0"/>
              <a:t>     几乎</a:t>
            </a:r>
            <a:r>
              <a:rPr lang="zh-CN" altLang="en-US" b="1" dirty="0"/>
              <a:t>每一个普通的数字签名方案都有一个对应的身份认证方案</a:t>
            </a:r>
            <a:endParaRPr lang="zh-CN" altLang="zh-CN" b="1" dirty="0"/>
          </a:p>
          <a:p>
            <a:endParaRPr lang="zh-CN" altLang="en-US" dirty="0"/>
          </a:p>
        </p:txBody>
      </p:sp>
    </p:spTree>
    <p:extLst>
      <p:ext uri="{BB962C8B-B14F-4D97-AF65-F5344CB8AC3E}">
        <p14:creationId xmlns:p14="http://schemas.microsoft.com/office/powerpoint/2010/main" val="1639595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en-US" altLang="zh-CN" b="1" dirty="0"/>
              <a:t>9.5 Kerberos</a:t>
            </a:r>
            <a:r>
              <a:rPr lang="zh-CN" altLang="zh-CN" b="1" dirty="0"/>
              <a:t>身份认证技术</a:t>
            </a:r>
            <a:r>
              <a:rPr lang="en-US" altLang="zh-CN" b="1" dirty="0"/>
              <a:t>*</a:t>
            </a:r>
            <a:endParaRPr lang="zh-CN" altLang="zh-CN" b="1" dirty="0"/>
          </a:p>
          <a:p>
            <a:pPr indent="715963">
              <a:buNone/>
            </a:pPr>
            <a:r>
              <a:rPr lang="en-US" altLang="zh-CN" b="1" dirty="0">
                <a:solidFill>
                  <a:srgbClr val="FF0000"/>
                </a:solidFill>
              </a:rPr>
              <a:t>Kerberos</a:t>
            </a:r>
            <a:r>
              <a:rPr lang="zh-CN" altLang="zh-CN" b="1" dirty="0">
                <a:solidFill>
                  <a:srgbClr val="FF0000"/>
                </a:solidFill>
              </a:rPr>
              <a:t>身份认证协议</a:t>
            </a:r>
            <a:r>
              <a:rPr lang="zh-CN" altLang="zh-CN" dirty="0"/>
              <a:t>是</a:t>
            </a:r>
            <a:r>
              <a:rPr lang="en-US" altLang="zh-CN" dirty="0"/>
              <a:t>20</a:t>
            </a:r>
            <a:r>
              <a:rPr lang="zh-CN" altLang="zh-CN" dirty="0"/>
              <a:t>世纪</a:t>
            </a:r>
            <a:r>
              <a:rPr lang="en-US" altLang="zh-CN" dirty="0"/>
              <a:t>80</a:t>
            </a:r>
            <a:r>
              <a:rPr lang="zh-CN" altLang="zh-CN" dirty="0"/>
              <a:t>年代美国</a:t>
            </a:r>
            <a:r>
              <a:rPr lang="en-US" altLang="zh-CN" dirty="0"/>
              <a:t>MIT</a:t>
            </a:r>
            <a:r>
              <a:rPr lang="zh-CN" altLang="zh-CN" dirty="0"/>
              <a:t>（麻省理工学院）开发的一种协议，其名称是根据希腊神话中守卫冥王大门的三头的看门狗而命名的。而现在</a:t>
            </a:r>
            <a:r>
              <a:rPr lang="en-US" altLang="zh-CN" dirty="0"/>
              <a:t>“</a:t>
            </a:r>
            <a:r>
              <a:rPr lang="zh-CN" altLang="zh-CN" dirty="0"/>
              <a:t>三头</a:t>
            </a:r>
            <a:r>
              <a:rPr lang="en-US" altLang="zh-CN" dirty="0"/>
              <a:t>”</a:t>
            </a:r>
            <a:r>
              <a:rPr lang="zh-CN" altLang="zh-CN" dirty="0"/>
              <a:t>意指有</a:t>
            </a:r>
            <a:r>
              <a:rPr lang="en-US" altLang="zh-CN" dirty="0"/>
              <a:t>3</a:t>
            </a:r>
            <a:r>
              <a:rPr lang="zh-CN" altLang="zh-CN" dirty="0"/>
              <a:t>个组成部分的网络之门保护者，即认证、统计和审计</a:t>
            </a:r>
            <a:r>
              <a:rPr lang="zh-CN" altLang="zh-CN" dirty="0" smtClean="0"/>
              <a:t>。</a:t>
            </a:r>
            <a:endParaRPr lang="en-US" altLang="zh-CN" dirty="0" smtClean="0"/>
          </a:p>
          <a:p>
            <a:pPr indent="715963">
              <a:buNone/>
            </a:pPr>
            <a:r>
              <a:rPr lang="en-US" altLang="zh-CN" dirty="0" smtClean="0"/>
              <a:t>Kerberos</a:t>
            </a:r>
            <a:r>
              <a:rPr lang="zh-CN" altLang="zh-CN" dirty="0"/>
              <a:t>是针对分布式环境的开放系统开发的身份鉴别机制，目前已被开放软件基金会（</a:t>
            </a:r>
            <a:r>
              <a:rPr lang="en-US" altLang="zh-CN" dirty="0"/>
              <a:t>OSF</a:t>
            </a:r>
            <a:r>
              <a:rPr lang="zh-CN" altLang="zh-CN" dirty="0"/>
              <a:t>）的分布式环境（</a:t>
            </a:r>
            <a:r>
              <a:rPr lang="en-US" altLang="zh-CN" dirty="0"/>
              <a:t>DCE</a:t>
            </a:r>
            <a:r>
              <a:rPr lang="zh-CN" altLang="zh-CN" dirty="0"/>
              <a:t>）及许多网络操作系统供应商采用。</a:t>
            </a:r>
          </a:p>
          <a:p>
            <a:endParaRPr lang="zh-CN" altLang="en-US" dirty="0"/>
          </a:p>
        </p:txBody>
      </p:sp>
    </p:spTree>
    <p:extLst>
      <p:ext uri="{BB962C8B-B14F-4D97-AF65-F5344CB8AC3E}">
        <p14:creationId xmlns:p14="http://schemas.microsoft.com/office/powerpoint/2010/main" val="38460111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90512" y="1268413"/>
            <a:ext cx="8673975" cy="4824412"/>
          </a:xfrm>
        </p:spPr>
        <p:txBody>
          <a:bodyPr/>
          <a:lstStyle/>
          <a:p>
            <a:pPr>
              <a:buNone/>
            </a:pPr>
            <a:r>
              <a:rPr lang="en-US" altLang="zh-CN" b="1" dirty="0"/>
              <a:t>9.6 X.509</a:t>
            </a:r>
            <a:r>
              <a:rPr lang="zh-CN" altLang="zh-CN" b="1" dirty="0"/>
              <a:t>认证技术</a:t>
            </a:r>
            <a:r>
              <a:rPr lang="en-US" altLang="zh-CN" b="1" dirty="0"/>
              <a:t>*</a:t>
            </a:r>
            <a:endParaRPr lang="zh-CN" altLang="zh-CN" b="1" dirty="0"/>
          </a:p>
          <a:p>
            <a:pPr indent="715963">
              <a:buNone/>
            </a:pPr>
            <a:r>
              <a:rPr lang="en-US" altLang="zh-CN" dirty="0"/>
              <a:t>X.509</a:t>
            </a:r>
            <a:r>
              <a:rPr lang="zh-CN" altLang="zh-CN" dirty="0"/>
              <a:t>认证是由</a:t>
            </a:r>
            <a:r>
              <a:rPr lang="en-US" altLang="zh-CN" dirty="0"/>
              <a:t>ITU-T</a:t>
            </a:r>
            <a:r>
              <a:rPr lang="zh-CN" altLang="zh-CN" dirty="0"/>
              <a:t>制定</a:t>
            </a:r>
            <a:r>
              <a:rPr lang="zh-CN" altLang="zh-CN" dirty="0" smtClean="0"/>
              <a:t>的一</a:t>
            </a:r>
            <a:r>
              <a:rPr lang="zh-CN" altLang="zh-CN" dirty="0"/>
              <a:t>种行业标准，它的实现是基于公钥密码和数字签名技术，它并没有专门指定加密算法，但一般推荐使用</a:t>
            </a:r>
            <a:r>
              <a:rPr lang="en-US" altLang="zh-CN" dirty="0"/>
              <a:t>RSA</a:t>
            </a:r>
            <a:r>
              <a:rPr lang="zh-CN" altLang="zh-CN" dirty="0"/>
              <a:t>加密算法。为进行身份认证，</a:t>
            </a:r>
            <a:r>
              <a:rPr lang="en-US" altLang="zh-CN" dirty="0"/>
              <a:t>X.509</a:t>
            </a:r>
            <a:r>
              <a:rPr lang="zh-CN" altLang="zh-CN" dirty="0"/>
              <a:t>提供了数字签名方案，但</a:t>
            </a:r>
            <a:r>
              <a:rPr lang="en-US" altLang="zh-CN" dirty="0"/>
              <a:t>X.509</a:t>
            </a:r>
            <a:r>
              <a:rPr lang="zh-CN" altLang="zh-CN" dirty="0"/>
              <a:t>也</a:t>
            </a:r>
            <a:r>
              <a:rPr lang="zh-CN" altLang="zh-CN" b="1" dirty="0">
                <a:solidFill>
                  <a:srgbClr val="FF0000"/>
                </a:solidFill>
              </a:rPr>
              <a:t>没有指定使用专门的散列算法</a:t>
            </a:r>
            <a:r>
              <a:rPr lang="zh-CN" altLang="zh-CN" dirty="0"/>
              <a:t>。</a:t>
            </a:r>
            <a:r>
              <a:rPr lang="en-US" altLang="zh-CN" dirty="0"/>
              <a:t>X.509</a:t>
            </a:r>
            <a:r>
              <a:rPr lang="zh-CN" altLang="zh-CN" dirty="0"/>
              <a:t>建议最早于</a:t>
            </a:r>
            <a:r>
              <a:rPr lang="en-US" altLang="zh-CN" dirty="0"/>
              <a:t>1988</a:t>
            </a:r>
            <a:r>
              <a:rPr lang="zh-CN" altLang="zh-CN" dirty="0"/>
              <a:t>年发布，</a:t>
            </a:r>
            <a:r>
              <a:rPr lang="en-US" altLang="zh-CN" dirty="0"/>
              <a:t>1993</a:t>
            </a:r>
            <a:r>
              <a:rPr lang="zh-CN" altLang="zh-CN" dirty="0"/>
              <a:t>、</a:t>
            </a:r>
            <a:r>
              <a:rPr lang="en-US" altLang="zh-CN" b="1" dirty="0">
                <a:solidFill>
                  <a:srgbClr val="FF0000"/>
                </a:solidFill>
              </a:rPr>
              <a:t>1997</a:t>
            </a:r>
            <a:r>
              <a:rPr lang="zh-CN" altLang="zh-CN" dirty="0"/>
              <a:t>和</a:t>
            </a:r>
            <a:r>
              <a:rPr lang="en-US" altLang="zh-CN" dirty="0"/>
              <a:t>2000</a:t>
            </a:r>
            <a:r>
              <a:rPr lang="zh-CN" altLang="zh-CN" dirty="0"/>
              <a:t>年又分别发布了它的第二、</a:t>
            </a:r>
            <a:r>
              <a:rPr lang="zh-CN" altLang="zh-CN" b="1" dirty="0">
                <a:solidFill>
                  <a:srgbClr val="FF0000"/>
                </a:solidFill>
              </a:rPr>
              <a:t>第三</a:t>
            </a:r>
            <a:r>
              <a:rPr lang="zh-CN" altLang="zh-CN" dirty="0"/>
              <a:t>和第四版</a:t>
            </a:r>
            <a:r>
              <a:rPr lang="zh-CN" altLang="zh-CN" dirty="0" smtClean="0"/>
              <a:t>。</a:t>
            </a:r>
            <a:endParaRPr lang="en-US" altLang="zh-CN" dirty="0" smtClean="0"/>
          </a:p>
          <a:p>
            <a:pPr indent="715963">
              <a:buNone/>
            </a:pPr>
            <a:r>
              <a:rPr lang="en-US" altLang="zh-CN" dirty="0" smtClean="0"/>
              <a:t>X.509</a:t>
            </a:r>
            <a:r>
              <a:rPr lang="zh-CN" altLang="zh-CN" dirty="0"/>
              <a:t>定义的认证证书的结构和认证协议已经得到了广泛的应用。目前，使用得</a:t>
            </a:r>
            <a:r>
              <a:rPr lang="zh-CN" altLang="zh-CN" b="1" dirty="0">
                <a:solidFill>
                  <a:srgbClr val="FF0000"/>
                </a:solidFill>
              </a:rPr>
              <a:t>最广泛</a:t>
            </a:r>
            <a:r>
              <a:rPr lang="zh-CN" altLang="zh-CN" dirty="0"/>
              <a:t>的是</a:t>
            </a:r>
            <a:r>
              <a:rPr lang="en-US" altLang="zh-CN" dirty="0"/>
              <a:t>X.509 v3</a:t>
            </a:r>
            <a:r>
              <a:rPr lang="zh-CN" altLang="zh-CN" dirty="0"/>
              <a:t>（第三版）证书样式。</a:t>
            </a:r>
          </a:p>
          <a:p>
            <a:endParaRPr lang="zh-CN" altLang="en-US" dirty="0"/>
          </a:p>
        </p:txBody>
      </p:sp>
    </p:spTree>
    <p:extLst>
      <p:ext uri="{BB962C8B-B14F-4D97-AF65-F5344CB8AC3E}">
        <p14:creationId xmlns:p14="http://schemas.microsoft.com/office/powerpoint/2010/main" val="153196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9.1 </a:t>
            </a:r>
            <a:r>
              <a:rPr lang="zh-CN" altLang="zh-CN" b="1" dirty="0"/>
              <a:t>认证模型及认证</a:t>
            </a:r>
            <a:r>
              <a:rPr lang="zh-CN" altLang="zh-CN" b="1" dirty="0" smtClean="0"/>
              <a:t>协议</a:t>
            </a:r>
            <a:endParaRPr lang="zh-CN" altLang="en-US" dirty="0"/>
          </a:p>
        </p:txBody>
      </p:sp>
      <p:sp>
        <p:nvSpPr>
          <p:cNvPr id="3" name="内容占位符 2"/>
          <p:cNvSpPr>
            <a:spLocks noGrp="1"/>
          </p:cNvSpPr>
          <p:nvPr>
            <p:ph idx="1"/>
          </p:nvPr>
        </p:nvSpPr>
        <p:spPr>
          <a:xfrm>
            <a:off x="290513" y="1268413"/>
            <a:ext cx="8458200" cy="4464843"/>
          </a:xfrm>
        </p:spPr>
        <p:txBody>
          <a:bodyPr/>
          <a:lstStyle/>
          <a:p>
            <a:pPr>
              <a:buNone/>
            </a:pPr>
            <a:r>
              <a:rPr lang="en-US" altLang="zh-CN" b="1" dirty="0" smtClean="0"/>
              <a:t>9.1.1 </a:t>
            </a:r>
            <a:r>
              <a:rPr lang="zh-CN" altLang="zh-CN" b="1" dirty="0"/>
              <a:t>认证及认证模型</a:t>
            </a:r>
          </a:p>
          <a:p>
            <a:pPr indent="625475">
              <a:buNone/>
            </a:pPr>
            <a:r>
              <a:rPr lang="zh-CN" altLang="zh-CN" dirty="0"/>
              <a:t>在信息安全领域中，一方面是保证信息的</a:t>
            </a:r>
            <a:r>
              <a:rPr lang="zh-CN" altLang="zh-CN" b="1" dirty="0">
                <a:solidFill>
                  <a:srgbClr val="FF0000"/>
                </a:solidFill>
              </a:rPr>
              <a:t>保密性</a:t>
            </a:r>
            <a:r>
              <a:rPr lang="zh-CN" altLang="zh-CN" dirty="0"/>
              <a:t>，防止通信中的保密信息被窃取和破译（即防止对系统进行被动攻击）；另一方面是保证信息的</a:t>
            </a:r>
            <a:r>
              <a:rPr lang="zh-CN" altLang="zh-CN" b="1" dirty="0">
                <a:solidFill>
                  <a:srgbClr val="FF0000"/>
                </a:solidFill>
              </a:rPr>
              <a:t>完整性、有效性</a:t>
            </a:r>
            <a:r>
              <a:rPr lang="zh-CN" altLang="zh-CN" dirty="0"/>
              <a:t>，要搞清楚与之通信的对方的身份是否真实，以证实信息在传输过程中是否被篡改、伪装、窜扰和否认（即防止对系统进行主动攻击）。</a:t>
            </a:r>
          </a:p>
          <a:p>
            <a:endParaRPr lang="zh-CN" altLang="en-US" dirty="0"/>
          </a:p>
        </p:txBody>
      </p:sp>
    </p:spTree>
    <p:extLst>
      <p:ext uri="{BB962C8B-B14F-4D97-AF65-F5344CB8AC3E}">
        <p14:creationId xmlns:p14="http://schemas.microsoft.com/office/powerpoint/2010/main" val="100311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b="1" dirty="0">
                <a:solidFill>
                  <a:srgbClr val="FF0000"/>
                </a:solidFill>
              </a:rPr>
              <a:t>认证</a:t>
            </a:r>
            <a:r>
              <a:rPr lang="zh-CN" altLang="zh-CN" dirty="0"/>
              <a:t>（</a:t>
            </a:r>
            <a:r>
              <a:rPr lang="en-US" altLang="zh-CN" dirty="0"/>
              <a:t>Authentication</a:t>
            </a:r>
            <a:r>
              <a:rPr lang="zh-CN" altLang="zh-CN" dirty="0"/>
              <a:t>）是指</a:t>
            </a:r>
            <a:r>
              <a:rPr lang="zh-CN" altLang="zh-CN" b="1" dirty="0">
                <a:solidFill>
                  <a:srgbClr val="FF0000"/>
                </a:solidFill>
              </a:rPr>
              <a:t>核实真实身份</a:t>
            </a:r>
            <a:r>
              <a:rPr lang="zh-CN" altLang="zh-CN" dirty="0"/>
              <a:t>的过程，是防止主动攻击的重要技术之一，是一种用可靠的方法证实被认证对象（包括人和事）是否名副其实或是否有效的过程，因此也称为</a:t>
            </a:r>
            <a:r>
              <a:rPr lang="zh-CN" altLang="zh-CN" b="1" dirty="0">
                <a:solidFill>
                  <a:srgbClr val="FF0000"/>
                </a:solidFill>
              </a:rPr>
              <a:t>鉴别或验证</a:t>
            </a:r>
            <a:r>
              <a:rPr lang="zh-CN" altLang="zh-CN" dirty="0" smtClean="0"/>
              <a:t>。</a:t>
            </a:r>
            <a:endParaRPr lang="en-US" altLang="zh-CN" dirty="0" smtClean="0"/>
          </a:p>
          <a:p>
            <a:pPr indent="715963">
              <a:buNone/>
            </a:pPr>
            <a:r>
              <a:rPr lang="zh-CN" altLang="zh-CN" b="1" dirty="0" smtClean="0">
                <a:solidFill>
                  <a:srgbClr val="FF0000"/>
                </a:solidFill>
              </a:rPr>
              <a:t>认证</a:t>
            </a:r>
            <a:r>
              <a:rPr lang="zh-CN" altLang="zh-CN" dirty="0" smtClean="0"/>
              <a:t>技术</a:t>
            </a:r>
            <a:r>
              <a:rPr lang="zh-CN" altLang="zh-CN" dirty="0"/>
              <a:t>的</a:t>
            </a:r>
            <a:r>
              <a:rPr lang="zh-CN" altLang="zh-CN" b="1" dirty="0">
                <a:solidFill>
                  <a:srgbClr val="FF0000"/>
                </a:solidFill>
              </a:rPr>
              <a:t>作用</a:t>
            </a:r>
            <a:r>
              <a:rPr lang="zh-CN" altLang="zh-CN" dirty="0"/>
              <a:t>主要是弄清楚对象是谁，具有什么样的特征（特征必须具有唯一性，认证是可以某个个人、某个机构代理、某个软件（比如股票交易系统）），通过一定的手段在网络上实现的过程；这样可以确定对象的真实性，防止假冒、篡改等入侵行为。</a:t>
            </a:r>
          </a:p>
          <a:p>
            <a:endParaRPr lang="zh-CN" altLang="en-US" dirty="0"/>
          </a:p>
        </p:txBody>
      </p:sp>
    </p:spTree>
    <p:extLst>
      <p:ext uri="{BB962C8B-B14F-4D97-AF65-F5344CB8AC3E}">
        <p14:creationId xmlns:p14="http://schemas.microsoft.com/office/powerpoint/2010/main" val="13294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9842" y="116632"/>
            <a:ext cx="8458200" cy="2448272"/>
          </a:xfrm>
        </p:spPr>
        <p:txBody>
          <a:bodyPr/>
          <a:lstStyle/>
          <a:p>
            <a:pPr indent="715963">
              <a:buNone/>
            </a:pPr>
            <a:r>
              <a:rPr lang="zh-CN" altLang="zh-CN" dirty="0"/>
              <a:t>认证不能自动地提供保密性，而保密性也不能自然地提供认证功能，一个</a:t>
            </a:r>
            <a:r>
              <a:rPr lang="zh-CN" altLang="zh-CN" b="1" dirty="0">
                <a:solidFill>
                  <a:srgbClr val="FF0000"/>
                </a:solidFill>
              </a:rPr>
              <a:t>纯认证系统</a:t>
            </a:r>
            <a:r>
              <a:rPr lang="zh-CN" altLang="zh-CN" dirty="0"/>
              <a:t>的模型如图</a:t>
            </a:r>
            <a:r>
              <a:rPr lang="en-US" altLang="zh-CN" dirty="0"/>
              <a:t>9-1</a:t>
            </a:r>
            <a:r>
              <a:rPr lang="zh-CN" altLang="zh-CN" dirty="0"/>
              <a:t>所示。在该系统中，发送者通过一个公开信道将信息传递给接收者，接收者不仅想收到消息本身，而且还要验证消息是否来自合法的发送者以及消息是否被篡改。此外，在实际认证系统中还要</a:t>
            </a:r>
            <a:r>
              <a:rPr lang="zh-CN" altLang="zh-CN" b="1" dirty="0">
                <a:solidFill>
                  <a:srgbClr val="FF0000"/>
                </a:solidFill>
              </a:rPr>
              <a:t>防止收、发之间的相互欺诈</a:t>
            </a:r>
            <a:r>
              <a:rPr lang="zh-CN" altLang="zh-CN" dirty="0"/>
              <a:t>。</a:t>
            </a:r>
          </a:p>
          <a:p>
            <a:endParaRPr lang="zh-CN" altLang="en-US" dirty="0"/>
          </a:p>
        </p:txBody>
      </p:sp>
      <p:sp>
        <p:nvSpPr>
          <p:cNvPr id="4" name="内容占位符 2"/>
          <p:cNvSpPr txBox="1">
            <a:spLocks/>
          </p:cNvSpPr>
          <p:nvPr/>
        </p:nvSpPr>
        <p:spPr bwMode="auto">
          <a:xfrm>
            <a:off x="290762" y="5661248"/>
            <a:ext cx="8458200" cy="8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None/>
            </a:pPr>
            <a:r>
              <a:rPr lang="zh-CN" altLang="zh-CN" sz="2800" b="1" dirty="0" smtClean="0">
                <a:latin typeface="Times New Roman" pitchFamily="18" charset="0"/>
                <a:ea typeface="宋体" pitchFamily="2" charset="-122"/>
                <a:cs typeface="Times New Roman" pitchFamily="18" charset="0"/>
              </a:rPr>
              <a:t>图9-1　纯认证系统模型</a:t>
            </a:r>
            <a:endParaRPr lang="zh-CN" altLang="zh-CN" sz="6000" dirty="0" smtClean="0">
              <a:latin typeface="Arial" pitchFamily="34" charset="0"/>
              <a:ea typeface="宋体" pitchFamily="2" charset="-122"/>
              <a:cs typeface="宋体" pitchFamily="2" charset="-122"/>
            </a:endParaRPr>
          </a:p>
          <a:p>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2162538920"/>
              </p:ext>
            </p:extLst>
          </p:nvPr>
        </p:nvGraphicFramePr>
        <p:xfrm>
          <a:off x="139827" y="2708920"/>
          <a:ext cx="8609135" cy="2611760"/>
        </p:xfrm>
        <a:graphic>
          <a:graphicData uri="http://schemas.openxmlformats.org/presentationml/2006/ole">
            <mc:AlternateContent xmlns:mc="http://schemas.openxmlformats.org/markup-compatibility/2006">
              <mc:Choice xmlns:v="urn:schemas-microsoft-com:vml" Requires="v">
                <p:oleObj spid="_x0000_s6161" name="BMP 图像" r:id="rId3" imgW="3619048" imgH="1038370" progId="Paint.Picture">
                  <p:embed/>
                </p:oleObj>
              </mc:Choice>
              <mc:Fallback>
                <p:oleObj name="BMP 图像" r:id="rId3" imgW="3619048" imgH="103837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27" y="2708920"/>
                        <a:ext cx="8609135" cy="2611760"/>
                      </a:xfrm>
                      <a:prstGeom prst="rect">
                        <a:avLst/>
                      </a:prstGeom>
                      <a:noFill/>
                    </p:spPr>
                  </p:pic>
                </p:oleObj>
              </mc:Fallback>
            </mc:AlternateContent>
          </a:graphicData>
        </a:graphic>
      </p:graphicFrame>
    </p:spTree>
    <p:extLst>
      <p:ext uri="{BB962C8B-B14F-4D97-AF65-F5344CB8AC3E}">
        <p14:creationId xmlns:p14="http://schemas.microsoft.com/office/powerpoint/2010/main" val="378874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513" y="260648"/>
            <a:ext cx="8458200" cy="5832177"/>
          </a:xfrm>
        </p:spPr>
        <p:txBody>
          <a:bodyPr/>
          <a:lstStyle/>
          <a:p>
            <a:pPr>
              <a:buNone/>
            </a:pPr>
            <a:r>
              <a:rPr lang="en-US" altLang="zh-CN" b="1" dirty="0"/>
              <a:t>9.1.2 </a:t>
            </a:r>
            <a:r>
              <a:rPr lang="zh-CN" altLang="zh-CN" b="1" dirty="0"/>
              <a:t>认证协议</a:t>
            </a:r>
          </a:p>
          <a:p>
            <a:pPr indent="715963">
              <a:buNone/>
            </a:pPr>
            <a:r>
              <a:rPr lang="zh-CN" altLang="zh-CN" dirty="0"/>
              <a:t>所谓</a:t>
            </a:r>
            <a:r>
              <a:rPr lang="zh-CN" altLang="zh-CN" b="1" dirty="0">
                <a:solidFill>
                  <a:srgbClr val="FF0000"/>
                </a:solidFill>
              </a:rPr>
              <a:t>协议</a:t>
            </a:r>
            <a:r>
              <a:rPr lang="zh-CN" altLang="zh-CN" dirty="0"/>
              <a:t>（</a:t>
            </a:r>
            <a:r>
              <a:rPr lang="en-US" altLang="zh-CN" dirty="0"/>
              <a:t>Protocol</a:t>
            </a:r>
            <a:r>
              <a:rPr lang="zh-CN" altLang="zh-CN" dirty="0"/>
              <a:t>），就是两个或两个以上的参与者为完成某项特定的任务而采取的一系列步骤，这个定义包含</a:t>
            </a:r>
            <a:r>
              <a:rPr lang="en-US" altLang="zh-CN" dirty="0"/>
              <a:t>3</a:t>
            </a:r>
            <a:r>
              <a:rPr lang="zh-CN" altLang="zh-CN" dirty="0"/>
              <a:t>层含义</a:t>
            </a:r>
            <a:r>
              <a:rPr lang="zh-CN" altLang="zh-CN" dirty="0" smtClean="0"/>
              <a:t>：</a:t>
            </a:r>
            <a:endParaRPr lang="en-US" altLang="zh-CN" dirty="0" smtClean="0"/>
          </a:p>
          <a:p>
            <a:pPr indent="715963">
              <a:buNone/>
            </a:pPr>
            <a:r>
              <a:rPr lang="zh-CN" altLang="zh-CN" dirty="0" smtClean="0"/>
              <a:t>第一</a:t>
            </a:r>
            <a:r>
              <a:rPr lang="zh-CN" altLang="zh-CN" dirty="0"/>
              <a:t>，协议</a:t>
            </a:r>
            <a:r>
              <a:rPr lang="zh-CN" altLang="zh-CN" b="1" dirty="0">
                <a:solidFill>
                  <a:srgbClr val="FF0000"/>
                </a:solidFill>
              </a:rPr>
              <a:t>自始自终</a:t>
            </a:r>
            <a:r>
              <a:rPr lang="zh-CN" altLang="zh-CN" dirty="0"/>
              <a:t>是</a:t>
            </a:r>
            <a:r>
              <a:rPr lang="zh-CN" altLang="zh-CN" b="1" dirty="0">
                <a:solidFill>
                  <a:srgbClr val="FF0000"/>
                </a:solidFill>
              </a:rPr>
              <a:t>有序</a:t>
            </a:r>
            <a:r>
              <a:rPr lang="zh-CN" altLang="zh-CN" dirty="0"/>
              <a:t>的过程，每一步必须依次执行，在前一步没有完成之前，后面的步骤不可能被执行</a:t>
            </a:r>
            <a:r>
              <a:rPr lang="zh-CN" altLang="zh-CN" dirty="0" smtClean="0"/>
              <a:t>；</a:t>
            </a:r>
            <a:endParaRPr lang="en-US" altLang="zh-CN" dirty="0" smtClean="0"/>
          </a:p>
          <a:p>
            <a:pPr indent="715963">
              <a:buNone/>
            </a:pPr>
            <a:r>
              <a:rPr lang="zh-CN" altLang="zh-CN" dirty="0" smtClean="0"/>
              <a:t>第二</a:t>
            </a:r>
            <a:r>
              <a:rPr lang="zh-CN" altLang="zh-CN" dirty="0"/>
              <a:t>，协议</a:t>
            </a:r>
            <a:r>
              <a:rPr lang="zh-CN" altLang="zh-CN" b="1" dirty="0">
                <a:solidFill>
                  <a:srgbClr val="FF0000"/>
                </a:solidFill>
              </a:rPr>
              <a:t>至少需要两个参与者</a:t>
            </a:r>
            <a:r>
              <a:rPr lang="zh-CN" altLang="zh-CN" dirty="0"/>
              <a:t>，一个人可以通过执行一系列的步骤来完成某项任务，但它构不成协议</a:t>
            </a:r>
            <a:r>
              <a:rPr lang="zh-CN" altLang="zh-CN" dirty="0" smtClean="0"/>
              <a:t>；</a:t>
            </a:r>
            <a:endParaRPr lang="en-US" altLang="zh-CN" dirty="0" smtClean="0"/>
          </a:p>
          <a:p>
            <a:pPr indent="715963">
              <a:buNone/>
            </a:pPr>
            <a:r>
              <a:rPr lang="zh-CN" altLang="zh-CN" dirty="0" smtClean="0"/>
              <a:t>第三</a:t>
            </a:r>
            <a:r>
              <a:rPr lang="zh-CN" altLang="zh-CN" dirty="0"/>
              <a:t>，通过执行协议必须能够</a:t>
            </a:r>
            <a:r>
              <a:rPr lang="zh-CN" altLang="zh-CN" b="1" dirty="0">
                <a:solidFill>
                  <a:srgbClr val="FF0000"/>
                </a:solidFill>
              </a:rPr>
              <a:t>完成某项任务</a:t>
            </a:r>
            <a:r>
              <a:rPr lang="zh-CN" altLang="zh-CN" dirty="0"/>
              <a:t>，即使某些东西看似协议，但没有完成任何任务，也不能成为协议，只不过是浪费时间的空操作。</a:t>
            </a:r>
          </a:p>
          <a:p>
            <a:endParaRPr lang="zh-CN" altLang="en-US" dirty="0"/>
          </a:p>
        </p:txBody>
      </p:sp>
    </p:spTree>
    <p:extLst>
      <p:ext uri="{BB962C8B-B14F-4D97-AF65-F5344CB8AC3E}">
        <p14:creationId xmlns:p14="http://schemas.microsoft.com/office/powerpoint/2010/main" val="315194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b="1" dirty="0">
                <a:solidFill>
                  <a:srgbClr val="FF0000"/>
                </a:solidFill>
              </a:rPr>
              <a:t>认证协议</a:t>
            </a:r>
            <a:r>
              <a:rPr lang="zh-CN" altLang="zh-CN" dirty="0"/>
              <a:t>就是进行认证的双方而采取的一系列步骤，涉及两个实体：示证者</a:t>
            </a:r>
            <a:r>
              <a:rPr lang="en-US" altLang="zh-CN" dirty="0"/>
              <a:t>P</a:t>
            </a:r>
            <a:r>
              <a:rPr lang="zh-CN" altLang="zh-CN" dirty="0"/>
              <a:t>和验证者</a:t>
            </a:r>
            <a:r>
              <a:rPr lang="en-US" altLang="zh-CN" dirty="0"/>
              <a:t>V</a:t>
            </a:r>
            <a:r>
              <a:rPr lang="zh-CN" altLang="zh-CN" dirty="0"/>
              <a:t>，</a:t>
            </a:r>
            <a:r>
              <a:rPr lang="en-US" altLang="zh-CN" dirty="0"/>
              <a:t>P</a:t>
            </a:r>
            <a:r>
              <a:rPr lang="zh-CN" altLang="zh-CN" dirty="0"/>
              <a:t>要让</a:t>
            </a:r>
            <a:r>
              <a:rPr lang="en-US" altLang="zh-CN" dirty="0"/>
              <a:t>V</a:t>
            </a:r>
            <a:r>
              <a:rPr lang="zh-CN" altLang="zh-CN" dirty="0"/>
              <a:t>相信“他就是</a:t>
            </a:r>
            <a:r>
              <a:rPr lang="en-US" altLang="zh-CN" dirty="0"/>
              <a:t>P</a:t>
            </a:r>
            <a:r>
              <a:rPr lang="zh-CN" altLang="zh-CN" dirty="0"/>
              <a:t>”</a:t>
            </a:r>
            <a:r>
              <a:rPr lang="zh-CN" altLang="zh-CN" dirty="0" smtClean="0"/>
              <a:t>。</a:t>
            </a:r>
            <a:endParaRPr lang="en-US" altLang="zh-CN" dirty="0" smtClean="0"/>
          </a:p>
          <a:p>
            <a:pPr indent="715963">
              <a:buNone/>
            </a:pPr>
            <a:r>
              <a:rPr lang="zh-CN" altLang="zh-CN" dirty="0" smtClean="0"/>
              <a:t>安全</a:t>
            </a:r>
            <a:r>
              <a:rPr lang="zh-CN" altLang="zh-CN" dirty="0"/>
              <a:t>的认证协议必须满足以下条件</a:t>
            </a:r>
            <a:r>
              <a:rPr lang="zh-CN" altLang="zh-CN" dirty="0" smtClean="0"/>
              <a:t>：</a:t>
            </a:r>
            <a:endParaRPr lang="en-US" altLang="zh-CN" dirty="0" smtClean="0"/>
          </a:p>
          <a:p>
            <a:pPr indent="715963">
              <a:buNone/>
            </a:pPr>
            <a:r>
              <a:rPr lang="zh-CN" altLang="zh-CN" dirty="0" smtClean="0"/>
              <a:t>（</a:t>
            </a:r>
            <a:r>
              <a:rPr lang="en-US" altLang="zh-CN" dirty="0"/>
              <a:t>1</a:t>
            </a:r>
            <a:r>
              <a:rPr lang="zh-CN" altLang="zh-CN" dirty="0"/>
              <a:t>）</a:t>
            </a:r>
            <a:r>
              <a:rPr lang="en-US" altLang="zh-CN" dirty="0"/>
              <a:t>P</a:t>
            </a:r>
            <a:r>
              <a:rPr lang="zh-CN" altLang="zh-CN" dirty="0"/>
              <a:t>能向</a:t>
            </a:r>
            <a:r>
              <a:rPr lang="en-US" altLang="zh-CN" dirty="0"/>
              <a:t>V</a:t>
            </a:r>
            <a:r>
              <a:rPr lang="zh-CN" altLang="zh-CN" dirty="0"/>
              <a:t>成功证明自己的确是</a:t>
            </a:r>
            <a:r>
              <a:rPr lang="en-US" altLang="zh-CN" dirty="0"/>
              <a:t>P</a:t>
            </a:r>
            <a:r>
              <a:rPr lang="zh-CN" altLang="zh-CN" dirty="0" smtClean="0"/>
              <a:t>；</a:t>
            </a:r>
            <a:endParaRPr lang="en-US" altLang="zh-CN" dirty="0" smtClean="0"/>
          </a:p>
          <a:p>
            <a:pPr indent="715963">
              <a:buNone/>
            </a:pPr>
            <a:r>
              <a:rPr lang="zh-CN" altLang="zh-CN" dirty="0" smtClean="0"/>
              <a:t>（</a:t>
            </a:r>
            <a:r>
              <a:rPr lang="en-US" altLang="zh-CN" dirty="0"/>
              <a:t>2</a:t>
            </a:r>
            <a:r>
              <a:rPr lang="zh-CN" altLang="zh-CN" dirty="0"/>
              <a:t>）</a:t>
            </a:r>
            <a:r>
              <a:rPr lang="en-US" altLang="zh-CN" dirty="0"/>
              <a:t>V</a:t>
            </a:r>
            <a:r>
              <a:rPr lang="zh-CN" altLang="zh-CN" dirty="0"/>
              <a:t>不能使用与</a:t>
            </a:r>
            <a:r>
              <a:rPr lang="en-US" altLang="zh-CN" dirty="0"/>
              <a:t>P</a:t>
            </a:r>
            <a:r>
              <a:rPr lang="zh-CN" altLang="zh-CN" dirty="0"/>
              <a:t>认证过程中的信息伪装成</a:t>
            </a:r>
            <a:r>
              <a:rPr lang="en-US" altLang="zh-CN" dirty="0"/>
              <a:t>P</a:t>
            </a:r>
            <a:r>
              <a:rPr lang="zh-CN" altLang="zh-CN" dirty="0"/>
              <a:t>（即不能向第三方证明他就是</a:t>
            </a:r>
            <a:r>
              <a:rPr lang="en-US" altLang="zh-CN" dirty="0"/>
              <a:t>P</a:t>
            </a:r>
            <a:r>
              <a:rPr lang="zh-CN" altLang="zh-CN" dirty="0"/>
              <a:t>）</a:t>
            </a:r>
            <a:r>
              <a:rPr lang="zh-CN" altLang="zh-CN" dirty="0" smtClean="0"/>
              <a:t>；</a:t>
            </a:r>
            <a:endParaRPr lang="en-US" altLang="zh-CN" dirty="0" smtClean="0"/>
          </a:p>
          <a:p>
            <a:pPr indent="715963">
              <a:buNone/>
            </a:pPr>
            <a:r>
              <a:rPr lang="zh-CN" altLang="zh-CN" dirty="0" smtClean="0"/>
              <a:t>（</a:t>
            </a:r>
            <a:r>
              <a:rPr lang="en-US" altLang="zh-CN" dirty="0"/>
              <a:t>3</a:t>
            </a:r>
            <a:r>
              <a:rPr lang="zh-CN" altLang="zh-CN" dirty="0"/>
              <a:t>）除了</a:t>
            </a:r>
            <a:r>
              <a:rPr lang="en-US" altLang="zh-CN" dirty="0"/>
              <a:t>P</a:t>
            </a:r>
            <a:r>
              <a:rPr lang="zh-CN" altLang="zh-CN" dirty="0"/>
              <a:t>以外的第三者</a:t>
            </a:r>
            <a:r>
              <a:rPr lang="en-US" altLang="zh-CN" dirty="0"/>
              <a:t>W</a:t>
            </a:r>
            <a:r>
              <a:rPr lang="zh-CN" altLang="zh-CN" dirty="0"/>
              <a:t>以</a:t>
            </a:r>
            <a:r>
              <a:rPr lang="en-US" altLang="zh-CN" dirty="0"/>
              <a:t>P</a:t>
            </a:r>
            <a:r>
              <a:rPr lang="zh-CN" altLang="zh-CN" dirty="0"/>
              <a:t>的身份执行该协议，能够让</a:t>
            </a:r>
            <a:r>
              <a:rPr lang="en-US" altLang="zh-CN" dirty="0"/>
              <a:t>V</a:t>
            </a:r>
            <a:r>
              <a:rPr lang="zh-CN" altLang="zh-CN" dirty="0"/>
              <a:t>相信他是</a:t>
            </a:r>
            <a:r>
              <a:rPr lang="en-US" altLang="zh-CN" dirty="0"/>
              <a:t>P</a:t>
            </a:r>
            <a:r>
              <a:rPr lang="zh-CN" altLang="zh-CN" dirty="0"/>
              <a:t>的概率可以忽略不计。</a:t>
            </a:r>
          </a:p>
          <a:p>
            <a:endParaRPr lang="zh-CN" altLang="en-US" dirty="0"/>
          </a:p>
        </p:txBody>
      </p:sp>
    </p:spTree>
    <p:extLst>
      <p:ext uri="{BB962C8B-B14F-4D97-AF65-F5344CB8AC3E}">
        <p14:creationId xmlns:p14="http://schemas.microsoft.com/office/powerpoint/2010/main" val="370126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625475">
              <a:buNone/>
            </a:pPr>
            <a:r>
              <a:rPr lang="zh-CN" altLang="zh-CN" dirty="0"/>
              <a:t>认证协议主要有单向认证和双向认证协议两种，下面分别予以介绍。</a:t>
            </a:r>
          </a:p>
          <a:p>
            <a:pPr indent="625475">
              <a:buNone/>
            </a:pPr>
            <a:r>
              <a:rPr lang="zh-CN" altLang="zh-CN" b="1" dirty="0"/>
              <a:t>1．单向认证</a:t>
            </a:r>
            <a:endParaRPr lang="zh-CN" altLang="zh-CN" dirty="0"/>
          </a:p>
          <a:p>
            <a:pPr indent="625475">
              <a:buNone/>
            </a:pPr>
            <a:r>
              <a:rPr lang="zh-CN" altLang="zh-CN" dirty="0"/>
              <a:t>目前，</a:t>
            </a:r>
            <a:r>
              <a:rPr lang="zh-CN" altLang="zh-CN" b="1" dirty="0">
                <a:solidFill>
                  <a:srgbClr val="FF0000"/>
                </a:solidFill>
              </a:rPr>
              <a:t>电子邮件</a:t>
            </a:r>
            <a:r>
              <a:rPr lang="zh-CN" altLang="zh-CN" dirty="0"/>
              <a:t>是最受欢迎的通信工具，其主要优点是发送方和接收方无需同时在线，只是电子邮件被发到接收方的邮箱中，被保存下来直到接收方来阅读。如果通信双方只需要一方被认证，这样的认证过程就是一种单向认证，例如口令核对法实际上就是一种单向认证，这是这种简单的单向认证还没有与密钥分发相结合。</a:t>
            </a:r>
            <a:endParaRPr lang="zh-CN" altLang="en-US" dirty="0"/>
          </a:p>
        </p:txBody>
      </p:sp>
    </p:spTree>
    <p:extLst>
      <p:ext uri="{BB962C8B-B14F-4D97-AF65-F5344CB8AC3E}">
        <p14:creationId xmlns:p14="http://schemas.microsoft.com/office/powerpoint/2010/main" val="129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indent="715963">
              <a:buNone/>
            </a:pPr>
            <a:r>
              <a:rPr lang="zh-CN" altLang="zh-CN" dirty="0"/>
              <a:t>与密钥分发相结合的</a:t>
            </a:r>
            <a:r>
              <a:rPr lang="zh-CN" altLang="zh-CN" b="1" dirty="0">
                <a:solidFill>
                  <a:srgbClr val="FF0000"/>
                </a:solidFill>
              </a:rPr>
              <a:t>单向认证</a:t>
            </a:r>
            <a:r>
              <a:rPr lang="zh-CN" altLang="zh-CN" dirty="0"/>
              <a:t>有两类：一类采用</a:t>
            </a:r>
            <a:r>
              <a:rPr lang="zh-CN" altLang="zh-CN" b="1" dirty="0">
                <a:solidFill>
                  <a:srgbClr val="FF0000"/>
                </a:solidFill>
              </a:rPr>
              <a:t>对称密码技术</a:t>
            </a:r>
            <a:r>
              <a:rPr lang="zh-CN" altLang="zh-CN" dirty="0"/>
              <a:t>，需要一个可信赖的第三方</a:t>
            </a:r>
            <a:r>
              <a:rPr lang="en-US" altLang="zh-CN" dirty="0"/>
              <a:t>——</a:t>
            </a:r>
            <a:r>
              <a:rPr lang="zh-CN" altLang="zh-CN" dirty="0"/>
              <a:t>通常为密钥分发中心（</a:t>
            </a:r>
            <a:r>
              <a:rPr lang="en-US" altLang="zh-CN" dirty="0"/>
              <a:t>KDC</a:t>
            </a:r>
            <a:r>
              <a:rPr lang="zh-CN" altLang="zh-CN" dirty="0"/>
              <a:t>）或认证服务器（</a:t>
            </a:r>
            <a:r>
              <a:rPr lang="en-US" altLang="zh-CN" dirty="0"/>
              <a:t>AS</a:t>
            </a:r>
            <a:r>
              <a:rPr lang="zh-CN" altLang="zh-CN" dirty="0"/>
              <a:t>），又这个第三方来实现通信双方的身份认证和密钥分发；另一类是采用</a:t>
            </a:r>
            <a:r>
              <a:rPr lang="zh-CN" altLang="zh-CN" b="1" dirty="0">
                <a:solidFill>
                  <a:srgbClr val="FF0000"/>
                </a:solidFill>
              </a:rPr>
              <a:t>非对称密码技术</a:t>
            </a:r>
            <a:r>
              <a:rPr lang="zh-CN" altLang="zh-CN" dirty="0"/>
              <a:t>，无需第三方的参与。</a:t>
            </a:r>
          </a:p>
          <a:p>
            <a:endParaRPr lang="zh-CN" altLang="en-US" dirty="0"/>
          </a:p>
        </p:txBody>
      </p:sp>
    </p:spTree>
    <p:extLst>
      <p:ext uri="{BB962C8B-B14F-4D97-AF65-F5344CB8AC3E}">
        <p14:creationId xmlns:p14="http://schemas.microsoft.com/office/powerpoint/2010/main" val="3799166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TotalTime>
  <Words>2299</Words>
  <Application>Microsoft Office PowerPoint</Application>
  <PresentationFormat>全屏显示(4:3)</PresentationFormat>
  <Paragraphs>82</Paragraphs>
  <Slides>23</Slides>
  <Notes>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26" baseType="lpstr">
      <vt:lpstr>1_Office 主题​​</vt:lpstr>
      <vt:lpstr>BMP 图像</vt:lpstr>
      <vt:lpstr>Equation</vt:lpstr>
      <vt:lpstr>第9章身份认证技术</vt:lpstr>
      <vt:lpstr>PowerPoint 演示文稿</vt:lpstr>
      <vt:lpstr>9.1 认证模型及认证协议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基于零知识证明的身份认证技术</vt:lpstr>
      <vt:lpstr>9.3.1 零知识证明基本概念</vt:lpstr>
      <vt:lpstr>PowerPoint 演示文稿</vt:lpstr>
      <vt:lpstr>9.3.2 基于零知识的身份认证技术</vt:lpstr>
      <vt:lpstr>9.4 几种典型的身份认证方案*</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sleuth</dc:creator>
  <cp:lastModifiedBy>sleuth</cp:lastModifiedBy>
  <cp:revision>75</cp:revision>
  <dcterms:created xsi:type="dcterms:W3CDTF">2016-03-08T02:03:24Z</dcterms:created>
  <dcterms:modified xsi:type="dcterms:W3CDTF">2018-04-23T02:37:01Z</dcterms:modified>
</cp:coreProperties>
</file>