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1C4A-A70A-5930-E302-2E43576F2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79D5C1-C3D7-B07B-7D9D-3F6F94515F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539E39-D2F3-FB71-8F1D-E763A719B5C7}"/>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8AE3578D-9CE6-D1C6-878F-95DAEE359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9D5EB-EB63-54D5-0CCE-D3D6D2BD80B6}"/>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233857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0AAD-8AF9-2DB9-6580-FBF648763F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08F10F-6F65-17FE-9E70-BA706EBDE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E9172-FD61-72DA-D776-CFD746453503}"/>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741ECA1F-A555-85AE-ED1B-F72495EDC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A6486-0A5D-0030-FE69-692D087ED32A}"/>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235922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C1C9E-03A0-DA8D-28A6-402DBD4AD4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361F9A-38B3-CB2A-B297-5141C5B6FD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FB966-AA85-87EC-FB59-4E5F665339FA}"/>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A7FC0D26-9ED1-312E-73B9-588E7BBD8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C3EF2-3B38-C7F6-3B54-29A0178B391B}"/>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225372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0C9F-C02F-6274-AF4E-DDD0AD0788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414ECA-1465-48C7-1353-C7493F4BC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641E6E-8CE0-1EE9-23C0-0F4F83734736}"/>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DD2BB6D2-D9F6-00C3-77AA-73683E49CE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F5490-8758-75EA-0CB9-7060E383EDDB}"/>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175397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95CB-6BCF-8508-7624-DC9CDB0A4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A5B42A-05CB-B4DD-A6AF-258078D81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1CE3C-42F9-82A4-1454-EE75F26776E1}"/>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BD2FAA72-4DCF-7C4C-BDFE-9FE16D46C9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A355D-0DDF-2773-2988-D90352CB2A2E}"/>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424867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8B86-864A-6922-FEB2-CAB2801FAE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E64038-8702-86F7-B9F1-FFF28C263E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55E8AE-CBBC-71D8-39FD-B92FA8800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D91DFB-15C0-7CCE-CB95-AF7169D9693C}"/>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6" name="Footer Placeholder 5">
            <a:extLst>
              <a:ext uri="{FF2B5EF4-FFF2-40B4-BE49-F238E27FC236}">
                <a16:creationId xmlns:a16="http://schemas.microsoft.com/office/drawing/2014/main" id="{D48D42B2-179E-3F87-2533-3FB5A4E842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8C1A83-D2A0-DA84-C4AD-F234B32ADE20}"/>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345500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8D83-CF75-9B34-F23D-6B807A8267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498C8-11B5-D7B3-3CBD-56EC40686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0A6A0-46BC-BD0A-1619-27CCFC7E85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A0CF2B-9270-C292-07F5-D5BD2F686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C6D99-8817-45F1-23F0-9746444EF1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53081E-C36C-AECC-B9BC-68B3A0E846FB}"/>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8" name="Footer Placeholder 7">
            <a:extLst>
              <a:ext uri="{FF2B5EF4-FFF2-40B4-BE49-F238E27FC236}">
                <a16:creationId xmlns:a16="http://schemas.microsoft.com/office/drawing/2014/main" id="{CF96FE0F-4873-E769-5C27-3D642E7D27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15199D-053D-D493-D09E-8771E043AB74}"/>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327884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87D-FF99-F342-1938-3B95084807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15AC62-8499-8654-9883-521C5529A4A3}"/>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4" name="Footer Placeholder 3">
            <a:extLst>
              <a:ext uri="{FF2B5EF4-FFF2-40B4-BE49-F238E27FC236}">
                <a16:creationId xmlns:a16="http://schemas.microsoft.com/office/drawing/2014/main" id="{867AAC18-17DF-DC9D-DA55-F8E9394A3C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E3F974-8BFD-4D67-22E4-DA7544009AC1}"/>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9900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522C65-5FA9-7A1F-8435-7D647E591D69}"/>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3" name="Footer Placeholder 2">
            <a:extLst>
              <a:ext uri="{FF2B5EF4-FFF2-40B4-BE49-F238E27FC236}">
                <a16:creationId xmlns:a16="http://schemas.microsoft.com/office/drawing/2014/main" id="{8C1B8237-FF96-346A-EBEE-AF1A914A81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843F56-8301-FFCF-3DFD-3FF08511D231}"/>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143050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5E38-A36B-0992-EECC-1AE521B26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8FFA4C-8295-2F2D-3D52-4FA113410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B7B25-09DD-C2A5-F011-D21E8E92F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61F4F-4044-D6E9-EB09-917D8B3D7F5B}"/>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6" name="Footer Placeholder 5">
            <a:extLst>
              <a:ext uri="{FF2B5EF4-FFF2-40B4-BE49-F238E27FC236}">
                <a16:creationId xmlns:a16="http://schemas.microsoft.com/office/drawing/2014/main" id="{2AD03C27-02C1-C275-4B4C-A483F48C26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A6CA8E-6728-4C56-063F-7C12E005D7CB}"/>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65539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D3C2-8F92-09CA-8A4E-260D326C0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BE13D6-5719-6D16-5794-AFD62C9ED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F7DB01-A256-1312-6A5C-964D78CD6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55856-BEAE-35FE-CB87-1D453AFFED19}"/>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6" name="Footer Placeholder 5">
            <a:extLst>
              <a:ext uri="{FF2B5EF4-FFF2-40B4-BE49-F238E27FC236}">
                <a16:creationId xmlns:a16="http://schemas.microsoft.com/office/drawing/2014/main" id="{FE8A2B5A-AAB7-CC81-3468-4905FB791A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58A7D-38DA-92E4-E399-BB5154FAEF32}"/>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112925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bg1">
                <a:lumMod val="75000"/>
              </a:schemeClr>
            </a:gs>
            <a:gs pos="88000">
              <a:schemeClr val="bg1">
                <a:lumMod val="65000"/>
              </a:schemeClr>
            </a:gs>
            <a:gs pos="100000">
              <a:schemeClr val="tx1">
                <a:lumMod val="50000"/>
                <a:lumOff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63FB6-C843-855B-8A10-4D7BC1F091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BAA535-4507-087C-6029-1AE79AB20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D8DB66-04C6-195D-5879-CE87018A1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A7E587BE-AA17-5728-1A44-C796FC4AD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FE59AE-1C07-184B-4589-2DC0D5B30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C7046-D487-413C-8C39-15BBB659122B}" type="slidenum">
              <a:rPr lang="en-IN" smtClean="0"/>
              <a:t>‹#›</a:t>
            </a:fld>
            <a:endParaRPr lang="en-IN"/>
          </a:p>
        </p:txBody>
      </p:sp>
    </p:spTree>
    <p:extLst>
      <p:ext uri="{BB962C8B-B14F-4D97-AF65-F5344CB8AC3E}">
        <p14:creationId xmlns:p14="http://schemas.microsoft.com/office/powerpoint/2010/main" val="8244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Ifsaurabh/Humanitarian-risk-analysis-india" TargetMode="External"/><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5553-8050-0C49-A8A6-8B0C40D18A0A}"/>
              </a:ext>
            </a:extLst>
          </p:cNvPr>
          <p:cNvSpPr>
            <a:spLocks noGrp="1"/>
          </p:cNvSpPr>
          <p:nvPr>
            <p:ph type="ctrTitle"/>
          </p:nvPr>
        </p:nvSpPr>
        <p:spPr>
          <a:xfrm>
            <a:off x="5304692" y="615462"/>
            <a:ext cx="5363308" cy="2885709"/>
          </a:xfrm>
        </p:spPr>
        <p:txBody>
          <a:bodyPr/>
          <a:lstStyle/>
          <a:p>
            <a:pPr algn="r"/>
            <a:r>
              <a:rPr lang="en-IN" dirty="0">
                <a:solidFill>
                  <a:schemeClr val="accent2">
                    <a:lumMod val="75000"/>
                  </a:schemeClr>
                </a:solidFill>
                <a:latin typeface="Segoe UI Black" panose="020B0A02040204020203" pitchFamily="34" charset="0"/>
                <a:ea typeface="Segoe UI Black" panose="020B0A02040204020203" pitchFamily="34" charset="0"/>
              </a:rPr>
              <a:t>Humanitarian Risk Analytics</a:t>
            </a:r>
          </a:p>
        </p:txBody>
      </p:sp>
      <p:sp>
        <p:nvSpPr>
          <p:cNvPr id="3" name="Subtitle 2">
            <a:extLst>
              <a:ext uri="{FF2B5EF4-FFF2-40B4-BE49-F238E27FC236}">
                <a16:creationId xmlns:a16="http://schemas.microsoft.com/office/drawing/2014/main" id="{423D5D3A-9525-0C2C-7FB3-A4DE45A4783C}"/>
              </a:ext>
            </a:extLst>
          </p:cNvPr>
          <p:cNvSpPr>
            <a:spLocks noGrp="1"/>
          </p:cNvSpPr>
          <p:nvPr>
            <p:ph type="subTitle" idx="1"/>
          </p:nvPr>
        </p:nvSpPr>
        <p:spPr>
          <a:xfrm>
            <a:off x="5304692" y="3692768"/>
            <a:ext cx="5363308" cy="844063"/>
          </a:xfrm>
        </p:spPr>
        <p:txBody>
          <a:bodyPr/>
          <a:lstStyle/>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An Integrated Dashboard Project Using SQL, Python, ML, and Power BI</a:t>
            </a:r>
            <a:endParaRPr lang="en-IN" dirty="0">
              <a:solidFill>
                <a:schemeClr val="tx1">
                  <a:lumMod val="65000"/>
                  <a:lumOff val="35000"/>
                </a:schemeClr>
              </a:solidFill>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B7BBA127-C673-9F6B-083B-19D33F2AA9CF}"/>
              </a:ext>
            </a:extLst>
          </p:cNvPr>
          <p:cNvSpPr txBox="1"/>
          <p:nvPr/>
        </p:nvSpPr>
        <p:spPr>
          <a:xfrm>
            <a:off x="5097040" y="5775770"/>
            <a:ext cx="5570960" cy="369332"/>
          </a:xfrm>
          <a:prstGeom prst="rect">
            <a:avLst/>
          </a:prstGeom>
          <a:noFill/>
        </p:spPr>
        <p:txBody>
          <a:bodyPr wrap="square" rtlCol="0">
            <a:spAutoFit/>
          </a:bodyPr>
          <a:lstStyle/>
          <a:p>
            <a:pPr algn="r"/>
            <a:r>
              <a:rPr lang="en-US" dirty="0">
                <a:solidFill>
                  <a:schemeClr val="tx1">
                    <a:lumMod val="65000"/>
                    <a:lumOff val="35000"/>
                  </a:schemeClr>
                </a:solidFill>
                <a:latin typeface="Segoe UI Semilight" panose="020B0402040204020203" pitchFamily="34" charset="0"/>
                <a:cs typeface="Segoe UI Semilight" panose="020B0402040204020203" pitchFamily="34" charset="0"/>
              </a:rPr>
              <a:t>Turning data into direction for vulnerable communities</a:t>
            </a:r>
            <a:endParaRPr lang="en-IN"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pic>
        <p:nvPicPr>
          <p:cNvPr id="8" name="Picture 7">
            <a:extLst>
              <a:ext uri="{FF2B5EF4-FFF2-40B4-BE49-F238E27FC236}">
                <a16:creationId xmlns:a16="http://schemas.microsoft.com/office/drawing/2014/main" id="{073C5E46-EF5F-57B1-743B-68A91D401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02" y="1375007"/>
            <a:ext cx="3749365" cy="42523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TextBox 8">
            <a:extLst>
              <a:ext uri="{FF2B5EF4-FFF2-40B4-BE49-F238E27FC236}">
                <a16:creationId xmlns:a16="http://schemas.microsoft.com/office/drawing/2014/main" id="{310C0203-8E37-A588-A033-1A62F54D68CE}"/>
              </a:ext>
            </a:extLst>
          </p:cNvPr>
          <p:cNvSpPr txBox="1"/>
          <p:nvPr/>
        </p:nvSpPr>
        <p:spPr>
          <a:xfrm>
            <a:off x="8738427" y="4981004"/>
            <a:ext cx="1929573" cy="646331"/>
          </a:xfrm>
          <a:prstGeom prst="rect">
            <a:avLst/>
          </a:prstGeom>
          <a:noFill/>
        </p:spPr>
        <p:txBody>
          <a:bodyPr wrap="square" rtlCol="0">
            <a:spAutoFit/>
          </a:bodyPr>
          <a:lstStyle/>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Saurabh sagar</a:t>
            </a:r>
          </a:p>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August 2025</a:t>
            </a:r>
            <a:endParaRPr lang="en-IN" dirty="0">
              <a:solidFill>
                <a:schemeClr val="tx1">
                  <a:lumMod val="65000"/>
                  <a:lumOff val="3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36995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A43A4-A494-C443-245A-E4674F022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1379C-96F7-14AA-FFC5-FEBCFBA3026B}"/>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Preview: Vulnerability Map</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A9D97598-9A7B-520C-968F-FD6F5F434F28}"/>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Mapping Poverty-Weighted Price Burden Across India</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359F29EA-55FC-2137-A045-757F18F0DC04}"/>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6D683F63-D83B-631B-D260-D3466DB3FD5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6543" y="1539875"/>
            <a:ext cx="8600515" cy="4873625"/>
          </a:xfrm>
        </p:spPr>
      </p:pic>
    </p:spTree>
    <p:extLst>
      <p:ext uri="{BB962C8B-B14F-4D97-AF65-F5344CB8AC3E}">
        <p14:creationId xmlns:p14="http://schemas.microsoft.com/office/powerpoint/2010/main" val="103775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D15B-B59E-1931-74DE-649EF4FFF5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E2529-D3FE-E7AE-263B-800D3EE7640E}"/>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Vulnerability Map</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3C1EF71C-A03E-8DE7-5E4F-A68C676F8CA9}"/>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Bihar, Jharkhand, and Odisha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consistently high poverty-weighted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Southern states (e.g., Kerala, Tamil Nadu)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lower burden despite high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Spatial clustering reveals </a:t>
            </a:r>
            <a:r>
              <a:rPr lang="en-US" sz="1800" b="1" dirty="0">
                <a:solidFill>
                  <a:schemeClr val="tx1">
                    <a:lumMod val="85000"/>
                    <a:lumOff val="15000"/>
                  </a:schemeClr>
                </a:solidFill>
                <a:latin typeface="Segoe UI" panose="020B0502040204020203" pitchFamily="34" charset="0"/>
                <a:cs typeface="Segoe UI" panose="020B0502040204020203" pitchFamily="34" charset="0"/>
              </a:rPr>
              <a:t>regional disparities in affordability</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Commodity filters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rice and wheat </a:t>
            </a:r>
            <a:r>
              <a:rPr lang="en-US" sz="1800" dirty="0">
                <a:solidFill>
                  <a:schemeClr val="tx1">
                    <a:lumMod val="85000"/>
                    <a:lumOff val="15000"/>
                  </a:schemeClr>
                </a:solidFill>
                <a:latin typeface="Segoe UI" panose="020B0502040204020203" pitchFamily="34" charset="0"/>
                <a:cs typeface="Segoe UI" panose="020B0502040204020203" pitchFamily="34" charset="0"/>
              </a:rPr>
              <a:t>as dominant drivers in high-risk zones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7E2579A1-871E-A1E5-A2DB-8342FD5DB2C7}"/>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Prioritize </a:t>
            </a:r>
            <a:r>
              <a:rPr lang="en-IN" sz="1800" b="1" dirty="0">
                <a:solidFill>
                  <a:schemeClr val="tx1">
                    <a:lumMod val="85000"/>
                    <a:lumOff val="15000"/>
                  </a:schemeClr>
                </a:solidFill>
                <a:latin typeface="Segoe UI" panose="020B0502040204020203" pitchFamily="34" charset="0"/>
                <a:cs typeface="Segoe UI" panose="020B0502040204020203" pitchFamily="34" charset="0"/>
              </a:rPr>
              <a:t>eastern states</a:t>
            </a:r>
            <a:r>
              <a:rPr lang="en-IN" sz="1800" dirty="0">
                <a:solidFill>
                  <a:schemeClr val="tx1">
                    <a:lumMod val="85000"/>
                    <a:lumOff val="15000"/>
                  </a:schemeClr>
                </a:solidFill>
                <a:latin typeface="Segoe UI" panose="020B0502040204020203" pitchFamily="34" charset="0"/>
                <a:cs typeface="Segoe UI" panose="020B0502040204020203" pitchFamily="34" charset="0"/>
              </a:rPr>
              <a:t> for price stabilization and poverty relief</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Use spatial insights to </a:t>
            </a:r>
            <a:r>
              <a:rPr lang="en-IN" sz="1800" b="1" dirty="0">
                <a:solidFill>
                  <a:schemeClr val="tx1">
                    <a:lumMod val="85000"/>
                    <a:lumOff val="15000"/>
                  </a:schemeClr>
                </a:solidFill>
                <a:latin typeface="Segoe UI" panose="020B0502040204020203" pitchFamily="34" charset="0"/>
                <a:cs typeface="Segoe UI" panose="020B0502040204020203" pitchFamily="34" charset="0"/>
              </a:rPr>
              <a:t>target food distribution and subsidy programs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Monitor </a:t>
            </a:r>
            <a:r>
              <a:rPr lang="en-IN" sz="1800" b="1" dirty="0">
                <a:solidFill>
                  <a:schemeClr val="tx1">
                    <a:lumMod val="85000"/>
                    <a:lumOff val="15000"/>
                  </a:schemeClr>
                </a:solidFill>
                <a:latin typeface="Segoe UI" panose="020B0502040204020203" pitchFamily="34" charset="0"/>
                <a:cs typeface="Segoe UI" panose="020B0502040204020203" pitchFamily="34" charset="0"/>
              </a:rPr>
              <a:t>commodity-specific stress </a:t>
            </a:r>
            <a:r>
              <a:rPr lang="en-IN" sz="1800" dirty="0">
                <a:solidFill>
                  <a:schemeClr val="tx1">
                    <a:lumMod val="85000"/>
                    <a:lumOff val="15000"/>
                  </a:schemeClr>
                </a:solidFill>
                <a:latin typeface="Segoe UI" panose="020B0502040204020203" pitchFamily="34" charset="0"/>
                <a:cs typeface="Segoe UI" panose="020B0502040204020203" pitchFamily="34" charset="0"/>
              </a:rPr>
              <a:t>in high-burden regions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Consider integrating </a:t>
            </a:r>
            <a:r>
              <a:rPr lang="en-IN" sz="1800" b="1" dirty="0">
                <a:solidFill>
                  <a:schemeClr val="tx1">
                    <a:lumMod val="85000"/>
                    <a:lumOff val="15000"/>
                  </a:schemeClr>
                </a:solidFill>
                <a:latin typeface="Segoe UI" panose="020B0502040204020203" pitchFamily="34" charset="0"/>
                <a:cs typeface="Segoe UI" panose="020B0502040204020203" pitchFamily="34" charset="0"/>
              </a:rPr>
              <a:t>district-level poverty </a:t>
            </a:r>
            <a:r>
              <a:rPr lang="en-IN" sz="1800" dirty="0">
                <a:solidFill>
                  <a:schemeClr val="tx1">
                    <a:lumMod val="85000"/>
                    <a:lumOff val="15000"/>
                  </a:schemeClr>
                </a:solidFill>
                <a:latin typeface="Segoe UI" panose="020B0502040204020203" pitchFamily="34" charset="0"/>
                <a:cs typeface="Segoe UI" panose="020B0502040204020203" pitchFamily="34" charset="0"/>
              </a:rPr>
              <a:t>data for finer granularity</a:t>
            </a:r>
          </a:p>
        </p:txBody>
      </p:sp>
      <p:sp>
        <p:nvSpPr>
          <p:cNvPr id="7" name="Title 1">
            <a:extLst>
              <a:ext uri="{FF2B5EF4-FFF2-40B4-BE49-F238E27FC236}">
                <a16:creationId xmlns:a16="http://schemas.microsoft.com/office/drawing/2014/main" id="{7A020962-1051-34DA-78A0-1FC6EA701DE6}"/>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Mapping Poverty-Weighted Price Burden Across India</a:t>
            </a:r>
          </a:p>
        </p:txBody>
      </p:sp>
      <p:cxnSp>
        <p:nvCxnSpPr>
          <p:cNvPr id="9" name="Straight Connector 8">
            <a:extLst>
              <a:ext uri="{FF2B5EF4-FFF2-40B4-BE49-F238E27FC236}">
                <a16:creationId xmlns:a16="http://schemas.microsoft.com/office/drawing/2014/main" id="{588279FC-93E3-760D-8CBA-FEDB897D2A1E}"/>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5818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B8524-33AF-0A3B-2C69-E37FBCC3F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8DA55A-3C3F-F5B3-179E-2F1AF13EA43E}"/>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Preview: Volatility Chart</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30BC2689-DC81-26BA-F79D-7340611C8504}"/>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Identifying Price Instability in Vulnerable Markets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4C6AF65F-688C-2D9A-3458-187466F1098A}"/>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BEE1DEEB-5451-973B-3AF9-689F83EEC66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6543" y="1539875"/>
            <a:ext cx="8600515" cy="4873625"/>
          </a:xfrm>
        </p:spPr>
      </p:pic>
    </p:spTree>
    <p:extLst>
      <p:ext uri="{BB962C8B-B14F-4D97-AF65-F5344CB8AC3E}">
        <p14:creationId xmlns:p14="http://schemas.microsoft.com/office/powerpoint/2010/main" val="376328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0D100-4C35-CE35-9004-2A7BBDE38B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49D25-C4C7-2701-02AA-A2BA12931DDF}"/>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Volatility Chart</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5C0F6B2A-5835-418B-654C-FEDE48D6E2D5}"/>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Rice, wheat, and sugar </a:t>
            </a:r>
            <a:r>
              <a:rPr lang="en-US" sz="1800" dirty="0">
                <a:solidFill>
                  <a:schemeClr val="tx1">
                    <a:lumMod val="85000"/>
                    <a:lumOff val="15000"/>
                  </a:schemeClr>
                </a:solidFill>
                <a:latin typeface="Segoe UI" panose="020B0502040204020203" pitchFamily="34" charset="0"/>
                <a:cs typeface="Segoe UI" panose="020B0502040204020203" pitchFamily="34" charset="0"/>
              </a:rPr>
              <a:t>show the highest volatility across multiple states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Bihar and Jharkhand </a:t>
            </a:r>
            <a:r>
              <a:rPr lang="en-US" sz="1800" dirty="0">
                <a:solidFill>
                  <a:schemeClr val="tx1">
                    <a:lumMod val="85000"/>
                    <a:lumOff val="15000"/>
                  </a:schemeClr>
                </a:solidFill>
                <a:latin typeface="Segoe UI" panose="020B0502040204020203" pitchFamily="34" charset="0"/>
                <a:cs typeface="Segoe UI" panose="020B0502040204020203" pitchFamily="34" charset="0"/>
              </a:rPr>
              <a:t>experience frequent price spikes in core staples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Volatility is </a:t>
            </a:r>
            <a:r>
              <a:rPr lang="en-US" sz="1800" b="1" dirty="0">
                <a:solidFill>
                  <a:schemeClr val="tx1">
                    <a:lumMod val="85000"/>
                    <a:lumOff val="15000"/>
                  </a:schemeClr>
                </a:solidFill>
                <a:latin typeface="Segoe UI" panose="020B0502040204020203" pitchFamily="34" charset="0"/>
                <a:cs typeface="Segoe UI" panose="020B0502040204020203" pitchFamily="34" charset="0"/>
              </a:rPr>
              <a:t>not uniform</a:t>
            </a:r>
            <a:r>
              <a:rPr lang="en-US" sz="1800" dirty="0">
                <a:solidFill>
                  <a:schemeClr val="tx1">
                    <a:lumMod val="85000"/>
                    <a:lumOff val="15000"/>
                  </a:schemeClr>
                </a:solidFill>
                <a:latin typeface="Segoe UI" panose="020B0502040204020203" pitchFamily="34" charset="0"/>
                <a:cs typeface="Segoe UI" panose="020B0502040204020203" pitchFamily="34" charset="0"/>
              </a:rPr>
              <a:t>—some states show stable prices despite poverty</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Seasonal patterns </a:t>
            </a:r>
            <a:r>
              <a:rPr lang="en-US" sz="1800" dirty="0">
                <a:solidFill>
                  <a:schemeClr val="tx1">
                    <a:lumMod val="85000"/>
                    <a:lumOff val="15000"/>
                  </a:schemeClr>
                </a:solidFill>
                <a:latin typeface="Segoe UI" panose="020B0502040204020203" pitchFamily="34" charset="0"/>
                <a:cs typeface="Segoe UI" panose="020B0502040204020203" pitchFamily="34" charset="0"/>
              </a:rPr>
              <a:t>may influence volatility in certain commodities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5FD5880D-B76B-F6D5-DA08-ADD1BA20F8C3}"/>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Prioritize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price monitoring systems </a:t>
            </a:r>
            <a:r>
              <a:rPr lang="en-US" sz="1800" dirty="0">
                <a:solidFill>
                  <a:schemeClr val="tx1">
                    <a:lumMod val="85000"/>
                    <a:lumOff val="15000"/>
                  </a:schemeClr>
                </a:solidFill>
                <a:latin typeface="Segoe UI" panose="020B0502040204020203" pitchFamily="34" charset="0"/>
                <a:cs typeface="Segoe UI" panose="020B0502040204020203" pitchFamily="34" charset="0"/>
              </a:rPr>
              <a:t>for volatile staples in high-poverty regions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Consider </a:t>
            </a:r>
            <a:r>
              <a:rPr lang="en-US" sz="1800" b="1" dirty="0">
                <a:solidFill>
                  <a:schemeClr val="tx1">
                    <a:lumMod val="85000"/>
                    <a:lumOff val="15000"/>
                  </a:schemeClr>
                </a:solidFill>
                <a:latin typeface="Segoe UI" panose="020B0502040204020203" pitchFamily="34" charset="0"/>
                <a:cs typeface="Segoe UI" panose="020B0502040204020203" pitchFamily="34" charset="0"/>
              </a:rPr>
              <a:t>buffer stock policies </a:t>
            </a:r>
            <a:r>
              <a:rPr lang="en-US" sz="1800" dirty="0">
                <a:solidFill>
                  <a:schemeClr val="tx1">
                    <a:lumMod val="85000"/>
                    <a:lumOff val="15000"/>
                  </a:schemeClr>
                </a:solidFill>
                <a:latin typeface="Segoe UI" panose="020B0502040204020203" pitchFamily="34" charset="0"/>
                <a:cs typeface="Segoe UI" panose="020B0502040204020203" pitchFamily="34" charset="0"/>
              </a:rPr>
              <a:t>or subsidies for rice and wheat</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Use volatility insights to </a:t>
            </a:r>
            <a:r>
              <a:rPr lang="en-US" sz="1800" b="1" dirty="0">
                <a:solidFill>
                  <a:schemeClr val="tx1">
                    <a:lumMod val="85000"/>
                    <a:lumOff val="15000"/>
                  </a:schemeClr>
                </a:solidFill>
                <a:latin typeface="Segoe UI" panose="020B0502040204020203" pitchFamily="34" charset="0"/>
                <a:cs typeface="Segoe UI" panose="020B0502040204020203" pitchFamily="34" charset="0"/>
              </a:rPr>
              <a:t>time interventions </a:t>
            </a:r>
            <a:r>
              <a:rPr lang="en-US" sz="1800" dirty="0">
                <a:solidFill>
                  <a:schemeClr val="tx1">
                    <a:lumMod val="85000"/>
                    <a:lumOff val="15000"/>
                  </a:schemeClr>
                </a:solidFill>
                <a:latin typeface="Segoe UI" panose="020B0502040204020203" pitchFamily="34" charset="0"/>
                <a:cs typeface="Segoe UI" panose="020B0502040204020203" pitchFamily="34" charset="0"/>
              </a:rPr>
              <a:t>(e.g., pre-harvest or lean season)</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Recommend </a:t>
            </a:r>
            <a:r>
              <a:rPr lang="en-US" sz="1800" b="1" dirty="0">
                <a:solidFill>
                  <a:schemeClr val="tx1">
                    <a:lumMod val="85000"/>
                    <a:lumOff val="15000"/>
                  </a:schemeClr>
                </a:solidFill>
                <a:latin typeface="Segoe UI" panose="020B0502040204020203" pitchFamily="34" charset="0"/>
                <a:cs typeface="Segoe UI" panose="020B0502040204020203" pitchFamily="34" charset="0"/>
              </a:rPr>
              <a:t>commodity-specific dashboards </a:t>
            </a:r>
            <a:r>
              <a:rPr lang="en-US" sz="1800" dirty="0">
                <a:solidFill>
                  <a:schemeClr val="tx1">
                    <a:lumMod val="85000"/>
                    <a:lumOff val="15000"/>
                  </a:schemeClr>
                </a:solidFill>
                <a:latin typeface="Segoe UI" panose="020B0502040204020203" pitchFamily="34" charset="0"/>
                <a:cs typeface="Segoe UI" panose="020B0502040204020203" pitchFamily="34" charset="0"/>
              </a:rPr>
              <a:t>for deeper tracking</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77D2B362-CB19-60E3-B376-23F2CD8C9A83}"/>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Identifying Price Instability in Vulnerable Markets</a:t>
            </a:r>
          </a:p>
        </p:txBody>
      </p:sp>
      <p:cxnSp>
        <p:nvCxnSpPr>
          <p:cNvPr id="9" name="Straight Connector 8">
            <a:extLst>
              <a:ext uri="{FF2B5EF4-FFF2-40B4-BE49-F238E27FC236}">
                <a16:creationId xmlns:a16="http://schemas.microsoft.com/office/drawing/2014/main" id="{BFB677A4-C1AF-B12E-6A76-B80E2E396A76}"/>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051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CEC4-7DD9-9F61-B4E8-BD5E73C1F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7E518-D1DA-BE4F-C799-EB64A75BB21D}"/>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Preview: Outlier Detection</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C03A7DA3-7E83-3FA8-9663-68BD690370EC}"/>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Identifying Deviations in Poverty-Price Relationships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364C8ECB-620B-C64C-C268-0B85F1FF38B6}"/>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38C44AC9-B811-9CFC-B4C4-8B96EC9F81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6543" y="1539875"/>
            <a:ext cx="8600515" cy="4873625"/>
          </a:xfrm>
        </p:spPr>
      </p:pic>
    </p:spTree>
    <p:extLst>
      <p:ext uri="{BB962C8B-B14F-4D97-AF65-F5344CB8AC3E}">
        <p14:creationId xmlns:p14="http://schemas.microsoft.com/office/powerpoint/2010/main" val="137014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B15CA-0856-28BF-79D1-C537868F2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A73C4-DF63-6794-7386-85E6929A4945}"/>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Outlier Detection</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EFEEB6B2-0BE4-187C-A99D-E54B7C1CF474}"/>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Several markets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high price-to-poverty ratios despite moderate MPI</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Outliers are concentrated in </a:t>
            </a:r>
            <a:r>
              <a:rPr lang="en-US" sz="1800" b="1" dirty="0">
                <a:solidFill>
                  <a:schemeClr val="tx1">
                    <a:lumMod val="85000"/>
                    <a:lumOff val="15000"/>
                  </a:schemeClr>
                </a:solidFill>
                <a:latin typeface="Segoe UI" panose="020B0502040204020203" pitchFamily="34" charset="0"/>
                <a:cs typeface="Segoe UI" panose="020B0502040204020203" pitchFamily="34" charset="0"/>
              </a:rPr>
              <a:t>Bihar, Uttar Pradesh, and Chhattisgarh</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Some commodities (e.g., sugar, pulses)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unexpected spikes </a:t>
            </a:r>
            <a:r>
              <a:rPr lang="en-US" sz="1800" dirty="0">
                <a:solidFill>
                  <a:schemeClr val="tx1">
                    <a:lumMod val="85000"/>
                    <a:lumOff val="15000"/>
                  </a:schemeClr>
                </a:solidFill>
                <a:latin typeface="Segoe UI" panose="020B0502040204020203" pitchFamily="34" charset="0"/>
                <a:cs typeface="Segoe UI" panose="020B0502040204020203" pitchFamily="34" charset="0"/>
              </a:rPr>
              <a:t>in specific regions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These outliers may reflect </a:t>
            </a:r>
            <a:r>
              <a:rPr lang="en-US" sz="1800" b="1" dirty="0">
                <a:solidFill>
                  <a:schemeClr val="tx1">
                    <a:lumMod val="85000"/>
                    <a:lumOff val="15000"/>
                  </a:schemeClr>
                </a:solidFill>
                <a:latin typeface="Segoe UI" panose="020B0502040204020203" pitchFamily="34" charset="0"/>
                <a:cs typeface="Segoe UI" panose="020B0502040204020203" pitchFamily="34" charset="0"/>
              </a:rPr>
              <a:t>supply chain disruptions or local inflation shocks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D20AD200-8AC4-875F-A456-9867025F90F4}"/>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Flagged markets should be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prioritized for field validation and monitoring</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Consider deploying </a:t>
            </a:r>
            <a:r>
              <a:rPr lang="en-US" sz="1800" b="1" dirty="0">
                <a:solidFill>
                  <a:schemeClr val="tx1">
                    <a:lumMod val="85000"/>
                    <a:lumOff val="15000"/>
                  </a:schemeClr>
                </a:solidFill>
                <a:latin typeface="Segoe UI" panose="020B0502040204020203" pitchFamily="34" charset="0"/>
                <a:cs typeface="Segoe UI" panose="020B0502040204020203" pitchFamily="34" charset="0"/>
              </a:rPr>
              <a:t>targeted subsidies or price caps</a:t>
            </a:r>
            <a:r>
              <a:rPr lang="en-US" sz="1800" dirty="0">
                <a:solidFill>
                  <a:schemeClr val="tx1">
                    <a:lumMod val="85000"/>
                    <a:lumOff val="15000"/>
                  </a:schemeClr>
                </a:solidFill>
                <a:latin typeface="Segoe UI" panose="020B0502040204020203" pitchFamily="34" charset="0"/>
                <a:cs typeface="Segoe UI" panose="020B0502040204020203" pitchFamily="34" charset="0"/>
              </a:rPr>
              <a:t> in outlier zones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Use outlier detection to refine </a:t>
            </a:r>
            <a:r>
              <a:rPr lang="en-US" sz="1800" b="1" dirty="0">
                <a:solidFill>
                  <a:schemeClr val="tx1">
                    <a:lumMod val="85000"/>
                    <a:lumOff val="15000"/>
                  </a:schemeClr>
                </a:solidFill>
                <a:latin typeface="Segoe UI" panose="020B0502040204020203" pitchFamily="34" charset="0"/>
                <a:cs typeface="Segoe UI" panose="020B0502040204020203" pitchFamily="34" charset="0"/>
              </a:rPr>
              <a:t>early warning systems</a:t>
            </a:r>
            <a:r>
              <a:rPr lang="en-US" sz="1800" dirty="0">
                <a:solidFill>
                  <a:schemeClr val="tx1">
                    <a:lumMod val="85000"/>
                    <a:lumOff val="15000"/>
                  </a:schemeClr>
                </a:solidFill>
                <a:latin typeface="Segoe UI" panose="020B0502040204020203" pitchFamily="34" charset="0"/>
                <a:cs typeface="Segoe UI" panose="020B0502040204020203" pitchFamily="34" charset="0"/>
              </a:rPr>
              <a:t> for humanitarian stress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Recommend integrating </a:t>
            </a:r>
            <a:r>
              <a:rPr lang="en-US" sz="1800" b="1" dirty="0">
                <a:solidFill>
                  <a:schemeClr val="tx1">
                    <a:lumMod val="85000"/>
                    <a:lumOff val="15000"/>
                  </a:schemeClr>
                </a:solidFill>
                <a:latin typeface="Segoe UI" panose="020B0502040204020203" pitchFamily="34" charset="0"/>
                <a:cs typeface="Segoe UI" panose="020B0502040204020203" pitchFamily="34" charset="0"/>
              </a:rPr>
              <a:t>real-time market data </a:t>
            </a:r>
            <a:r>
              <a:rPr lang="en-US" sz="1800" dirty="0">
                <a:solidFill>
                  <a:schemeClr val="tx1">
                    <a:lumMod val="85000"/>
                    <a:lumOff val="15000"/>
                  </a:schemeClr>
                </a:solidFill>
                <a:latin typeface="Segoe UI" panose="020B0502040204020203" pitchFamily="34" charset="0"/>
                <a:cs typeface="Segoe UI" panose="020B0502040204020203" pitchFamily="34" charset="0"/>
              </a:rPr>
              <a:t>to improve responsiveness</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8E2800AB-DB8E-49AB-6225-3CFF41E79C07}"/>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Identifying Deviations in Poverty-Price Relationships</a:t>
            </a:r>
          </a:p>
        </p:txBody>
      </p:sp>
      <p:cxnSp>
        <p:nvCxnSpPr>
          <p:cNvPr id="9" name="Straight Connector 8">
            <a:extLst>
              <a:ext uri="{FF2B5EF4-FFF2-40B4-BE49-F238E27FC236}">
                <a16:creationId xmlns:a16="http://schemas.microsoft.com/office/drawing/2014/main" id="{CE5FB88E-4385-0F34-2787-E1A2B6B5864C}"/>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6789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76C77-29C6-43F8-EC1E-0B4DD11C0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B8E98-0247-4390-6044-4F90F3653600}"/>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Preview: Vulnerability Clusters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73D2D2CB-3AF2-1494-C296-FB3D38730438}"/>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Clustering Markets by Poverty &amp; Price Burden</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44327EB7-8B80-89D0-15EE-B39C6E8C637C}"/>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E8EEB6BC-872B-5ECD-0751-D4E676E4FE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6543" y="1539875"/>
            <a:ext cx="8600515" cy="4873625"/>
          </a:xfrm>
        </p:spPr>
      </p:pic>
    </p:spTree>
    <p:extLst>
      <p:ext uri="{BB962C8B-B14F-4D97-AF65-F5344CB8AC3E}">
        <p14:creationId xmlns:p14="http://schemas.microsoft.com/office/powerpoint/2010/main" val="403452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96DBD-43C7-967D-69A6-58CEB69DD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F2B63-7D08-C3A9-0DA4-9CE47BDECF85}"/>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Vulnerability Clusters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31A678F1-730E-E2B9-EDE9-C2C4E0A06AD3}"/>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1 (“Critical Burden”) </a:t>
            </a:r>
            <a:r>
              <a:rPr lang="en-US" sz="1800" dirty="0">
                <a:solidFill>
                  <a:schemeClr val="tx1">
                    <a:lumMod val="85000"/>
                    <a:lumOff val="15000"/>
                  </a:schemeClr>
                </a:solidFill>
                <a:latin typeface="Segoe UI" panose="020B0502040204020203" pitchFamily="34" charset="0"/>
                <a:cs typeface="Segoe UI" panose="020B0502040204020203" pitchFamily="34" charset="0"/>
              </a:rPr>
              <a:t>includes markets with high poverty and elevated food prices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2 (“Strained Access”) </a:t>
            </a:r>
            <a:r>
              <a:rPr lang="en-US" sz="1800" dirty="0">
                <a:solidFill>
                  <a:schemeClr val="tx1">
                    <a:lumMod val="85000"/>
                    <a:lumOff val="15000"/>
                  </a:schemeClr>
                </a:solidFill>
                <a:latin typeface="Segoe UI" panose="020B0502040204020203" pitchFamily="34" charset="0"/>
                <a:cs typeface="Segoe UI" panose="020B0502040204020203" pitchFamily="34" charset="0"/>
              </a:rPr>
              <a:t>shows very high price burden despite moderate poverty</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0 (“Stable Markets”) </a:t>
            </a:r>
            <a:r>
              <a:rPr lang="en-US" sz="1800" dirty="0">
                <a:solidFill>
                  <a:schemeClr val="tx1">
                    <a:lumMod val="85000"/>
                    <a:lumOff val="15000"/>
                  </a:schemeClr>
                </a:solidFill>
                <a:latin typeface="Segoe UI" panose="020B0502040204020203" pitchFamily="34" charset="0"/>
                <a:cs typeface="Segoe UI" panose="020B0502040204020203" pitchFamily="34" charset="0"/>
              </a:rPr>
              <a:t>reflects low poverty and manageable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Clustering reveals </a:t>
            </a:r>
            <a:r>
              <a:rPr lang="en-US" sz="1800" b="1" dirty="0">
                <a:solidFill>
                  <a:schemeClr val="tx1">
                    <a:lumMod val="85000"/>
                    <a:lumOff val="15000"/>
                  </a:schemeClr>
                </a:solidFill>
                <a:latin typeface="Segoe UI" panose="020B0502040204020203" pitchFamily="34" charset="0"/>
                <a:cs typeface="Segoe UI" panose="020B0502040204020203" pitchFamily="34" charset="0"/>
              </a:rPr>
              <a:t>distinct risk profiles </a:t>
            </a:r>
            <a:r>
              <a:rPr lang="en-US" sz="1800" dirty="0">
                <a:solidFill>
                  <a:schemeClr val="tx1">
                    <a:lumMod val="85000"/>
                    <a:lumOff val="15000"/>
                  </a:schemeClr>
                </a:solidFill>
                <a:latin typeface="Segoe UI" panose="020B0502040204020203" pitchFamily="34" charset="0"/>
                <a:cs typeface="Segoe UI" panose="020B0502040204020203" pitchFamily="34" charset="0"/>
              </a:rPr>
              <a:t>across regions—enabling targeted response</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39504474-4294-51E8-8202-4E0DF2A7BAD3}"/>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Use cluster labels to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prioritize humanitarian interventions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Recommend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price stabilization </a:t>
            </a:r>
            <a:r>
              <a:rPr lang="en-US" sz="1800" dirty="0">
                <a:solidFill>
                  <a:schemeClr val="tx1">
                    <a:lumMod val="85000"/>
                    <a:lumOff val="15000"/>
                  </a:schemeClr>
                </a:solidFill>
                <a:latin typeface="Segoe UI" panose="020B0502040204020203" pitchFamily="34" charset="0"/>
                <a:cs typeface="Segoe UI" panose="020B0502040204020203" pitchFamily="34" charset="0"/>
              </a:rPr>
              <a:t>in Cluster 1 zones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Monitor Cluster 2 for </a:t>
            </a:r>
            <a:r>
              <a:rPr lang="en-US" sz="1800" b="1" dirty="0">
                <a:solidFill>
                  <a:schemeClr val="tx1">
                    <a:lumMod val="85000"/>
                    <a:lumOff val="15000"/>
                  </a:schemeClr>
                </a:solidFill>
                <a:latin typeface="Segoe UI" panose="020B0502040204020203" pitchFamily="34" charset="0"/>
                <a:cs typeface="Segoe UI" panose="020B0502040204020203" pitchFamily="34" charset="0"/>
              </a:rPr>
              <a:t>emerging stress despite moderate poverty</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Share cluster definitions with stakeholders for </a:t>
            </a:r>
            <a:r>
              <a:rPr lang="en-US" sz="1800" b="1" dirty="0">
                <a:solidFill>
                  <a:schemeClr val="tx1">
                    <a:lumMod val="85000"/>
                    <a:lumOff val="15000"/>
                  </a:schemeClr>
                </a:solidFill>
                <a:latin typeface="Segoe UI" panose="020B0502040204020203" pitchFamily="34" charset="0"/>
                <a:cs typeface="Segoe UI" panose="020B0502040204020203" pitchFamily="34" charset="0"/>
              </a:rPr>
              <a:t>policy alignment and targeting</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810B9A5E-D56E-FF5C-C71C-99273F846E98}"/>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Clustering Markets by Poverty &amp; Price Burden</a:t>
            </a:r>
          </a:p>
        </p:txBody>
      </p:sp>
      <p:cxnSp>
        <p:nvCxnSpPr>
          <p:cNvPr id="9" name="Straight Connector 8">
            <a:extLst>
              <a:ext uri="{FF2B5EF4-FFF2-40B4-BE49-F238E27FC236}">
                <a16:creationId xmlns:a16="http://schemas.microsoft.com/office/drawing/2014/main" id="{3010ED51-1FBA-7635-F53A-4F5D86FA43F1}"/>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3717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406E5-1C40-E2B3-B640-80F226FC29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7F377-3748-4092-1815-030564CA35D2}"/>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AI-Augmented Summary</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C5555C2B-E11D-1ADF-9AAB-6BE659DEFF5E}"/>
              </a:ext>
            </a:extLst>
          </p:cNvPr>
          <p:cNvSpPr>
            <a:spLocks noGrp="1"/>
          </p:cNvSpPr>
          <p:nvPr>
            <p:ph idx="1"/>
          </p:nvPr>
        </p:nvSpPr>
        <p:spPr>
          <a:xfrm>
            <a:off x="6092824" y="1666739"/>
            <a:ext cx="5259388" cy="3696567"/>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This dashboard enables: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Prioritization of high-risk zones</a:t>
            </a:r>
            <a:r>
              <a:rPr lang="en-US" sz="1800" dirty="0">
                <a:solidFill>
                  <a:schemeClr val="tx1">
                    <a:lumMod val="85000"/>
                    <a:lumOff val="15000"/>
                  </a:schemeClr>
                </a:solidFill>
                <a:latin typeface="Segoe UI" panose="020B0502040204020203" pitchFamily="34" charset="0"/>
                <a:cs typeface="Segoe UI" panose="020B0502040204020203" pitchFamily="34" charset="0"/>
              </a:rPr>
              <a:t> for policy intervention</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Commodity-specific planning </a:t>
            </a:r>
            <a:r>
              <a:rPr lang="en-US" sz="1800" dirty="0">
                <a:solidFill>
                  <a:schemeClr val="tx1">
                    <a:lumMod val="85000"/>
                    <a:lumOff val="15000"/>
                  </a:schemeClr>
                </a:solidFill>
                <a:latin typeface="Segoe UI" panose="020B0502040204020203" pitchFamily="34" charset="0"/>
                <a:cs typeface="Segoe UI" panose="020B0502040204020203" pitchFamily="34" charset="0"/>
              </a:rPr>
              <a:t>for food security programs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Scalable reporting </a:t>
            </a:r>
            <a:r>
              <a:rPr lang="en-US" sz="1800" dirty="0">
                <a:solidFill>
                  <a:schemeClr val="tx1">
                    <a:lumMod val="85000"/>
                    <a:lumOff val="15000"/>
                  </a:schemeClr>
                </a:solidFill>
                <a:latin typeface="Segoe UI" panose="020B0502040204020203" pitchFamily="34" charset="0"/>
                <a:cs typeface="Segoe UI" panose="020B0502040204020203" pitchFamily="34" charset="0"/>
              </a:rPr>
              <a:t>for humanitarian agencies and state governments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A replicable model for </a:t>
            </a:r>
            <a:r>
              <a:rPr lang="en-US" sz="1800" b="1" dirty="0">
                <a:solidFill>
                  <a:schemeClr val="tx1">
                    <a:lumMod val="85000"/>
                    <a:lumOff val="15000"/>
                  </a:schemeClr>
                </a:solidFill>
                <a:latin typeface="Segoe UI" panose="020B0502040204020203" pitchFamily="34" charset="0"/>
                <a:cs typeface="Segoe UI" panose="020B0502040204020203" pitchFamily="34" charset="0"/>
              </a:rPr>
              <a:t>risk analytics in other regions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E42329AC-DC7D-AA7E-A39A-952B25EA5C4B}"/>
              </a:ext>
            </a:extLst>
          </p:cNvPr>
          <p:cNvSpPr>
            <a:spLocks noGrp="1"/>
          </p:cNvSpPr>
          <p:nvPr>
            <p:ph type="body" sz="half" idx="2"/>
          </p:nvPr>
        </p:nvSpPr>
        <p:spPr>
          <a:xfrm>
            <a:off x="836612" y="1666739"/>
            <a:ext cx="5259388" cy="3524511"/>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Copilot-generated</a:t>
            </a:r>
            <a:r>
              <a:rPr lang="en-US" sz="1800" dirty="0">
                <a:solidFill>
                  <a:schemeClr val="tx1">
                    <a:lumMod val="85000"/>
                    <a:lumOff val="15000"/>
                  </a:schemeClr>
                </a:solidFill>
                <a:latin typeface="Segoe UI" panose="020B0502040204020203" pitchFamily="34" charset="0"/>
                <a:cs typeface="Segoe UI" panose="020B0502040204020203" pitchFamily="34" charset="0"/>
              </a:rPr>
              <a:t> insights from dashboard analysis reveal:</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1 markets </a:t>
            </a:r>
            <a:r>
              <a:rPr lang="en-US" sz="1800" dirty="0">
                <a:solidFill>
                  <a:schemeClr val="tx1">
                    <a:lumMod val="85000"/>
                    <a:lumOff val="15000"/>
                  </a:schemeClr>
                </a:solidFill>
                <a:latin typeface="Segoe UI" panose="020B0502040204020203" pitchFamily="34" charset="0"/>
                <a:cs typeface="Segoe UI" panose="020B0502040204020203" pitchFamily="34" charset="0"/>
              </a:rPr>
              <a:t>face compounded risk—deep poverty and elevated food prices</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Volatility in core staples </a:t>
            </a:r>
            <a:r>
              <a:rPr lang="en-US" sz="1800" dirty="0">
                <a:solidFill>
                  <a:schemeClr val="tx1">
                    <a:lumMod val="85000"/>
                    <a:lumOff val="15000"/>
                  </a:schemeClr>
                </a:solidFill>
                <a:latin typeface="Segoe UI" panose="020B0502040204020203" pitchFamily="34" charset="0"/>
                <a:cs typeface="Segoe UI" panose="020B0502040204020203" pitchFamily="34" charset="0"/>
              </a:rPr>
              <a:t>(rice, wheat) amplifies humanitarian stress</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Outlier markets </a:t>
            </a:r>
            <a:r>
              <a:rPr lang="en-US" sz="1800" dirty="0">
                <a:solidFill>
                  <a:schemeClr val="tx1">
                    <a:lumMod val="85000"/>
                    <a:lumOff val="15000"/>
                  </a:schemeClr>
                </a:solidFill>
                <a:latin typeface="Segoe UI" panose="020B0502040204020203" pitchFamily="34" charset="0"/>
                <a:cs typeface="Segoe UI" panose="020B0502040204020203" pitchFamily="34" charset="0"/>
              </a:rPr>
              <a:t>may signal emerging crises or data gaps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Spatial and commodity filters enable </a:t>
            </a:r>
            <a:r>
              <a:rPr lang="en-US" sz="1800" b="1" dirty="0">
                <a:solidFill>
                  <a:schemeClr val="tx1">
                    <a:lumMod val="85000"/>
                    <a:lumOff val="15000"/>
                  </a:schemeClr>
                </a:solidFill>
                <a:latin typeface="Segoe UI" panose="020B0502040204020203" pitchFamily="34" charset="0"/>
                <a:cs typeface="Segoe UI" panose="020B0502040204020203" pitchFamily="34" charset="0"/>
              </a:rPr>
              <a:t>targeted monitoring and response</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80D7CA9C-5F8E-D83B-7AC0-1DCF0BE6504C}"/>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Synthesizing Insights for Decision-Makers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336CC7F5-25B2-254C-0507-5E1B65EEE791}"/>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A21CC00E-97B8-5993-9FBF-B347AAF6C316}"/>
              </a:ext>
            </a:extLst>
          </p:cNvPr>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p:blipFill>
        <p:spPr>
          <a:xfrm>
            <a:off x="7175351" y="4351733"/>
            <a:ext cx="3584799" cy="167903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4" name="Picture 13">
            <a:extLst>
              <a:ext uri="{FF2B5EF4-FFF2-40B4-BE49-F238E27FC236}">
                <a16:creationId xmlns:a16="http://schemas.microsoft.com/office/drawing/2014/main" id="{10DC3033-B00C-0617-86E1-105D277805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97077" y="4711697"/>
            <a:ext cx="959104" cy="959104"/>
          </a:xfrm>
          <a:prstGeom prst="rect">
            <a:avLst/>
          </a:prstGeom>
          <a:solidFill>
            <a:srgbClr val="FFFFFF">
              <a:shade val="85000"/>
            </a:srgbClr>
          </a:solidFill>
          <a:ln w="57150" cap="sq">
            <a:solidFill>
              <a:schemeClr val="bg1"/>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14427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D77D6-A131-5D86-520A-F382CC3B2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BD06DD-CEAF-7994-0551-D005D8F5C274}"/>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Policy Recommendations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91C194A2-BEA5-25A7-D611-5A5D37B89DB5}"/>
              </a:ext>
            </a:extLst>
          </p:cNvPr>
          <p:cNvSpPr>
            <a:spLocks noGrp="1"/>
          </p:cNvSpPr>
          <p:nvPr>
            <p:ph idx="1"/>
          </p:nvPr>
        </p:nvSpPr>
        <p:spPr>
          <a:xfrm>
            <a:off x="6096000" y="1666739"/>
            <a:ext cx="5256212" cy="3889997"/>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Implementation Suggestions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Partner with </a:t>
            </a:r>
            <a:r>
              <a:rPr lang="en-US" sz="1800" b="1" dirty="0">
                <a:solidFill>
                  <a:schemeClr val="tx1">
                    <a:lumMod val="85000"/>
                    <a:lumOff val="15000"/>
                  </a:schemeClr>
                </a:solidFill>
                <a:latin typeface="Segoe UI" panose="020B0502040204020203" pitchFamily="34" charset="0"/>
                <a:cs typeface="Segoe UI" panose="020B0502040204020203" pitchFamily="34" charset="0"/>
              </a:rPr>
              <a:t>state governments </a:t>
            </a:r>
            <a:r>
              <a:rPr lang="en-US" sz="1800" dirty="0">
                <a:solidFill>
                  <a:schemeClr val="tx1">
                    <a:lumMod val="85000"/>
                    <a:lumOff val="15000"/>
                  </a:schemeClr>
                </a:solidFill>
                <a:latin typeface="Segoe UI" panose="020B0502040204020203" pitchFamily="34" charset="0"/>
                <a:cs typeface="Segoe UI" panose="020B0502040204020203" pitchFamily="34" charset="0"/>
              </a:rPr>
              <a:t>for localized interventions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Integrate dashboard into </a:t>
            </a:r>
            <a:r>
              <a:rPr lang="en-US" sz="1800" b="1" dirty="0">
                <a:solidFill>
                  <a:schemeClr val="tx1">
                    <a:lumMod val="85000"/>
                    <a:lumOff val="15000"/>
                  </a:schemeClr>
                </a:solidFill>
                <a:latin typeface="Segoe UI" panose="020B0502040204020203" pitchFamily="34" charset="0"/>
                <a:cs typeface="Segoe UI" panose="020B0502040204020203" pitchFamily="34" charset="0"/>
              </a:rPr>
              <a:t>existing food security programs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Share cluster definitions with </a:t>
            </a:r>
            <a:r>
              <a:rPr lang="en-US" sz="1800" b="1" dirty="0">
                <a:solidFill>
                  <a:schemeClr val="tx1">
                    <a:lumMod val="85000"/>
                    <a:lumOff val="15000"/>
                  </a:schemeClr>
                </a:solidFill>
                <a:latin typeface="Segoe UI" panose="020B0502040204020203" pitchFamily="34" charset="0"/>
                <a:cs typeface="Segoe UI" panose="020B0502040204020203" pitchFamily="34" charset="0"/>
              </a:rPr>
              <a:t>NGOs and policy think tanks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Recommend district-level dashboards </a:t>
            </a:r>
            <a:r>
              <a:rPr lang="en-US" sz="1800" dirty="0">
                <a:solidFill>
                  <a:schemeClr val="tx1">
                    <a:lumMod val="85000"/>
                    <a:lumOff val="15000"/>
                  </a:schemeClr>
                </a:solidFill>
                <a:latin typeface="Segoe UI" panose="020B0502040204020203" pitchFamily="34" charset="0"/>
                <a:cs typeface="Segoe UI" panose="020B0502040204020203" pitchFamily="34" charset="0"/>
              </a:rPr>
              <a:t>for granular monitoring</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Encourage </a:t>
            </a:r>
            <a:r>
              <a:rPr lang="en-US" sz="1800" b="1" dirty="0">
                <a:solidFill>
                  <a:schemeClr val="tx1">
                    <a:lumMod val="85000"/>
                    <a:lumOff val="15000"/>
                  </a:schemeClr>
                </a:solidFill>
                <a:latin typeface="Segoe UI" panose="020B0502040204020203" pitchFamily="34" charset="0"/>
                <a:cs typeface="Segoe UI" panose="020B0502040204020203" pitchFamily="34" charset="0"/>
              </a:rPr>
              <a:t>open data sharing </a:t>
            </a:r>
            <a:r>
              <a:rPr lang="en-US" sz="1800" dirty="0">
                <a:solidFill>
                  <a:schemeClr val="tx1">
                    <a:lumMod val="85000"/>
                    <a:lumOff val="15000"/>
                  </a:schemeClr>
                </a:solidFill>
                <a:latin typeface="Segoe UI" panose="020B0502040204020203" pitchFamily="34" charset="0"/>
                <a:cs typeface="Segoe UI" panose="020B0502040204020203" pitchFamily="34" charset="0"/>
              </a:rPr>
              <a:t>to improve transparency and collaboration</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E8339AF3-D09F-8FD3-2516-AC942E689E15}"/>
              </a:ext>
            </a:extLst>
          </p:cNvPr>
          <p:cNvSpPr>
            <a:spLocks noGrp="1"/>
          </p:cNvSpPr>
          <p:nvPr>
            <p:ph type="body" sz="half" idx="2"/>
          </p:nvPr>
        </p:nvSpPr>
        <p:spPr>
          <a:xfrm>
            <a:off x="836611" y="1666739"/>
            <a:ext cx="5256211" cy="4057053"/>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Strategic Recommendations</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Stabilize prices </a:t>
            </a:r>
            <a:r>
              <a:rPr lang="en-US" sz="1800" dirty="0">
                <a:solidFill>
                  <a:schemeClr val="tx1">
                    <a:lumMod val="85000"/>
                    <a:lumOff val="15000"/>
                  </a:schemeClr>
                </a:solidFill>
                <a:latin typeface="Segoe UI" panose="020B0502040204020203" pitchFamily="34" charset="0"/>
                <a:cs typeface="Segoe UI" panose="020B0502040204020203" pitchFamily="34" charset="0"/>
              </a:rPr>
              <a:t>in Cluster 1 markets through targeted subsidies</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Monitor rice and wheat volatility </a:t>
            </a:r>
            <a:r>
              <a:rPr lang="en-US" sz="1800" dirty="0">
                <a:solidFill>
                  <a:schemeClr val="tx1">
                    <a:lumMod val="85000"/>
                    <a:lumOff val="15000"/>
                  </a:schemeClr>
                </a:solidFill>
                <a:latin typeface="Segoe UI" panose="020B0502040204020203" pitchFamily="34" charset="0"/>
                <a:cs typeface="Segoe UI" panose="020B0502040204020203" pitchFamily="34" charset="0"/>
              </a:rPr>
              <a:t>in high-poverty states like Bihar and Jharkhand</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Expand </a:t>
            </a:r>
            <a:r>
              <a:rPr lang="en-US" sz="1800" b="1" dirty="0">
                <a:solidFill>
                  <a:schemeClr val="tx1">
                    <a:lumMod val="85000"/>
                    <a:lumOff val="15000"/>
                  </a:schemeClr>
                </a:solidFill>
                <a:latin typeface="Segoe UI" panose="020B0502040204020203" pitchFamily="34" charset="0"/>
                <a:cs typeface="Segoe UI" panose="020B0502040204020203" pitchFamily="34" charset="0"/>
              </a:rPr>
              <a:t>poverty data collection</a:t>
            </a:r>
            <a:r>
              <a:rPr lang="en-US" sz="1800" dirty="0">
                <a:solidFill>
                  <a:schemeClr val="tx1">
                    <a:lumMod val="85000"/>
                    <a:lumOff val="15000"/>
                  </a:schemeClr>
                </a:solidFill>
                <a:latin typeface="Segoe UI" panose="020B0502040204020203" pitchFamily="34" charset="0"/>
                <a:cs typeface="Segoe UI" panose="020B0502040204020203" pitchFamily="34" charset="0"/>
              </a:rPr>
              <a:t> in underrepresented regions for better targeting</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Deploy </a:t>
            </a:r>
            <a:r>
              <a:rPr lang="en-US" sz="1800" b="1" dirty="0">
                <a:solidFill>
                  <a:schemeClr val="tx1">
                    <a:lumMod val="85000"/>
                    <a:lumOff val="15000"/>
                  </a:schemeClr>
                </a:solidFill>
                <a:latin typeface="Segoe UI" panose="020B0502040204020203" pitchFamily="34" charset="0"/>
                <a:cs typeface="Segoe UI" panose="020B0502040204020203" pitchFamily="34" charset="0"/>
              </a:rPr>
              <a:t>early warning systems </a:t>
            </a:r>
            <a:r>
              <a:rPr lang="en-US" sz="1800" dirty="0">
                <a:solidFill>
                  <a:schemeClr val="tx1">
                    <a:lumMod val="85000"/>
                    <a:lumOff val="15000"/>
                  </a:schemeClr>
                </a:solidFill>
                <a:latin typeface="Segoe UI" panose="020B0502040204020203" pitchFamily="34" charset="0"/>
                <a:cs typeface="Segoe UI" panose="020B0502040204020203" pitchFamily="34" charset="0"/>
              </a:rPr>
              <a:t>using outlier detection and volatility tracking</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Use dashboard KPIs for </a:t>
            </a:r>
            <a:r>
              <a:rPr lang="en-US" sz="1800" b="1" dirty="0">
                <a:solidFill>
                  <a:schemeClr val="tx1">
                    <a:lumMod val="85000"/>
                    <a:lumOff val="15000"/>
                  </a:schemeClr>
                </a:solidFill>
                <a:latin typeface="Segoe UI" panose="020B0502040204020203" pitchFamily="34" charset="0"/>
                <a:cs typeface="Segoe UI" panose="020B0502040204020203" pitchFamily="34" charset="0"/>
              </a:rPr>
              <a:t>monthly humanitarian risk reporting</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FBAFB566-809F-45C8-CDA7-C9949151C370}"/>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Targeted Actions Based on Dashboard Insights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D277EB24-5126-089D-B193-B69AF076E3A4}"/>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011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4FE4-ECAE-12BD-9D27-4A03D0BCAC5C}"/>
              </a:ext>
            </a:extLst>
          </p:cNvPr>
          <p:cNvSpPr>
            <a:spLocks noGrp="1"/>
          </p:cNvSpPr>
          <p:nvPr>
            <p:ph type="title"/>
          </p:nvPr>
        </p:nvSpPr>
        <p:spPr>
          <a:xfrm>
            <a:off x="836612" y="453891"/>
            <a:ext cx="10515600" cy="531812"/>
          </a:xfrm>
        </p:spPr>
        <p:txBody>
          <a:bodyPr/>
          <a:lstStyle/>
          <a:p>
            <a:r>
              <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Executive Summary</a:t>
            </a:r>
          </a:p>
        </p:txBody>
      </p:sp>
      <p:sp>
        <p:nvSpPr>
          <p:cNvPr id="3" name="Content Placeholder 2">
            <a:extLst>
              <a:ext uri="{FF2B5EF4-FFF2-40B4-BE49-F238E27FC236}">
                <a16:creationId xmlns:a16="http://schemas.microsoft.com/office/drawing/2014/main" id="{523A1CCA-563A-CD57-6801-B9449FA91025}"/>
              </a:ext>
            </a:extLst>
          </p:cNvPr>
          <p:cNvSpPr>
            <a:spLocks noGrp="1"/>
          </p:cNvSpPr>
          <p:nvPr>
            <p:ph idx="1"/>
          </p:nvPr>
        </p:nvSpPr>
        <p:spPr>
          <a:xfrm>
            <a:off x="6092824" y="2857504"/>
            <a:ext cx="5256212" cy="2632138"/>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Impact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Policy targeting based on spatial and commodity-specific risk</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Scalable reporting for humanitarian agencies and state governments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A replicable model for risk analytics in other regions or sectors</a:t>
            </a:r>
            <a:endParaRPr lang="en-IN" sz="1800" dirty="0">
              <a:solidFill>
                <a:schemeClr val="tx1">
                  <a:lumMod val="85000"/>
                  <a:lumOff val="15000"/>
                </a:schemeClr>
              </a:solidFill>
            </a:endParaRPr>
          </a:p>
        </p:txBody>
      </p:sp>
      <p:sp>
        <p:nvSpPr>
          <p:cNvPr id="4" name="Text Placeholder 3">
            <a:extLst>
              <a:ext uri="{FF2B5EF4-FFF2-40B4-BE49-F238E27FC236}">
                <a16:creationId xmlns:a16="http://schemas.microsoft.com/office/drawing/2014/main" id="{E322833F-C9C3-93A6-55C8-0B62F17730BA}"/>
              </a:ext>
            </a:extLst>
          </p:cNvPr>
          <p:cNvSpPr>
            <a:spLocks noGrp="1"/>
          </p:cNvSpPr>
          <p:nvPr>
            <p:ph type="body" sz="half" idx="2"/>
          </p:nvPr>
        </p:nvSpPr>
        <p:spPr>
          <a:xfrm>
            <a:off x="836612" y="1666741"/>
            <a:ext cx="10512424" cy="962160"/>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This project analyzes poverty-weighted food prices across Indian markets to identify regions facing disproportionate economic stress. It integrates SQL cleaning, Python modeling, and Power BI dashboarding to deliver actionable insights for humanitarian response.</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584921BA-EF12-E426-8CDB-3E24E8A64BAB}"/>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Synthesizing Poverty-Weighted Food Price Insights for Humanitarian Decision-Making</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DEC676AF-8224-09B7-69C6-AC0CD153D950}"/>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Text Placeholder 3">
            <a:extLst>
              <a:ext uri="{FF2B5EF4-FFF2-40B4-BE49-F238E27FC236}">
                <a16:creationId xmlns:a16="http://schemas.microsoft.com/office/drawing/2014/main" id="{A664BCE2-3562-CE7C-16F4-F46D66425626}"/>
              </a:ext>
            </a:extLst>
          </p:cNvPr>
          <p:cNvSpPr txBox="1">
            <a:spLocks/>
          </p:cNvSpPr>
          <p:nvPr/>
        </p:nvSpPr>
        <p:spPr>
          <a:xfrm>
            <a:off x="890282" y="2927283"/>
            <a:ext cx="5256212" cy="183259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Bihar shows highest price burden</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Rice and wheat are most volatile</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Cluster 1 reveals compounded vulnerability</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Outliers flag hidden stress zones</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9432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5BDE9-6BDF-AF5A-25CD-0EF24E51DF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7037F-1D8E-2D3D-60EF-F629DA4D0479}"/>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Closing &amp; Next Steps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798C4685-47A0-63F9-6162-C375C1085254}"/>
              </a:ext>
            </a:extLst>
          </p:cNvPr>
          <p:cNvSpPr>
            <a:spLocks noGrp="1"/>
          </p:cNvSpPr>
          <p:nvPr>
            <p:ph idx="1"/>
          </p:nvPr>
        </p:nvSpPr>
        <p:spPr>
          <a:xfrm>
            <a:off x="6092824" y="1666739"/>
            <a:ext cx="5259388" cy="3916371"/>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Next Steps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Expand to district-level granularity for finer targeting</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Integrate real-time market feeds for dynamic updates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Collaborate with state agencies and NGOs for deployment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Package dashboard as a public-facing tool or GitHub repo</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Explore replication in other countries or sectors (e.g., health, education)</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9B284EBB-0786-03BD-0AB4-EB85AB571F43}"/>
              </a:ext>
            </a:extLst>
          </p:cNvPr>
          <p:cNvSpPr>
            <a:spLocks noGrp="1"/>
          </p:cNvSpPr>
          <p:nvPr>
            <p:ph type="body" sz="half" idx="2"/>
          </p:nvPr>
        </p:nvSpPr>
        <p:spPr>
          <a:xfrm>
            <a:off x="836612" y="1666739"/>
            <a:ext cx="5259388" cy="3524511"/>
          </a:xfrm>
        </p:spPr>
        <p:txBody>
          <a:bodyPr>
            <a:noAutofit/>
          </a:bodyPr>
          <a:lstStyle/>
          <a:p>
            <a:r>
              <a:rPr lang="en-US" sz="1700" b="1" dirty="0">
                <a:solidFill>
                  <a:schemeClr val="tx1">
                    <a:lumMod val="85000"/>
                    <a:lumOff val="15000"/>
                  </a:schemeClr>
                </a:solidFill>
                <a:latin typeface="Segoe UI" panose="020B0502040204020203" pitchFamily="34" charset="0"/>
                <a:cs typeface="Segoe UI" panose="020B0502040204020203" pitchFamily="34" charset="0"/>
              </a:rPr>
              <a:t>Summary Statement</a:t>
            </a:r>
          </a:p>
          <a:p>
            <a:r>
              <a:rPr lang="en-US" sz="1700" dirty="0">
                <a:solidFill>
                  <a:schemeClr val="tx1">
                    <a:lumMod val="85000"/>
                    <a:lumOff val="15000"/>
                  </a:schemeClr>
                </a:solidFill>
                <a:latin typeface="Segoe UI" panose="020B0502040204020203" pitchFamily="34" charset="0"/>
                <a:cs typeface="Segoe UI" panose="020B0502040204020203" pitchFamily="34" charset="0"/>
              </a:rPr>
              <a:t>This dashboard project integrates food price and poverty data to surface humanitarian risk across India. Through SQL, Python, ML modeling, and Power BI, it delivers actionable insights for policy, monitoring, and intervention.</a:t>
            </a:r>
            <a:endParaRPr lang="en-IN" sz="17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5347993F-008E-C924-7808-30A45DEF6DA7}"/>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Scaling Impact Beyond This Dashboard</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6B333689-B260-6759-D510-48C423CB2E0E}"/>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9D53AD58-AE87-9D12-2712-9DB38E947B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3474" y="3525715"/>
            <a:ext cx="4043794" cy="24798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97434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16CC1-9AEE-C7B5-C2D2-E709E7BC9D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4BF43-E0C7-6C09-03FF-191A0DDB617D}"/>
              </a:ext>
            </a:extLst>
          </p:cNvPr>
          <p:cNvSpPr>
            <a:spLocks noGrp="1"/>
          </p:cNvSpPr>
          <p:nvPr>
            <p:ph type="ctrTitle"/>
          </p:nvPr>
        </p:nvSpPr>
        <p:spPr>
          <a:xfrm>
            <a:off x="5304692" y="1607960"/>
            <a:ext cx="5363308" cy="1048117"/>
          </a:xfrm>
        </p:spPr>
        <p:txBody>
          <a:bodyPr/>
          <a:lstStyle/>
          <a:p>
            <a:pPr algn="r"/>
            <a:r>
              <a:rPr lang="en-IN" dirty="0">
                <a:solidFill>
                  <a:schemeClr val="accent2">
                    <a:lumMod val="75000"/>
                  </a:schemeClr>
                </a:solidFill>
                <a:latin typeface="Segoe UI Black" panose="020B0A02040204020203" pitchFamily="34" charset="0"/>
                <a:ea typeface="Segoe UI Black" panose="020B0A02040204020203" pitchFamily="34" charset="0"/>
              </a:rPr>
              <a:t>Thank You</a:t>
            </a:r>
          </a:p>
        </p:txBody>
      </p:sp>
      <p:sp>
        <p:nvSpPr>
          <p:cNvPr id="3" name="Subtitle 2">
            <a:extLst>
              <a:ext uri="{FF2B5EF4-FFF2-40B4-BE49-F238E27FC236}">
                <a16:creationId xmlns:a16="http://schemas.microsoft.com/office/drawing/2014/main" id="{003A29A4-76DD-0192-CCA9-D5BBDC39DE32}"/>
              </a:ext>
            </a:extLst>
          </p:cNvPr>
          <p:cNvSpPr>
            <a:spLocks noGrp="1"/>
          </p:cNvSpPr>
          <p:nvPr>
            <p:ph type="subTitle" idx="1"/>
          </p:nvPr>
        </p:nvSpPr>
        <p:spPr>
          <a:xfrm>
            <a:off x="5304692" y="2584937"/>
            <a:ext cx="5363308" cy="844063"/>
          </a:xfrm>
        </p:spPr>
        <p:txBody>
          <a:bodyPr/>
          <a:lstStyle/>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For Your Time, Attention, and Commitment to Data-Driven Impact</a:t>
            </a:r>
            <a:endParaRPr lang="en-IN" dirty="0">
              <a:solidFill>
                <a:schemeClr val="tx1">
                  <a:lumMod val="65000"/>
                  <a:lumOff val="35000"/>
                </a:schemeClr>
              </a:solidFill>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32CB65A0-14D5-D1CC-C772-7906397D85FE}"/>
              </a:ext>
            </a:extLst>
          </p:cNvPr>
          <p:cNvSpPr txBox="1"/>
          <p:nvPr/>
        </p:nvSpPr>
        <p:spPr>
          <a:xfrm>
            <a:off x="5097040" y="5775770"/>
            <a:ext cx="5570960" cy="369332"/>
          </a:xfrm>
          <a:prstGeom prst="rect">
            <a:avLst/>
          </a:prstGeom>
          <a:noFill/>
        </p:spPr>
        <p:txBody>
          <a:bodyPr wrap="square" rtlCol="0">
            <a:spAutoFit/>
          </a:bodyPr>
          <a:lstStyle/>
          <a:p>
            <a:pPr algn="r"/>
            <a:r>
              <a:rPr lang="en-US" dirty="0">
                <a:solidFill>
                  <a:schemeClr val="tx1">
                    <a:lumMod val="65000"/>
                    <a:lumOff val="35000"/>
                  </a:schemeClr>
                </a:solidFill>
                <a:latin typeface="Segoe UI Semilight" panose="020B0402040204020203" pitchFamily="34" charset="0"/>
                <a:cs typeface="Segoe UI Semilight" panose="020B0402040204020203" pitchFamily="34" charset="0"/>
              </a:rPr>
              <a:t>Turning data into direction for vulnerable communities</a:t>
            </a:r>
            <a:endParaRPr lang="en-IN"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pic>
        <p:nvPicPr>
          <p:cNvPr id="8" name="Picture 7">
            <a:extLst>
              <a:ext uri="{FF2B5EF4-FFF2-40B4-BE49-F238E27FC236}">
                <a16:creationId xmlns:a16="http://schemas.microsoft.com/office/drawing/2014/main" id="{6C05851B-4255-11C8-535E-02DEF5E48F8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1064878" y="2395737"/>
            <a:ext cx="3749365" cy="3749365"/>
          </a:xfrm>
          <a:prstGeom prst="rect">
            <a:avLst/>
          </a:prstGeom>
          <a:ln>
            <a:noFill/>
          </a:ln>
          <a:effectLst>
            <a:softEdge rad="112500"/>
          </a:effectLst>
        </p:spPr>
      </p:pic>
      <p:sp>
        <p:nvSpPr>
          <p:cNvPr id="9" name="TextBox 8">
            <a:extLst>
              <a:ext uri="{FF2B5EF4-FFF2-40B4-BE49-F238E27FC236}">
                <a16:creationId xmlns:a16="http://schemas.microsoft.com/office/drawing/2014/main" id="{82866112-D5ED-BC93-7762-E4D731C01B35}"/>
              </a:ext>
            </a:extLst>
          </p:cNvPr>
          <p:cNvSpPr txBox="1"/>
          <p:nvPr/>
        </p:nvSpPr>
        <p:spPr>
          <a:xfrm>
            <a:off x="5304692" y="4414550"/>
            <a:ext cx="5363308" cy="923330"/>
          </a:xfrm>
          <a:prstGeom prst="rect">
            <a:avLst/>
          </a:prstGeom>
          <a:noFill/>
        </p:spPr>
        <p:txBody>
          <a:bodyPr wrap="square" rtlCol="0">
            <a:spAutoFit/>
          </a:bodyPr>
          <a:lstStyle/>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Saurabh sagar</a:t>
            </a:r>
          </a:p>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August 2025</a:t>
            </a:r>
          </a:p>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GitHub: </a:t>
            </a:r>
            <a:r>
              <a:rPr lang="en-IN" dirty="0">
                <a:hlinkClick r:id="rId3"/>
              </a:rPr>
              <a:t>Ifsaurabh/Humanitarian-risk-analysis-</a:t>
            </a:r>
            <a:r>
              <a:rPr lang="en-IN" dirty="0" err="1">
                <a:hlinkClick r:id="rId3"/>
              </a:rPr>
              <a:t>india</a:t>
            </a:r>
            <a:endParaRPr lang="en-IN" dirty="0">
              <a:solidFill>
                <a:schemeClr val="tx1">
                  <a:lumMod val="65000"/>
                  <a:lumOff val="3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17014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108DF-21C2-FEE2-7805-8FD58F97D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DBEEDB-6342-C86C-966A-3BF6E52EDE7C}"/>
              </a:ext>
            </a:extLst>
          </p:cNvPr>
          <p:cNvSpPr>
            <a:spLocks noGrp="1"/>
          </p:cNvSpPr>
          <p:nvPr>
            <p:ph type="title"/>
          </p:nvPr>
        </p:nvSpPr>
        <p:spPr>
          <a:xfrm>
            <a:off x="836612" y="453891"/>
            <a:ext cx="10515600" cy="531812"/>
          </a:xfrm>
        </p:spPr>
        <p:txBody>
          <a:bodyPr/>
          <a:lstStyle/>
          <a:p>
            <a:r>
              <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Project Overview</a:t>
            </a:r>
          </a:p>
        </p:txBody>
      </p:sp>
      <p:sp>
        <p:nvSpPr>
          <p:cNvPr id="3" name="Content Placeholder 2">
            <a:extLst>
              <a:ext uri="{FF2B5EF4-FFF2-40B4-BE49-F238E27FC236}">
                <a16:creationId xmlns:a16="http://schemas.microsoft.com/office/drawing/2014/main" id="{F61D0C3E-E1B3-C837-37F6-9ABD7D9D68EA}"/>
              </a:ext>
            </a:extLst>
          </p:cNvPr>
          <p:cNvSpPr>
            <a:spLocks noGrp="1"/>
          </p:cNvSpPr>
          <p:nvPr>
            <p:ph idx="1"/>
          </p:nvPr>
        </p:nvSpPr>
        <p:spPr>
          <a:xfrm>
            <a:off x="6096000" y="1666740"/>
            <a:ext cx="5256212" cy="4294442"/>
          </a:xfrm>
        </p:spPr>
        <p:txBody>
          <a:bodyPr>
            <a:normAutofit fontScale="92500" lnSpcReduction="10000"/>
          </a:bodyPr>
          <a:lstStyle/>
          <a:p>
            <a:pPr marL="0" indent="0">
              <a:buNone/>
            </a:pPr>
            <a:r>
              <a:rPr lang="en-IN" sz="1900" b="1" dirty="0">
                <a:solidFill>
                  <a:schemeClr val="tx1">
                    <a:lumMod val="85000"/>
                    <a:lumOff val="15000"/>
                  </a:schemeClr>
                </a:solidFill>
                <a:latin typeface="Segoe UI" panose="020B0502040204020203" pitchFamily="34" charset="0"/>
                <a:cs typeface="Segoe UI" panose="020B0502040204020203" pitchFamily="34" charset="0"/>
              </a:rPr>
              <a:t>Phases:</a:t>
            </a:r>
            <a:endParaRPr lang="en-IN" sz="1900" dirty="0">
              <a:solidFill>
                <a:schemeClr val="tx1">
                  <a:lumMod val="85000"/>
                  <a:lumOff val="15000"/>
                </a:schemeClr>
              </a:solidFill>
              <a:latin typeface="Segoe UI" panose="020B0502040204020203" pitchFamily="34" charset="0"/>
              <a:cs typeface="Segoe UI" panose="020B0502040204020203" pitchFamily="34" charset="0"/>
            </a:endParaRPr>
          </a:p>
          <a:p>
            <a:r>
              <a:rPr lang="en-IN" sz="1900" b="1" dirty="0">
                <a:solidFill>
                  <a:schemeClr val="tx1">
                    <a:lumMod val="85000"/>
                    <a:lumOff val="15000"/>
                  </a:schemeClr>
                </a:solidFill>
                <a:latin typeface="Segoe UI" panose="020B0502040204020203" pitchFamily="34" charset="0"/>
                <a:cs typeface="Segoe UI" panose="020B0502040204020203" pitchFamily="34" charset="0"/>
              </a:rPr>
              <a:t>Project Setup</a:t>
            </a:r>
            <a:r>
              <a:rPr lang="en-IN" sz="1900" dirty="0">
                <a:solidFill>
                  <a:schemeClr val="tx1">
                    <a:lumMod val="85000"/>
                    <a:lumOff val="15000"/>
                  </a:schemeClr>
                </a:solidFill>
                <a:latin typeface="Segoe UI" panose="020B0502040204020203" pitchFamily="34" charset="0"/>
                <a:cs typeface="Segoe UI" panose="020B0502040204020203" pitchFamily="34" charset="0"/>
              </a:rPr>
              <a:t> – Folder structure, reproducibility, documentation</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Data Cleaning &amp; SQL Setup</a:t>
            </a:r>
            <a:r>
              <a:rPr lang="en-IN" sz="1900" dirty="0">
                <a:solidFill>
                  <a:schemeClr val="tx1">
                    <a:lumMod val="85000"/>
                    <a:lumOff val="15000"/>
                  </a:schemeClr>
                </a:solidFill>
                <a:latin typeface="Segoe UI" panose="020B0502040204020203" pitchFamily="34" charset="0"/>
                <a:cs typeface="Segoe UI" panose="020B0502040204020203" pitchFamily="34" charset="0"/>
              </a:rPr>
              <a:t> – Normalize, filter, and join datasets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Exploratory Analysis</a:t>
            </a:r>
            <a:r>
              <a:rPr lang="en-IN" sz="1900" dirty="0">
                <a:solidFill>
                  <a:schemeClr val="tx1">
                    <a:lumMod val="85000"/>
                    <a:lumOff val="15000"/>
                  </a:schemeClr>
                </a:solidFill>
                <a:latin typeface="Segoe UI" panose="020B0502040204020203" pitchFamily="34" charset="0"/>
                <a:cs typeface="Segoe UI" panose="020B0502040204020203" pitchFamily="34" charset="0"/>
              </a:rPr>
              <a:t> – Price trends, poverty correlations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ML Modelling</a:t>
            </a:r>
            <a:r>
              <a:rPr lang="en-IN" sz="1900" dirty="0">
                <a:solidFill>
                  <a:schemeClr val="tx1">
                    <a:lumMod val="85000"/>
                    <a:lumOff val="15000"/>
                  </a:schemeClr>
                </a:solidFill>
                <a:latin typeface="Segoe UI" panose="020B0502040204020203" pitchFamily="34" charset="0"/>
                <a:cs typeface="Segoe UI" panose="020B0502040204020203" pitchFamily="34" charset="0"/>
              </a:rPr>
              <a:t> – Regression, clustering, SHAP interpretation</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Dashboarding</a:t>
            </a:r>
            <a:r>
              <a:rPr lang="en-IN" sz="1900" dirty="0">
                <a:solidFill>
                  <a:schemeClr val="tx1">
                    <a:lumMod val="85000"/>
                    <a:lumOff val="15000"/>
                  </a:schemeClr>
                </a:solidFill>
                <a:latin typeface="Segoe UI" panose="020B0502040204020203" pitchFamily="34" charset="0"/>
                <a:cs typeface="Segoe UI" panose="020B0502040204020203" pitchFamily="34" charset="0"/>
              </a:rPr>
              <a:t> – Interactive visuals, slicers, annotations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AI-Augmented Reporting</a:t>
            </a:r>
            <a:r>
              <a:rPr lang="en-IN" sz="1900" dirty="0">
                <a:solidFill>
                  <a:schemeClr val="tx1">
                    <a:lumMod val="85000"/>
                    <a:lumOff val="15000"/>
                  </a:schemeClr>
                </a:solidFill>
                <a:latin typeface="Segoe UI" panose="020B0502040204020203" pitchFamily="34" charset="0"/>
                <a:cs typeface="Segoe UI" panose="020B0502040204020203" pitchFamily="34" charset="0"/>
              </a:rPr>
              <a:t> – Executive summaries, policy framing</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Final Report</a:t>
            </a:r>
            <a:r>
              <a:rPr lang="en-IN" sz="1900" dirty="0">
                <a:solidFill>
                  <a:schemeClr val="tx1">
                    <a:lumMod val="85000"/>
                    <a:lumOff val="15000"/>
                  </a:schemeClr>
                </a:solidFill>
                <a:latin typeface="Segoe UI" panose="020B0502040204020203" pitchFamily="34" charset="0"/>
                <a:cs typeface="Segoe UI" panose="020B0502040204020203" pitchFamily="34" charset="0"/>
              </a:rPr>
              <a:t> – PowerPoint deck with visuals and insights</a:t>
            </a:r>
          </a:p>
          <a:p>
            <a:endParaRPr lang="en-IN" dirty="0">
              <a:solidFill>
                <a:schemeClr val="tx1">
                  <a:lumMod val="85000"/>
                  <a:lumOff val="15000"/>
                </a:schemeClr>
              </a:solidFill>
            </a:endParaRPr>
          </a:p>
        </p:txBody>
      </p:sp>
      <p:sp>
        <p:nvSpPr>
          <p:cNvPr id="4" name="Text Placeholder 3">
            <a:extLst>
              <a:ext uri="{FF2B5EF4-FFF2-40B4-BE49-F238E27FC236}">
                <a16:creationId xmlns:a16="http://schemas.microsoft.com/office/drawing/2014/main" id="{7C4FEB6B-11F1-87FE-3705-3DF11E65CF44}"/>
              </a:ext>
            </a:extLst>
          </p:cNvPr>
          <p:cNvSpPr>
            <a:spLocks noGrp="1"/>
          </p:cNvSpPr>
          <p:nvPr>
            <p:ph type="body" sz="half" idx="2"/>
          </p:nvPr>
        </p:nvSpPr>
        <p:spPr>
          <a:xfrm>
            <a:off x="836611" y="1666740"/>
            <a:ext cx="5256211" cy="2357134"/>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This project analyzes poverty-weighted food prices across India using a structured, multi-phase workflow. From SQL-based data cleaning to machine learning clustering and Power BI dashboarding, each phase builds toward actionable insights for humanitarian decision-making.</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72F9C705-0E5D-2AA5-7217-7F1DC337124E}"/>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From Raw Data to Humanitarian Insight</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C624050B-242A-4721-D551-8D8601FE636C}"/>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B0E0E9E3-B5DD-F2A2-F75B-408510EC7907}"/>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artisticCrisscrossEtching/>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40777" y="3768464"/>
            <a:ext cx="4738078" cy="1872894"/>
          </a:xfrm>
          <a:prstGeom prst="rect">
            <a:avLst/>
          </a:prstGeom>
          <a:solidFill>
            <a:srgbClr val="FFFFFF">
              <a:shade val="85000"/>
            </a:srgbClr>
          </a:solidFill>
          <a:ln w="762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6812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1E727-8835-6F20-3C5B-6E08ABD4A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0C093-F0C0-0AD7-7F6F-198BFB869723}"/>
              </a:ext>
            </a:extLst>
          </p:cNvPr>
          <p:cNvSpPr>
            <a:spLocks noGrp="1"/>
          </p:cNvSpPr>
          <p:nvPr>
            <p:ph type="title"/>
          </p:nvPr>
        </p:nvSpPr>
        <p:spPr>
          <a:xfrm>
            <a:off x="836612" y="453891"/>
            <a:ext cx="10515600" cy="531812"/>
          </a:xfrm>
        </p:spPr>
        <p:txBody>
          <a:bodyPr/>
          <a:lstStyle/>
          <a:p>
            <a:r>
              <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Folder Structure and Workflow Setup</a:t>
            </a:r>
          </a:p>
        </p:txBody>
      </p:sp>
      <p:sp>
        <p:nvSpPr>
          <p:cNvPr id="3" name="Content Placeholder 2">
            <a:extLst>
              <a:ext uri="{FF2B5EF4-FFF2-40B4-BE49-F238E27FC236}">
                <a16:creationId xmlns:a16="http://schemas.microsoft.com/office/drawing/2014/main" id="{9FF87602-2D45-A7AA-0ED4-322C8B6B5CEB}"/>
              </a:ext>
            </a:extLst>
          </p:cNvPr>
          <p:cNvSpPr>
            <a:spLocks noGrp="1"/>
          </p:cNvSpPr>
          <p:nvPr>
            <p:ph idx="1"/>
          </p:nvPr>
        </p:nvSpPr>
        <p:spPr>
          <a:xfrm>
            <a:off x="6096000" y="1666740"/>
            <a:ext cx="5256212" cy="4584590"/>
          </a:xfrm>
        </p:spPr>
        <p:txBody>
          <a:bodyPr>
            <a:normAutofit fontScale="92500" lnSpcReduction="10000"/>
          </a:bodyPr>
          <a:lstStyle/>
          <a:p>
            <a:pPr marL="0" indent="0">
              <a:buNone/>
            </a:pPr>
            <a:r>
              <a:rPr lang="en-IN" sz="1900" b="1" dirty="0">
                <a:solidFill>
                  <a:schemeClr val="tx1">
                    <a:lumMod val="85000"/>
                    <a:lumOff val="15000"/>
                  </a:schemeClr>
                </a:solidFill>
                <a:latin typeface="Segoe UI" panose="020B0502040204020203" pitchFamily="34" charset="0"/>
                <a:cs typeface="Segoe UI" panose="020B0502040204020203" pitchFamily="34" charset="0"/>
              </a:rPr>
              <a:t>Folder Structure</a:t>
            </a:r>
            <a:endParaRPr lang="en-IN" sz="1900" dirty="0">
              <a:solidFill>
                <a:schemeClr val="tx1">
                  <a:lumMod val="85000"/>
                  <a:lumOff val="15000"/>
                </a:schemeClr>
              </a:solidFill>
              <a:latin typeface="Segoe UI" panose="020B0502040204020203" pitchFamily="34" charset="0"/>
              <a:cs typeface="Segoe UI" panose="020B0502040204020203" pitchFamily="34" charset="0"/>
            </a:endParaRPr>
          </a:p>
          <a:p>
            <a:r>
              <a:rPr lang="en-IN" sz="1900" b="1" dirty="0">
                <a:solidFill>
                  <a:schemeClr val="tx1">
                    <a:lumMod val="85000"/>
                    <a:lumOff val="15000"/>
                  </a:schemeClr>
                </a:solidFill>
                <a:latin typeface="Segoe UI" panose="020B0502040204020203" pitchFamily="34" charset="0"/>
                <a:cs typeface="Segoe UI" panose="020B0502040204020203" pitchFamily="34" charset="0"/>
              </a:rPr>
              <a:t>Project Setup</a:t>
            </a:r>
            <a:r>
              <a:rPr lang="en-IN" sz="1900" dirty="0">
                <a:solidFill>
                  <a:schemeClr val="tx1">
                    <a:lumMod val="85000"/>
                    <a:lumOff val="15000"/>
                  </a:schemeClr>
                </a:solidFill>
                <a:latin typeface="Segoe UI" panose="020B0502040204020203" pitchFamily="34" charset="0"/>
                <a:cs typeface="Segoe UI" panose="020B0502040204020203" pitchFamily="34" charset="0"/>
              </a:rPr>
              <a:t> – Folder structure, reproducibility, documentation</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Data Cleaning &amp; SQL Setup</a:t>
            </a:r>
            <a:r>
              <a:rPr lang="en-IN" sz="1900" dirty="0">
                <a:solidFill>
                  <a:schemeClr val="tx1">
                    <a:lumMod val="85000"/>
                    <a:lumOff val="15000"/>
                  </a:schemeClr>
                </a:solidFill>
                <a:latin typeface="Segoe UI" panose="020B0502040204020203" pitchFamily="34" charset="0"/>
                <a:cs typeface="Segoe UI" panose="020B0502040204020203" pitchFamily="34" charset="0"/>
              </a:rPr>
              <a:t> – Normalize, filter, and join datasets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Exploratory Analysis</a:t>
            </a:r>
            <a:r>
              <a:rPr lang="en-IN" sz="1900" dirty="0">
                <a:solidFill>
                  <a:schemeClr val="tx1">
                    <a:lumMod val="85000"/>
                    <a:lumOff val="15000"/>
                  </a:schemeClr>
                </a:solidFill>
                <a:latin typeface="Segoe UI" panose="020B0502040204020203" pitchFamily="34" charset="0"/>
                <a:cs typeface="Segoe UI" panose="020B0502040204020203" pitchFamily="34" charset="0"/>
              </a:rPr>
              <a:t> – Price trends, poverty correlations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ML Modelling</a:t>
            </a:r>
            <a:r>
              <a:rPr lang="en-IN" sz="1900" dirty="0">
                <a:solidFill>
                  <a:schemeClr val="tx1">
                    <a:lumMod val="85000"/>
                    <a:lumOff val="15000"/>
                  </a:schemeClr>
                </a:solidFill>
                <a:latin typeface="Segoe UI" panose="020B0502040204020203" pitchFamily="34" charset="0"/>
                <a:cs typeface="Segoe UI" panose="020B0502040204020203" pitchFamily="34" charset="0"/>
              </a:rPr>
              <a:t> – Regression, clustering, SHAP interpretation</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Dashboarding</a:t>
            </a:r>
            <a:r>
              <a:rPr lang="en-IN" sz="1900" dirty="0">
                <a:solidFill>
                  <a:schemeClr val="tx1">
                    <a:lumMod val="85000"/>
                    <a:lumOff val="15000"/>
                  </a:schemeClr>
                </a:solidFill>
                <a:latin typeface="Segoe UI" panose="020B0502040204020203" pitchFamily="34" charset="0"/>
                <a:cs typeface="Segoe UI" panose="020B0502040204020203" pitchFamily="34" charset="0"/>
              </a:rPr>
              <a:t> – Interactive visuals, slicers, annotations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AI-Augmented Reporting</a:t>
            </a:r>
            <a:r>
              <a:rPr lang="en-IN" sz="1900" dirty="0">
                <a:solidFill>
                  <a:schemeClr val="tx1">
                    <a:lumMod val="85000"/>
                    <a:lumOff val="15000"/>
                  </a:schemeClr>
                </a:solidFill>
                <a:latin typeface="Segoe UI" panose="020B0502040204020203" pitchFamily="34" charset="0"/>
                <a:cs typeface="Segoe UI" panose="020B0502040204020203" pitchFamily="34" charset="0"/>
              </a:rPr>
              <a:t> – Executive summaries, policy framing</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Final Report</a:t>
            </a:r>
            <a:r>
              <a:rPr lang="en-IN" sz="1900" dirty="0">
                <a:solidFill>
                  <a:schemeClr val="tx1">
                    <a:lumMod val="85000"/>
                    <a:lumOff val="15000"/>
                  </a:schemeClr>
                </a:solidFill>
                <a:latin typeface="Segoe UI" panose="020B0502040204020203" pitchFamily="34" charset="0"/>
                <a:cs typeface="Segoe UI" panose="020B0502040204020203" pitchFamily="34" charset="0"/>
              </a:rPr>
              <a:t> – PowerPoint deck with visuals and insights</a:t>
            </a:r>
          </a:p>
          <a:p>
            <a:endParaRPr lang="en-IN" dirty="0">
              <a:solidFill>
                <a:schemeClr val="tx1">
                  <a:lumMod val="85000"/>
                  <a:lumOff val="15000"/>
                </a:schemeClr>
              </a:solidFill>
            </a:endParaRPr>
          </a:p>
        </p:txBody>
      </p:sp>
      <p:sp>
        <p:nvSpPr>
          <p:cNvPr id="7" name="Title 1">
            <a:extLst>
              <a:ext uri="{FF2B5EF4-FFF2-40B4-BE49-F238E27FC236}">
                <a16:creationId xmlns:a16="http://schemas.microsoft.com/office/drawing/2014/main" id="{EC402EE7-4A23-9D6E-D924-D6FE5B165A85}"/>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Organized for Reproducibility and Collaboration</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68D058CD-B568-A4B0-8601-15DC0E942FEA}"/>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Rectangle 3">
            <a:extLst>
              <a:ext uri="{FF2B5EF4-FFF2-40B4-BE49-F238E27FC236}">
                <a16:creationId xmlns:a16="http://schemas.microsoft.com/office/drawing/2014/main" id="{B34B3782-094B-2CD8-14CC-CFF95D2F1CB1}"/>
              </a:ext>
            </a:extLst>
          </p:cNvPr>
          <p:cNvSpPr>
            <a:spLocks noGrp="1" noChangeArrowheads="1"/>
          </p:cNvSpPr>
          <p:nvPr>
            <p:ph type="body" sz="half" idx="2"/>
          </p:nvPr>
        </p:nvSpPr>
        <p:spPr bwMode="auto">
          <a:xfrm>
            <a:off x="836612" y="1829931"/>
            <a:ext cx="52562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This structure supports modular development across SQL, Python, and Power BI. Each phase is documented and version-controlled, enabling reproducibility and collaboration. The Report/ folder houses the final PowerPoint deck, while README.md and CHANGELOG.md track project evolution. </a:t>
            </a:r>
          </a:p>
        </p:txBody>
      </p:sp>
      <p:pic>
        <p:nvPicPr>
          <p:cNvPr id="5" name="Picture 4">
            <a:extLst>
              <a:ext uri="{FF2B5EF4-FFF2-40B4-BE49-F238E27FC236}">
                <a16:creationId xmlns:a16="http://schemas.microsoft.com/office/drawing/2014/main" id="{E644FBEC-EDFF-38F1-86F8-FD4EE1F9C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777" y="3959035"/>
            <a:ext cx="4915326" cy="1882303"/>
          </a:xfrm>
          <a:prstGeom prst="rect">
            <a:avLst/>
          </a:prstGeom>
          <a:solidFill>
            <a:srgbClr val="FFFFFF">
              <a:shade val="85000"/>
            </a:srgbClr>
          </a:solidFill>
          <a:ln w="3175"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78512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B1DA2-257B-3E42-0252-9DB128DFF9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2281D-A538-01C8-5D37-A75257CA670A}"/>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SQL Phase: Cleaning &amp; Integration</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B8C3AF72-E934-BEEC-42D0-F59000792C74}"/>
              </a:ext>
            </a:extLst>
          </p:cNvPr>
          <p:cNvSpPr>
            <a:spLocks noGrp="1"/>
          </p:cNvSpPr>
          <p:nvPr>
            <p:ph idx="1"/>
          </p:nvPr>
        </p:nvSpPr>
        <p:spPr>
          <a:xfrm>
            <a:off x="6096000" y="1666740"/>
            <a:ext cx="5256212" cy="4737367"/>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The SQL phase focused on transforming raw food price and poverty datasets into a clean, analysis-ready format. Key steps included:</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Dropping rows with missing or zero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Normalizing </a:t>
            </a:r>
            <a:r>
              <a:rPr lang="en-US" sz="1800" b="1" dirty="0">
                <a:solidFill>
                  <a:schemeClr val="tx1">
                    <a:lumMod val="85000"/>
                    <a:lumOff val="15000"/>
                  </a:schemeClr>
                </a:solidFill>
                <a:latin typeface="Segoe UI" panose="020B0502040204020203" pitchFamily="34" charset="0"/>
                <a:cs typeface="Segoe UI" panose="020B0502040204020203" pitchFamily="34" charset="0"/>
              </a:rPr>
              <a:t>units</a:t>
            </a:r>
            <a:r>
              <a:rPr lang="en-US" sz="1800" dirty="0">
                <a:solidFill>
                  <a:schemeClr val="tx1">
                    <a:lumMod val="85000"/>
                    <a:lumOff val="15000"/>
                  </a:schemeClr>
                </a:solidFill>
                <a:latin typeface="Segoe UI" panose="020B0502040204020203" pitchFamily="34" charset="0"/>
                <a:cs typeface="Segoe UI" panose="020B0502040204020203" pitchFamily="34" charset="0"/>
              </a:rPr>
              <a:t> (e.g., per kg/liter)</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Standardizing </a:t>
            </a:r>
            <a:r>
              <a:rPr lang="en-US" sz="1800" b="1" dirty="0">
                <a:solidFill>
                  <a:schemeClr val="tx1">
                    <a:lumMod val="85000"/>
                    <a:lumOff val="15000"/>
                  </a:schemeClr>
                </a:solidFill>
                <a:latin typeface="Segoe UI" panose="020B0502040204020203" pitchFamily="34" charset="0"/>
                <a:cs typeface="Segoe UI" panose="020B0502040204020203" pitchFamily="34" charset="0"/>
              </a:rPr>
              <a:t>date</a:t>
            </a:r>
            <a:r>
              <a:rPr lang="en-US" sz="1800" dirty="0">
                <a:solidFill>
                  <a:schemeClr val="tx1">
                    <a:lumMod val="85000"/>
                    <a:lumOff val="15000"/>
                  </a:schemeClr>
                </a:solidFill>
                <a:latin typeface="Segoe UI" panose="020B0502040204020203" pitchFamily="34" charset="0"/>
                <a:cs typeface="Segoe UI" panose="020B0502040204020203" pitchFamily="34" charset="0"/>
              </a:rPr>
              <a:t> formats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Filtering to recent years </a:t>
            </a:r>
            <a:r>
              <a:rPr lang="en-US" sz="1800" b="1" dirty="0">
                <a:solidFill>
                  <a:schemeClr val="tx1">
                    <a:lumMod val="85000"/>
                    <a:lumOff val="15000"/>
                  </a:schemeClr>
                </a:solidFill>
                <a:latin typeface="Segoe UI" panose="020B0502040204020203" pitchFamily="34" charset="0"/>
                <a:cs typeface="Segoe UI" panose="020B0502040204020203" pitchFamily="34" charset="0"/>
              </a:rPr>
              <a:t>(2015–2025)</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Cleaning poverty indicators and aligning time periods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Joining datasets on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provider_admin1_name </a:t>
            </a:r>
            <a:r>
              <a:rPr lang="en-US" sz="1800" dirty="0">
                <a:solidFill>
                  <a:schemeClr val="tx1">
                    <a:lumMod val="85000"/>
                    <a:lumOff val="15000"/>
                  </a:schemeClr>
                </a:solidFill>
                <a:latin typeface="Segoe UI" panose="020B0502040204020203" pitchFamily="34" charset="0"/>
                <a:cs typeface="Segoe UI" panose="020B0502040204020203" pitchFamily="34" charset="0"/>
              </a:rPr>
              <a:t>and </a:t>
            </a:r>
            <a:r>
              <a:rPr lang="en-US" sz="1800" b="1" dirty="0">
                <a:solidFill>
                  <a:schemeClr val="tx1">
                    <a:lumMod val="85000"/>
                    <a:lumOff val="15000"/>
                  </a:schemeClr>
                </a:solidFill>
                <a:latin typeface="Segoe UI" panose="020B0502040204020203" pitchFamily="34" charset="0"/>
                <a:cs typeface="Segoe UI" panose="020B0502040204020203" pitchFamily="34" charset="0"/>
              </a:rPr>
              <a:t>reference_period_start</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8554E239-D789-A5F1-C6F7-4FAB47AE25BB}"/>
              </a:ext>
            </a:extLst>
          </p:cNvPr>
          <p:cNvSpPr>
            <a:spLocks noGrp="1"/>
          </p:cNvSpPr>
          <p:nvPr>
            <p:ph type="body" sz="half" idx="2"/>
          </p:nvPr>
        </p:nvSpPr>
        <p:spPr>
          <a:xfrm>
            <a:off x="836612" y="1666740"/>
            <a:ext cx="5256212" cy="2357134"/>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This project analyzes poverty-weighted food prices across India using a structured, multi-phase workflow. From SQL-based data cleaning to machine learning clustering and Power BI dashboarding, each phase builds toward actionable insights for humanitarian decision-making.</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FB848C94-FCBF-62F6-B39A-077C153E43A7}"/>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Structuring Food Price and Poverty Data for Analysis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E4E48E5E-D5C5-BEA3-4103-BB8EA7484D43}"/>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4BC18070-F6B8-4B74-0B0D-6816D4FDBE4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39715" y="3641999"/>
            <a:ext cx="4062046" cy="215988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42748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F96AE-E37A-9782-7D82-31A6B3AD59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5039CF-1B0F-0E4E-B479-E5A243488067}"/>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EDA: Price Trends &amp; Poverty Correlations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606E2950-1240-E5F5-CBF3-202C42DAAD85}"/>
              </a:ext>
            </a:extLst>
          </p:cNvPr>
          <p:cNvSpPr>
            <a:spLocks noGrp="1"/>
          </p:cNvSpPr>
          <p:nvPr>
            <p:ph idx="1"/>
          </p:nvPr>
        </p:nvSpPr>
        <p:spPr>
          <a:xfrm>
            <a:off x="6096000" y="1666740"/>
            <a:ext cx="5256212" cy="4470291"/>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insights include</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Bihar shows consistently high poverty-weighted food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Volatility is highest in rice, wheat, and sugar</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Positive correlation between MPI and price-to-poverty ratio</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Certain states (e.g., Jharkhand, Odisha) show price spikes despite moderate poverty</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8DB7CB69-2EE2-E5FD-7776-F3B0399BB12E}"/>
              </a:ext>
            </a:extLst>
          </p:cNvPr>
          <p:cNvSpPr>
            <a:spLocks noGrp="1"/>
          </p:cNvSpPr>
          <p:nvPr>
            <p:ph type="body" sz="half" idx="2"/>
          </p:nvPr>
        </p:nvSpPr>
        <p:spPr>
          <a:xfrm>
            <a:off x="836611" y="1666740"/>
            <a:ext cx="5256211" cy="2357134"/>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Using Python (pandas, matplotlib, seaborn), we explored food price trends across states and their relationship to poverty indicators</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5E1B9CEC-D10D-FCEB-F0F2-D1107FD9185F}"/>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Early Insights from Python Notebooks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3AFCF660-C40D-59FD-5B18-B19F0F86BBC7}"/>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63237F0B-0A3A-EA91-687D-44D7EAB5D76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3759" y="2811286"/>
            <a:ext cx="3604572" cy="3021937"/>
          </a:xfrm>
          <a:prstGeom prst="rect">
            <a:avLst/>
          </a:prstGeom>
          <a:solidFill>
            <a:srgbClr val="FFFFFF">
              <a:shade val="85000"/>
            </a:srgbClr>
          </a:solidFill>
          <a:ln w="762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9684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46995-526A-9D43-AC53-ED0C736042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8045B-9D0E-A9DB-2EB3-EFAB72F4F2BB}"/>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ML Modeling: Vulnerability Clusters &amp; Risk Drivers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768D9F03-05D7-7EBC-E2AF-50EA4528924D}"/>
              </a:ext>
            </a:extLst>
          </p:cNvPr>
          <p:cNvSpPr>
            <a:spLocks noGrp="1"/>
          </p:cNvSpPr>
          <p:nvPr>
            <p:ph idx="1"/>
          </p:nvPr>
        </p:nvSpPr>
        <p:spPr>
          <a:xfrm>
            <a:off x="6096000" y="1666739"/>
            <a:ext cx="5256212" cy="3846037"/>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Machine learning was used to segment markets and explain price burden dynamics: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KMeans Clustering</a:t>
            </a:r>
            <a:r>
              <a:rPr lang="en-US" sz="1800" dirty="0">
                <a:solidFill>
                  <a:schemeClr val="tx1">
                    <a:lumMod val="85000"/>
                    <a:lumOff val="15000"/>
                  </a:schemeClr>
                </a:solidFill>
                <a:latin typeface="Segoe UI" panose="020B0502040204020203" pitchFamily="34" charset="0"/>
                <a:cs typeface="Segoe UI" panose="020B0502040204020203" pitchFamily="34" charset="0"/>
              </a:rPr>
              <a:t> grouped markets into 4 vulnerability profiles based on MPI, poverty ratio, and price burden indicators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1 (“Critical Burden”)</a:t>
            </a:r>
            <a:r>
              <a:rPr lang="en-US" sz="1800" dirty="0">
                <a:solidFill>
                  <a:schemeClr val="tx1">
                    <a:lumMod val="85000"/>
                    <a:lumOff val="15000"/>
                  </a:schemeClr>
                </a:solidFill>
                <a:latin typeface="Segoe UI" panose="020B0502040204020203" pitchFamily="34" charset="0"/>
                <a:cs typeface="Segoe UI" panose="020B0502040204020203" pitchFamily="34" charset="0"/>
              </a:rPr>
              <a:t> revealed markets with deep poverty and high food prices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SHAP Analysis</a:t>
            </a:r>
            <a:r>
              <a:rPr lang="en-US" sz="1800" dirty="0">
                <a:solidFill>
                  <a:schemeClr val="tx1">
                    <a:lumMod val="85000"/>
                    <a:lumOff val="15000"/>
                  </a:schemeClr>
                </a:solidFill>
                <a:latin typeface="Segoe UI" panose="020B0502040204020203" pitchFamily="34" charset="0"/>
                <a:cs typeface="Segoe UI" panose="020B0502040204020203" pitchFamily="34" charset="0"/>
              </a:rPr>
              <a:t> explained which features most influenced price-to-poverty ratio—MPI and volatility were top drivers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9A94162E-B33E-142B-ACB8-DE137647C3FF}"/>
              </a:ext>
            </a:extLst>
          </p:cNvPr>
          <p:cNvSpPr>
            <a:spLocks noGrp="1"/>
          </p:cNvSpPr>
          <p:nvPr>
            <p:ph type="body" sz="half" idx="2"/>
          </p:nvPr>
        </p:nvSpPr>
        <p:spPr>
          <a:xfrm>
            <a:off x="836611" y="1666740"/>
            <a:ext cx="5256211" cy="2357134"/>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Using Python (pandas, matplotlib, seaborn), we explored food price trends across states and their relationship to poverty indicators</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AB4229DB-0FE6-1508-6D78-EF439B6569A0}"/>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Using KMeans and SHAP to Surface Humanitarian Stress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2182BC81-EFDB-D4B4-7C4E-2938647D540A}"/>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4C763576-C5AF-2156-663D-211819A4F038}"/>
              </a:ext>
            </a:extLst>
          </p:cNvPr>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962599" y="2535745"/>
            <a:ext cx="3358075" cy="204899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4" name="Picture 13">
            <a:extLst>
              <a:ext uri="{FF2B5EF4-FFF2-40B4-BE49-F238E27FC236}">
                <a16:creationId xmlns:a16="http://schemas.microsoft.com/office/drawing/2014/main" id="{2975A141-1767-BBC6-A3A3-DCC7BDAC5305}"/>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940777" y="4322255"/>
            <a:ext cx="3604572" cy="959104"/>
          </a:xfrm>
          <a:prstGeom prst="rect">
            <a:avLst/>
          </a:prstGeom>
          <a:solidFill>
            <a:srgbClr val="FFFFFF">
              <a:shade val="85000"/>
            </a:srgbClr>
          </a:solidFill>
          <a:ln w="57150" cap="sq">
            <a:solidFill>
              <a:schemeClr val="bg1"/>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5205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CE26C-A633-B85B-2B8B-AFFBE2A415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41692-7862-CB54-F202-BE3267F70934}"/>
              </a:ext>
            </a:extLst>
          </p:cNvPr>
          <p:cNvSpPr>
            <a:spLocks noGrp="1"/>
          </p:cNvSpPr>
          <p:nvPr>
            <p:ph type="title"/>
          </p:nvPr>
        </p:nvSpPr>
        <p:spPr>
          <a:xfrm>
            <a:off x="836612" y="453891"/>
            <a:ext cx="10515600" cy="531812"/>
          </a:xfrm>
        </p:spPr>
        <p:txBody>
          <a:bodyPr>
            <a:normAutofit fontScale="90000"/>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Overview: National Trends &amp; KPI Highlights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8D54AB15-5668-8616-F5A1-7C5A2DC9779B}"/>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Poverty-Weighted Food Prices Across India</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127F3617-81C3-529F-B612-CC7AA48F2ECC}"/>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EE91E27D-857E-02AA-B780-9D4644FC6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543" y="1539875"/>
            <a:ext cx="8600515" cy="4873625"/>
          </a:xfrm>
        </p:spPr>
      </p:pic>
    </p:spTree>
    <p:extLst>
      <p:ext uri="{BB962C8B-B14F-4D97-AF65-F5344CB8AC3E}">
        <p14:creationId xmlns:p14="http://schemas.microsoft.com/office/powerpoint/2010/main" val="25158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3C776-ADF8-C246-DEAB-C4C954AF7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A625-9CDE-A1EC-CF5E-881CC5BBA22F}"/>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Overview Dashboard</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EDE69F5F-0DD9-79BD-724B-F81502507ACB}"/>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Bihar shows the highest poverty-weighted price burden across all states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Rice and wheat dominate consumption but show price volatility in vulnerable regions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KPI cards highlight average MPI, price-to-poverty ratio, and top 5 vulnerable states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Pie chart reveals commodity distribution, with rice and wheat comprising the majority</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39A5A53D-A107-D670-8514-71D6217D7F5D}"/>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Prioritize Bihar and Jharkhand for price stabilization programs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Monitor rice and wheat markets for volatility spikes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Consider expanding poverty data collection in underrepresented regions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Use dashboard KPIs for monthly humanitarian risk tracking</a:t>
            </a:r>
          </a:p>
        </p:txBody>
      </p:sp>
      <p:sp>
        <p:nvSpPr>
          <p:cNvPr id="7" name="Title 1">
            <a:extLst>
              <a:ext uri="{FF2B5EF4-FFF2-40B4-BE49-F238E27FC236}">
                <a16:creationId xmlns:a16="http://schemas.microsoft.com/office/drawing/2014/main" id="{C3354638-9074-DE94-CF91-25D3202E5990}"/>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Poverty-Weighted Food Prices Across India</a:t>
            </a:r>
          </a:p>
        </p:txBody>
      </p:sp>
      <p:cxnSp>
        <p:nvCxnSpPr>
          <p:cNvPr id="9" name="Straight Connector 8">
            <a:extLst>
              <a:ext uri="{FF2B5EF4-FFF2-40B4-BE49-F238E27FC236}">
                <a16:creationId xmlns:a16="http://schemas.microsoft.com/office/drawing/2014/main" id="{F2D14F21-806C-EDDE-7118-DFDDE5D43D9A}"/>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78258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TotalTime>
  <Words>1555</Words>
  <Application>Microsoft Office PowerPoint</Application>
  <PresentationFormat>Widescreen</PresentationFormat>
  <Paragraphs>176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Segoe UI</vt:lpstr>
      <vt:lpstr>Segoe UI Black</vt:lpstr>
      <vt:lpstr>Segoe UI Semibold</vt:lpstr>
      <vt:lpstr>Segoe UI Semilight</vt:lpstr>
      <vt:lpstr>Office Theme</vt:lpstr>
      <vt:lpstr>Humanitarian Risk Analytics</vt:lpstr>
      <vt:lpstr>Executive Summary</vt:lpstr>
      <vt:lpstr>Project Overview</vt:lpstr>
      <vt:lpstr>Folder Structure and Workflow Setup</vt:lpstr>
      <vt:lpstr>SQL Phase: Cleaning &amp; Integration</vt:lpstr>
      <vt:lpstr>EDA: Price Trends &amp; Poverty Correlations</vt:lpstr>
      <vt:lpstr>ML Modeling: Vulnerability Clusters &amp; Risk Drivers</vt:lpstr>
      <vt:lpstr>Dashboard Overview: National Trends &amp; KPI Highlights</vt:lpstr>
      <vt:lpstr>Key Insights from Overview Dashboard</vt:lpstr>
      <vt:lpstr>Dashboard Preview: Vulnerability Map</vt:lpstr>
      <vt:lpstr>Key Insights from Vulnerability Map</vt:lpstr>
      <vt:lpstr>Dashboard Preview: Volatility Chart</vt:lpstr>
      <vt:lpstr>Key Insights from Volatility Chart</vt:lpstr>
      <vt:lpstr>Dashboard Preview: Outlier Detection</vt:lpstr>
      <vt:lpstr>Key Insights from Outlier Detection</vt:lpstr>
      <vt:lpstr>Dashboard Preview: Vulnerability Clusters</vt:lpstr>
      <vt:lpstr>Key Insights from Vulnerability Clusters</vt:lpstr>
      <vt:lpstr>AI-Augmented Summary</vt:lpstr>
      <vt:lpstr>Policy Recommendations</vt:lpstr>
      <vt:lpstr>Closing &amp;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sagar</dc:creator>
  <cp:lastModifiedBy>saurabh sagar</cp:lastModifiedBy>
  <cp:revision>15</cp:revision>
  <dcterms:created xsi:type="dcterms:W3CDTF">2025-08-20T19:49:06Z</dcterms:created>
  <dcterms:modified xsi:type="dcterms:W3CDTF">2025-08-21T08:54:06Z</dcterms:modified>
</cp:coreProperties>
</file>