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1857375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D3AA52-0FB4-F6D0-6D07-1A3D2D9FD3FC}" name="Marianne Seidler" initials="MS" userId="S::mariannes@skillup.tech::bb0b4178-c940-4a9a-9c5e-e97bf5d50d86" providerId="AD"/>
  <p188:author id="{F554C3DC-94B8-9F7D-83FC-6D4CEC0DE845}" name="Dawn Teel-Friedman" initials="DTF" userId="Dawn Teel-Friedma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Beth Larsen" initials="BL" lastIdx="1" clrIdx="4">
    <p:extLst>
      <p:ext uri="{19B8F6BF-5375-455C-9EA6-DF929625EA0E}">
        <p15:presenceInfo xmlns:p15="http://schemas.microsoft.com/office/powerpoint/2012/main" userId="04edb8684ac0beb8" providerId="Windows Live"/>
      </p:ext>
    </p:extLst>
  </p:cmAuthor>
  <p:cmAuthor id="6" name="Matt Ockenfels" initials="MO" lastIdx="1" clrIdx="5">
    <p:extLst>
      <p:ext uri="{19B8F6BF-5375-455C-9EA6-DF929625EA0E}">
        <p15:presenceInfo xmlns:p15="http://schemas.microsoft.com/office/powerpoint/2012/main" userId="S::matto@skillup.tech::1f5f8b86-5465-4302-9a82-9a36d055e8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72C3"/>
    <a:srgbClr val="007D79"/>
    <a:srgbClr val="D02670"/>
    <a:srgbClr val="231F20"/>
    <a:srgbClr val="33B1FF"/>
    <a:srgbClr val="262626"/>
    <a:srgbClr val="525252"/>
    <a:srgbClr val="BE95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7" autoAdjust="0"/>
    <p:restoredTop sz="90824" autoAdjust="0"/>
  </p:normalViewPr>
  <p:slideViewPr>
    <p:cSldViewPr snapToGrid="0">
      <p:cViewPr varScale="1">
        <p:scale>
          <a:sx n="81" d="100"/>
          <a:sy n="81" d="100"/>
        </p:scale>
        <p:origin x="48" y="62"/>
      </p:cViewPr>
      <p:guideLst>
        <p:guide orient="horz" pos="744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/>
              <a:t> 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873" y="1168401"/>
            <a:ext cx="10964254" cy="2387600"/>
          </a:xfrm>
          <a:solidFill>
            <a:schemeClr val="bg2"/>
          </a:solidFill>
        </p:spPr>
        <p:txBody>
          <a:bodyPr anchor="b">
            <a:normAutofit/>
          </a:bodyPr>
          <a:lstStyle>
            <a:lvl1pPr algn="ctr">
              <a:defRPr sz="4800" b="0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273" y="3731247"/>
            <a:ext cx="913545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rgbClr val="525252"/>
                </a:solidFill>
                <a:latin typeface="IBM Plex Sans" panose="020B050305020300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>
                <a:solidFill>
                  <a:srgbClr val="000000"/>
                </a:solidFill>
                <a:latin typeface="Helv"/>
              </a:rPr>
              <a:t>© IBM Corporation. All rights reserved.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5BAB42-A6B6-D2DB-EC91-721CA287B900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9DAF80D-4D83-4EA4-3B9A-B4DEAA21CF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11" name="Graphic 10" hidden="1">
              <a:extLst>
                <a:ext uri="{FF2B5EF4-FFF2-40B4-BE49-F238E27FC236}">
                  <a16:creationId xmlns:a16="http://schemas.microsoft.com/office/drawing/2014/main" id="{AA1B3EED-0A38-9B4D-C031-B7CFB1F16C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12" name="Graphic 11" hidden="1">
              <a:extLst>
                <a:ext uri="{FF2B5EF4-FFF2-40B4-BE49-F238E27FC236}">
                  <a16:creationId xmlns:a16="http://schemas.microsoft.com/office/drawing/2014/main" id="{D8BA40FF-052F-CEA2-8570-24062BFE0A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13" name="Graphic 12" hidden="1">
              <a:extLst>
                <a:ext uri="{FF2B5EF4-FFF2-40B4-BE49-F238E27FC236}">
                  <a16:creationId xmlns:a16="http://schemas.microsoft.com/office/drawing/2014/main" id="{10305589-4F05-9658-71A7-2F6E7BFE95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EEFE9B80-1CD0-9614-4D99-C0FA5B74A8B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2525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199"/>
            <a:ext cx="107442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262626"/>
                </a:solidFill>
              </a:defRPr>
            </a:lvl4pPr>
            <a:lvl5pPr>
              <a:defRPr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525252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Relationship Id="rId14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05161552-D656-B925-AB2F-4CA5F6FE72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alphaModFix amt="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155000"/>
                    </a14:imgEffect>
                    <a14:imgEffect>
                      <a14:brightnessContrast contrast="-77000"/>
                    </a14:imgEffect>
                  </a14:imgLayer>
                </a14:imgProps>
              </a:ext>
            </a:extLst>
          </a:blip>
          <a:srcRect l="-1923" r="70315"/>
          <a:stretch/>
        </p:blipFill>
        <p:spPr>
          <a:xfrm>
            <a:off x="3345127" y="1418811"/>
            <a:ext cx="5501746" cy="48261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377BDD-6725-68B2-639C-E47C9B4601F2}"/>
              </a:ext>
            </a:extLst>
          </p:cNvPr>
          <p:cNvSpPr/>
          <p:nvPr userDrawn="1"/>
        </p:nvSpPr>
        <p:spPr>
          <a:xfrm>
            <a:off x="12625444" y="2728308"/>
            <a:ext cx="1235879" cy="1235878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71CE0-19C9-5FCF-1B71-ACF36DEE6664}"/>
              </a:ext>
            </a:extLst>
          </p:cNvPr>
          <p:cNvSpPr/>
          <p:nvPr userDrawn="1"/>
        </p:nvSpPr>
        <p:spPr>
          <a:xfrm>
            <a:off x="18071881" y="2728308"/>
            <a:ext cx="1235879" cy="1235878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2A3F44-3AAC-9557-E214-F323108F6B65}"/>
              </a:ext>
            </a:extLst>
          </p:cNvPr>
          <p:cNvSpPr/>
          <p:nvPr userDrawn="1"/>
        </p:nvSpPr>
        <p:spPr>
          <a:xfrm>
            <a:off x="14440923" y="2728308"/>
            <a:ext cx="1235879" cy="1235878"/>
          </a:xfrm>
          <a:prstGeom prst="rect">
            <a:avLst/>
          </a:prstGeom>
          <a:solidFill>
            <a:srgbClr val="FF7EB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#FF7EB6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A0613-E945-E437-C733-F9F008F63B76}"/>
              </a:ext>
            </a:extLst>
          </p:cNvPr>
          <p:cNvSpPr/>
          <p:nvPr userDrawn="1"/>
        </p:nvSpPr>
        <p:spPr>
          <a:xfrm>
            <a:off x="16256402" y="2728308"/>
            <a:ext cx="1235879" cy="1235878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C5687-C25A-A73E-5192-674F560F89FA}"/>
              </a:ext>
            </a:extLst>
          </p:cNvPr>
          <p:cNvSpPr txBox="1"/>
          <p:nvPr userDrawn="1"/>
        </p:nvSpPr>
        <p:spPr>
          <a:xfrm>
            <a:off x="12602453" y="391242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F4021-33FE-506B-3C0D-688FEF669647}"/>
              </a:ext>
            </a:extLst>
          </p:cNvPr>
          <p:cNvSpPr txBox="1"/>
          <p:nvPr userDrawn="1"/>
        </p:nvSpPr>
        <p:spPr>
          <a:xfrm>
            <a:off x="14334144" y="391242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6B112C-C780-5B47-83AA-D580E668C866}"/>
              </a:ext>
            </a:extLst>
          </p:cNvPr>
          <p:cNvSpPr txBox="1"/>
          <p:nvPr userDrawn="1"/>
        </p:nvSpPr>
        <p:spPr>
          <a:xfrm>
            <a:off x="16404771" y="3912427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2FC597-9201-21C6-383D-67750826F14D}"/>
              </a:ext>
            </a:extLst>
          </p:cNvPr>
          <p:cNvSpPr txBox="1"/>
          <p:nvPr userDrawn="1"/>
        </p:nvSpPr>
        <p:spPr>
          <a:xfrm>
            <a:off x="18206642" y="391242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4A6D56-917B-72D3-81F7-A59A36FC4198}"/>
              </a:ext>
            </a:extLst>
          </p:cNvPr>
          <p:cNvSpPr/>
          <p:nvPr userDrawn="1"/>
        </p:nvSpPr>
        <p:spPr>
          <a:xfrm>
            <a:off x="12625444" y="4418033"/>
            <a:ext cx="1235879" cy="1235878"/>
          </a:xfrm>
          <a:prstGeom prst="rect">
            <a:avLst/>
          </a:prstGeom>
          <a:solidFill>
            <a:srgbClr val="8A3FF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#8A3FFC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512372-0859-45E3-8DD7-AE730B4AFD19}"/>
              </a:ext>
            </a:extLst>
          </p:cNvPr>
          <p:cNvSpPr/>
          <p:nvPr userDrawn="1"/>
        </p:nvSpPr>
        <p:spPr>
          <a:xfrm>
            <a:off x="18071881" y="4418033"/>
            <a:ext cx="1235879" cy="1235878"/>
          </a:xfrm>
          <a:prstGeom prst="rect">
            <a:avLst/>
          </a:prstGeom>
          <a:solidFill>
            <a:srgbClr val="0072C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#0072C3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197D57-5F46-DB39-F81D-9205CC53189F}"/>
              </a:ext>
            </a:extLst>
          </p:cNvPr>
          <p:cNvSpPr/>
          <p:nvPr userDrawn="1"/>
        </p:nvSpPr>
        <p:spPr>
          <a:xfrm>
            <a:off x="14440923" y="4418033"/>
            <a:ext cx="1235879" cy="1235878"/>
          </a:xfrm>
          <a:prstGeom prst="rect">
            <a:avLst/>
          </a:prstGeom>
          <a:solidFill>
            <a:srgbClr val="D0267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#D02670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0AA9B1-D6E7-98E2-49EF-C98B6F0E7E2F}"/>
              </a:ext>
            </a:extLst>
          </p:cNvPr>
          <p:cNvSpPr/>
          <p:nvPr userDrawn="1"/>
        </p:nvSpPr>
        <p:spPr>
          <a:xfrm>
            <a:off x="16256402" y="4418033"/>
            <a:ext cx="1235879" cy="1235878"/>
          </a:xfrm>
          <a:prstGeom prst="rect">
            <a:avLst/>
          </a:prstGeom>
          <a:solidFill>
            <a:srgbClr val="007D7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#007D79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9DFA7-88D2-04F7-451C-7A2C388B178F}"/>
              </a:ext>
            </a:extLst>
          </p:cNvPr>
          <p:cNvSpPr txBox="1"/>
          <p:nvPr userDrawn="1"/>
        </p:nvSpPr>
        <p:spPr>
          <a:xfrm>
            <a:off x="12602453" y="560215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C98F8E-1DCD-3647-3613-DFFC7CDFF372}"/>
              </a:ext>
            </a:extLst>
          </p:cNvPr>
          <p:cNvSpPr txBox="1"/>
          <p:nvPr userDrawn="1"/>
        </p:nvSpPr>
        <p:spPr>
          <a:xfrm>
            <a:off x="14334144" y="560215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9F1073-373D-249D-C1F2-A527EB0210C9}"/>
              </a:ext>
            </a:extLst>
          </p:cNvPr>
          <p:cNvSpPr txBox="1"/>
          <p:nvPr userDrawn="1"/>
        </p:nvSpPr>
        <p:spPr>
          <a:xfrm>
            <a:off x="16404771" y="56021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12B31A-8903-A616-B756-B8695FC8F38A}"/>
              </a:ext>
            </a:extLst>
          </p:cNvPr>
          <p:cNvSpPr txBox="1"/>
          <p:nvPr userDrawn="1"/>
        </p:nvSpPr>
        <p:spPr>
          <a:xfrm>
            <a:off x="18206642" y="560215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892CDF-E500-AD18-C0DB-5405AF35ADE4}"/>
              </a:ext>
            </a:extLst>
          </p:cNvPr>
          <p:cNvSpPr/>
          <p:nvPr userDrawn="1"/>
        </p:nvSpPr>
        <p:spPr>
          <a:xfrm>
            <a:off x="19512379" y="2712316"/>
            <a:ext cx="1267863" cy="1267862"/>
          </a:xfrm>
          <a:prstGeom prst="rect">
            <a:avLst/>
          </a:prstGeom>
          <a:solidFill>
            <a:srgbClr val="12161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FFFFFF"/>
                </a:solidFill>
                <a:effectLst/>
                <a:latin typeface="IBM Plex Mono" panose="020B0509050203000203" pitchFamily="49" charset="0"/>
              </a:rPr>
              <a:t>000000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CF072D-B1FC-4829-B71E-556F57965D46}"/>
              </a:ext>
            </a:extLst>
          </p:cNvPr>
          <p:cNvSpPr/>
          <p:nvPr userDrawn="1"/>
        </p:nvSpPr>
        <p:spPr>
          <a:xfrm>
            <a:off x="19510690" y="4403963"/>
            <a:ext cx="1264019" cy="126401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262626"/>
                </a:solidFill>
                <a:effectLst/>
                <a:latin typeface="IBM Plex Mono" panose="020B0509050203000203" pitchFamily="49" charset="0"/>
              </a:rPr>
              <a:t>FFFFFF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8BBA60-CCFF-F95A-ECC9-46204EA2214B}"/>
              </a:ext>
            </a:extLst>
          </p:cNvPr>
          <p:cNvSpPr/>
          <p:nvPr userDrawn="1"/>
        </p:nvSpPr>
        <p:spPr>
          <a:xfrm>
            <a:off x="12625444" y="1072749"/>
            <a:ext cx="1235879" cy="1235878"/>
          </a:xfrm>
          <a:prstGeom prst="rect">
            <a:avLst/>
          </a:prstGeom>
          <a:solidFill>
            <a:srgbClr val="F6F2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#F6F2FF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F05CFF-A449-FBB3-5F13-F7A72C2E43DE}"/>
              </a:ext>
            </a:extLst>
          </p:cNvPr>
          <p:cNvSpPr/>
          <p:nvPr userDrawn="1"/>
        </p:nvSpPr>
        <p:spPr>
          <a:xfrm>
            <a:off x="18071881" y="1072749"/>
            <a:ext cx="1235879" cy="1235878"/>
          </a:xfrm>
          <a:prstGeom prst="rect">
            <a:avLst/>
          </a:prstGeom>
          <a:solidFill>
            <a:srgbClr val="E5F6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#E5F6FF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895BC4-B52A-2D00-62C1-71A44604BBB4}"/>
              </a:ext>
            </a:extLst>
          </p:cNvPr>
          <p:cNvSpPr/>
          <p:nvPr userDrawn="1"/>
        </p:nvSpPr>
        <p:spPr>
          <a:xfrm>
            <a:off x="14440923" y="1072749"/>
            <a:ext cx="1235879" cy="1235878"/>
          </a:xfrm>
          <a:prstGeom prst="rect">
            <a:avLst/>
          </a:prstGeom>
          <a:solidFill>
            <a:srgbClr val="FFF0F7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#FFF0F7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5B6C5-97CB-45FD-FDEC-1F5C2A0BDC3E}"/>
              </a:ext>
            </a:extLst>
          </p:cNvPr>
          <p:cNvSpPr/>
          <p:nvPr userDrawn="1"/>
        </p:nvSpPr>
        <p:spPr>
          <a:xfrm>
            <a:off x="16256402" y="1072749"/>
            <a:ext cx="1235879" cy="1235878"/>
          </a:xfrm>
          <a:prstGeom prst="rect">
            <a:avLst/>
          </a:prstGeom>
          <a:solidFill>
            <a:srgbClr val="D9FBFB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#D9FBFB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DCC439-D448-E0FC-26EF-94C7A8B8D0DB}"/>
              </a:ext>
            </a:extLst>
          </p:cNvPr>
          <p:cNvSpPr txBox="1"/>
          <p:nvPr userDrawn="1"/>
        </p:nvSpPr>
        <p:spPr>
          <a:xfrm>
            <a:off x="12602453" y="225686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4B7B48-2E66-50BA-96FE-D24C4E60BFD7}"/>
              </a:ext>
            </a:extLst>
          </p:cNvPr>
          <p:cNvSpPr txBox="1"/>
          <p:nvPr userDrawn="1"/>
        </p:nvSpPr>
        <p:spPr>
          <a:xfrm>
            <a:off x="14334144" y="225686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C767BF-EB72-86A2-DBA6-0D26C6C02894}"/>
              </a:ext>
            </a:extLst>
          </p:cNvPr>
          <p:cNvSpPr txBox="1"/>
          <p:nvPr userDrawn="1"/>
        </p:nvSpPr>
        <p:spPr>
          <a:xfrm>
            <a:off x="16404771" y="2256868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EDF829-6CB0-F03B-E025-85D510B4DC26}"/>
              </a:ext>
            </a:extLst>
          </p:cNvPr>
          <p:cNvSpPr txBox="1"/>
          <p:nvPr userDrawn="1"/>
        </p:nvSpPr>
        <p:spPr>
          <a:xfrm>
            <a:off x="18206642" y="22568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F97BF5-A64D-02F2-4B04-BC95CE39DF3F}"/>
              </a:ext>
            </a:extLst>
          </p:cNvPr>
          <p:cNvSpPr/>
          <p:nvPr userDrawn="1"/>
        </p:nvSpPr>
        <p:spPr>
          <a:xfrm>
            <a:off x="16222135" y="-2341897"/>
            <a:ext cx="1267863" cy="1267862"/>
          </a:xfrm>
          <a:prstGeom prst="rect">
            <a:avLst/>
          </a:prstGeom>
          <a:solidFill>
            <a:srgbClr val="C1C7CD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#C1C7CD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738F9B-27C5-3C49-8FD7-0731EE9AC3BF}"/>
              </a:ext>
            </a:extLst>
          </p:cNvPr>
          <p:cNvSpPr/>
          <p:nvPr userDrawn="1"/>
        </p:nvSpPr>
        <p:spPr>
          <a:xfrm>
            <a:off x="16222135" y="-801901"/>
            <a:ext cx="1267863" cy="1267862"/>
          </a:xfrm>
          <a:prstGeom prst="rect">
            <a:avLst/>
          </a:prstGeom>
          <a:solidFill>
            <a:srgbClr val="F2F4F8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#F2F4F8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194F16-D83C-3057-9151-A884EA8F0931}"/>
              </a:ext>
            </a:extLst>
          </p:cNvPr>
          <p:cNvSpPr/>
          <p:nvPr userDrawn="1"/>
        </p:nvSpPr>
        <p:spPr>
          <a:xfrm>
            <a:off x="14397282" y="-2352139"/>
            <a:ext cx="1267863" cy="1267862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C7A661-0FF9-B849-2771-84AA24CF5EFF}"/>
              </a:ext>
            </a:extLst>
          </p:cNvPr>
          <p:cNvSpPr/>
          <p:nvPr userDrawn="1"/>
        </p:nvSpPr>
        <p:spPr>
          <a:xfrm>
            <a:off x="14397282" y="-812143"/>
            <a:ext cx="1267863" cy="1267862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4675A9-3F9A-460D-D8D6-C5D9516859D4}"/>
              </a:ext>
            </a:extLst>
          </p:cNvPr>
          <p:cNvSpPr/>
          <p:nvPr userDrawn="1"/>
        </p:nvSpPr>
        <p:spPr>
          <a:xfrm>
            <a:off x="12572429" y="-2309174"/>
            <a:ext cx="1267863" cy="1267862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8C7787-7D0E-ED5D-DB99-53C4B52AA8F2}"/>
              </a:ext>
            </a:extLst>
          </p:cNvPr>
          <p:cNvSpPr/>
          <p:nvPr userDrawn="1"/>
        </p:nvSpPr>
        <p:spPr>
          <a:xfrm>
            <a:off x="12572429" y="-769178"/>
            <a:ext cx="1267863" cy="1267862"/>
          </a:xfrm>
          <a:prstGeom prst="rect">
            <a:avLst/>
          </a:prstGeom>
          <a:solidFill>
            <a:srgbClr val="78A9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#78A9FF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CCBF62-5F94-E366-51BD-6C8DCBF90955}"/>
              </a:ext>
            </a:extLst>
          </p:cNvPr>
          <p:cNvSpPr/>
          <p:nvPr userDrawn="1"/>
        </p:nvSpPr>
        <p:spPr>
          <a:xfrm>
            <a:off x="17993876" y="-2309174"/>
            <a:ext cx="1267863" cy="1267862"/>
          </a:xfrm>
          <a:prstGeom prst="rect">
            <a:avLst/>
          </a:prstGeom>
          <a:solidFill>
            <a:srgbClr val="52525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Labels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#525252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880850-0EBA-AD14-E6FD-BB1DC94F3DA5}"/>
              </a:ext>
            </a:extLst>
          </p:cNvPr>
          <p:cNvSpPr/>
          <p:nvPr userDrawn="1"/>
        </p:nvSpPr>
        <p:spPr>
          <a:xfrm>
            <a:off x="17993875" y="-812143"/>
            <a:ext cx="1267863" cy="1267862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Text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#262626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6209ACE-A4F7-EAC9-E98F-D141BE77F994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EFEE4105-67FB-F40B-E7BD-8C9B80C32F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61" name="Graphic 60" hidden="1">
              <a:extLst>
                <a:ext uri="{FF2B5EF4-FFF2-40B4-BE49-F238E27FC236}">
                  <a16:creationId xmlns:a16="http://schemas.microsoft.com/office/drawing/2014/main" id="{9AB2407C-B3E2-DCDD-0692-DD32E3C452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62" name="Graphic 61" hidden="1">
              <a:extLst>
                <a:ext uri="{FF2B5EF4-FFF2-40B4-BE49-F238E27FC236}">
                  <a16:creationId xmlns:a16="http://schemas.microsoft.com/office/drawing/2014/main" id="{9128FFA9-E729-6051-FE44-5C57854D2B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63" name="Graphic 62" hidden="1">
              <a:extLst>
                <a:ext uri="{FF2B5EF4-FFF2-40B4-BE49-F238E27FC236}">
                  <a16:creationId xmlns:a16="http://schemas.microsoft.com/office/drawing/2014/main" id="{21D1BE07-55D7-FEB6-D90F-FC214DFBDA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66" name="Graphic 65">
            <a:extLst>
              <a:ext uri="{FF2B5EF4-FFF2-40B4-BE49-F238E27FC236}">
                <a16:creationId xmlns:a16="http://schemas.microsoft.com/office/drawing/2014/main" id="{FD0E63E5-36ED-0A5F-F2A0-E31AD11555E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  <p:sp>
        <p:nvSpPr>
          <p:cNvPr id="67" name="Rectangle 66" hidden="1">
            <a:extLst>
              <a:ext uri="{FF2B5EF4-FFF2-40B4-BE49-F238E27FC236}">
                <a16:creationId xmlns:a16="http://schemas.microsoft.com/office/drawing/2014/main" id="{04EE5960-43EB-4B14-0782-2876BE85A607}"/>
              </a:ext>
            </a:extLst>
          </p:cNvPr>
          <p:cNvSpPr/>
          <p:nvPr userDrawn="1"/>
        </p:nvSpPr>
        <p:spPr>
          <a:xfrm>
            <a:off x="-76201" y="6356350"/>
            <a:ext cx="12353925" cy="276797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7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525252"/>
          </a:solidFill>
          <a:latin typeface="IBM Plex Sans SemiBold" panose="020B0503050203000203" pitchFamily="34" charset="0"/>
          <a:ea typeface="IBM Plex Sans SemiBold" panose="020B0503050203000203" pitchFamily="34" charset="0"/>
          <a:cs typeface="IBM Plex Sans SemiBold" panose="020B050305020300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8.xml"/><Relationship Id="rId3" Type="http://schemas.openxmlformats.org/officeDocument/2006/relationships/image" Target="../media/image9.png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5" Type="http://schemas.openxmlformats.org/officeDocument/2006/relationships/image" Target="../media/image10.png"/><Relationship Id="rId10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4" Type="http://schemas.openxmlformats.org/officeDocument/2006/relationships/customXml" Target="../ink/ink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5" Type="http://schemas.openxmlformats.org/officeDocument/2006/relationships/hyperlink" Target="https://svgsilh.com/image/1237280.html" TargetMode="Externa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5631-0297-E86E-7069-C969B141F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4055" y="1417320"/>
            <a:ext cx="4041648" cy="2212848"/>
          </a:xfrm>
          <a:noFill/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NAVIGATING THE TECH HORIZON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F6B8D-2BAC-11F8-7D28-B631D08C8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4640" y="3822193"/>
            <a:ext cx="3941063" cy="1005840"/>
          </a:xfrm>
          <a:noFill/>
        </p:spPr>
        <p:txBody>
          <a:bodyPr>
            <a:normAutofit fontScale="92500"/>
          </a:bodyPr>
          <a:lstStyle/>
          <a:p>
            <a:r>
              <a:rPr lang="en-US" sz="3600" dirty="0">
                <a:solidFill>
                  <a:schemeClr val="bg1"/>
                </a:solidFill>
                <a:latin typeface="IBM Plex Sans SemiBold" panose="020B0703050203000203" pitchFamily="34" charset="0"/>
              </a:rPr>
              <a:t>SURVEY INSIGHTS FOR INNOVATION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23E2C-8982-861D-BE1D-3E30E5CC4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432" y="476695"/>
            <a:ext cx="4794861" cy="4351338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C27E98-BED1-CEC7-1D02-B586F858EE8E}"/>
              </a:ext>
            </a:extLst>
          </p:cNvPr>
          <p:cNvSpPr txBox="1"/>
          <p:nvPr/>
        </p:nvSpPr>
        <p:spPr>
          <a:xfrm>
            <a:off x="9588054" y="4910328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+mj-lt"/>
              </a:rPr>
              <a:t>SAURABH SAGAR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75058-45DC-3F79-1EB4-E26CEF3C4F45}"/>
              </a:ext>
            </a:extLst>
          </p:cNvPr>
          <p:cNvSpPr txBox="1"/>
          <p:nvPr/>
        </p:nvSpPr>
        <p:spPr>
          <a:xfrm>
            <a:off x="9376457" y="5279660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+mj-lt"/>
              </a:rPr>
              <a:t>AUGUST 14</a:t>
            </a:r>
            <a:r>
              <a:rPr lang="en-IN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IN" dirty="0">
                <a:solidFill>
                  <a:schemeClr val="bg1"/>
                </a:solidFill>
                <a:latin typeface="+mj-lt"/>
              </a:rPr>
              <a:t>, 2025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973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A6A9C-70D0-119E-38BE-1738DA5AD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7E2B-01DB-9C21-4CF2-1586AB1C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" y="365125"/>
            <a:ext cx="12094029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C42F-75A2-FA08-F2B6-EB2817BBF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PostgreSQL</a:t>
            </a:r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tops both usage and desire—clear leader.</a:t>
            </a:r>
          </a:p>
          <a:p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Redis</a:t>
            </a:r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highly desired but underused—signals growing interest.</a:t>
            </a:r>
          </a:p>
          <a:p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Supabase</a:t>
            </a:r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emerging—developer-friendly and gaining traction.</a:t>
            </a:r>
          </a:p>
          <a:p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Oracle</a:t>
            </a:r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used but not desired—likely legacy-driven.</a:t>
            </a:r>
          </a:p>
          <a:p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Elasticsearch</a:t>
            </a:r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shows declining appeal despite high usage.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7B10A-E9C3-5B71-0345-782E28BDB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Implications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Prioritize PostgreSQL and Redis </a:t>
            </a:r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future-proof tech stacks.</a:t>
            </a:r>
          </a:p>
          <a:p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Upskill teams </a:t>
            </a:r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high-demand tools like PostgreSQL, Redis, MongoDB.</a:t>
            </a:r>
          </a:p>
          <a:p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Watch Supabase</a:t>
            </a:r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—could be a strategic asset for agile development.</a:t>
            </a:r>
          </a:p>
          <a:p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Reevaluate legacy tools </a:t>
            </a:r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 Oracle for cost and relevance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812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8291F-E27C-74F8-33D3-FF131FC96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7D73-872E-CFE8-1C38-8422F383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64183-B387-01E7-21BA-4DA6B1F51815}"/>
              </a:ext>
            </a:extLst>
          </p:cNvPr>
          <p:cNvSpPr txBox="1">
            <a:spLocks/>
          </p:cNvSpPr>
          <p:nvPr/>
        </p:nvSpPr>
        <p:spPr>
          <a:xfrm>
            <a:off x="4285075" y="3142210"/>
            <a:ext cx="7068725" cy="256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/>
              <a:t>&lt;The GitHub link of the Cognos/Looker Studio dashboard goes here.&gt;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822F7-4A79-5E92-9C6D-8A9769182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21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2F0CA-55D1-0835-20D4-03D017A1D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3914-A678-A34E-C52A-16D0ADAA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CURRENT TECHNOLOGY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6FB03-F857-3EC0-249E-AE03F3915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B3AA31-0585-5B02-8EC4-1738E8A83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416" y="1379308"/>
            <a:ext cx="9180192" cy="54786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9736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8F23D-B8D7-D0E4-EDC5-E0F023884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933A-3681-3D82-68EF-62EC0782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FUTURE TECHNOLOGY TREND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1AAC2E-E8CD-718D-53AB-9F05DD2D15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41514" y="1389882"/>
            <a:ext cx="8701727" cy="5265235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8496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A10D3-267F-7A90-5160-775BFEBCA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0C82-5F1A-F7B1-2C56-5C08240C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61A98-8DF3-E66E-19C4-7D7642551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AFCED-6AAB-F6F1-BA79-3A2F3AA29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429" y="1396816"/>
            <a:ext cx="9235653" cy="54611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5636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62C0A-56EF-B349-A097-27B4D460D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8769-531F-C6A5-406F-D1C3D280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IN" b="0" dirty="0">
                <a:solidFill>
                  <a:schemeClr val="accent5">
                    <a:lumMod val="75000"/>
                  </a:schemeClr>
                </a:solidFill>
              </a:rPr>
              <a:t>Insights from Dashboard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F45ECC1-C956-CADF-DDFD-F54C6608E4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53331" y="1690688"/>
            <a:ext cx="4351338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7EF50-003F-6BB0-4367-42BB884C7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 leads across the stack, reinforcing its role in full-stack development.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 platforms (AWS, Azure, GCP) are both widely used and highly desired—cloud-native is the norm.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PostgreSQL dominates, but interest in Redis and Supabase signals a shift toward real-time and flexible data solutions.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Framework trends show evolution, with React and Next.js favored, and rising curiosity in Svelte and Astro.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Demographics reveal a skilled, global, mid-career developer base—ideal for driving adoption of emerging tech.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7333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05330-0589-A550-601A-037CA416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8902-AF46-DDE8-D792-7940E18A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B89C-35B9-C514-4E9C-FCBE8D68D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684221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Findings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Modern stacks dominate: JavaScript, React, PostgreSQL, and AWS are central to developer workflows, reflecting industry-wide adoption.</a:t>
            </a:r>
          </a:p>
          <a:p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Emerging tools gaining ground: Supabase, Vercel, and Astro show strong future interest, especially among younger developers and startups.</a:t>
            </a:r>
          </a:p>
          <a:p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 demographics: Respondents are mostly aged 25–34, hold Bachelor’s or Master’s degrees, and represent a globally distributed, technically skilled audience.</a:t>
            </a:r>
          </a:p>
          <a:p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Preference trends: Developers favor tools that are fast, scalable, and community-supported—indicating a shift toward open-source and cloud-native solutions.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BBA5A-826D-FFFD-F1BE-92269842D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6586" y="1690688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Implications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 alignment: Prioritize support and optimization for widely used and rising technologies to stay relevant and developer-friendly.</a:t>
            </a:r>
          </a:p>
          <a:p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Talent targeting: Focus hiring, training, and outreach on mid-career professionals with experience in modern stacks and cloud platforms.</a:t>
            </a:r>
          </a:p>
          <a:p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Strategic positioning: Invest in integrations, documentation, and partnerships with trending platforms and frameworks to enhance adoption.</a:t>
            </a:r>
          </a:p>
          <a:p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roadmap: Consider developer preferences when shaping future features—speed, simplicity, and flexibility are key drivers.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637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3A16F-6AB5-5C0B-5466-65B2A6AE8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E978FF3-BC93-079A-1687-DD4786B8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E75918E-509D-16F8-F478-FA41759FEFE9}"/>
              </a:ext>
            </a:extLst>
          </p:cNvPr>
          <p:cNvSpPr txBox="1">
            <a:spLocks/>
          </p:cNvSpPr>
          <p:nvPr/>
        </p:nvSpPr>
        <p:spPr>
          <a:xfrm>
            <a:off x="4544291" y="1825625"/>
            <a:ext cx="6809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CD985AE9-0D12-3398-B9B7-4395CABF17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62237F-B1D1-7845-1CDA-1557AC2B10B2}"/>
              </a:ext>
            </a:extLst>
          </p:cNvPr>
          <p:cNvSpPr txBox="1"/>
          <p:nvPr/>
        </p:nvSpPr>
        <p:spPr>
          <a:xfrm>
            <a:off x="5799842" y="1825625"/>
            <a:ext cx="473618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developer ecosystem is anchored in JavaScript, cloud platforms, and relational databases.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 trends point toward performance-focused languages, real-time databases, and modern frameworks.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community is young, educated, and globally diverse—well-positioned to shape the next wave of technological evolution.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Organizations should align their tech strategies with these preferences to attract talent and stay competitive.</a:t>
            </a:r>
            <a:endParaRPr lang="en-IN" sz="16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0378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1598F-DBE3-7B78-D1F9-0BA7F7DC7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4A3B939-6057-23B6-25B3-E33A2D20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APPENDIX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E40FF55-AE57-CB43-454D-CEFBE080CE8E}"/>
              </a:ext>
            </a:extLst>
          </p:cNvPr>
          <p:cNvSpPr txBox="1">
            <a:spLocks/>
          </p:cNvSpPr>
          <p:nvPr/>
        </p:nvSpPr>
        <p:spPr>
          <a:xfrm>
            <a:off x="4544291" y="1825625"/>
            <a:ext cx="6809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 Summary</a:t>
            </a:r>
          </a:p>
          <a:p>
            <a:pPr lvl="1"/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Source: Stack Overflow Developer Survey 2024Responses: ~65,000 globally</a:t>
            </a:r>
          </a:p>
          <a:p>
            <a:pPr lvl="1"/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Format: CSV with multi-select columns (e.g. languages, databases)</a:t>
            </a:r>
          </a:p>
          <a:p>
            <a:pPr lvl="1"/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Wrangling: Cleaned nulls, exploded multi-value fields, mapped values for readability</a:t>
            </a:r>
          </a:p>
          <a:p>
            <a:pPr lvl="1"/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Upload: Compressed CSV imported into Cognos</a:t>
            </a:r>
          </a:p>
          <a:p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 Logic</a:t>
            </a:r>
          </a:p>
          <a:p>
            <a:pPr lvl="1"/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Platform: IBM Cognos Analytics</a:t>
            </a:r>
          </a:p>
          <a:p>
            <a:pPr lvl="1"/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Structure: Multi-tab layout—Languages, Databases, Platforms, Frameworks, Demographics</a:t>
            </a:r>
          </a:p>
          <a:p>
            <a:pPr lvl="1"/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Techniques Used:</a:t>
            </a:r>
          </a:p>
          <a:p>
            <a:pPr lvl="2"/>
            <a:r>
              <a:rPr lang="en-US" sz="1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Top-N filtering</a:t>
            </a:r>
          </a:p>
          <a:p>
            <a:pPr lvl="2"/>
            <a:r>
              <a:rPr lang="en-US" sz="1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Conditional palettes</a:t>
            </a:r>
          </a:p>
          <a:p>
            <a:pPr lvl="2"/>
            <a:r>
              <a:rPr lang="en-US" sz="1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Grouped visuals by experience and region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E8E550E5-7A15-A106-D083-8C1433A790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0158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C4E31-32FC-4A23-CEF9-98F0BB9F1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334EF5D-2E2A-7FE5-06C6-01ACAB1F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F79416-0AFB-FC80-07E8-3CF2B4E7E798}"/>
              </a:ext>
            </a:extLst>
          </p:cNvPr>
          <p:cNvSpPr txBox="1">
            <a:spLocks/>
          </p:cNvSpPr>
          <p:nvPr/>
        </p:nvSpPr>
        <p:spPr>
          <a:xfrm>
            <a:off x="914400" y="2191385"/>
            <a:ext cx="10489276" cy="2862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2D5CC-956A-43B4-AEF2-B5FA5ADB4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533" y="1418822"/>
            <a:ext cx="8997714" cy="53401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537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3BC838-B25A-D37F-BC71-DD6178957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11" y="2025672"/>
            <a:ext cx="3194581" cy="31945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EC79264-7E04-A135-9158-F7EF333AC3D8}"/>
              </a:ext>
            </a:extLst>
          </p:cNvPr>
          <p:cNvSpPr txBox="1">
            <a:spLocks/>
          </p:cNvSpPr>
          <p:nvPr/>
        </p:nvSpPr>
        <p:spPr>
          <a:xfrm>
            <a:off x="782054" y="263810"/>
            <a:ext cx="85085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OUTLINE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639434-C7DB-C6DD-28C9-5FE3588C5BC8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  <a:p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 – Charts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</a:p>
          <a:p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Findings &amp; Implications</a:t>
            </a:r>
          </a:p>
          <a:p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8120" y="782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53241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DB558-7141-B0CE-D399-712C1073B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CF5900-71B3-70B0-7CF1-4A1C535A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26CE94-1505-71E7-3020-6A2545B0B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143" y="1437675"/>
            <a:ext cx="8997714" cy="53401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590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8DC5-8A48-2A34-31B9-FC8CB168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4109-938A-7A63-C3A8-FDDB5C799EA5}"/>
              </a:ext>
            </a:extLst>
          </p:cNvPr>
          <p:cNvSpPr txBox="1">
            <a:spLocks/>
          </p:cNvSpPr>
          <p:nvPr/>
        </p:nvSpPr>
        <p:spPr>
          <a:xfrm>
            <a:off x="4285075" y="1668547"/>
            <a:ext cx="7068725" cy="47416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 Languages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JavaScript, SQL, HTML/CSS lead in usage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and TypeScript dominate future interest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PostgreSQL ranks highest in both usage and desirability</a:t>
            </a:r>
            <a:r>
              <a:rPr lang="en-IN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—suggests long-term viability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Supabase shows rapid growth, especially among younger developers—worth monitoring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Platforms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AWS is most used and most desired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Vercel and Netlify gaining traction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Frameworks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&amp; Node.js continue to anchor full-stack development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FastAPI</a:t>
            </a:r>
            <a:r>
              <a:rPr lang="hi-IN" sz="1600" dirty="0">
                <a:solidFill>
                  <a:schemeClr val="bg1"/>
                </a:solidFill>
                <a:latin typeface="Calibri" panose="020F0502020204030204" pitchFamily="34" charset="0"/>
              </a:rPr>
              <a:t>,</a:t>
            </a:r>
            <a:r>
              <a:rPr lang="en-IN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Django, and Next.js is showing strong future demand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Demographics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Majority aged between 18-34 with Bachelor’s/Master’s degree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Younger Devs favor stacks like Rust, Go, Supabase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795A9-FE70-B337-8B17-B79ACA60A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538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76FB0-8465-86A8-332A-32CC35A5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DC8D-244C-F7EC-5F66-ACB99A7D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C879F-E713-B75A-D2DE-0953EB0EA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35578F-30C9-4905-FD4E-7366FEFAEA7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</a:rPr>
              <a:t>Purpose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To analyze developer technology preferences and trends using Stack Overflow survey data, enabling data-driven decisions in tooling, hiring, and platform strategy.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Target Audience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Engineering managers &amp; Tech leads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Product owners &amp; Platform strategists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Developer relations &amp; Community teams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Value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Identifies top-used and most-desired technologies across languages, databases, platforms, and frameworks.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Highlights demographic insights to align tooling with developer segments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Supports strategic planning for tech stack evolution and developer engagement</a:t>
            </a:r>
          </a:p>
          <a:p>
            <a:pPr lvl="1"/>
            <a:endParaRPr lang="en-US" sz="1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086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1DCFD-8450-17AD-05D4-229BA1C66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B7E7-7534-10CB-A359-88015C28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8C842-232A-AE37-3471-90353781809D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Source</a:t>
            </a:r>
          </a:p>
          <a:p>
            <a:pPr lvl="1"/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Stack Overflow Developer Survey 2024</a:t>
            </a:r>
          </a:p>
          <a:p>
            <a:pPr lvl="1"/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65,000+ global responses across tech and demographics</a:t>
            </a:r>
          </a:p>
          <a:p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Collection Method</a:t>
            </a:r>
          </a:p>
          <a:p>
            <a:pPr lvl="1"/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Online survey</a:t>
            </a:r>
          </a:p>
          <a:p>
            <a:pPr lvl="1"/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Questions on tools, roles, education, preferences</a:t>
            </a:r>
          </a:p>
          <a:p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Wrangling</a:t>
            </a:r>
          </a:p>
          <a:p>
            <a:pPr lvl="1"/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Cleaned nulls, standardized columns</a:t>
            </a:r>
          </a:p>
          <a:p>
            <a:pPr lvl="1"/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Exploded multi-value fields (e.g. languages, databases)</a:t>
            </a:r>
          </a:p>
          <a:p>
            <a:pPr lvl="1"/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Mapped values for readability</a:t>
            </a:r>
          </a:p>
          <a:p>
            <a:pPr lvl="1"/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Compressed CSV uploaded to Cognos</a:t>
            </a:r>
          </a:p>
          <a:p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 Logic</a:t>
            </a:r>
          </a:p>
          <a:p>
            <a:pPr lvl="1"/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Multi-tab layout: Languages, Databases, Platforms, Frameworks, Demographics</a:t>
            </a:r>
          </a:p>
          <a:p>
            <a:pPr lvl="1"/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Top-N filters, conditional palettes, grouped visuals</a:t>
            </a:r>
          </a:p>
          <a:p>
            <a:pPr lvl="1"/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CF71F-8A03-DAC7-4BC2-F05644ECB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169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3F900-F166-BEB7-F740-8C872536D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210DC-B757-47AF-44F4-D6EC9F4B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1D05E-A3D3-356F-EB51-94E7A1AE2A61}"/>
              </a:ext>
            </a:extLst>
          </p:cNvPr>
          <p:cNvSpPr txBox="1">
            <a:spLocks/>
          </p:cNvSpPr>
          <p:nvPr/>
        </p:nvSpPr>
        <p:spPr>
          <a:xfrm>
            <a:off x="1043114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800"/>
          </a:p>
          <a:p>
            <a:pPr marL="0" indent="0">
              <a:buFont typeface="Arial"/>
              <a:buNone/>
            </a:pPr>
            <a:endParaRPr lang="en-US" sz="1800"/>
          </a:p>
          <a:p>
            <a:pPr marL="0" indent="0">
              <a:buFont typeface="Arial"/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C5522-B3DB-66CE-1A82-49EED3A22149}"/>
              </a:ext>
            </a:extLst>
          </p:cNvPr>
          <p:cNvSpPr txBox="1"/>
          <p:nvPr/>
        </p:nvSpPr>
        <p:spPr>
          <a:xfrm>
            <a:off x="4232714" y="1825625"/>
            <a:ext cx="745659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 Technologies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Languages: JavaScript, SQL, HTML/CSS most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Databases: PostgreSQL highest in usage and desirability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Platforms: AWS most used; Vercel and Netlify rising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Frameworks: React &amp; Node.js top usage; FastAPI, Django, Next.js highly desire.</a:t>
            </a:r>
          </a:p>
          <a:p>
            <a:pPr lvl="1"/>
            <a:endParaRPr lang="en-IN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Demographic Snapshot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Age: Majority between 18–34Education: Mostly Bachelor’s/Master’s degrees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Preferences: Younger devs lean toward Rust, Go, Supabase</a:t>
            </a:r>
          </a:p>
          <a:p>
            <a:pPr lvl="1"/>
            <a:endParaRPr lang="en-IN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Trend Highlights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Cloud-native and open-source tools gaining traction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AI/ML frameworks and DevOps tools show rising adoption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TypeScript and Rust gaining momentum among newer developers</a:t>
            </a:r>
            <a:endParaRPr lang="en-IN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sz="1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D70252A-2618-9FCF-F133-A44F52E20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48846" y="1989781"/>
            <a:ext cx="2878437" cy="28784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590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27A2E-C667-F6D3-A1E3-47F70603E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39A591-4DF0-3912-FF72-3FD0BD7B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PROGRAMMING LANGUAGE TRENDS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B8C8AD-F58A-1F17-9CA2-E737E1949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31352" y="1723318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Year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9FB3B79-D3E9-99FC-ECF2-28CCBF647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22602" y="1722464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Year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FAC5CF-1B58-ABB4-D63B-1D931D572459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BAA9DB0-9EAC-9B25-C7F3-3CE83758128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4844E4-424B-F8CE-30DD-A4EE465F3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45" y="2256180"/>
            <a:ext cx="5615440" cy="31548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752847-C8C2-0EB7-C6D6-38D5447B4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56179"/>
            <a:ext cx="5611346" cy="31548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4467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BF14-48B4-018D-63EE-DF24A5A8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4DA4-C4B2-2A92-8A96-C527D8D0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DDBB-31B7-4F81-1E76-90009348F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2579405"/>
            <a:ext cx="5282184" cy="3597558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leads in both usage and desire—remains the universal language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TypeScript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shows rising interest—desire exceeds current usage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Rust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ranks high in desire but low in usage—signals emerging adoption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widely used but less desired—seen as essential, not aspirational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&amp; C# 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more than desired—reflect legacy enterprise reliance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4832D6-6F0A-6E58-0547-EF6DDB16446B}"/>
              </a:ext>
            </a:extLst>
          </p:cNvPr>
          <p:cNvSpPr txBox="1"/>
          <p:nvPr/>
        </p:nvSpPr>
        <p:spPr>
          <a:xfrm>
            <a:off x="838200" y="1904213"/>
            <a:ext cx="2299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Findings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4113B4-74C1-B2D5-E5D3-98FC16BFC60C}"/>
              </a:ext>
            </a:extLst>
          </p:cNvPr>
          <p:cNvSpPr txBox="1"/>
          <p:nvPr/>
        </p:nvSpPr>
        <p:spPr>
          <a:xfrm>
            <a:off x="6251918" y="1904213"/>
            <a:ext cx="2263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Implications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E000E50-3E42-DF68-641D-FF6D0417406C}"/>
              </a:ext>
            </a:extLst>
          </p:cNvPr>
          <p:cNvSpPr txBox="1">
            <a:spLocks/>
          </p:cNvSpPr>
          <p:nvPr/>
        </p:nvSpPr>
        <p:spPr>
          <a:xfrm>
            <a:off x="6251918" y="2579405"/>
            <a:ext cx="5282184" cy="3597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Upskill in TypeScript, Rust, Go</a:t>
            </a:r>
            <a:r>
              <a:rPr lang="en-US" alt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align with developer aspirations</a:t>
            </a:r>
          </a:p>
          <a:p>
            <a:r>
              <a:rPr lang="en-US" alt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Modernize legacy stacks</a:t>
            </a:r>
            <a:r>
              <a:rPr lang="en-US" alt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retain talent and stay competitive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 popular languages 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tooling, hiring, and platform strategy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Balance foundational skills (SQL, Python) 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emerging tech focus</a:t>
            </a:r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288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A0F35-C02C-0C12-3664-049CAC5A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430B-2D6C-26E3-5D00-4D061A25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3FA5-2985-EAFB-8885-6820D4058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26871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0AA0B-A66B-F896-65D9-69DDA700D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01691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Next Year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B4370F-5D43-DA75-3C43-AF775730B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384" y="2537445"/>
            <a:ext cx="5320757" cy="29679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C4E8EA-F930-DD01-72D7-C79478976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84" y="2537445"/>
            <a:ext cx="5309616" cy="29679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28874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"/>
  <p:tag name="ARTICULATE_DESIGN_ID_SLIDE_TEMPLATE_SKILL_NETWORK" val="762xjmeN"/>
  <p:tag name="ARTICULATE_DESIGN_ID_IBM DEVELOPER 2018 WHITE BACKGROUND" val="AcyDFp8V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LIDE_TEMPLATE_skill_network">
  <a:themeElements>
    <a:clrScheme name="IBM Skills Network">
      <a:dk1>
        <a:srgbClr val="262626"/>
      </a:dk1>
      <a:lt1>
        <a:srgbClr val="525252"/>
      </a:lt1>
      <a:dk2>
        <a:srgbClr val="FFFFFF"/>
      </a:dk2>
      <a:lt2>
        <a:srgbClr val="FFFFFF"/>
      </a:lt2>
      <a:accent1>
        <a:srgbClr val="6C4DEA"/>
      </a:accent1>
      <a:accent2>
        <a:srgbClr val="82CFFF"/>
      </a:accent2>
      <a:accent3>
        <a:srgbClr val="FF7EB6"/>
      </a:accent3>
      <a:accent4>
        <a:srgbClr val="3DDBD9"/>
      </a:accent4>
      <a:accent5>
        <a:srgbClr val="5B9BD5"/>
      </a:accent5>
      <a:accent6>
        <a:srgbClr val="525252"/>
      </a:accent6>
      <a:hlink>
        <a:srgbClr val="C1C7CD"/>
      </a:hlink>
      <a:folHlink>
        <a:srgbClr val="DA1E28"/>
      </a:folHlink>
    </a:clrScheme>
    <a:fontScheme name="IBM Skills Network">
      <a:majorFont>
        <a:latin typeface="IBM Plex Sans Semi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Skills Network PPT Template 01.2023.pptx" id="{565886F7-76CC-4370-877F-2511E1EB1B28}" vid="{AD061E48-3596-4052-9172-46F1919207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9" ma:contentTypeDescription="Create a new document." ma:contentTypeScope="" ma:versionID="d7279d4efbac013e02c1e816bc7f7c13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0a3fd1dbe83fc08387abb87098562ef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AWB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bfc8dc1-ab14-4a6b-8a4a-9f7f0b948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AWBlink" ma:index="25" nillable="true" ma:displayName="AWB link" ma:description="Author Workbench link" ma:format="Dropdown" ma:internalName="AWBlink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2edd55d-11a0-43df-8094-42adcb6055ca}" ma:internalName="TaxCatchAll" ma:showField="CatchAllData" ma:web="f80a141d-92ca-4d3d-9308-f7e7b1d44c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5be751-a274-42e8-93fb-f39d3b9bccc8">
      <Terms xmlns="http://schemas.microsoft.com/office/infopath/2007/PartnerControls"/>
    </lcf76f155ced4ddcb4097134ff3c332f>
    <TaxCatchAll xmlns="f80a141d-92ca-4d3d-9308-f7e7b1d44ce8" xsi:nil="true"/>
    <AWBlink xmlns="155be751-a274-42e8-93fb-f39d3b9bccc8" xsi:nil="true"/>
  </documentManagement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AB06F8-DBB4-44C7-AF84-8B098C8B0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155be751-a274-42e8-93fb-f39d3b9bccc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80a141d-92ca-4d3d-9308-f7e7b1d44ce8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IBM PPT Temp Jan 2023</Template>
  <TotalTime>876</TotalTime>
  <Words>1076</Words>
  <Application>Microsoft Office PowerPoint</Application>
  <PresentationFormat>Widescreen</PresentationFormat>
  <Paragraphs>156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Helv</vt:lpstr>
      <vt:lpstr>IBM Plex Mono</vt:lpstr>
      <vt:lpstr>IBM Plex Sans</vt:lpstr>
      <vt:lpstr>IBM Plex Sans SemiBold</vt:lpstr>
      <vt:lpstr>SLIDE_TEMPLATE_skill_network</vt:lpstr>
      <vt:lpstr>NAVIGATING THE TECH HORIZON</vt:lpstr>
      <vt:lpstr>PowerPoint Presentation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TREND</vt:lpstr>
      <vt:lpstr>FUTURE TECHNOLOGY TREND</vt:lpstr>
      <vt:lpstr>DEMOGRAPHICS</vt:lpstr>
      <vt:lpstr>Insights from Dashboard</vt:lpstr>
      <vt:lpstr>OVERALL FINDINGS &amp; IMPLICATIONS</vt:lpstr>
      <vt:lpstr>CONCLUSION</vt:lpstr>
      <vt:lpstr>APPENDIX</vt:lpstr>
      <vt:lpstr> JOB POSTINGS</vt:lpstr>
      <vt:lpstr>POPULAR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Tori Sleeper</dc:creator>
  <cp:lastModifiedBy>saurabh sagar</cp:lastModifiedBy>
  <cp:revision>18</cp:revision>
  <dcterms:created xsi:type="dcterms:W3CDTF">2024-10-30T05:40:03Z</dcterms:created>
  <dcterms:modified xsi:type="dcterms:W3CDTF">2025-08-14T11:06:23Z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  <property fmtid="{D5CDD505-2E9C-101B-9397-08002B2CF9AE}" pid="3" name="MediaServiceImageTags">
    <vt:lpwstr/>
  </property>
  <property fmtid="{D5CDD505-2E9C-101B-9397-08002B2CF9AE}" pid="4" name="ArticulateGUID">
    <vt:lpwstr>07C438A6-8092-445C-AC0D-AE1422093206</vt:lpwstr>
  </property>
  <property fmtid="{D5CDD505-2E9C-101B-9397-08002B2CF9AE}" pid="5" name="ArticulatePath">
    <vt:lpwstr>https://skilluptech.sharepoint.com/sites/Coursera/Shared Documents/General/PPT template/IBM Skills Network PPT Template 01.2023</vt:lpwstr>
  </property>
</Properties>
</file>