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1857375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72C3"/>
    <a:srgbClr val="007D79"/>
    <a:srgbClr val="D02670"/>
    <a:srgbClr val="231F20"/>
    <a:srgbClr val="33B1FF"/>
    <a:srgbClr val="262626"/>
    <a:srgbClr val="525252"/>
    <a:srgbClr val="BE9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0824" autoAdjust="0"/>
  </p:normalViewPr>
  <p:slideViewPr>
    <p:cSldViewPr snapToGrid="0">
      <p:cViewPr varScale="1">
        <p:scale>
          <a:sx n="81" d="100"/>
          <a:sy n="81" d="100"/>
        </p:scale>
        <p:origin x="48" y="62"/>
      </p:cViewPr>
      <p:guideLst>
        <p:guide orient="horz" pos="744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fsaurabh/StackOverFlow-survey-capston-project/blob/main/3_Dashboard/cognos_dashboard_survey.pdf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5" Type="http://schemas.openxmlformats.org/officeDocument/2006/relationships/hyperlink" Target="https://svgsilh.com/image/1237280.html" TargetMode="Externa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4055" y="1417320"/>
            <a:ext cx="4041648" cy="2212848"/>
          </a:xfrm>
          <a:noFill/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NAVIGATING THE TECH HORIZON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4640" y="3822193"/>
            <a:ext cx="3941063" cy="1005840"/>
          </a:xfrm>
          <a:noFill/>
        </p:spPr>
        <p:txBody>
          <a:bodyPr>
            <a:normAutofit fontScale="92500"/>
          </a:bodyPr>
          <a:lstStyle/>
          <a:p>
            <a:r>
              <a:rPr lang="en-US" sz="3600" dirty="0">
                <a:solidFill>
                  <a:schemeClr val="bg1"/>
                </a:solidFill>
                <a:latin typeface="IBM Plex Sans SemiBold" panose="020B0703050203000203" pitchFamily="34" charset="0"/>
              </a:rPr>
              <a:t>SURVEY INSIGHTS FOR INNOVATION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432" y="476695"/>
            <a:ext cx="4794861" cy="435133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27E98-BED1-CEC7-1D02-B586F858EE8E}"/>
              </a:ext>
            </a:extLst>
          </p:cNvPr>
          <p:cNvSpPr txBox="1"/>
          <p:nvPr/>
        </p:nvSpPr>
        <p:spPr>
          <a:xfrm>
            <a:off x="9588054" y="4910328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SAURABH SAGAR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75058-45DC-3F79-1EB4-E26CEF3C4F45}"/>
              </a:ext>
            </a:extLst>
          </p:cNvPr>
          <p:cNvSpPr txBox="1"/>
          <p:nvPr/>
        </p:nvSpPr>
        <p:spPr>
          <a:xfrm>
            <a:off x="9376457" y="5279660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AUGUST 14</a:t>
            </a:r>
            <a:r>
              <a:rPr lang="en-IN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, 2025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tops both usage and desire—clear leader.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Redis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highly desired but underused—signals growing interest.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Supabase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emerging—developer-friendly and gaining traction.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used but not desired—likely legacy-driven.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Elasticsearch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shows declining appeal despite high usage.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Prioritize PostgreSQL and Redis 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future-proof tech stacks.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Upskill teams 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high-demand tools like PostgreSQL, Redis, MongoDB.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Watch Supabase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—could be a strategic asset for agile development.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Reevaluate legacy tools 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 Oracle for cost and relevance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09661" y="2386941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 err="1">
                <a:solidFill>
                  <a:srgbClr val="C1C7C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StackOverFlow</a:t>
            </a:r>
            <a:r>
              <a:rPr lang="en-IN" sz="2400" dirty="0">
                <a:solidFill>
                  <a:srgbClr val="C1C7C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-survey-</a:t>
            </a:r>
            <a:r>
              <a:rPr lang="en-IN" sz="2400" dirty="0" err="1">
                <a:solidFill>
                  <a:srgbClr val="C1C7C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capston</a:t>
            </a:r>
            <a:r>
              <a:rPr lang="en-IN" sz="2400" dirty="0">
                <a:solidFill>
                  <a:srgbClr val="C1C7C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-project/3_Dashboard/cognos_dashboard_survey.pdf at main · Ifsaurabh/</a:t>
            </a:r>
            <a:r>
              <a:rPr lang="en-IN" sz="2400" dirty="0" err="1">
                <a:solidFill>
                  <a:srgbClr val="C1C7C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StackOverFlow</a:t>
            </a:r>
            <a:r>
              <a:rPr lang="en-IN" sz="2400" dirty="0">
                <a:solidFill>
                  <a:srgbClr val="C1C7C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-survey-</a:t>
            </a:r>
            <a:r>
              <a:rPr lang="en-IN" sz="2400" dirty="0" err="1">
                <a:solidFill>
                  <a:srgbClr val="C1C7C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capston</a:t>
            </a:r>
            <a:r>
              <a:rPr lang="en-I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-project</a:t>
            </a: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75" y="1901819"/>
            <a:ext cx="3054361" cy="3054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CURRENT TECHNOLOGY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FB03-F857-3EC0-249E-AE03F391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3AA31-0585-5B02-8EC4-1738E8A83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16" y="1379308"/>
            <a:ext cx="9180192" cy="54786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FUTURE TECHNOLOGY TREND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1AAC2E-E8CD-718D-53AB-9F05DD2D15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1514" y="1389882"/>
            <a:ext cx="8701727" cy="5265235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1A98-8DF3-E66E-19C4-7D764255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AFCED-6AAB-F6F1-BA79-3A2F3AA29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429" y="1396816"/>
            <a:ext cx="9235653" cy="54611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</a:rPr>
              <a:t>Insights from Dashboard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690688"/>
            <a:ext cx="4351338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leads across the stack, reinforcing its role in full-stack development.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platforms (AWS, Azure, GCP) are both widely used and highly desired—cloud-native is the norm.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 dominates, but interest in Redis and Supabase signals a shift toward real-time and flexible data solutions.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 trends show evolution, with React and Next.js favored, and rising curiosity in Svelte and Astro.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Demographics reveal a skilled, global, mid-career developer base—ideal for driving adoption of emerging tech.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68422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Modern stacks dominate: JavaScript, React, PostgreSQL, and AWS are central to developer workflows, reflecting industry-wide adoption.</a:t>
            </a: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Emerging tools gaining ground: Supabase, Vercel, and Astro show strong future interest, especially among younger developers and startups.</a:t>
            </a: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 demographics: Respondents are mostly aged 25–34, hold Bachelor’s or Master’s degrees, and represent a globally distributed, technically skilled audience.</a:t>
            </a: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 trends: Developers favor tools that are fast, scalable, and community-supported—indicating a shift toward open-source and cloud-native solutions.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6586" y="169068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 alignment: Prioritize support and optimization for widely used and rising technologies to stay relevant and developer-friendly.</a:t>
            </a: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Talent targeting: Focus hiring, training, and outreach on mid-career professionals with experience in modern stacks and cloud platforms.</a:t>
            </a: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Strategic positioning: Invest in integrations, documentation, and partnerships with trending platforms and frameworks to enhance adoption.</a:t>
            </a: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roadmap: Consider developer preferences when shaping future features—speed, simplicity, and flexibility are key drivers.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62237F-B1D1-7845-1CDA-1557AC2B10B2}"/>
              </a:ext>
            </a:extLst>
          </p:cNvPr>
          <p:cNvSpPr txBox="1"/>
          <p:nvPr/>
        </p:nvSpPr>
        <p:spPr>
          <a:xfrm>
            <a:off x="5799842" y="1825625"/>
            <a:ext cx="473618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developer ecosystem is anchored in JavaScript, cloud platforms, and relational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trends point toward performance-focused languages, real-time databases, and modern frameworks.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community is young, educated, and globally diverse—well-positioned to shape the next wave of technological evolution.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Organizations should align their tech strategies with these preferences to attract talent and stay competitive.</a:t>
            </a:r>
            <a:endParaRPr lang="en-IN" sz="16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APPENDIX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Summary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Source: Stack Overflow Developer Survey 2024Responses: ~65,000 globally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Format: CSV with multi-select columns (e.g. languages, databases)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Wrangling: Cleaned nulls, exploded multi-value fields, mapped values for readability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Upload: Compressed CSV imported into Cognos</a:t>
            </a: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 Logic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Platform: IBM Cognos Analytics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Structure: Multi-tab layout—Languages, Databases, Platforms, Frameworks, Demographics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Techniques Used:</a:t>
            </a:r>
          </a:p>
          <a:p>
            <a:pPr lvl="2"/>
            <a:r>
              <a:rPr lang="en-US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Top-N filtering</a:t>
            </a:r>
          </a:p>
          <a:p>
            <a:pPr lvl="2"/>
            <a:r>
              <a:rPr lang="en-US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Conditional palettes</a:t>
            </a:r>
          </a:p>
          <a:p>
            <a:pPr lvl="2"/>
            <a:r>
              <a:rPr lang="en-US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Grouped visuals by experience and region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914400" y="2191385"/>
            <a:ext cx="10489276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2D5CC-956A-43B4-AEF2-B5FA5ADB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533" y="1418822"/>
            <a:ext cx="8997714" cy="53401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– Charts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 &amp; Implications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26CE94-1505-71E7-3020-6A2545B0B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143" y="1437675"/>
            <a:ext cx="8997714" cy="53401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1668547"/>
            <a:ext cx="7068725" cy="47416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Languages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JavaScript, SQL, HTML/CSS lead in usage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and TypeScript dominate future interest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 ranks highest in both usage and desirability</a:t>
            </a: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—suggests long-term viability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Supabase shows rapid growth, especially among younger developers—worth monitoring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AWS is most used and most desired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Vercel and Netlify gaining traction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&amp; Node.js continue to anchor full-stack development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hi-IN" sz="1600" dirty="0">
                <a:solidFill>
                  <a:schemeClr val="bg1"/>
                </a:solidFill>
                <a:latin typeface="Calibri" panose="020F0502020204030204" pitchFamily="34" charset="0"/>
              </a:rPr>
              <a:t>,</a:t>
            </a: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Django, and Next.js is showing strong future demand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Demographics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Majority aged between 18-34 with Bachelor’s/Master’s degree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Younger Devs favor stacks like Rust, Go, Supabase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Purpose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To analyze developer technology preferences and trends using Stack Overflow survey data, enabling data-driven decisions in tooling, hiring, and platform strategy.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Target Audience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Engineering managers &amp; Tech leads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Product owners &amp; Platform strategists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Developer relations &amp; Community teams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Value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Identifies top-used and most-desired technologies across languages, databases, platforms, and frameworks.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Highlights demographic insights to align tooling with developer segments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Supports strategic planning for tech stack evolution and developer engagement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 Overflow Developer Survey 2024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65,000+ global responses across tech and demographics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 Method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survey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 on tools, roles, education, preferences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Wrangling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Cleaned nulls, standardized columns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Exploded multi-value fields (e.g. languages, databases)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Mapped values for readability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Compressed CSV uploaded to Cognos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 Logic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Multi-tab layout: Languages, Databases, Platforms, Frameworks, Demographics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Top-N filters, conditional palettes, grouped visuals</a:t>
            </a:r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3F900-F166-BEB7-F740-8C872536D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10DC-B757-47AF-44F4-D6EC9F4B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D05E-A3D3-356F-EB51-94E7A1AE2A61}"/>
              </a:ext>
            </a:extLst>
          </p:cNvPr>
          <p:cNvSpPr txBox="1">
            <a:spLocks/>
          </p:cNvSpPr>
          <p:nvPr/>
        </p:nvSpPr>
        <p:spPr>
          <a:xfrm>
            <a:off x="1043114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800"/>
          </a:p>
          <a:p>
            <a:pPr marL="0" indent="0">
              <a:buFont typeface="Arial"/>
              <a:buNone/>
            </a:pPr>
            <a:endParaRPr lang="en-US" sz="1800"/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C5522-B3DB-66CE-1A82-49EED3A22149}"/>
              </a:ext>
            </a:extLst>
          </p:cNvPr>
          <p:cNvSpPr txBox="1"/>
          <p:nvPr/>
        </p:nvSpPr>
        <p:spPr>
          <a:xfrm>
            <a:off x="4232714" y="1825625"/>
            <a:ext cx="745659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Technologies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Languages: JavaScript, SQL, HTML/CSS most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Databases: PostgreSQL highest in usage and desirability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Platforms: AWS most used; Vercel and Netlify rising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Frameworks: React &amp; Node.js top usage; FastAPI, Django, Next.js highly desire.</a:t>
            </a:r>
          </a:p>
          <a:p>
            <a:pPr lvl="1"/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Demographic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Age: Majority between 18–34Education: Mostly Bachelor’s/Master’s degrees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Preferences: Younger devs lean toward Rust, Go, Supabase</a:t>
            </a:r>
          </a:p>
          <a:p>
            <a:pPr lvl="1"/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Trend Highlights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Cloud-native and open-source tools gaining 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AI/ML frameworks and DevOps tools show rising adoption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 and Rust gaining momentum among newer developers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D70252A-2618-9FCF-F133-A44F52E20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8846" y="1989781"/>
            <a:ext cx="2878437" cy="28784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590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1352" y="1723318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2602" y="1722464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844E4-424B-F8CE-30DD-A4EE465F3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5" y="2256180"/>
            <a:ext cx="5615440" cy="3154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52847-C8C2-0EB7-C6D6-38D5447B4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56179"/>
            <a:ext cx="5611346" cy="31548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2579405"/>
            <a:ext cx="5282184" cy="3597558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leads in both usage and desire—remains the universal language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shows rising interest—desire exceeds current usage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Rust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ranks high in desire but low in usage—signals emerging adoption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widely used but less desired—seen as essential, not aspirational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&amp; C#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more than desired—reflect legacy enterprise reliance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832D6-6F0A-6E58-0547-EF6DDB16446B}"/>
              </a:ext>
            </a:extLst>
          </p:cNvPr>
          <p:cNvSpPr txBox="1"/>
          <p:nvPr/>
        </p:nvSpPr>
        <p:spPr>
          <a:xfrm>
            <a:off x="838200" y="1904213"/>
            <a:ext cx="2299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113B4-74C1-B2D5-E5D3-98FC16BFC60C}"/>
              </a:ext>
            </a:extLst>
          </p:cNvPr>
          <p:cNvSpPr txBox="1"/>
          <p:nvPr/>
        </p:nvSpPr>
        <p:spPr>
          <a:xfrm>
            <a:off x="6251918" y="1904213"/>
            <a:ext cx="2263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000E50-3E42-DF68-641D-FF6D0417406C}"/>
              </a:ext>
            </a:extLst>
          </p:cNvPr>
          <p:cNvSpPr txBox="1">
            <a:spLocks/>
          </p:cNvSpPr>
          <p:nvPr/>
        </p:nvSpPr>
        <p:spPr>
          <a:xfrm>
            <a:off x="6251918" y="2579405"/>
            <a:ext cx="5282184" cy="3597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Upskill in TypeScript, Rust, Go</a:t>
            </a:r>
            <a:r>
              <a:rPr lang="en-US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align with developer aspirations</a:t>
            </a:r>
          </a:p>
          <a:p>
            <a:r>
              <a:rPr lang="en-US" alt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Modernize legacy stacks</a:t>
            </a:r>
            <a:r>
              <a:rPr lang="en-US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retain talent and stay competitive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 popular languages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tooling, hiring, and platform strategy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foundational skills (SQL, Python)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emerging tech focus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26871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1691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B4370F-5D43-DA75-3C43-AF775730B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537445"/>
            <a:ext cx="5320757" cy="2967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C4E8EA-F930-DD01-72D7-C79478976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4" y="2537445"/>
            <a:ext cx="5309616" cy="29679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Props1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877</TotalTime>
  <Words>1081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NAVIGATING THE TECH HORIZON</vt:lpstr>
      <vt:lpstr>PowerPoint Presentation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TREND</vt:lpstr>
      <vt:lpstr>FUTURE TECHNOLOGY TREND</vt:lpstr>
      <vt:lpstr>DEMOGRAPHICS</vt:lpstr>
      <vt:lpstr>Insights from Dashboard</vt:lpstr>
      <vt:lpstr>OVERALL FINDINGS &amp;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saurabh sagar</cp:lastModifiedBy>
  <cp:revision>19</cp:revision>
  <dcterms:created xsi:type="dcterms:W3CDTF">2024-10-30T05:40:03Z</dcterms:created>
  <dcterms:modified xsi:type="dcterms:W3CDTF">2025-08-15T02:05:39Z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