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78"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C09C8-7317-53E6-8425-4A11C5C990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F9FD76-E309-CFAB-5687-1266028295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7F950A-509B-509F-8543-0E3D2FB7A316}"/>
              </a:ext>
            </a:extLst>
          </p:cNvPr>
          <p:cNvSpPr>
            <a:spLocks noGrp="1"/>
          </p:cNvSpPr>
          <p:nvPr>
            <p:ph type="dt" sz="half" idx="10"/>
          </p:nvPr>
        </p:nvSpPr>
        <p:spPr/>
        <p:txBody>
          <a:bodyPr/>
          <a:lstStyle/>
          <a:p>
            <a:fld id="{77F4CB0E-05A0-4FB1-A140-3E3A5E982E1B}" type="datetimeFigureOut">
              <a:rPr lang="en-US" smtClean="0"/>
              <a:t>5/24/2023</a:t>
            </a:fld>
            <a:endParaRPr lang="en-US"/>
          </a:p>
        </p:txBody>
      </p:sp>
      <p:sp>
        <p:nvSpPr>
          <p:cNvPr id="5" name="Footer Placeholder 4">
            <a:extLst>
              <a:ext uri="{FF2B5EF4-FFF2-40B4-BE49-F238E27FC236}">
                <a16:creationId xmlns:a16="http://schemas.microsoft.com/office/drawing/2014/main" id="{18BFDFAD-709F-01DF-B80C-01657E0797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3F30E-26E8-AC0F-69DD-5F0505319092}"/>
              </a:ext>
            </a:extLst>
          </p:cNvPr>
          <p:cNvSpPr>
            <a:spLocks noGrp="1"/>
          </p:cNvSpPr>
          <p:nvPr>
            <p:ph type="sldNum" sz="quarter" idx="12"/>
          </p:nvPr>
        </p:nvSpPr>
        <p:spPr/>
        <p:txBody>
          <a:bodyPr/>
          <a:lstStyle/>
          <a:p>
            <a:fld id="{8CD09368-AE42-4236-8A2B-60A905996EE9}" type="slidenum">
              <a:rPr lang="en-US" smtClean="0"/>
              <a:t>‹#›</a:t>
            </a:fld>
            <a:endParaRPr lang="en-US"/>
          </a:p>
        </p:txBody>
      </p:sp>
    </p:spTree>
    <p:extLst>
      <p:ext uri="{BB962C8B-B14F-4D97-AF65-F5344CB8AC3E}">
        <p14:creationId xmlns:p14="http://schemas.microsoft.com/office/powerpoint/2010/main" val="4012939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4C88-2306-EE43-421A-6837C76BD2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8202B8-16A8-1D0D-2FC1-4B6F811C5A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8C713A-B98C-29D2-EFFE-96A3C032150B}"/>
              </a:ext>
            </a:extLst>
          </p:cNvPr>
          <p:cNvSpPr>
            <a:spLocks noGrp="1"/>
          </p:cNvSpPr>
          <p:nvPr>
            <p:ph type="dt" sz="half" idx="10"/>
          </p:nvPr>
        </p:nvSpPr>
        <p:spPr/>
        <p:txBody>
          <a:bodyPr/>
          <a:lstStyle/>
          <a:p>
            <a:fld id="{77F4CB0E-05A0-4FB1-A140-3E3A5E982E1B}" type="datetimeFigureOut">
              <a:rPr lang="en-US" smtClean="0"/>
              <a:t>5/24/2023</a:t>
            </a:fld>
            <a:endParaRPr lang="en-US"/>
          </a:p>
        </p:txBody>
      </p:sp>
      <p:sp>
        <p:nvSpPr>
          <p:cNvPr id="5" name="Footer Placeholder 4">
            <a:extLst>
              <a:ext uri="{FF2B5EF4-FFF2-40B4-BE49-F238E27FC236}">
                <a16:creationId xmlns:a16="http://schemas.microsoft.com/office/drawing/2014/main" id="{E00FA472-110B-0FC5-B87D-77EF151D98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A6B70C-2CF2-6F21-BA46-F9134DC2674B}"/>
              </a:ext>
            </a:extLst>
          </p:cNvPr>
          <p:cNvSpPr>
            <a:spLocks noGrp="1"/>
          </p:cNvSpPr>
          <p:nvPr>
            <p:ph type="sldNum" sz="quarter" idx="12"/>
          </p:nvPr>
        </p:nvSpPr>
        <p:spPr/>
        <p:txBody>
          <a:bodyPr/>
          <a:lstStyle/>
          <a:p>
            <a:fld id="{8CD09368-AE42-4236-8A2B-60A905996EE9}" type="slidenum">
              <a:rPr lang="en-US" smtClean="0"/>
              <a:t>‹#›</a:t>
            </a:fld>
            <a:endParaRPr lang="en-US"/>
          </a:p>
        </p:txBody>
      </p:sp>
    </p:spTree>
    <p:extLst>
      <p:ext uri="{BB962C8B-B14F-4D97-AF65-F5344CB8AC3E}">
        <p14:creationId xmlns:p14="http://schemas.microsoft.com/office/powerpoint/2010/main" val="1874443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7827BF-721E-A399-848D-4CEC234AFF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BC8837-16A4-22EC-3AEB-B67E5D2C10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6388A4-8613-B3AE-1B9F-9403BE9769C6}"/>
              </a:ext>
            </a:extLst>
          </p:cNvPr>
          <p:cNvSpPr>
            <a:spLocks noGrp="1"/>
          </p:cNvSpPr>
          <p:nvPr>
            <p:ph type="dt" sz="half" idx="10"/>
          </p:nvPr>
        </p:nvSpPr>
        <p:spPr/>
        <p:txBody>
          <a:bodyPr/>
          <a:lstStyle/>
          <a:p>
            <a:fld id="{77F4CB0E-05A0-4FB1-A140-3E3A5E982E1B}" type="datetimeFigureOut">
              <a:rPr lang="en-US" smtClean="0"/>
              <a:t>5/24/2023</a:t>
            </a:fld>
            <a:endParaRPr lang="en-US"/>
          </a:p>
        </p:txBody>
      </p:sp>
      <p:sp>
        <p:nvSpPr>
          <p:cNvPr id="5" name="Footer Placeholder 4">
            <a:extLst>
              <a:ext uri="{FF2B5EF4-FFF2-40B4-BE49-F238E27FC236}">
                <a16:creationId xmlns:a16="http://schemas.microsoft.com/office/drawing/2014/main" id="{FA549A52-743E-1829-BED9-C14FD62C80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DB7360-ABD6-3478-BB62-C555D51785CA}"/>
              </a:ext>
            </a:extLst>
          </p:cNvPr>
          <p:cNvSpPr>
            <a:spLocks noGrp="1"/>
          </p:cNvSpPr>
          <p:nvPr>
            <p:ph type="sldNum" sz="quarter" idx="12"/>
          </p:nvPr>
        </p:nvSpPr>
        <p:spPr/>
        <p:txBody>
          <a:bodyPr/>
          <a:lstStyle/>
          <a:p>
            <a:fld id="{8CD09368-AE42-4236-8A2B-60A905996EE9}" type="slidenum">
              <a:rPr lang="en-US" smtClean="0"/>
              <a:t>‹#›</a:t>
            </a:fld>
            <a:endParaRPr lang="en-US"/>
          </a:p>
        </p:txBody>
      </p:sp>
    </p:spTree>
    <p:extLst>
      <p:ext uri="{BB962C8B-B14F-4D97-AF65-F5344CB8AC3E}">
        <p14:creationId xmlns:p14="http://schemas.microsoft.com/office/powerpoint/2010/main" val="299507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5E49B-254B-8AEC-DA5D-92C4B570D0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E66E27-C95F-7B34-09AA-FFB4BD9B44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D9607-06CC-F4FC-901F-A23BAA40C765}"/>
              </a:ext>
            </a:extLst>
          </p:cNvPr>
          <p:cNvSpPr>
            <a:spLocks noGrp="1"/>
          </p:cNvSpPr>
          <p:nvPr>
            <p:ph type="dt" sz="half" idx="10"/>
          </p:nvPr>
        </p:nvSpPr>
        <p:spPr/>
        <p:txBody>
          <a:bodyPr/>
          <a:lstStyle/>
          <a:p>
            <a:fld id="{77F4CB0E-05A0-4FB1-A140-3E3A5E982E1B}" type="datetimeFigureOut">
              <a:rPr lang="en-US" smtClean="0"/>
              <a:t>5/24/2023</a:t>
            </a:fld>
            <a:endParaRPr lang="en-US"/>
          </a:p>
        </p:txBody>
      </p:sp>
      <p:sp>
        <p:nvSpPr>
          <p:cNvPr id="5" name="Footer Placeholder 4">
            <a:extLst>
              <a:ext uri="{FF2B5EF4-FFF2-40B4-BE49-F238E27FC236}">
                <a16:creationId xmlns:a16="http://schemas.microsoft.com/office/drawing/2014/main" id="{AA090805-C22D-FB6C-8E57-AB3DF434F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935B18-FC90-04AD-F4A7-C298FE561836}"/>
              </a:ext>
            </a:extLst>
          </p:cNvPr>
          <p:cNvSpPr>
            <a:spLocks noGrp="1"/>
          </p:cNvSpPr>
          <p:nvPr>
            <p:ph type="sldNum" sz="quarter" idx="12"/>
          </p:nvPr>
        </p:nvSpPr>
        <p:spPr/>
        <p:txBody>
          <a:bodyPr/>
          <a:lstStyle/>
          <a:p>
            <a:fld id="{8CD09368-AE42-4236-8A2B-60A905996EE9}" type="slidenum">
              <a:rPr lang="en-US" smtClean="0"/>
              <a:t>‹#›</a:t>
            </a:fld>
            <a:endParaRPr lang="en-US"/>
          </a:p>
        </p:txBody>
      </p:sp>
    </p:spTree>
    <p:extLst>
      <p:ext uri="{BB962C8B-B14F-4D97-AF65-F5344CB8AC3E}">
        <p14:creationId xmlns:p14="http://schemas.microsoft.com/office/powerpoint/2010/main" val="3895135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47D0-6033-5F37-6ABF-30B696A314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E9E4BB-F3E0-4193-CC0C-B9B925C69E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9D3FD2-A156-649D-BADA-C350266AC1C4}"/>
              </a:ext>
            </a:extLst>
          </p:cNvPr>
          <p:cNvSpPr>
            <a:spLocks noGrp="1"/>
          </p:cNvSpPr>
          <p:nvPr>
            <p:ph type="dt" sz="half" idx="10"/>
          </p:nvPr>
        </p:nvSpPr>
        <p:spPr/>
        <p:txBody>
          <a:bodyPr/>
          <a:lstStyle/>
          <a:p>
            <a:fld id="{77F4CB0E-05A0-4FB1-A140-3E3A5E982E1B}" type="datetimeFigureOut">
              <a:rPr lang="en-US" smtClean="0"/>
              <a:t>5/24/2023</a:t>
            </a:fld>
            <a:endParaRPr lang="en-US"/>
          </a:p>
        </p:txBody>
      </p:sp>
      <p:sp>
        <p:nvSpPr>
          <p:cNvPr id="5" name="Footer Placeholder 4">
            <a:extLst>
              <a:ext uri="{FF2B5EF4-FFF2-40B4-BE49-F238E27FC236}">
                <a16:creationId xmlns:a16="http://schemas.microsoft.com/office/drawing/2014/main" id="{046C069C-433B-3B9A-A4A5-1D661FE3F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18660F-300E-140E-D013-FE1E4FA7DA9E}"/>
              </a:ext>
            </a:extLst>
          </p:cNvPr>
          <p:cNvSpPr>
            <a:spLocks noGrp="1"/>
          </p:cNvSpPr>
          <p:nvPr>
            <p:ph type="sldNum" sz="quarter" idx="12"/>
          </p:nvPr>
        </p:nvSpPr>
        <p:spPr/>
        <p:txBody>
          <a:bodyPr/>
          <a:lstStyle/>
          <a:p>
            <a:fld id="{8CD09368-AE42-4236-8A2B-60A905996EE9}" type="slidenum">
              <a:rPr lang="en-US" smtClean="0"/>
              <a:t>‹#›</a:t>
            </a:fld>
            <a:endParaRPr lang="en-US"/>
          </a:p>
        </p:txBody>
      </p:sp>
    </p:spTree>
    <p:extLst>
      <p:ext uri="{BB962C8B-B14F-4D97-AF65-F5344CB8AC3E}">
        <p14:creationId xmlns:p14="http://schemas.microsoft.com/office/powerpoint/2010/main" val="932461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85B52-4C06-AFE6-A383-44508D3B5C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F1A50-887A-D771-738A-A63C6FFAEA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9E4F8B-C65B-FC65-8C50-97240155BF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F655E3-C792-928E-18C6-7FD0047A06A4}"/>
              </a:ext>
            </a:extLst>
          </p:cNvPr>
          <p:cNvSpPr>
            <a:spLocks noGrp="1"/>
          </p:cNvSpPr>
          <p:nvPr>
            <p:ph type="dt" sz="half" idx="10"/>
          </p:nvPr>
        </p:nvSpPr>
        <p:spPr/>
        <p:txBody>
          <a:bodyPr/>
          <a:lstStyle/>
          <a:p>
            <a:fld id="{77F4CB0E-05A0-4FB1-A140-3E3A5E982E1B}" type="datetimeFigureOut">
              <a:rPr lang="en-US" smtClean="0"/>
              <a:t>5/24/2023</a:t>
            </a:fld>
            <a:endParaRPr lang="en-US"/>
          </a:p>
        </p:txBody>
      </p:sp>
      <p:sp>
        <p:nvSpPr>
          <p:cNvPr id="6" name="Footer Placeholder 5">
            <a:extLst>
              <a:ext uri="{FF2B5EF4-FFF2-40B4-BE49-F238E27FC236}">
                <a16:creationId xmlns:a16="http://schemas.microsoft.com/office/drawing/2014/main" id="{29160A9A-DECD-AFF7-3377-67072A7DE4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55F3A2-721D-70F3-80C0-05F83E48F318}"/>
              </a:ext>
            </a:extLst>
          </p:cNvPr>
          <p:cNvSpPr>
            <a:spLocks noGrp="1"/>
          </p:cNvSpPr>
          <p:nvPr>
            <p:ph type="sldNum" sz="quarter" idx="12"/>
          </p:nvPr>
        </p:nvSpPr>
        <p:spPr/>
        <p:txBody>
          <a:bodyPr/>
          <a:lstStyle/>
          <a:p>
            <a:fld id="{8CD09368-AE42-4236-8A2B-60A905996EE9}" type="slidenum">
              <a:rPr lang="en-US" smtClean="0"/>
              <a:t>‹#›</a:t>
            </a:fld>
            <a:endParaRPr lang="en-US"/>
          </a:p>
        </p:txBody>
      </p:sp>
    </p:spTree>
    <p:extLst>
      <p:ext uri="{BB962C8B-B14F-4D97-AF65-F5344CB8AC3E}">
        <p14:creationId xmlns:p14="http://schemas.microsoft.com/office/powerpoint/2010/main" val="3369543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B2F4-20AD-E300-6C13-DC544013A8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50BBB5-DC13-5C86-D63E-37E31FC066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E6246E-94C1-48FC-2D78-F88F51353D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4A1EB8-01C2-3641-7C7F-7E38526F9F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4A49E6-6646-BD5E-79B5-F4D209576E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C3C862-9724-48C8-29FB-1DDAE1937B04}"/>
              </a:ext>
            </a:extLst>
          </p:cNvPr>
          <p:cNvSpPr>
            <a:spLocks noGrp="1"/>
          </p:cNvSpPr>
          <p:nvPr>
            <p:ph type="dt" sz="half" idx="10"/>
          </p:nvPr>
        </p:nvSpPr>
        <p:spPr/>
        <p:txBody>
          <a:bodyPr/>
          <a:lstStyle/>
          <a:p>
            <a:fld id="{77F4CB0E-05A0-4FB1-A140-3E3A5E982E1B}" type="datetimeFigureOut">
              <a:rPr lang="en-US" smtClean="0"/>
              <a:t>5/24/2023</a:t>
            </a:fld>
            <a:endParaRPr lang="en-US"/>
          </a:p>
        </p:txBody>
      </p:sp>
      <p:sp>
        <p:nvSpPr>
          <p:cNvPr id="8" name="Footer Placeholder 7">
            <a:extLst>
              <a:ext uri="{FF2B5EF4-FFF2-40B4-BE49-F238E27FC236}">
                <a16:creationId xmlns:a16="http://schemas.microsoft.com/office/drawing/2014/main" id="{4C9C8130-A89E-AF2C-7C59-63131409CE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6473EA-505A-D91A-DF86-6EC817F2DCB9}"/>
              </a:ext>
            </a:extLst>
          </p:cNvPr>
          <p:cNvSpPr>
            <a:spLocks noGrp="1"/>
          </p:cNvSpPr>
          <p:nvPr>
            <p:ph type="sldNum" sz="quarter" idx="12"/>
          </p:nvPr>
        </p:nvSpPr>
        <p:spPr/>
        <p:txBody>
          <a:bodyPr/>
          <a:lstStyle/>
          <a:p>
            <a:fld id="{8CD09368-AE42-4236-8A2B-60A905996EE9}" type="slidenum">
              <a:rPr lang="en-US" smtClean="0"/>
              <a:t>‹#›</a:t>
            </a:fld>
            <a:endParaRPr lang="en-US"/>
          </a:p>
        </p:txBody>
      </p:sp>
    </p:spTree>
    <p:extLst>
      <p:ext uri="{BB962C8B-B14F-4D97-AF65-F5344CB8AC3E}">
        <p14:creationId xmlns:p14="http://schemas.microsoft.com/office/powerpoint/2010/main" val="3665088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798E-A792-6CCF-193A-8AA78BC5CD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E57B7D-74D7-8579-C3B1-5E5F04E50379}"/>
              </a:ext>
            </a:extLst>
          </p:cNvPr>
          <p:cNvSpPr>
            <a:spLocks noGrp="1"/>
          </p:cNvSpPr>
          <p:nvPr>
            <p:ph type="dt" sz="half" idx="10"/>
          </p:nvPr>
        </p:nvSpPr>
        <p:spPr/>
        <p:txBody>
          <a:bodyPr/>
          <a:lstStyle/>
          <a:p>
            <a:fld id="{77F4CB0E-05A0-4FB1-A140-3E3A5E982E1B}" type="datetimeFigureOut">
              <a:rPr lang="en-US" smtClean="0"/>
              <a:t>5/24/2023</a:t>
            </a:fld>
            <a:endParaRPr lang="en-US"/>
          </a:p>
        </p:txBody>
      </p:sp>
      <p:sp>
        <p:nvSpPr>
          <p:cNvPr id="4" name="Footer Placeholder 3">
            <a:extLst>
              <a:ext uri="{FF2B5EF4-FFF2-40B4-BE49-F238E27FC236}">
                <a16:creationId xmlns:a16="http://schemas.microsoft.com/office/drawing/2014/main" id="{5B68DD4E-627E-76E8-2346-04BD36B487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1E523-1209-ED2A-2EC8-B4A0CD0BAAC7}"/>
              </a:ext>
            </a:extLst>
          </p:cNvPr>
          <p:cNvSpPr>
            <a:spLocks noGrp="1"/>
          </p:cNvSpPr>
          <p:nvPr>
            <p:ph type="sldNum" sz="quarter" idx="12"/>
          </p:nvPr>
        </p:nvSpPr>
        <p:spPr/>
        <p:txBody>
          <a:bodyPr/>
          <a:lstStyle/>
          <a:p>
            <a:fld id="{8CD09368-AE42-4236-8A2B-60A905996EE9}" type="slidenum">
              <a:rPr lang="en-US" smtClean="0"/>
              <a:t>‹#›</a:t>
            </a:fld>
            <a:endParaRPr lang="en-US"/>
          </a:p>
        </p:txBody>
      </p:sp>
    </p:spTree>
    <p:extLst>
      <p:ext uri="{BB962C8B-B14F-4D97-AF65-F5344CB8AC3E}">
        <p14:creationId xmlns:p14="http://schemas.microsoft.com/office/powerpoint/2010/main" val="1673993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9CA03F-5D1C-A4B6-89D3-1A85BC78854F}"/>
              </a:ext>
            </a:extLst>
          </p:cNvPr>
          <p:cNvSpPr>
            <a:spLocks noGrp="1"/>
          </p:cNvSpPr>
          <p:nvPr>
            <p:ph type="dt" sz="half" idx="10"/>
          </p:nvPr>
        </p:nvSpPr>
        <p:spPr/>
        <p:txBody>
          <a:bodyPr/>
          <a:lstStyle/>
          <a:p>
            <a:fld id="{77F4CB0E-05A0-4FB1-A140-3E3A5E982E1B}" type="datetimeFigureOut">
              <a:rPr lang="en-US" smtClean="0"/>
              <a:t>5/24/2023</a:t>
            </a:fld>
            <a:endParaRPr lang="en-US"/>
          </a:p>
        </p:txBody>
      </p:sp>
      <p:sp>
        <p:nvSpPr>
          <p:cNvPr id="3" name="Footer Placeholder 2">
            <a:extLst>
              <a:ext uri="{FF2B5EF4-FFF2-40B4-BE49-F238E27FC236}">
                <a16:creationId xmlns:a16="http://schemas.microsoft.com/office/drawing/2014/main" id="{36CA6995-7EFA-7EC8-C376-EE952AF3E6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BEFFFE-92DB-4DA6-2EBA-E682880ECA25}"/>
              </a:ext>
            </a:extLst>
          </p:cNvPr>
          <p:cNvSpPr>
            <a:spLocks noGrp="1"/>
          </p:cNvSpPr>
          <p:nvPr>
            <p:ph type="sldNum" sz="quarter" idx="12"/>
          </p:nvPr>
        </p:nvSpPr>
        <p:spPr/>
        <p:txBody>
          <a:bodyPr/>
          <a:lstStyle/>
          <a:p>
            <a:fld id="{8CD09368-AE42-4236-8A2B-60A905996EE9}" type="slidenum">
              <a:rPr lang="en-US" smtClean="0"/>
              <a:t>‹#›</a:t>
            </a:fld>
            <a:endParaRPr lang="en-US"/>
          </a:p>
        </p:txBody>
      </p:sp>
    </p:spTree>
    <p:extLst>
      <p:ext uri="{BB962C8B-B14F-4D97-AF65-F5344CB8AC3E}">
        <p14:creationId xmlns:p14="http://schemas.microsoft.com/office/powerpoint/2010/main" val="3585579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2884B-CD00-6CB5-0447-25942CEE1C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940E2F-9FF4-F632-DD66-2520BEA4F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A86B76-6659-F5AA-EAC3-D2EEC8D5A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FB9F31-9E08-FA76-00A1-116C9A418180}"/>
              </a:ext>
            </a:extLst>
          </p:cNvPr>
          <p:cNvSpPr>
            <a:spLocks noGrp="1"/>
          </p:cNvSpPr>
          <p:nvPr>
            <p:ph type="dt" sz="half" idx="10"/>
          </p:nvPr>
        </p:nvSpPr>
        <p:spPr/>
        <p:txBody>
          <a:bodyPr/>
          <a:lstStyle/>
          <a:p>
            <a:fld id="{77F4CB0E-05A0-4FB1-A140-3E3A5E982E1B}" type="datetimeFigureOut">
              <a:rPr lang="en-US" smtClean="0"/>
              <a:t>5/24/2023</a:t>
            </a:fld>
            <a:endParaRPr lang="en-US"/>
          </a:p>
        </p:txBody>
      </p:sp>
      <p:sp>
        <p:nvSpPr>
          <p:cNvPr id="6" name="Footer Placeholder 5">
            <a:extLst>
              <a:ext uri="{FF2B5EF4-FFF2-40B4-BE49-F238E27FC236}">
                <a16:creationId xmlns:a16="http://schemas.microsoft.com/office/drawing/2014/main" id="{67F84823-A412-63B8-0707-128E0D31BC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7898D-E262-1445-7555-5650C81221E0}"/>
              </a:ext>
            </a:extLst>
          </p:cNvPr>
          <p:cNvSpPr>
            <a:spLocks noGrp="1"/>
          </p:cNvSpPr>
          <p:nvPr>
            <p:ph type="sldNum" sz="quarter" idx="12"/>
          </p:nvPr>
        </p:nvSpPr>
        <p:spPr/>
        <p:txBody>
          <a:bodyPr/>
          <a:lstStyle/>
          <a:p>
            <a:fld id="{8CD09368-AE42-4236-8A2B-60A905996EE9}" type="slidenum">
              <a:rPr lang="en-US" smtClean="0"/>
              <a:t>‹#›</a:t>
            </a:fld>
            <a:endParaRPr lang="en-US"/>
          </a:p>
        </p:txBody>
      </p:sp>
    </p:spTree>
    <p:extLst>
      <p:ext uri="{BB962C8B-B14F-4D97-AF65-F5344CB8AC3E}">
        <p14:creationId xmlns:p14="http://schemas.microsoft.com/office/powerpoint/2010/main" val="138031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5473-931F-715D-ABE2-E31EE12A29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A7944A-A0C1-2187-57CF-41AB057ED3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A1B2B3-0730-D75F-804E-2B37CCC54E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8CAF35-7706-94F0-6598-B26DE4963A8B}"/>
              </a:ext>
            </a:extLst>
          </p:cNvPr>
          <p:cNvSpPr>
            <a:spLocks noGrp="1"/>
          </p:cNvSpPr>
          <p:nvPr>
            <p:ph type="dt" sz="half" idx="10"/>
          </p:nvPr>
        </p:nvSpPr>
        <p:spPr/>
        <p:txBody>
          <a:bodyPr/>
          <a:lstStyle/>
          <a:p>
            <a:fld id="{77F4CB0E-05A0-4FB1-A140-3E3A5E982E1B}" type="datetimeFigureOut">
              <a:rPr lang="en-US" smtClean="0"/>
              <a:t>5/24/2023</a:t>
            </a:fld>
            <a:endParaRPr lang="en-US"/>
          </a:p>
        </p:txBody>
      </p:sp>
      <p:sp>
        <p:nvSpPr>
          <p:cNvPr id="6" name="Footer Placeholder 5">
            <a:extLst>
              <a:ext uri="{FF2B5EF4-FFF2-40B4-BE49-F238E27FC236}">
                <a16:creationId xmlns:a16="http://schemas.microsoft.com/office/drawing/2014/main" id="{CFC49595-8BA8-CA6D-0F0B-522077B149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5B7C32-1FB2-0A01-289D-9F208E0C70C7}"/>
              </a:ext>
            </a:extLst>
          </p:cNvPr>
          <p:cNvSpPr>
            <a:spLocks noGrp="1"/>
          </p:cNvSpPr>
          <p:nvPr>
            <p:ph type="sldNum" sz="quarter" idx="12"/>
          </p:nvPr>
        </p:nvSpPr>
        <p:spPr/>
        <p:txBody>
          <a:bodyPr/>
          <a:lstStyle/>
          <a:p>
            <a:fld id="{8CD09368-AE42-4236-8A2B-60A905996EE9}" type="slidenum">
              <a:rPr lang="en-US" smtClean="0"/>
              <a:t>‹#›</a:t>
            </a:fld>
            <a:endParaRPr lang="en-US"/>
          </a:p>
        </p:txBody>
      </p:sp>
    </p:spTree>
    <p:extLst>
      <p:ext uri="{BB962C8B-B14F-4D97-AF65-F5344CB8AC3E}">
        <p14:creationId xmlns:p14="http://schemas.microsoft.com/office/powerpoint/2010/main" val="1739324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D15F04-04A3-4638-F7C6-8D7B3999D9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61E3E8-61B0-31E6-F011-8DC4894C09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9D37F2-2D89-F741-BF55-844F2388AE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F4CB0E-05A0-4FB1-A140-3E3A5E982E1B}" type="datetimeFigureOut">
              <a:rPr lang="en-US" smtClean="0"/>
              <a:t>5/24/2023</a:t>
            </a:fld>
            <a:endParaRPr lang="en-US"/>
          </a:p>
        </p:txBody>
      </p:sp>
      <p:sp>
        <p:nvSpPr>
          <p:cNvPr id="5" name="Footer Placeholder 4">
            <a:extLst>
              <a:ext uri="{FF2B5EF4-FFF2-40B4-BE49-F238E27FC236}">
                <a16:creationId xmlns:a16="http://schemas.microsoft.com/office/drawing/2014/main" id="{F114EF47-D209-F3D6-1D0B-D71271BB79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A65B9F-DBE1-3A9F-E56F-C941EC2A4F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09368-AE42-4236-8A2B-60A905996EE9}" type="slidenum">
              <a:rPr lang="en-US" smtClean="0"/>
              <a:t>‹#›</a:t>
            </a:fld>
            <a:endParaRPr lang="en-US"/>
          </a:p>
        </p:txBody>
      </p:sp>
    </p:spTree>
    <p:extLst>
      <p:ext uri="{BB962C8B-B14F-4D97-AF65-F5344CB8AC3E}">
        <p14:creationId xmlns:p14="http://schemas.microsoft.com/office/powerpoint/2010/main" val="1618341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xiv.org/pdf/1706.03762.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colab.research.google.com/github/thushv89/manning_tf2_in_action/blob/master/Ch05-Fundamentals-of-Transformers/5.1.Transformer.ipynb"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55FCB-6570-4CD4-6D27-45D66DDA49FD}"/>
              </a:ext>
            </a:extLst>
          </p:cNvPr>
          <p:cNvSpPr>
            <a:spLocks noGrp="1"/>
          </p:cNvSpPr>
          <p:nvPr>
            <p:ph type="ctrTitle"/>
          </p:nvPr>
        </p:nvSpPr>
        <p:spPr/>
        <p:txBody>
          <a:bodyPr/>
          <a:lstStyle/>
          <a:p>
            <a:r>
              <a:rPr lang="en-US" dirty="0"/>
              <a:t>Transformers</a:t>
            </a:r>
          </a:p>
        </p:txBody>
      </p:sp>
      <p:sp>
        <p:nvSpPr>
          <p:cNvPr id="3" name="Subtitle 2">
            <a:extLst>
              <a:ext uri="{FF2B5EF4-FFF2-40B4-BE49-F238E27FC236}">
                <a16:creationId xmlns:a16="http://schemas.microsoft.com/office/drawing/2014/main" id="{52C90DF9-335F-2B1F-5354-EBCBA8F5717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19254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DAC3-976F-9809-1D74-07D14F50A7F1}"/>
              </a:ext>
            </a:extLst>
          </p:cNvPr>
          <p:cNvSpPr>
            <a:spLocks noGrp="1"/>
          </p:cNvSpPr>
          <p:nvPr>
            <p:ph type="title"/>
          </p:nvPr>
        </p:nvSpPr>
        <p:spPr/>
        <p:txBody>
          <a:bodyPr/>
          <a:lstStyle/>
          <a:p>
            <a:r>
              <a:rPr lang="en-US" dirty="0"/>
              <a:t>Encoder Decoder Architecture</a:t>
            </a:r>
          </a:p>
        </p:txBody>
      </p:sp>
      <p:sp>
        <p:nvSpPr>
          <p:cNvPr id="3" name="Content Placeholder 2">
            <a:extLst>
              <a:ext uri="{FF2B5EF4-FFF2-40B4-BE49-F238E27FC236}">
                <a16:creationId xmlns:a16="http://schemas.microsoft.com/office/drawing/2014/main" id="{03E6A2E3-BD45-EAA5-7E32-22D379F53204}"/>
              </a:ext>
            </a:extLst>
          </p:cNvPr>
          <p:cNvSpPr>
            <a:spLocks noGrp="1"/>
          </p:cNvSpPr>
          <p:nvPr>
            <p:ph idx="1"/>
          </p:nvPr>
        </p:nvSpPr>
        <p:spPr/>
        <p:txBody>
          <a:bodyPr/>
          <a:lstStyle/>
          <a:p>
            <a:r>
              <a:rPr lang="en-US" dirty="0"/>
              <a:t>architecture. The </a:t>
            </a:r>
            <a:r>
              <a:rPr lang="en-US" dirty="0" err="1"/>
              <a:t>encoderdecoder</a:t>
            </a:r>
            <a:r>
              <a:rPr lang="en-US" dirty="0"/>
              <a:t> pattern is common in deep learning for certain types of tasks (e.g., machine translation, question answering, unsupervised image reconstruction). </a:t>
            </a:r>
          </a:p>
          <a:p>
            <a:r>
              <a:rPr lang="en-US" dirty="0"/>
              <a:t>The idea is that the encoder takes an input and maps it to some latent (or hidden) representation (typically smaller), and the decoder constructs a meaningful output using latent representation.</a:t>
            </a:r>
          </a:p>
        </p:txBody>
      </p:sp>
    </p:spTree>
    <p:extLst>
      <p:ext uri="{BB962C8B-B14F-4D97-AF65-F5344CB8AC3E}">
        <p14:creationId xmlns:p14="http://schemas.microsoft.com/office/powerpoint/2010/main" val="2128912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7759-105F-BFEA-7F85-C11B7A4E1D8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787584E-8F5B-A878-8CDD-5A3871E05BC9}"/>
              </a:ext>
            </a:extLst>
          </p:cNvPr>
          <p:cNvSpPr>
            <a:spLocks noGrp="1"/>
          </p:cNvSpPr>
          <p:nvPr>
            <p:ph idx="1"/>
          </p:nvPr>
        </p:nvSpPr>
        <p:spPr/>
        <p:txBody>
          <a:bodyPr/>
          <a:lstStyle/>
          <a:p>
            <a:r>
              <a:rPr lang="en-US" dirty="0"/>
              <a:t>For example, in machine translation, a sentence from language A is mapped to a latent vector, from which the decoder constructs the translation of that sentence in language B. You can think of the encoder and decoder as two separate machine learning models, where the decoder depends on the output of the encoder.</a:t>
            </a:r>
          </a:p>
        </p:txBody>
      </p:sp>
    </p:spTree>
    <p:extLst>
      <p:ext uri="{BB962C8B-B14F-4D97-AF65-F5344CB8AC3E}">
        <p14:creationId xmlns:p14="http://schemas.microsoft.com/office/powerpoint/2010/main" val="3996727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CCCFD-E9CB-2E5A-EA88-4E36FF71D296}"/>
              </a:ext>
            </a:extLst>
          </p:cNvPr>
          <p:cNvPicPr>
            <a:picLocks noChangeAspect="1"/>
          </p:cNvPicPr>
          <p:nvPr/>
        </p:nvPicPr>
        <p:blipFill>
          <a:blip r:embed="rId2"/>
          <a:stretch>
            <a:fillRect/>
          </a:stretch>
        </p:blipFill>
        <p:spPr>
          <a:xfrm>
            <a:off x="985671" y="744718"/>
            <a:ext cx="10355261" cy="5439266"/>
          </a:xfrm>
          <a:prstGeom prst="rect">
            <a:avLst/>
          </a:prstGeom>
        </p:spPr>
      </p:pic>
    </p:spTree>
    <p:extLst>
      <p:ext uri="{BB962C8B-B14F-4D97-AF65-F5344CB8AC3E}">
        <p14:creationId xmlns:p14="http://schemas.microsoft.com/office/powerpoint/2010/main" val="2207391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C230-8329-F97D-0D20-C86E1BA0A41C}"/>
              </a:ext>
            </a:extLst>
          </p:cNvPr>
          <p:cNvSpPr>
            <a:spLocks noGrp="1"/>
          </p:cNvSpPr>
          <p:nvPr>
            <p:ph type="title"/>
          </p:nvPr>
        </p:nvSpPr>
        <p:spPr/>
        <p:txBody>
          <a:bodyPr/>
          <a:lstStyle/>
          <a:p>
            <a:r>
              <a:rPr lang="en-US" dirty="0"/>
              <a:t>Diving Deeper</a:t>
            </a:r>
          </a:p>
        </p:txBody>
      </p:sp>
      <p:sp>
        <p:nvSpPr>
          <p:cNvPr id="3" name="Content Placeholder 2">
            <a:extLst>
              <a:ext uri="{FF2B5EF4-FFF2-40B4-BE49-F238E27FC236}">
                <a16:creationId xmlns:a16="http://schemas.microsoft.com/office/drawing/2014/main" id="{AFE9A93F-2603-A4A3-36F5-C118F9BC14FD}"/>
              </a:ext>
            </a:extLst>
          </p:cNvPr>
          <p:cNvSpPr>
            <a:spLocks noGrp="1"/>
          </p:cNvSpPr>
          <p:nvPr>
            <p:ph idx="1"/>
          </p:nvPr>
        </p:nvSpPr>
        <p:spPr/>
        <p:txBody>
          <a:bodyPr>
            <a:normAutofit/>
          </a:bodyPr>
          <a:lstStyle/>
          <a:p>
            <a:r>
              <a:rPr lang="en-US" dirty="0"/>
              <a:t>The encoder and the decoder individually act like multilayered deep neural networks.</a:t>
            </a:r>
          </a:p>
          <a:p>
            <a:r>
              <a:rPr lang="en-US" dirty="0"/>
              <a:t>They consist of several layers, where each layer comprises sublayers that encapsulate certain computations done on inputs to produce outputs. The output of the previous layer feeds as the input to the next layer.</a:t>
            </a:r>
          </a:p>
          <a:p>
            <a:r>
              <a:rPr lang="en-US" dirty="0"/>
              <a:t>It is also important to note that inputs and outputs of the encoder and the decoder are sequences, such as sentences. Each layer within these models takes in a sequence of elements and outputs another sequence of elements</a:t>
            </a:r>
          </a:p>
        </p:txBody>
      </p:sp>
    </p:spTree>
    <p:extLst>
      <p:ext uri="{BB962C8B-B14F-4D97-AF65-F5344CB8AC3E}">
        <p14:creationId xmlns:p14="http://schemas.microsoft.com/office/powerpoint/2010/main" val="226716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D084-CAE2-FCCF-B43B-8E74AF1F1CFF}"/>
              </a:ext>
            </a:extLst>
          </p:cNvPr>
          <p:cNvSpPr>
            <a:spLocks noGrp="1"/>
          </p:cNvSpPr>
          <p:nvPr>
            <p:ph type="title"/>
          </p:nvPr>
        </p:nvSpPr>
        <p:spPr/>
        <p:txBody>
          <a:bodyPr/>
          <a:lstStyle/>
          <a:p>
            <a:r>
              <a:rPr lang="en-US" dirty="0"/>
              <a:t>Encoder Layer</a:t>
            </a:r>
          </a:p>
        </p:txBody>
      </p:sp>
      <p:sp>
        <p:nvSpPr>
          <p:cNvPr id="3" name="Content Placeholder 2">
            <a:extLst>
              <a:ext uri="{FF2B5EF4-FFF2-40B4-BE49-F238E27FC236}">
                <a16:creationId xmlns:a16="http://schemas.microsoft.com/office/drawing/2014/main" id="{3D080BD7-A9F1-A684-1F34-CB0E51AB9460}"/>
              </a:ext>
            </a:extLst>
          </p:cNvPr>
          <p:cNvSpPr>
            <a:spLocks noGrp="1"/>
          </p:cNvSpPr>
          <p:nvPr>
            <p:ph idx="1"/>
          </p:nvPr>
        </p:nvSpPr>
        <p:spPr/>
        <p:txBody>
          <a:bodyPr/>
          <a:lstStyle/>
          <a:p>
            <a:r>
              <a:rPr lang="en-US" dirty="0"/>
              <a:t>Each encoder layer comprises two sublayers:</a:t>
            </a:r>
          </a:p>
          <a:p>
            <a:r>
              <a:rPr lang="en-US" dirty="0"/>
              <a:t>Self-attention layer</a:t>
            </a:r>
          </a:p>
          <a:p>
            <a:r>
              <a:rPr lang="en-US" dirty="0"/>
              <a:t>Fully connected layer</a:t>
            </a:r>
          </a:p>
        </p:txBody>
      </p:sp>
    </p:spTree>
    <p:extLst>
      <p:ext uri="{BB962C8B-B14F-4D97-AF65-F5344CB8AC3E}">
        <p14:creationId xmlns:p14="http://schemas.microsoft.com/office/powerpoint/2010/main" val="2266449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8A715-FCE1-4330-7279-2072D4D06877}"/>
              </a:ext>
            </a:extLst>
          </p:cNvPr>
          <p:cNvSpPr>
            <a:spLocks noGrp="1"/>
          </p:cNvSpPr>
          <p:nvPr>
            <p:ph type="title"/>
          </p:nvPr>
        </p:nvSpPr>
        <p:spPr/>
        <p:txBody>
          <a:bodyPr/>
          <a:lstStyle/>
          <a:p>
            <a:r>
              <a:rPr lang="en-US" dirty="0"/>
              <a:t>The Self Attention Layer</a:t>
            </a:r>
          </a:p>
        </p:txBody>
      </p:sp>
      <p:sp>
        <p:nvSpPr>
          <p:cNvPr id="3" name="Content Placeholder 2">
            <a:extLst>
              <a:ext uri="{FF2B5EF4-FFF2-40B4-BE49-F238E27FC236}">
                <a16:creationId xmlns:a16="http://schemas.microsoft.com/office/drawing/2014/main" id="{E3D4A035-B1DC-CB44-F6CE-6881AEAFBB87}"/>
              </a:ext>
            </a:extLst>
          </p:cNvPr>
          <p:cNvSpPr>
            <a:spLocks noGrp="1"/>
          </p:cNvSpPr>
          <p:nvPr>
            <p:ph idx="1"/>
          </p:nvPr>
        </p:nvSpPr>
        <p:spPr/>
        <p:txBody>
          <a:bodyPr/>
          <a:lstStyle/>
          <a:p>
            <a:r>
              <a:rPr lang="en-US" dirty="0"/>
              <a:t>The self-attention layer produces its final output similarly to a fully connected layer</a:t>
            </a:r>
          </a:p>
          <a:p>
            <a:r>
              <a:rPr lang="en-US" dirty="0"/>
              <a:t>A typical fully connected layer will take all elements in the input sequence, process them separately, and output an element in place of each input element. </a:t>
            </a:r>
          </a:p>
          <a:p>
            <a:r>
              <a:rPr lang="en-US" dirty="0"/>
              <a:t>But the self-attention layer can select and combine different elements in the input sequence to output a given element.</a:t>
            </a:r>
          </a:p>
        </p:txBody>
      </p:sp>
    </p:spTree>
    <p:extLst>
      <p:ext uri="{BB962C8B-B14F-4D97-AF65-F5344CB8AC3E}">
        <p14:creationId xmlns:p14="http://schemas.microsoft.com/office/powerpoint/2010/main" val="4253449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4D49-8558-B82D-B89D-369148A1A29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C372ECC-7969-3A08-166B-5779E573E4A9}"/>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37FFF248-9957-87D5-E755-F79A385FCA40}"/>
              </a:ext>
            </a:extLst>
          </p:cNvPr>
          <p:cNvPicPr>
            <a:picLocks noChangeAspect="1"/>
          </p:cNvPicPr>
          <p:nvPr/>
        </p:nvPicPr>
        <p:blipFill>
          <a:blip r:embed="rId2"/>
          <a:stretch>
            <a:fillRect/>
          </a:stretch>
        </p:blipFill>
        <p:spPr>
          <a:xfrm>
            <a:off x="838200" y="338328"/>
            <a:ext cx="10515600" cy="6181343"/>
          </a:xfrm>
          <a:prstGeom prst="rect">
            <a:avLst/>
          </a:prstGeom>
        </p:spPr>
      </p:pic>
    </p:spTree>
    <p:extLst>
      <p:ext uri="{BB962C8B-B14F-4D97-AF65-F5344CB8AC3E}">
        <p14:creationId xmlns:p14="http://schemas.microsoft.com/office/powerpoint/2010/main" val="3682114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CA68D-E18D-04D9-F1B9-0322079040B5}"/>
              </a:ext>
            </a:extLst>
          </p:cNvPr>
          <p:cNvSpPr>
            <a:spLocks noGrp="1"/>
          </p:cNvSpPr>
          <p:nvPr>
            <p:ph type="title"/>
          </p:nvPr>
        </p:nvSpPr>
        <p:spPr/>
        <p:txBody>
          <a:bodyPr/>
          <a:lstStyle/>
          <a:p>
            <a:r>
              <a:rPr lang="en-US" dirty="0"/>
              <a:t>The FCLs</a:t>
            </a:r>
          </a:p>
        </p:txBody>
      </p:sp>
      <p:sp>
        <p:nvSpPr>
          <p:cNvPr id="3" name="Content Placeholder 2">
            <a:extLst>
              <a:ext uri="{FF2B5EF4-FFF2-40B4-BE49-F238E27FC236}">
                <a16:creationId xmlns:a16="http://schemas.microsoft.com/office/drawing/2014/main" id="{1F5A0352-5BFE-D324-5DAA-B71DD0A97188}"/>
              </a:ext>
            </a:extLst>
          </p:cNvPr>
          <p:cNvSpPr>
            <a:spLocks noGrp="1"/>
          </p:cNvSpPr>
          <p:nvPr>
            <p:ph idx="1"/>
          </p:nvPr>
        </p:nvSpPr>
        <p:spPr/>
        <p:txBody>
          <a:bodyPr/>
          <a:lstStyle/>
          <a:p>
            <a:r>
              <a:rPr lang="en-US" dirty="0"/>
              <a:t>The fully connected layer takes the output elements produced by the </a:t>
            </a:r>
            <a:r>
              <a:rPr lang="en-US" dirty="0" err="1"/>
              <a:t>selfattention</a:t>
            </a:r>
            <a:r>
              <a:rPr lang="en-US" dirty="0"/>
              <a:t> sublayer and produces a hidden representation for each output element in an element-wise fashion. </a:t>
            </a:r>
          </a:p>
          <a:p>
            <a:r>
              <a:rPr lang="en-US" dirty="0"/>
              <a:t>This make the model deeper, allowing it to perform better.</a:t>
            </a:r>
          </a:p>
        </p:txBody>
      </p:sp>
    </p:spTree>
    <p:extLst>
      <p:ext uri="{BB962C8B-B14F-4D97-AF65-F5344CB8AC3E}">
        <p14:creationId xmlns:p14="http://schemas.microsoft.com/office/powerpoint/2010/main" val="4110134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1EA8-D902-2227-90FC-6DEE17EB91DD}"/>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F04D28B-43D5-7541-F49C-BF48FDD09365}"/>
              </a:ext>
            </a:extLst>
          </p:cNvPr>
          <p:cNvSpPr>
            <a:spLocks noGrp="1"/>
          </p:cNvSpPr>
          <p:nvPr>
            <p:ph idx="1"/>
          </p:nvPr>
        </p:nvSpPr>
        <p:spPr/>
        <p:txBody>
          <a:bodyPr>
            <a:normAutofit/>
          </a:bodyPr>
          <a:lstStyle/>
          <a:p>
            <a:r>
              <a:rPr lang="en-US" dirty="0"/>
              <a:t>Assume the task of translating the sentence “Dogs are great” (English) to “Les </a:t>
            </a:r>
            <a:r>
              <a:rPr lang="en-US" dirty="0" err="1"/>
              <a:t>chiens</a:t>
            </a:r>
            <a:r>
              <a:rPr lang="en-US" dirty="0"/>
              <a:t> </a:t>
            </a:r>
            <a:r>
              <a:rPr lang="en-US" dirty="0" err="1"/>
              <a:t>sont</a:t>
            </a:r>
            <a:r>
              <a:rPr lang="en-US" dirty="0"/>
              <a:t> super” (French).</a:t>
            </a:r>
          </a:p>
          <a:p>
            <a:r>
              <a:rPr lang="en-US" dirty="0"/>
              <a:t>First, the encoder takes in the full sentence “Dogs are great” and produces an output for each word in the sentence. The self-attention layer selects the most important words for each position, computes an output, and sends that information to the fully connected layer to produce a deeper representation.</a:t>
            </a:r>
          </a:p>
        </p:txBody>
      </p:sp>
    </p:spTree>
    <p:extLst>
      <p:ext uri="{BB962C8B-B14F-4D97-AF65-F5344CB8AC3E}">
        <p14:creationId xmlns:p14="http://schemas.microsoft.com/office/powerpoint/2010/main" val="4281149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00F6-1D00-DE39-2894-1230ECB3830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E9D1BA9-EC14-80F8-7B7B-8D826DA6114B}"/>
              </a:ext>
            </a:extLst>
          </p:cNvPr>
          <p:cNvSpPr>
            <a:spLocks noGrp="1"/>
          </p:cNvSpPr>
          <p:nvPr>
            <p:ph idx="1"/>
          </p:nvPr>
        </p:nvSpPr>
        <p:spPr/>
        <p:txBody>
          <a:bodyPr/>
          <a:lstStyle/>
          <a:p>
            <a:r>
              <a:rPr lang="en-US" dirty="0"/>
              <a:t>The decoder produces output words iteratively, one after the other. </a:t>
            </a:r>
          </a:p>
          <a:p>
            <a:r>
              <a:rPr lang="en-US" dirty="0"/>
              <a:t>To do that, the decoder looks at the final output sequence of the encoder and all the previous words predicted by the decoder. </a:t>
            </a:r>
          </a:p>
          <a:p>
            <a:r>
              <a:rPr lang="en-US" dirty="0"/>
              <a:t>Assume the final prediction is &lt;SOS&gt; les </a:t>
            </a:r>
            <a:r>
              <a:rPr lang="en-US" dirty="0" err="1"/>
              <a:t>chiens</a:t>
            </a:r>
            <a:r>
              <a:rPr lang="en-US" dirty="0"/>
              <a:t> </a:t>
            </a:r>
            <a:r>
              <a:rPr lang="en-US" dirty="0" err="1"/>
              <a:t>sont</a:t>
            </a:r>
            <a:r>
              <a:rPr lang="en-US" dirty="0"/>
              <a:t> super &lt;EOS&gt;. </a:t>
            </a:r>
          </a:p>
          <a:p>
            <a:r>
              <a:rPr lang="en-US" dirty="0"/>
              <a:t>Here, &lt;SOS&gt; marks the start of the sentence and &lt;EOS&gt; the end of the sentence.</a:t>
            </a:r>
          </a:p>
        </p:txBody>
      </p:sp>
    </p:spTree>
    <p:extLst>
      <p:ext uri="{BB962C8B-B14F-4D97-AF65-F5344CB8AC3E}">
        <p14:creationId xmlns:p14="http://schemas.microsoft.com/office/powerpoint/2010/main" val="2565336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9FD87-1707-B0D2-B421-E86AA1ABA851}"/>
              </a:ext>
            </a:extLst>
          </p:cNvPr>
          <p:cNvSpPr>
            <a:spLocks noGrp="1"/>
          </p:cNvSpPr>
          <p:nvPr>
            <p:ph type="title"/>
          </p:nvPr>
        </p:nvSpPr>
        <p:spPr/>
        <p:txBody>
          <a:bodyPr/>
          <a:lstStyle/>
          <a:p>
            <a:r>
              <a:rPr lang="en-US" dirty="0"/>
              <a:t>Transformers</a:t>
            </a:r>
          </a:p>
        </p:txBody>
      </p:sp>
      <p:sp>
        <p:nvSpPr>
          <p:cNvPr id="3" name="Content Placeholder 2">
            <a:extLst>
              <a:ext uri="{FF2B5EF4-FFF2-40B4-BE49-F238E27FC236}">
                <a16:creationId xmlns:a16="http://schemas.microsoft.com/office/drawing/2014/main" id="{EB12FE60-3D3B-5B60-F68C-6B99B2CBE447}"/>
              </a:ext>
            </a:extLst>
          </p:cNvPr>
          <p:cNvSpPr>
            <a:spLocks noGrp="1"/>
          </p:cNvSpPr>
          <p:nvPr>
            <p:ph idx="1"/>
          </p:nvPr>
        </p:nvSpPr>
        <p:spPr/>
        <p:txBody>
          <a:bodyPr/>
          <a:lstStyle/>
          <a:p>
            <a:r>
              <a:rPr lang="en-US" dirty="0"/>
              <a:t>Transformers are the latest generation of deep networks to emerge</a:t>
            </a:r>
          </a:p>
          <a:p>
            <a:r>
              <a:rPr lang="en-US" dirty="0"/>
              <a:t>Vaswani et al., in their paper “Attention Is All You Need” (</a:t>
            </a:r>
            <a:r>
              <a:rPr lang="en-US" dirty="0">
                <a:hlinkClick r:id="rId2"/>
              </a:rPr>
              <a:t>https://arxiv.org/pdf/1706.03762.pdf</a:t>
            </a:r>
            <a:r>
              <a:rPr lang="en-US" dirty="0"/>
              <a:t>), popularized the idea.</a:t>
            </a:r>
          </a:p>
          <a:p>
            <a:r>
              <a:rPr lang="en-US" dirty="0"/>
              <a:t>Transformer models that have significantly outperformed other models in the NLP domain</a:t>
            </a:r>
          </a:p>
          <a:p>
            <a:r>
              <a:rPr lang="en-US" dirty="0"/>
              <a:t>Knowing the inner workings of the Transformer model is a must for anyone who wants to excel at using deep learning models to solve real-world problems</a:t>
            </a:r>
          </a:p>
        </p:txBody>
      </p:sp>
    </p:spTree>
    <p:extLst>
      <p:ext uri="{BB962C8B-B14F-4D97-AF65-F5344CB8AC3E}">
        <p14:creationId xmlns:p14="http://schemas.microsoft.com/office/powerpoint/2010/main" val="2879490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2935-3FBA-9BEB-8D8B-D7D48FE6367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F1AC6CF-C078-F7BE-FC1C-484B4C64077D}"/>
              </a:ext>
            </a:extLst>
          </p:cNvPr>
          <p:cNvSpPr>
            <a:spLocks noGrp="1"/>
          </p:cNvSpPr>
          <p:nvPr>
            <p:ph idx="1"/>
          </p:nvPr>
        </p:nvSpPr>
        <p:spPr/>
        <p:txBody>
          <a:bodyPr/>
          <a:lstStyle/>
          <a:p>
            <a:r>
              <a:rPr lang="en-US" dirty="0"/>
              <a:t>The first input it takes is a special tag that indicates the start of a sentence (&lt;SOS&gt;), along with the encoder outputs, and it produces the next word in the translation: “les.” The decoder then consumes &lt;SOS&gt; and “les” as inputs, produces the word “</a:t>
            </a:r>
            <a:r>
              <a:rPr lang="en-US" dirty="0" err="1"/>
              <a:t>chiens</a:t>
            </a:r>
            <a:r>
              <a:rPr lang="en-US" dirty="0"/>
              <a:t>,” and continues until the model reaches the end of the translation (marked by &lt;EOS&gt;).</a:t>
            </a:r>
          </a:p>
        </p:txBody>
      </p:sp>
    </p:spTree>
    <p:extLst>
      <p:ext uri="{BB962C8B-B14F-4D97-AF65-F5344CB8AC3E}">
        <p14:creationId xmlns:p14="http://schemas.microsoft.com/office/powerpoint/2010/main" val="4133500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2541F-40D3-D395-80F6-07C3E39AB36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9646E2F-0514-E2D8-4D56-E766C8DE9F1A}"/>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D113148A-6818-52BF-673F-CAC127CDFB26}"/>
              </a:ext>
            </a:extLst>
          </p:cNvPr>
          <p:cNvPicPr>
            <a:picLocks noChangeAspect="1"/>
          </p:cNvPicPr>
          <p:nvPr/>
        </p:nvPicPr>
        <p:blipFill>
          <a:blip r:embed="rId2"/>
          <a:stretch>
            <a:fillRect/>
          </a:stretch>
        </p:blipFill>
        <p:spPr>
          <a:xfrm>
            <a:off x="838200" y="110100"/>
            <a:ext cx="10515600" cy="6637801"/>
          </a:xfrm>
          <a:prstGeom prst="rect">
            <a:avLst/>
          </a:prstGeom>
        </p:spPr>
      </p:pic>
    </p:spTree>
    <p:extLst>
      <p:ext uri="{BB962C8B-B14F-4D97-AF65-F5344CB8AC3E}">
        <p14:creationId xmlns:p14="http://schemas.microsoft.com/office/powerpoint/2010/main" val="738908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DB196-AE9F-ADA4-6309-E987D285D014}"/>
              </a:ext>
            </a:extLst>
          </p:cNvPr>
          <p:cNvSpPr>
            <a:spLocks noGrp="1"/>
          </p:cNvSpPr>
          <p:nvPr>
            <p:ph type="title"/>
          </p:nvPr>
        </p:nvSpPr>
        <p:spPr/>
        <p:txBody>
          <a:bodyPr/>
          <a:lstStyle/>
          <a:p>
            <a:r>
              <a:rPr lang="en-US" dirty="0"/>
              <a:t>The Self Attention layer</a:t>
            </a:r>
          </a:p>
        </p:txBody>
      </p:sp>
      <p:sp>
        <p:nvSpPr>
          <p:cNvPr id="3" name="Content Placeholder 2">
            <a:extLst>
              <a:ext uri="{FF2B5EF4-FFF2-40B4-BE49-F238E27FC236}">
                <a16:creationId xmlns:a16="http://schemas.microsoft.com/office/drawing/2014/main" id="{74E3A082-FA69-4F91-8118-3E62208D3C9F}"/>
              </a:ext>
            </a:extLst>
          </p:cNvPr>
          <p:cNvSpPr>
            <a:spLocks noGrp="1"/>
          </p:cNvSpPr>
          <p:nvPr>
            <p:ph idx="1"/>
          </p:nvPr>
        </p:nvSpPr>
        <p:spPr/>
        <p:txBody>
          <a:bodyPr/>
          <a:lstStyle/>
          <a:p>
            <a:r>
              <a:rPr lang="en-US" dirty="0"/>
              <a:t>We have covered the purpose of the self-attention layer at an abstract level of understanding.</a:t>
            </a:r>
          </a:p>
          <a:p>
            <a:r>
              <a:rPr lang="en-US" dirty="0"/>
              <a:t>the layer needs to determine the importance of all the other words (indexed by </a:t>
            </a:r>
            <a:r>
              <a:rPr lang="en-US" dirty="0" err="1"/>
              <a:t>i</a:t>
            </a:r>
            <a:r>
              <a:rPr lang="en-US" dirty="0"/>
              <a:t>) for every word (indexed by t).</a:t>
            </a:r>
          </a:p>
        </p:txBody>
      </p:sp>
    </p:spTree>
    <p:extLst>
      <p:ext uri="{BB962C8B-B14F-4D97-AF65-F5344CB8AC3E}">
        <p14:creationId xmlns:p14="http://schemas.microsoft.com/office/powerpoint/2010/main" val="63996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56F2-4237-87F6-D86F-05E508254BE3}"/>
              </a:ext>
            </a:extLst>
          </p:cNvPr>
          <p:cNvSpPr>
            <a:spLocks noGrp="1"/>
          </p:cNvSpPr>
          <p:nvPr>
            <p:ph type="title"/>
          </p:nvPr>
        </p:nvSpPr>
        <p:spPr/>
        <p:txBody>
          <a:bodyPr/>
          <a:lstStyle/>
          <a:p>
            <a:r>
              <a:rPr lang="en-US" dirty="0"/>
              <a:t>The Self Attention layer</a:t>
            </a:r>
          </a:p>
        </p:txBody>
      </p:sp>
      <p:sp>
        <p:nvSpPr>
          <p:cNvPr id="3" name="Content Placeholder 2">
            <a:extLst>
              <a:ext uri="{FF2B5EF4-FFF2-40B4-BE49-F238E27FC236}">
                <a16:creationId xmlns:a16="http://schemas.microsoft.com/office/drawing/2014/main" id="{DF50BC91-BE0A-97D2-CE6E-9D6173E6603D}"/>
              </a:ext>
            </a:extLst>
          </p:cNvPr>
          <p:cNvSpPr>
            <a:spLocks noGrp="1"/>
          </p:cNvSpPr>
          <p:nvPr>
            <p:ph idx="1"/>
          </p:nvPr>
        </p:nvSpPr>
        <p:spPr/>
        <p:txBody>
          <a:bodyPr>
            <a:normAutofit/>
          </a:bodyPr>
          <a:lstStyle/>
          <a:p>
            <a:r>
              <a:rPr lang="en-US" dirty="0"/>
              <a:t>A query—The query’s purpose is to represent the word currently being processed.</a:t>
            </a:r>
          </a:p>
          <a:p>
            <a:r>
              <a:rPr lang="en-US" dirty="0"/>
              <a:t>A key—The key’s purpose is to represent the candidate words to be attended to while processing the current word.</a:t>
            </a:r>
          </a:p>
          <a:p>
            <a:r>
              <a:rPr lang="en-US" dirty="0"/>
              <a:t>A value—The value’s purpose is to compute a weighted sum of all words in the sequence, where the weight for each word is based on how important it is for understanding the current word</a:t>
            </a:r>
          </a:p>
        </p:txBody>
      </p:sp>
    </p:spTree>
    <p:extLst>
      <p:ext uri="{BB962C8B-B14F-4D97-AF65-F5344CB8AC3E}">
        <p14:creationId xmlns:p14="http://schemas.microsoft.com/office/powerpoint/2010/main" val="3870379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77225-E693-6FE1-2B8A-E72B660D1817}"/>
              </a:ext>
            </a:extLst>
          </p:cNvPr>
          <p:cNvSpPr>
            <a:spLocks noGrp="1"/>
          </p:cNvSpPr>
          <p:nvPr>
            <p:ph type="title"/>
          </p:nvPr>
        </p:nvSpPr>
        <p:spPr/>
        <p:txBody>
          <a:bodyPr/>
          <a:lstStyle/>
          <a:p>
            <a:r>
              <a:rPr lang="en-US" dirty="0"/>
              <a:t>The Self Attention layer</a:t>
            </a:r>
          </a:p>
        </p:txBody>
      </p:sp>
      <p:sp>
        <p:nvSpPr>
          <p:cNvPr id="3" name="Content Placeholder 2">
            <a:extLst>
              <a:ext uri="{FF2B5EF4-FFF2-40B4-BE49-F238E27FC236}">
                <a16:creationId xmlns:a16="http://schemas.microsoft.com/office/drawing/2014/main" id="{364B49AD-7A9E-4DE4-F1E4-5B15ACC1DEBA}"/>
              </a:ext>
            </a:extLst>
          </p:cNvPr>
          <p:cNvSpPr>
            <a:spLocks noGrp="1"/>
          </p:cNvSpPr>
          <p:nvPr>
            <p:ph idx="1"/>
          </p:nvPr>
        </p:nvSpPr>
        <p:spPr/>
        <p:txBody>
          <a:bodyPr/>
          <a:lstStyle/>
          <a:p>
            <a:r>
              <a:rPr lang="en-US" dirty="0"/>
              <a:t>For a given input sequence, query, key, and value need to be calculated for every position of the input. These are calculated by an associated weight matrix with each entity</a:t>
            </a:r>
          </a:p>
          <a:p>
            <a:endParaRPr lang="en-US" dirty="0"/>
          </a:p>
          <a:p>
            <a:r>
              <a:rPr lang="en-US" dirty="0"/>
              <a:t>Next, we will understand how exactly a self-attention layer goes from an input sequence to a query, key, and value tensor and finally to the output sequence</a:t>
            </a:r>
          </a:p>
        </p:txBody>
      </p:sp>
    </p:spTree>
    <p:extLst>
      <p:ext uri="{BB962C8B-B14F-4D97-AF65-F5344CB8AC3E}">
        <p14:creationId xmlns:p14="http://schemas.microsoft.com/office/powerpoint/2010/main" val="3756682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BD5A4-59AA-33C1-80E1-1DEF0A3BE6FA}"/>
              </a:ext>
            </a:extLst>
          </p:cNvPr>
          <p:cNvSpPr>
            <a:spLocks noGrp="1"/>
          </p:cNvSpPr>
          <p:nvPr>
            <p:ph type="title"/>
          </p:nvPr>
        </p:nvSpPr>
        <p:spPr/>
        <p:txBody>
          <a:bodyPr/>
          <a:lstStyle/>
          <a:p>
            <a:r>
              <a:rPr lang="en-US" dirty="0"/>
              <a:t>The Self Attention layer Steps</a:t>
            </a:r>
          </a:p>
        </p:txBody>
      </p:sp>
      <p:sp>
        <p:nvSpPr>
          <p:cNvPr id="3" name="Content Placeholder 2">
            <a:extLst>
              <a:ext uri="{FF2B5EF4-FFF2-40B4-BE49-F238E27FC236}">
                <a16:creationId xmlns:a16="http://schemas.microsoft.com/office/drawing/2014/main" id="{E9560864-762E-6C60-0E4F-F9EED934B75A}"/>
              </a:ext>
            </a:extLst>
          </p:cNvPr>
          <p:cNvSpPr>
            <a:spLocks noGrp="1"/>
          </p:cNvSpPr>
          <p:nvPr>
            <p:ph idx="1"/>
          </p:nvPr>
        </p:nvSpPr>
        <p:spPr/>
        <p:txBody>
          <a:bodyPr/>
          <a:lstStyle/>
          <a:p>
            <a:r>
              <a:rPr lang="en-US" dirty="0"/>
              <a:t>The input word sequence is first converted to a numerical representation using word embedding lookup. </a:t>
            </a:r>
          </a:p>
          <a:p>
            <a:r>
              <a:rPr lang="en-US" dirty="0"/>
              <a:t>Word embeddings are essentially a giant matrix, where there’s a vector of floats (i.e., an embedding vector) for each word in your vocabulary.</a:t>
            </a:r>
          </a:p>
          <a:p>
            <a:r>
              <a:rPr lang="en-US" dirty="0"/>
              <a:t>Typically, these embeddings are several hundreds of elements long.</a:t>
            </a:r>
          </a:p>
        </p:txBody>
      </p:sp>
    </p:spTree>
    <p:extLst>
      <p:ext uri="{BB962C8B-B14F-4D97-AF65-F5344CB8AC3E}">
        <p14:creationId xmlns:p14="http://schemas.microsoft.com/office/powerpoint/2010/main" val="2647546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3E53-5D75-CD69-7D12-55B7AE657075}"/>
              </a:ext>
            </a:extLst>
          </p:cNvPr>
          <p:cNvSpPr>
            <a:spLocks noGrp="1"/>
          </p:cNvSpPr>
          <p:nvPr>
            <p:ph type="title"/>
          </p:nvPr>
        </p:nvSpPr>
        <p:spPr/>
        <p:txBody>
          <a:bodyPr/>
          <a:lstStyle/>
          <a:p>
            <a:r>
              <a:rPr lang="en-US" dirty="0"/>
              <a:t>The Self Attention layer Steps</a:t>
            </a:r>
          </a:p>
        </p:txBody>
      </p:sp>
      <p:sp>
        <p:nvSpPr>
          <p:cNvPr id="3" name="Content Placeholder 2">
            <a:extLst>
              <a:ext uri="{FF2B5EF4-FFF2-40B4-BE49-F238E27FC236}">
                <a16:creationId xmlns:a16="http://schemas.microsoft.com/office/drawing/2014/main" id="{CCE6E9B8-5572-550D-FA95-3900936BC525}"/>
              </a:ext>
            </a:extLst>
          </p:cNvPr>
          <p:cNvSpPr>
            <a:spLocks noGrp="1"/>
          </p:cNvSpPr>
          <p:nvPr>
            <p:ph idx="1"/>
          </p:nvPr>
        </p:nvSpPr>
        <p:spPr/>
        <p:txBody>
          <a:bodyPr>
            <a:normAutofit/>
          </a:bodyPr>
          <a:lstStyle/>
          <a:p>
            <a:r>
              <a:rPr lang="en-US" dirty="0"/>
              <a:t>For a given input sequence, we assume the input sequence is n elements long and each word vector is </a:t>
            </a:r>
            <a:r>
              <a:rPr lang="en-US" dirty="0" err="1"/>
              <a:t>dmodel</a:t>
            </a:r>
            <a:r>
              <a:rPr lang="en-US" dirty="0"/>
              <a:t> elements long. Then we have a n × </a:t>
            </a:r>
            <a:r>
              <a:rPr lang="en-US" dirty="0" err="1"/>
              <a:t>dmodel</a:t>
            </a:r>
            <a:r>
              <a:rPr lang="en-US" dirty="0"/>
              <a:t> matrix.</a:t>
            </a:r>
          </a:p>
          <a:p>
            <a:r>
              <a:rPr lang="en-US" dirty="0"/>
              <a:t>There are three weight matrices in the self-attention layer: query weights (</a:t>
            </a:r>
            <a:r>
              <a:rPr lang="en-US" dirty="0" err="1"/>
              <a:t>Wq</a:t>
            </a:r>
            <a:r>
              <a:rPr lang="en-US" dirty="0"/>
              <a:t>), key weights (</a:t>
            </a:r>
            <a:r>
              <a:rPr lang="en-US" dirty="0" err="1"/>
              <a:t>Wk</a:t>
            </a:r>
            <a:r>
              <a:rPr lang="en-US" dirty="0"/>
              <a:t>), and value weights (Wv)</a:t>
            </a:r>
          </a:p>
          <a:p>
            <a:r>
              <a:rPr lang="en-US" dirty="0" err="1"/>
              <a:t>Wq</a:t>
            </a:r>
            <a:r>
              <a:rPr lang="en-US" dirty="0"/>
              <a:t> is </a:t>
            </a:r>
            <a:r>
              <a:rPr lang="en-US" dirty="0" err="1"/>
              <a:t>dmodel</a:t>
            </a:r>
            <a:r>
              <a:rPr lang="en-US" dirty="0"/>
              <a:t> × </a:t>
            </a:r>
            <a:r>
              <a:rPr lang="en-US" dirty="0" err="1"/>
              <a:t>dq</a:t>
            </a:r>
            <a:r>
              <a:rPr lang="en-US" dirty="0"/>
              <a:t>, </a:t>
            </a:r>
            <a:r>
              <a:rPr lang="en-US" dirty="0" err="1"/>
              <a:t>Wk</a:t>
            </a:r>
            <a:r>
              <a:rPr lang="en-US" dirty="0"/>
              <a:t> is </a:t>
            </a:r>
            <a:r>
              <a:rPr lang="en-US" dirty="0" err="1"/>
              <a:t>dmodel</a:t>
            </a:r>
            <a:r>
              <a:rPr lang="en-US" dirty="0"/>
              <a:t> × dk, and Wv is </a:t>
            </a:r>
            <a:r>
              <a:rPr lang="en-US" dirty="0" err="1"/>
              <a:t>dmodel</a:t>
            </a:r>
            <a:r>
              <a:rPr lang="en-US" dirty="0"/>
              <a:t> × dv.</a:t>
            </a:r>
          </a:p>
          <a:p>
            <a:r>
              <a:rPr lang="en-US" dirty="0"/>
              <a:t>Let’s define these elements in TensorFlow assuming a dimensionality of 512, as in the original Transformer paper. That is,</a:t>
            </a:r>
          </a:p>
          <a:p>
            <a:r>
              <a:rPr lang="en-US" dirty="0" err="1"/>
              <a:t>dmodel</a:t>
            </a:r>
            <a:r>
              <a:rPr lang="en-US" dirty="0"/>
              <a:t> = </a:t>
            </a:r>
            <a:r>
              <a:rPr lang="en-US" dirty="0" err="1"/>
              <a:t>dq</a:t>
            </a:r>
            <a:r>
              <a:rPr lang="en-US" dirty="0"/>
              <a:t> = dk = dv = 512</a:t>
            </a:r>
          </a:p>
        </p:txBody>
      </p:sp>
    </p:spTree>
    <p:extLst>
      <p:ext uri="{BB962C8B-B14F-4D97-AF65-F5344CB8AC3E}">
        <p14:creationId xmlns:p14="http://schemas.microsoft.com/office/powerpoint/2010/main" val="3802727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F346-93FE-5CA6-5C0B-FB840DCC82BD}"/>
              </a:ext>
            </a:extLst>
          </p:cNvPr>
          <p:cNvSpPr>
            <a:spLocks noGrp="1"/>
          </p:cNvSpPr>
          <p:nvPr>
            <p:ph type="title"/>
          </p:nvPr>
        </p:nvSpPr>
        <p:spPr/>
        <p:txBody>
          <a:bodyPr/>
          <a:lstStyle/>
          <a:p>
            <a:r>
              <a:rPr lang="en-US" dirty="0"/>
              <a:t>The Self Attention layer Steps</a:t>
            </a:r>
          </a:p>
        </p:txBody>
      </p:sp>
      <p:sp>
        <p:nvSpPr>
          <p:cNvPr id="3" name="Content Placeholder 2">
            <a:extLst>
              <a:ext uri="{FF2B5EF4-FFF2-40B4-BE49-F238E27FC236}">
                <a16:creationId xmlns:a16="http://schemas.microsoft.com/office/drawing/2014/main" id="{447C0C42-9E4F-8B76-19C1-662AD1E7C4D6}"/>
              </a:ext>
            </a:extLst>
          </p:cNvPr>
          <p:cNvSpPr>
            <a:spLocks noGrp="1"/>
          </p:cNvSpPr>
          <p:nvPr>
            <p:ph idx="1"/>
          </p:nvPr>
        </p:nvSpPr>
        <p:spPr/>
        <p:txBody>
          <a:bodyPr/>
          <a:lstStyle/>
          <a:p>
            <a:r>
              <a:rPr lang="en-US" dirty="0"/>
              <a:t>We will first define our input x as a </a:t>
            </a:r>
            <a:r>
              <a:rPr lang="en-US" dirty="0" err="1"/>
              <a:t>tf.constant</a:t>
            </a:r>
            <a:r>
              <a:rPr lang="en-US" dirty="0"/>
              <a:t>, which has three dimensions (batch, time, feature). </a:t>
            </a:r>
          </a:p>
          <a:p>
            <a:r>
              <a:rPr lang="en-US" dirty="0" err="1"/>
              <a:t>Wq</a:t>
            </a:r>
            <a:r>
              <a:rPr lang="en-US" dirty="0"/>
              <a:t>, </a:t>
            </a:r>
            <a:r>
              <a:rPr lang="en-US" dirty="0" err="1"/>
              <a:t>Wk</a:t>
            </a:r>
            <a:r>
              <a:rPr lang="en-US" dirty="0"/>
              <a:t>, and Wv are declared as </a:t>
            </a:r>
            <a:r>
              <a:rPr lang="en-US" dirty="0" err="1"/>
              <a:t>tf.Variable</a:t>
            </a:r>
            <a:r>
              <a:rPr lang="en-US" dirty="0"/>
              <a:t> objects, as these are the parameters of the self-attention layer</a:t>
            </a:r>
          </a:p>
          <a:p>
            <a:endParaRPr lang="en-US" dirty="0"/>
          </a:p>
        </p:txBody>
      </p:sp>
    </p:spTree>
    <p:extLst>
      <p:ext uri="{BB962C8B-B14F-4D97-AF65-F5344CB8AC3E}">
        <p14:creationId xmlns:p14="http://schemas.microsoft.com/office/powerpoint/2010/main" val="2562207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0D1D-7266-0789-77DA-B256454EE5E7}"/>
              </a:ext>
            </a:extLst>
          </p:cNvPr>
          <p:cNvSpPr>
            <a:spLocks noGrp="1"/>
          </p:cNvSpPr>
          <p:nvPr>
            <p:ph type="title"/>
          </p:nvPr>
        </p:nvSpPr>
        <p:spPr/>
        <p:txBody>
          <a:bodyPr/>
          <a:lstStyle/>
          <a:p>
            <a:r>
              <a:rPr lang="en-US" dirty="0"/>
              <a:t> </a:t>
            </a:r>
          </a:p>
        </p:txBody>
      </p:sp>
      <p:pic>
        <p:nvPicPr>
          <p:cNvPr id="5" name="Picture 4">
            <a:extLst>
              <a:ext uri="{FF2B5EF4-FFF2-40B4-BE49-F238E27FC236}">
                <a16:creationId xmlns:a16="http://schemas.microsoft.com/office/drawing/2014/main" id="{F1DB81F0-03D7-A4CD-D250-FED9C57214EA}"/>
              </a:ext>
            </a:extLst>
          </p:cNvPr>
          <p:cNvPicPr>
            <a:picLocks noChangeAspect="1"/>
          </p:cNvPicPr>
          <p:nvPr/>
        </p:nvPicPr>
        <p:blipFill>
          <a:blip r:embed="rId2"/>
          <a:stretch>
            <a:fillRect/>
          </a:stretch>
        </p:blipFill>
        <p:spPr>
          <a:xfrm>
            <a:off x="1122947" y="573926"/>
            <a:ext cx="9506744" cy="5457905"/>
          </a:xfrm>
          <a:prstGeom prst="rect">
            <a:avLst/>
          </a:prstGeom>
        </p:spPr>
      </p:pic>
    </p:spTree>
    <p:extLst>
      <p:ext uri="{BB962C8B-B14F-4D97-AF65-F5344CB8AC3E}">
        <p14:creationId xmlns:p14="http://schemas.microsoft.com/office/powerpoint/2010/main" val="1603282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11A23-4E4A-09AA-31A6-CB94559D23C1}"/>
              </a:ext>
            </a:extLst>
          </p:cNvPr>
          <p:cNvSpPr>
            <a:spLocks noGrp="1"/>
          </p:cNvSpPr>
          <p:nvPr>
            <p:ph type="title"/>
          </p:nvPr>
        </p:nvSpPr>
        <p:spPr/>
        <p:txBody>
          <a:bodyPr/>
          <a:lstStyle/>
          <a:p>
            <a:r>
              <a:rPr lang="en-US" dirty="0"/>
              <a:t>The Self Attention layer Steps</a:t>
            </a:r>
          </a:p>
        </p:txBody>
      </p:sp>
      <p:pic>
        <p:nvPicPr>
          <p:cNvPr id="5" name="Content Placeholder 4">
            <a:extLst>
              <a:ext uri="{FF2B5EF4-FFF2-40B4-BE49-F238E27FC236}">
                <a16:creationId xmlns:a16="http://schemas.microsoft.com/office/drawing/2014/main" id="{65955C77-EE4A-1B1C-CFB4-3C5A3EF608BC}"/>
              </a:ext>
            </a:extLst>
          </p:cNvPr>
          <p:cNvPicPr>
            <a:picLocks noGrp="1" noChangeAspect="1"/>
          </p:cNvPicPr>
          <p:nvPr>
            <p:ph idx="1"/>
          </p:nvPr>
        </p:nvPicPr>
        <p:blipFill>
          <a:blip r:embed="rId2"/>
          <a:stretch>
            <a:fillRect/>
          </a:stretch>
        </p:blipFill>
        <p:spPr>
          <a:xfrm>
            <a:off x="952759" y="2229192"/>
            <a:ext cx="10610510" cy="2920324"/>
          </a:xfrm>
        </p:spPr>
      </p:pic>
    </p:spTree>
    <p:extLst>
      <p:ext uri="{BB962C8B-B14F-4D97-AF65-F5344CB8AC3E}">
        <p14:creationId xmlns:p14="http://schemas.microsoft.com/office/powerpoint/2010/main" val="310155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16DC-2EB3-0039-5745-6231D43F8773}"/>
              </a:ext>
            </a:extLst>
          </p:cNvPr>
          <p:cNvSpPr>
            <a:spLocks noGrp="1"/>
          </p:cNvSpPr>
          <p:nvPr>
            <p:ph type="title"/>
          </p:nvPr>
        </p:nvSpPr>
        <p:spPr/>
        <p:txBody>
          <a:bodyPr/>
          <a:lstStyle/>
          <a:p>
            <a:r>
              <a:rPr lang="en-US" dirty="0"/>
              <a:t>Representing text as numbers</a:t>
            </a:r>
          </a:p>
        </p:txBody>
      </p:sp>
      <p:sp>
        <p:nvSpPr>
          <p:cNvPr id="3" name="Content Placeholder 2">
            <a:extLst>
              <a:ext uri="{FF2B5EF4-FFF2-40B4-BE49-F238E27FC236}">
                <a16:creationId xmlns:a16="http://schemas.microsoft.com/office/drawing/2014/main" id="{1FED5227-DB51-B8B8-A508-2E68AA60472D}"/>
              </a:ext>
            </a:extLst>
          </p:cNvPr>
          <p:cNvSpPr>
            <a:spLocks noGrp="1"/>
          </p:cNvSpPr>
          <p:nvPr>
            <p:ph idx="1"/>
          </p:nvPr>
        </p:nvSpPr>
        <p:spPr/>
        <p:txBody>
          <a:bodyPr/>
          <a:lstStyle/>
          <a:p>
            <a:r>
              <a:rPr lang="en-US" dirty="0"/>
              <a:t>The challenge is essentially how you can transform text to numbers for machine translation models</a:t>
            </a:r>
          </a:p>
          <a:p>
            <a:r>
              <a:rPr lang="en-US" dirty="0"/>
              <a:t>How can we make a computer understand characters, words, or sentences?</a:t>
            </a:r>
          </a:p>
          <a:p>
            <a:endParaRPr lang="en-US" dirty="0"/>
          </a:p>
        </p:txBody>
      </p:sp>
    </p:spTree>
    <p:extLst>
      <p:ext uri="{BB962C8B-B14F-4D97-AF65-F5344CB8AC3E}">
        <p14:creationId xmlns:p14="http://schemas.microsoft.com/office/powerpoint/2010/main" val="3131664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9CFE2-47A2-6FBD-D72D-9890914F6DFC}"/>
              </a:ext>
            </a:extLst>
          </p:cNvPr>
          <p:cNvSpPr>
            <a:spLocks noGrp="1"/>
          </p:cNvSpPr>
          <p:nvPr>
            <p:ph type="title"/>
          </p:nvPr>
        </p:nvSpPr>
        <p:spPr/>
        <p:txBody>
          <a:bodyPr/>
          <a:lstStyle/>
          <a:p>
            <a:r>
              <a:rPr lang="en-US" dirty="0"/>
              <a:t>The Self Attention layer Steps</a:t>
            </a:r>
          </a:p>
        </p:txBody>
      </p:sp>
      <p:sp>
        <p:nvSpPr>
          <p:cNvPr id="3" name="Content Placeholder 2">
            <a:extLst>
              <a:ext uri="{FF2B5EF4-FFF2-40B4-BE49-F238E27FC236}">
                <a16:creationId xmlns:a16="http://schemas.microsoft.com/office/drawing/2014/main" id="{2EFB3531-F0C6-F926-85B7-722EEF7055F5}"/>
              </a:ext>
            </a:extLst>
          </p:cNvPr>
          <p:cNvSpPr>
            <a:spLocks noGrp="1"/>
          </p:cNvSpPr>
          <p:nvPr>
            <p:ph idx="1"/>
          </p:nvPr>
        </p:nvSpPr>
        <p:spPr/>
        <p:txBody>
          <a:bodyPr/>
          <a:lstStyle/>
          <a:p>
            <a:r>
              <a:rPr lang="en-US" dirty="0"/>
              <a:t>It is evident that computing q, k, and v is a simple matrix multiplication away. </a:t>
            </a:r>
          </a:p>
          <a:p>
            <a:r>
              <a:rPr lang="en-US" dirty="0"/>
              <a:t>Remember that there is a batch dimension in front of all the inputs (i.e., x) and output tensors (</a:t>
            </a:r>
            <a:r>
              <a:rPr lang="en-US" dirty="0" err="1"/>
              <a:t>i.e</a:t>
            </a:r>
            <a:r>
              <a:rPr lang="en-US" dirty="0"/>
              <a:t>,. q, k, and v) as we process batches of data. But to avoid clutter, we are going to ignore the batch dimension.</a:t>
            </a:r>
          </a:p>
        </p:txBody>
      </p:sp>
    </p:spTree>
    <p:extLst>
      <p:ext uri="{BB962C8B-B14F-4D97-AF65-F5344CB8AC3E}">
        <p14:creationId xmlns:p14="http://schemas.microsoft.com/office/powerpoint/2010/main" val="1093402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9D8BB-FEFB-9F94-BEB0-BCE4ADE3BE6B}"/>
              </a:ext>
            </a:extLst>
          </p:cNvPr>
          <p:cNvSpPr>
            <a:spLocks noGrp="1"/>
          </p:cNvSpPr>
          <p:nvPr>
            <p:ph type="title"/>
          </p:nvPr>
        </p:nvSpPr>
        <p:spPr/>
        <p:txBody>
          <a:bodyPr/>
          <a:lstStyle/>
          <a:p>
            <a:r>
              <a:rPr lang="en-US" dirty="0"/>
              <a:t>The Self attention layer steps</a:t>
            </a:r>
          </a:p>
        </p:txBody>
      </p:sp>
      <p:sp>
        <p:nvSpPr>
          <p:cNvPr id="3" name="Content Placeholder 2">
            <a:extLst>
              <a:ext uri="{FF2B5EF4-FFF2-40B4-BE49-F238E27FC236}">
                <a16:creationId xmlns:a16="http://schemas.microsoft.com/office/drawing/2014/main" id="{A41B0C28-33FB-D690-D483-66914C483350}"/>
              </a:ext>
            </a:extLst>
          </p:cNvPr>
          <p:cNvSpPr>
            <a:spLocks noGrp="1"/>
          </p:cNvSpPr>
          <p:nvPr>
            <p:ph idx="1"/>
          </p:nvPr>
        </p:nvSpPr>
        <p:spPr/>
        <p:txBody>
          <a:bodyPr/>
          <a:lstStyle/>
          <a:p>
            <a:r>
              <a:rPr lang="en-US" dirty="0"/>
              <a:t>The we compute the final output of the self attention layers</a:t>
            </a:r>
          </a:p>
          <a:p>
            <a:endParaRPr lang="en-US" dirty="0"/>
          </a:p>
        </p:txBody>
      </p:sp>
      <p:pic>
        <p:nvPicPr>
          <p:cNvPr id="5" name="Picture 4">
            <a:extLst>
              <a:ext uri="{FF2B5EF4-FFF2-40B4-BE49-F238E27FC236}">
                <a16:creationId xmlns:a16="http://schemas.microsoft.com/office/drawing/2014/main" id="{95521EEE-E569-DD94-778D-1C67150496CD}"/>
              </a:ext>
            </a:extLst>
          </p:cNvPr>
          <p:cNvPicPr>
            <a:picLocks noChangeAspect="1"/>
          </p:cNvPicPr>
          <p:nvPr/>
        </p:nvPicPr>
        <p:blipFill>
          <a:blip r:embed="rId2"/>
          <a:stretch>
            <a:fillRect/>
          </a:stretch>
        </p:blipFill>
        <p:spPr>
          <a:xfrm>
            <a:off x="3128211" y="3288109"/>
            <a:ext cx="3851592" cy="1172224"/>
          </a:xfrm>
          <a:prstGeom prst="rect">
            <a:avLst/>
          </a:prstGeom>
        </p:spPr>
      </p:pic>
    </p:spTree>
    <p:extLst>
      <p:ext uri="{BB962C8B-B14F-4D97-AF65-F5344CB8AC3E}">
        <p14:creationId xmlns:p14="http://schemas.microsoft.com/office/powerpoint/2010/main" val="1643189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364612-7344-9294-9B0B-0A166B466190}"/>
              </a:ext>
            </a:extLst>
          </p:cNvPr>
          <p:cNvPicPr>
            <a:picLocks noChangeAspect="1"/>
          </p:cNvPicPr>
          <p:nvPr/>
        </p:nvPicPr>
        <p:blipFill>
          <a:blip r:embed="rId2"/>
          <a:stretch>
            <a:fillRect/>
          </a:stretch>
        </p:blipFill>
        <p:spPr>
          <a:xfrm>
            <a:off x="1005399" y="385320"/>
            <a:ext cx="8617167" cy="2438091"/>
          </a:xfrm>
          <a:prstGeom prst="rect">
            <a:avLst/>
          </a:prstGeom>
        </p:spPr>
      </p:pic>
      <p:pic>
        <p:nvPicPr>
          <p:cNvPr id="7" name="Picture 6">
            <a:extLst>
              <a:ext uri="{FF2B5EF4-FFF2-40B4-BE49-F238E27FC236}">
                <a16:creationId xmlns:a16="http://schemas.microsoft.com/office/drawing/2014/main" id="{C3FEE148-6F6E-56F7-7A4C-48FA57B0A4D2}"/>
              </a:ext>
            </a:extLst>
          </p:cNvPr>
          <p:cNvPicPr>
            <a:picLocks noChangeAspect="1"/>
          </p:cNvPicPr>
          <p:nvPr/>
        </p:nvPicPr>
        <p:blipFill>
          <a:blip r:embed="rId3"/>
          <a:stretch>
            <a:fillRect/>
          </a:stretch>
        </p:blipFill>
        <p:spPr>
          <a:xfrm>
            <a:off x="1005399" y="2739190"/>
            <a:ext cx="10081724" cy="3733490"/>
          </a:xfrm>
          <a:prstGeom prst="rect">
            <a:avLst/>
          </a:prstGeom>
        </p:spPr>
      </p:pic>
    </p:spTree>
    <p:extLst>
      <p:ext uri="{BB962C8B-B14F-4D97-AF65-F5344CB8AC3E}">
        <p14:creationId xmlns:p14="http://schemas.microsoft.com/office/powerpoint/2010/main" val="3606524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3DC845-91A3-BE44-F7F4-A46DF89EB749}"/>
              </a:ext>
            </a:extLst>
          </p:cNvPr>
          <p:cNvPicPr>
            <a:picLocks noChangeAspect="1"/>
          </p:cNvPicPr>
          <p:nvPr/>
        </p:nvPicPr>
        <p:blipFill>
          <a:blip r:embed="rId2"/>
          <a:stretch>
            <a:fillRect/>
          </a:stretch>
        </p:blipFill>
        <p:spPr>
          <a:xfrm>
            <a:off x="838200" y="545433"/>
            <a:ext cx="10036552" cy="3774578"/>
          </a:xfrm>
          <a:prstGeom prst="rect">
            <a:avLst/>
          </a:prstGeom>
        </p:spPr>
      </p:pic>
      <p:pic>
        <p:nvPicPr>
          <p:cNvPr id="7" name="Picture 6">
            <a:extLst>
              <a:ext uri="{FF2B5EF4-FFF2-40B4-BE49-F238E27FC236}">
                <a16:creationId xmlns:a16="http://schemas.microsoft.com/office/drawing/2014/main" id="{30847844-1393-6E04-102D-766C36C576F7}"/>
              </a:ext>
            </a:extLst>
          </p:cNvPr>
          <p:cNvPicPr>
            <a:picLocks noChangeAspect="1"/>
          </p:cNvPicPr>
          <p:nvPr/>
        </p:nvPicPr>
        <p:blipFill>
          <a:blip r:embed="rId3"/>
          <a:stretch>
            <a:fillRect/>
          </a:stretch>
        </p:blipFill>
        <p:spPr>
          <a:xfrm>
            <a:off x="1207856" y="4438825"/>
            <a:ext cx="8481146" cy="1873741"/>
          </a:xfrm>
          <a:prstGeom prst="rect">
            <a:avLst/>
          </a:prstGeom>
        </p:spPr>
      </p:pic>
    </p:spTree>
    <p:extLst>
      <p:ext uri="{BB962C8B-B14F-4D97-AF65-F5344CB8AC3E}">
        <p14:creationId xmlns:p14="http://schemas.microsoft.com/office/powerpoint/2010/main" val="3749293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970BD-6D64-4A11-731C-320B965947D0}"/>
              </a:ext>
            </a:extLst>
          </p:cNvPr>
          <p:cNvSpPr>
            <a:spLocks noGrp="1"/>
          </p:cNvSpPr>
          <p:nvPr>
            <p:ph type="title"/>
          </p:nvPr>
        </p:nvSpPr>
        <p:spPr/>
        <p:txBody>
          <a:bodyPr/>
          <a:lstStyle/>
          <a:p>
            <a:r>
              <a:rPr lang="en-US" dirty="0"/>
              <a:t>Understanding self-attention with scalers</a:t>
            </a:r>
          </a:p>
        </p:txBody>
      </p:sp>
      <p:sp>
        <p:nvSpPr>
          <p:cNvPr id="3" name="Content Placeholder 2">
            <a:extLst>
              <a:ext uri="{FF2B5EF4-FFF2-40B4-BE49-F238E27FC236}">
                <a16:creationId xmlns:a16="http://schemas.microsoft.com/office/drawing/2014/main" id="{95AE8DD4-27BA-F14E-36A3-FFA514C78CC3}"/>
              </a:ext>
            </a:extLst>
          </p:cNvPr>
          <p:cNvSpPr>
            <a:spLocks noGrp="1"/>
          </p:cNvSpPr>
          <p:nvPr>
            <p:ph idx="1"/>
          </p:nvPr>
        </p:nvSpPr>
        <p:spPr/>
        <p:txBody>
          <a:bodyPr/>
          <a:lstStyle/>
          <a:p>
            <a:r>
              <a:rPr lang="en-US" dirty="0"/>
              <a:t>To understand and visualize what this layer is doing, we will assume a feature dimensionality of 1. </a:t>
            </a:r>
          </a:p>
          <a:p>
            <a:r>
              <a:rPr lang="en-US" dirty="0"/>
              <a:t>That is, a single word is represented by a single value (i.e., a scalar).</a:t>
            </a:r>
          </a:p>
        </p:txBody>
      </p:sp>
    </p:spTree>
    <p:extLst>
      <p:ext uri="{BB962C8B-B14F-4D97-AF65-F5344CB8AC3E}">
        <p14:creationId xmlns:p14="http://schemas.microsoft.com/office/powerpoint/2010/main" val="3952588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9BCDC-A776-5E19-873E-AC109FE7FE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0CE5A3-059F-4784-7EB1-A2B3EC4A0FA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605B067-A966-36CC-283C-8BF865392565}"/>
              </a:ext>
            </a:extLst>
          </p:cNvPr>
          <p:cNvPicPr>
            <a:picLocks noChangeAspect="1"/>
          </p:cNvPicPr>
          <p:nvPr/>
        </p:nvPicPr>
        <p:blipFill>
          <a:blip r:embed="rId2"/>
          <a:stretch>
            <a:fillRect/>
          </a:stretch>
        </p:blipFill>
        <p:spPr>
          <a:xfrm>
            <a:off x="597569" y="0"/>
            <a:ext cx="10984831" cy="6858000"/>
          </a:xfrm>
          <a:prstGeom prst="rect">
            <a:avLst/>
          </a:prstGeom>
        </p:spPr>
      </p:pic>
    </p:spTree>
    <p:extLst>
      <p:ext uri="{BB962C8B-B14F-4D97-AF65-F5344CB8AC3E}">
        <p14:creationId xmlns:p14="http://schemas.microsoft.com/office/powerpoint/2010/main" val="39183065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457AA-55CE-EEC5-7575-022C6ECC2B67}"/>
              </a:ext>
            </a:extLst>
          </p:cNvPr>
          <p:cNvSpPr>
            <a:spLocks noGrp="1"/>
          </p:cNvSpPr>
          <p:nvPr>
            <p:ph type="title"/>
          </p:nvPr>
        </p:nvSpPr>
        <p:spPr/>
        <p:txBody>
          <a:bodyPr/>
          <a:lstStyle/>
          <a:p>
            <a:r>
              <a:rPr lang="en-US" dirty="0"/>
              <a:t>A concrete example</a:t>
            </a:r>
          </a:p>
        </p:txBody>
      </p:sp>
      <p:sp>
        <p:nvSpPr>
          <p:cNvPr id="3" name="Content Placeholder 2">
            <a:extLst>
              <a:ext uri="{FF2B5EF4-FFF2-40B4-BE49-F238E27FC236}">
                <a16:creationId xmlns:a16="http://schemas.microsoft.com/office/drawing/2014/main" id="{40CAB4E4-BD53-379D-70C8-F30D982CD2EE}"/>
              </a:ext>
            </a:extLst>
          </p:cNvPr>
          <p:cNvSpPr>
            <a:spLocks noGrp="1"/>
          </p:cNvSpPr>
          <p:nvPr>
            <p:ph idx="1"/>
          </p:nvPr>
        </p:nvSpPr>
        <p:spPr/>
        <p:txBody>
          <a:bodyPr/>
          <a:lstStyle/>
          <a:p>
            <a:r>
              <a:rPr lang="en-US" dirty="0"/>
              <a:t>Figure 5.6 visualizes the computations that happen in the self-attention layer if we assume a </a:t>
            </a:r>
            <a:r>
              <a:rPr lang="en-US" dirty="0" err="1"/>
              <a:t>singleinput</a:t>
            </a:r>
            <a:r>
              <a:rPr lang="en-US" dirty="0"/>
              <a:t> sequence and the dimensionality of inputs (</a:t>
            </a:r>
            <a:r>
              <a:rPr lang="en-US" dirty="0" err="1"/>
              <a:t>dmodel</a:t>
            </a:r>
            <a:r>
              <a:rPr lang="en-US" dirty="0"/>
              <a:t>), query length (</a:t>
            </a:r>
            <a:r>
              <a:rPr lang="en-US" dirty="0" err="1"/>
              <a:t>dq</a:t>
            </a:r>
            <a:r>
              <a:rPr lang="en-US" dirty="0"/>
              <a:t>), key length (dk), and value length (dv) is 1</a:t>
            </a:r>
          </a:p>
          <a:p>
            <a:r>
              <a:rPr lang="en-US" dirty="0"/>
              <a:t>we start with an input sequence x, which has seven words (i.e., n × 1 matrix). Under the assumptions we’ve made, </a:t>
            </a:r>
            <a:r>
              <a:rPr lang="en-US" dirty="0" err="1"/>
              <a:t>Wq</a:t>
            </a:r>
            <a:r>
              <a:rPr lang="en-US" dirty="0"/>
              <a:t>, </a:t>
            </a:r>
            <a:r>
              <a:rPr lang="en-US" dirty="0" err="1"/>
              <a:t>Wk</a:t>
            </a:r>
            <a:r>
              <a:rPr lang="en-US" dirty="0"/>
              <a:t>, and Wv will be scalars</a:t>
            </a:r>
          </a:p>
        </p:txBody>
      </p:sp>
    </p:spTree>
    <p:extLst>
      <p:ext uri="{BB962C8B-B14F-4D97-AF65-F5344CB8AC3E}">
        <p14:creationId xmlns:p14="http://schemas.microsoft.com/office/powerpoint/2010/main" val="3681423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274E-10A4-6C33-DD9B-F05D1211223C}"/>
              </a:ext>
            </a:extLst>
          </p:cNvPr>
          <p:cNvSpPr>
            <a:spLocks noGrp="1"/>
          </p:cNvSpPr>
          <p:nvPr>
            <p:ph type="title"/>
          </p:nvPr>
        </p:nvSpPr>
        <p:spPr/>
        <p:txBody>
          <a:bodyPr/>
          <a:lstStyle/>
          <a:p>
            <a:r>
              <a:rPr lang="en-US" dirty="0"/>
              <a:t>A concrete example</a:t>
            </a:r>
          </a:p>
        </p:txBody>
      </p:sp>
      <p:pic>
        <p:nvPicPr>
          <p:cNvPr id="5" name="Content Placeholder 4">
            <a:extLst>
              <a:ext uri="{FF2B5EF4-FFF2-40B4-BE49-F238E27FC236}">
                <a16:creationId xmlns:a16="http://schemas.microsoft.com/office/drawing/2014/main" id="{15D8E9B3-4160-472C-0F60-E225C6645721}"/>
              </a:ext>
            </a:extLst>
          </p:cNvPr>
          <p:cNvPicPr>
            <a:picLocks noGrp="1" noChangeAspect="1"/>
          </p:cNvPicPr>
          <p:nvPr>
            <p:ph idx="1"/>
          </p:nvPr>
        </p:nvPicPr>
        <p:blipFill>
          <a:blip r:embed="rId2"/>
          <a:stretch>
            <a:fillRect/>
          </a:stretch>
        </p:blipFill>
        <p:spPr>
          <a:xfrm>
            <a:off x="1304715" y="2268204"/>
            <a:ext cx="7669777" cy="3025691"/>
          </a:xfrm>
        </p:spPr>
      </p:pic>
    </p:spTree>
    <p:extLst>
      <p:ext uri="{BB962C8B-B14F-4D97-AF65-F5344CB8AC3E}">
        <p14:creationId xmlns:p14="http://schemas.microsoft.com/office/powerpoint/2010/main" val="1279256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41B4B-B156-1966-E47C-01703C49ABE4}"/>
              </a:ext>
            </a:extLst>
          </p:cNvPr>
          <p:cNvSpPr>
            <a:spLocks noGrp="1"/>
          </p:cNvSpPr>
          <p:nvPr>
            <p:ph type="title"/>
          </p:nvPr>
        </p:nvSpPr>
        <p:spPr/>
        <p:txBody>
          <a:bodyPr/>
          <a:lstStyle/>
          <a:p>
            <a:r>
              <a:rPr lang="en-US" dirty="0"/>
              <a:t>A concrete example</a:t>
            </a:r>
          </a:p>
        </p:txBody>
      </p:sp>
      <p:sp>
        <p:nvSpPr>
          <p:cNvPr id="3" name="Content Placeholder 2">
            <a:extLst>
              <a:ext uri="{FF2B5EF4-FFF2-40B4-BE49-F238E27FC236}">
                <a16:creationId xmlns:a16="http://schemas.microsoft.com/office/drawing/2014/main" id="{AADDBE5E-5ADF-93C8-2949-A37A5A1C64CB}"/>
              </a:ext>
            </a:extLst>
          </p:cNvPr>
          <p:cNvSpPr>
            <a:spLocks noGrp="1"/>
          </p:cNvSpPr>
          <p:nvPr>
            <p:ph idx="1"/>
          </p:nvPr>
        </p:nvSpPr>
        <p:spPr/>
        <p:txBody>
          <a:bodyPr/>
          <a:lstStyle/>
          <a:p>
            <a:r>
              <a:rPr lang="en-US" dirty="0"/>
              <a:t>Next, we need to compute the P = </a:t>
            </a:r>
            <a:r>
              <a:rPr lang="en-US" dirty="0" err="1"/>
              <a:t>softmax</a:t>
            </a:r>
            <a:r>
              <a:rPr lang="en-US" dirty="0"/>
              <a:t> ((Q.KT) / √(dk))</a:t>
            </a:r>
          </a:p>
          <a:p>
            <a:r>
              <a:rPr lang="en-US" dirty="0"/>
              <a:t>Q.KT is essentially an n × n matrix that has an item representing every query and key combination</a:t>
            </a:r>
          </a:p>
          <a:p>
            <a:r>
              <a:rPr lang="en-US" dirty="0"/>
              <a:t>Then, by applying the </a:t>
            </a:r>
            <a:r>
              <a:rPr lang="en-US" dirty="0" err="1"/>
              <a:t>softmax</a:t>
            </a:r>
            <a:r>
              <a:rPr lang="en-US" dirty="0"/>
              <a:t>, this matrix is converted to a row-wise probability distribution.</a:t>
            </a:r>
          </a:p>
          <a:p>
            <a:r>
              <a:rPr lang="en-US" dirty="0"/>
              <a:t>√(dk) appearing within the </a:t>
            </a:r>
            <a:r>
              <a:rPr lang="en-US" dirty="0" err="1"/>
              <a:t>softmax</a:t>
            </a:r>
            <a:r>
              <a:rPr lang="en-US" dirty="0"/>
              <a:t> transformation is a normalization constant that helps prevent large gradient values and achieve stable gradients.</a:t>
            </a:r>
          </a:p>
          <a:p>
            <a:endParaRPr lang="en-US" dirty="0"/>
          </a:p>
        </p:txBody>
      </p:sp>
    </p:spTree>
    <p:extLst>
      <p:ext uri="{BB962C8B-B14F-4D97-AF65-F5344CB8AC3E}">
        <p14:creationId xmlns:p14="http://schemas.microsoft.com/office/powerpoint/2010/main" val="3722527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DF54C-E55D-6AAB-53DF-7CF4FE886876}"/>
              </a:ext>
            </a:extLst>
          </p:cNvPr>
          <p:cNvSpPr>
            <a:spLocks noGrp="1"/>
          </p:cNvSpPr>
          <p:nvPr>
            <p:ph type="title"/>
          </p:nvPr>
        </p:nvSpPr>
        <p:spPr/>
        <p:txBody>
          <a:bodyPr/>
          <a:lstStyle/>
          <a:p>
            <a:r>
              <a:rPr lang="en-US" dirty="0"/>
              <a:t>A Concrete example</a:t>
            </a:r>
          </a:p>
        </p:txBody>
      </p:sp>
      <p:sp>
        <p:nvSpPr>
          <p:cNvPr id="3" name="Content Placeholder 2">
            <a:extLst>
              <a:ext uri="{FF2B5EF4-FFF2-40B4-BE49-F238E27FC236}">
                <a16:creationId xmlns:a16="http://schemas.microsoft.com/office/drawing/2014/main" id="{EDEE5FB1-284A-A737-87FB-C608E8DD6A05}"/>
              </a:ext>
            </a:extLst>
          </p:cNvPr>
          <p:cNvSpPr>
            <a:spLocks noGrp="1"/>
          </p:cNvSpPr>
          <p:nvPr>
            <p:ph idx="1"/>
          </p:nvPr>
        </p:nvSpPr>
        <p:spPr/>
        <p:txBody>
          <a:bodyPr/>
          <a:lstStyle/>
          <a:p>
            <a:r>
              <a:rPr lang="en-US" dirty="0"/>
              <a:t>Finally we compute the final output</a:t>
            </a:r>
          </a:p>
        </p:txBody>
      </p:sp>
      <p:pic>
        <p:nvPicPr>
          <p:cNvPr id="5" name="Picture 4">
            <a:extLst>
              <a:ext uri="{FF2B5EF4-FFF2-40B4-BE49-F238E27FC236}">
                <a16:creationId xmlns:a16="http://schemas.microsoft.com/office/drawing/2014/main" id="{F34758A3-FD90-49DF-CB99-96DCAD9950C3}"/>
              </a:ext>
            </a:extLst>
          </p:cNvPr>
          <p:cNvPicPr>
            <a:picLocks noChangeAspect="1"/>
          </p:cNvPicPr>
          <p:nvPr/>
        </p:nvPicPr>
        <p:blipFill>
          <a:blip r:embed="rId2"/>
          <a:stretch>
            <a:fillRect/>
          </a:stretch>
        </p:blipFill>
        <p:spPr>
          <a:xfrm>
            <a:off x="1129054" y="2869515"/>
            <a:ext cx="9252677" cy="1397685"/>
          </a:xfrm>
          <a:prstGeom prst="rect">
            <a:avLst/>
          </a:prstGeom>
        </p:spPr>
      </p:pic>
    </p:spTree>
    <p:extLst>
      <p:ext uri="{BB962C8B-B14F-4D97-AF65-F5344CB8AC3E}">
        <p14:creationId xmlns:p14="http://schemas.microsoft.com/office/powerpoint/2010/main" val="1127238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FC36-59EB-7749-A851-E8520E19AABE}"/>
              </a:ext>
            </a:extLst>
          </p:cNvPr>
          <p:cNvSpPr>
            <a:spLocks noGrp="1"/>
          </p:cNvSpPr>
          <p:nvPr>
            <p:ph type="title"/>
          </p:nvPr>
        </p:nvSpPr>
        <p:spPr/>
        <p:txBody>
          <a:bodyPr/>
          <a:lstStyle/>
          <a:p>
            <a:r>
              <a:rPr lang="en-US" dirty="0"/>
              <a:t>Assign each word an ID</a:t>
            </a:r>
          </a:p>
        </p:txBody>
      </p:sp>
      <p:sp>
        <p:nvSpPr>
          <p:cNvPr id="3" name="Content Placeholder 2">
            <a:extLst>
              <a:ext uri="{FF2B5EF4-FFF2-40B4-BE49-F238E27FC236}">
                <a16:creationId xmlns:a16="http://schemas.microsoft.com/office/drawing/2014/main" id="{1F4328AB-8E45-922E-4E4E-6B5BF9A6C2CC}"/>
              </a:ext>
            </a:extLst>
          </p:cNvPr>
          <p:cNvSpPr>
            <a:spLocks noGrp="1"/>
          </p:cNvSpPr>
          <p:nvPr>
            <p:ph idx="1"/>
          </p:nvPr>
        </p:nvSpPr>
        <p:spPr/>
        <p:txBody>
          <a:bodyPr>
            <a:normAutofit/>
          </a:bodyPr>
          <a:lstStyle/>
          <a:p>
            <a:pPr algn="l"/>
            <a:r>
              <a:rPr lang="en-US" sz="2400" b="0" i="0" u="none" strike="noStrike" baseline="0" dirty="0">
                <a:solidFill>
                  <a:srgbClr val="262626"/>
                </a:solidFill>
                <a:latin typeface="NewBaskerville-Roman"/>
              </a:rPr>
              <a:t>I went to the beach. It was cold. I came back to the house.</a:t>
            </a:r>
            <a:endParaRPr lang="en-US" sz="3600" dirty="0"/>
          </a:p>
        </p:txBody>
      </p:sp>
      <p:pic>
        <p:nvPicPr>
          <p:cNvPr id="5" name="Picture 4">
            <a:extLst>
              <a:ext uri="{FF2B5EF4-FFF2-40B4-BE49-F238E27FC236}">
                <a16:creationId xmlns:a16="http://schemas.microsoft.com/office/drawing/2014/main" id="{7D4C3708-E197-1493-72F7-63173CB91164}"/>
              </a:ext>
            </a:extLst>
          </p:cNvPr>
          <p:cNvPicPr>
            <a:picLocks noChangeAspect="1"/>
          </p:cNvPicPr>
          <p:nvPr/>
        </p:nvPicPr>
        <p:blipFill>
          <a:blip r:embed="rId2"/>
          <a:stretch>
            <a:fillRect/>
          </a:stretch>
        </p:blipFill>
        <p:spPr>
          <a:xfrm>
            <a:off x="838200" y="2280236"/>
            <a:ext cx="2176077" cy="2753677"/>
          </a:xfrm>
          <a:prstGeom prst="rect">
            <a:avLst/>
          </a:prstGeom>
        </p:spPr>
      </p:pic>
      <p:pic>
        <p:nvPicPr>
          <p:cNvPr id="7" name="Picture 6">
            <a:extLst>
              <a:ext uri="{FF2B5EF4-FFF2-40B4-BE49-F238E27FC236}">
                <a16:creationId xmlns:a16="http://schemas.microsoft.com/office/drawing/2014/main" id="{8F0B0799-67D7-32C3-9FD2-2DD590B9550A}"/>
              </a:ext>
            </a:extLst>
          </p:cNvPr>
          <p:cNvPicPr>
            <a:picLocks noChangeAspect="1"/>
          </p:cNvPicPr>
          <p:nvPr/>
        </p:nvPicPr>
        <p:blipFill>
          <a:blip r:embed="rId3"/>
          <a:stretch>
            <a:fillRect/>
          </a:stretch>
        </p:blipFill>
        <p:spPr>
          <a:xfrm>
            <a:off x="778958" y="4742233"/>
            <a:ext cx="2102322" cy="1726410"/>
          </a:xfrm>
          <a:prstGeom prst="rect">
            <a:avLst/>
          </a:prstGeom>
        </p:spPr>
      </p:pic>
      <p:pic>
        <p:nvPicPr>
          <p:cNvPr id="9" name="Picture 8">
            <a:extLst>
              <a:ext uri="{FF2B5EF4-FFF2-40B4-BE49-F238E27FC236}">
                <a16:creationId xmlns:a16="http://schemas.microsoft.com/office/drawing/2014/main" id="{6E4F6BDC-6C51-5658-B069-DDDEFC28F6AD}"/>
              </a:ext>
            </a:extLst>
          </p:cNvPr>
          <p:cNvPicPr>
            <a:picLocks noChangeAspect="1"/>
          </p:cNvPicPr>
          <p:nvPr/>
        </p:nvPicPr>
        <p:blipFill>
          <a:blip r:embed="rId4"/>
          <a:stretch>
            <a:fillRect/>
          </a:stretch>
        </p:blipFill>
        <p:spPr>
          <a:xfrm>
            <a:off x="4433166" y="2477138"/>
            <a:ext cx="3687929" cy="1736644"/>
          </a:xfrm>
          <a:prstGeom prst="rect">
            <a:avLst/>
          </a:prstGeom>
        </p:spPr>
      </p:pic>
    </p:spTree>
    <p:extLst>
      <p:ext uri="{BB962C8B-B14F-4D97-AF65-F5344CB8AC3E}">
        <p14:creationId xmlns:p14="http://schemas.microsoft.com/office/powerpoint/2010/main" val="36163924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45A46-5AA3-4344-821D-C857108B44B2}"/>
              </a:ext>
            </a:extLst>
          </p:cNvPr>
          <p:cNvSpPr>
            <a:spLocks noGrp="1"/>
          </p:cNvSpPr>
          <p:nvPr>
            <p:ph type="title"/>
          </p:nvPr>
        </p:nvSpPr>
        <p:spPr/>
        <p:txBody>
          <a:bodyPr/>
          <a:lstStyle/>
          <a:p>
            <a:r>
              <a:rPr lang="en-US" dirty="0"/>
              <a:t>Query</a:t>
            </a:r>
          </a:p>
        </p:txBody>
      </p:sp>
      <p:sp>
        <p:nvSpPr>
          <p:cNvPr id="3" name="Content Placeholder 2">
            <a:extLst>
              <a:ext uri="{FF2B5EF4-FFF2-40B4-BE49-F238E27FC236}">
                <a16:creationId xmlns:a16="http://schemas.microsoft.com/office/drawing/2014/main" id="{FF2450E8-D858-5F60-1432-3890D0096059}"/>
              </a:ext>
            </a:extLst>
          </p:cNvPr>
          <p:cNvSpPr>
            <a:spLocks noGrp="1"/>
          </p:cNvSpPr>
          <p:nvPr>
            <p:ph idx="1"/>
          </p:nvPr>
        </p:nvSpPr>
        <p:spPr/>
        <p:txBody>
          <a:bodyPr/>
          <a:lstStyle/>
          <a:p>
            <a:r>
              <a:rPr lang="en-US" dirty="0"/>
              <a:t>Query—Helps build a probability matrix that is eventually used for indexing values (v). Query affects the rows of the matrix and represents the index of the current word that’s being processed.</a:t>
            </a:r>
          </a:p>
        </p:txBody>
      </p:sp>
    </p:spTree>
    <p:extLst>
      <p:ext uri="{BB962C8B-B14F-4D97-AF65-F5344CB8AC3E}">
        <p14:creationId xmlns:p14="http://schemas.microsoft.com/office/powerpoint/2010/main" val="1742784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5444-18F2-68B9-3BA5-D2D9B669278A}"/>
              </a:ext>
            </a:extLst>
          </p:cNvPr>
          <p:cNvSpPr>
            <a:spLocks noGrp="1"/>
          </p:cNvSpPr>
          <p:nvPr>
            <p:ph type="title"/>
          </p:nvPr>
        </p:nvSpPr>
        <p:spPr/>
        <p:txBody>
          <a:bodyPr/>
          <a:lstStyle/>
          <a:p>
            <a:r>
              <a:rPr lang="en-US" dirty="0"/>
              <a:t>Key</a:t>
            </a:r>
          </a:p>
        </p:txBody>
      </p:sp>
      <p:sp>
        <p:nvSpPr>
          <p:cNvPr id="3" name="Content Placeholder 2">
            <a:extLst>
              <a:ext uri="{FF2B5EF4-FFF2-40B4-BE49-F238E27FC236}">
                <a16:creationId xmlns:a16="http://schemas.microsoft.com/office/drawing/2014/main" id="{3BF4E3BF-F817-A977-7AC7-EE33B674ECD7}"/>
              </a:ext>
            </a:extLst>
          </p:cNvPr>
          <p:cNvSpPr>
            <a:spLocks noGrp="1"/>
          </p:cNvSpPr>
          <p:nvPr>
            <p:ph idx="1"/>
          </p:nvPr>
        </p:nvSpPr>
        <p:spPr/>
        <p:txBody>
          <a:bodyPr/>
          <a:lstStyle/>
          <a:p>
            <a:r>
              <a:rPr lang="en-US" dirty="0"/>
              <a:t>Key—Helps build a probability matrix that is eventually used for indexing values (v). Key affects the columns of the matrix and represents the candidate words that need to be mixed depending on the query word.</a:t>
            </a:r>
          </a:p>
        </p:txBody>
      </p:sp>
    </p:spTree>
    <p:extLst>
      <p:ext uri="{BB962C8B-B14F-4D97-AF65-F5344CB8AC3E}">
        <p14:creationId xmlns:p14="http://schemas.microsoft.com/office/powerpoint/2010/main" val="9789928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8BB9-D439-D052-1C73-2469E478C45C}"/>
              </a:ext>
            </a:extLst>
          </p:cNvPr>
          <p:cNvSpPr>
            <a:spLocks noGrp="1"/>
          </p:cNvSpPr>
          <p:nvPr>
            <p:ph type="title"/>
          </p:nvPr>
        </p:nvSpPr>
        <p:spPr/>
        <p:txBody>
          <a:bodyPr/>
          <a:lstStyle/>
          <a:p>
            <a:r>
              <a:rPr lang="en-US" dirty="0"/>
              <a:t>Value</a:t>
            </a:r>
          </a:p>
        </p:txBody>
      </p:sp>
      <p:sp>
        <p:nvSpPr>
          <p:cNvPr id="3" name="Content Placeholder 2">
            <a:extLst>
              <a:ext uri="{FF2B5EF4-FFF2-40B4-BE49-F238E27FC236}">
                <a16:creationId xmlns:a16="http://schemas.microsoft.com/office/drawing/2014/main" id="{92E48635-331E-89D8-A154-B12E9522A668}"/>
              </a:ext>
            </a:extLst>
          </p:cNvPr>
          <p:cNvSpPr>
            <a:spLocks noGrp="1"/>
          </p:cNvSpPr>
          <p:nvPr>
            <p:ph idx="1"/>
          </p:nvPr>
        </p:nvSpPr>
        <p:spPr/>
        <p:txBody>
          <a:bodyPr/>
          <a:lstStyle/>
          <a:p>
            <a:r>
              <a:rPr lang="en-US" dirty="0"/>
              <a:t>Value—Hidden (i.e., attended) representation of the inputs used to compute the final output by indexing using the probability matrix created using query and key</a:t>
            </a:r>
          </a:p>
        </p:txBody>
      </p:sp>
    </p:spTree>
    <p:extLst>
      <p:ext uri="{BB962C8B-B14F-4D97-AF65-F5344CB8AC3E}">
        <p14:creationId xmlns:p14="http://schemas.microsoft.com/office/powerpoint/2010/main" val="36428811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8F3D-0D7C-39FF-C176-92A6D0A87C42}"/>
              </a:ext>
            </a:extLst>
          </p:cNvPr>
          <p:cNvSpPr>
            <a:spLocks noGrp="1"/>
          </p:cNvSpPr>
          <p:nvPr>
            <p:ph type="title"/>
          </p:nvPr>
        </p:nvSpPr>
        <p:spPr/>
        <p:txBody>
          <a:bodyPr/>
          <a:lstStyle/>
          <a:p>
            <a:r>
              <a:rPr lang="en-US" dirty="0"/>
              <a:t>Self attention vs RNNs</a:t>
            </a:r>
          </a:p>
        </p:txBody>
      </p:sp>
      <p:sp>
        <p:nvSpPr>
          <p:cNvPr id="3" name="Content Placeholder 2">
            <a:extLst>
              <a:ext uri="{FF2B5EF4-FFF2-40B4-BE49-F238E27FC236}">
                <a16:creationId xmlns:a16="http://schemas.microsoft.com/office/drawing/2014/main" id="{C8531C7E-2951-7DB9-07F4-7A274A9A52A7}"/>
              </a:ext>
            </a:extLst>
          </p:cNvPr>
          <p:cNvSpPr>
            <a:spLocks noGrp="1"/>
          </p:cNvSpPr>
          <p:nvPr>
            <p:ph idx="1"/>
          </p:nvPr>
        </p:nvSpPr>
        <p:spPr/>
        <p:txBody>
          <a:bodyPr>
            <a:normAutofit/>
          </a:bodyPr>
          <a:lstStyle/>
          <a:p>
            <a:r>
              <a:rPr lang="en-US" dirty="0"/>
              <a:t>Before Transformer models, RNNs governed the domain of NLP.</a:t>
            </a:r>
          </a:p>
          <a:p>
            <a:r>
              <a:rPr lang="en-US" dirty="0"/>
              <a:t>RNNs perform more and more poorly as the length of the sequence increases. </a:t>
            </a:r>
          </a:p>
          <a:p>
            <a:r>
              <a:rPr lang="en-US" dirty="0"/>
              <a:t>This is because by the time the RNN gets to the end of the sequence, it has probably forgotten what it saw at the start.</a:t>
            </a:r>
          </a:p>
          <a:p>
            <a:r>
              <a:rPr lang="en-US" dirty="0"/>
              <a:t>You can see that this problem is alleviated by the self-attention mechanism, which allows the model to look at the full sequence at a given time. This enables Transformer models to perform much better than RNN-based models.</a:t>
            </a:r>
          </a:p>
        </p:txBody>
      </p:sp>
    </p:spTree>
    <p:extLst>
      <p:ext uri="{BB962C8B-B14F-4D97-AF65-F5344CB8AC3E}">
        <p14:creationId xmlns:p14="http://schemas.microsoft.com/office/powerpoint/2010/main" val="931890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5B766-7027-1C27-4EA9-A5467C91C2DC}"/>
              </a:ext>
            </a:extLst>
          </p:cNvPr>
          <p:cNvSpPr>
            <a:spLocks noGrp="1"/>
          </p:cNvSpPr>
          <p:nvPr>
            <p:ph type="title"/>
          </p:nvPr>
        </p:nvSpPr>
        <p:spPr/>
        <p:txBody>
          <a:bodyPr/>
          <a:lstStyle/>
          <a:p>
            <a:r>
              <a:rPr lang="en-US" dirty="0"/>
              <a:t>Masked Self-attention layer</a:t>
            </a:r>
          </a:p>
        </p:txBody>
      </p:sp>
      <p:pic>
        <p:nvPicPr>
          <p:cNvPr id="5" name="Content Placeholder 4">
            <a:extLst>
              <a:ext uri="{FF2B5EF4-FFF2-40B4-BE49-F238E27FC236}">
                <a16:creationId xmlns:a16="http://schemas.microsoft.com/office/drawing/2014/main" id="{82F5F425-6A53-A820-D677-4889572B4A77}"/>
              </a:ext>
            </a:extLst>
          </p:cNvPr>
          <p:cNvPicPr>
            <a:picLocks noGrp="1" noChangeAspect="1"/>
          </p:cNvPicPr>
          <p:nvPr>
            <p:ph idx="1"/>
          </p:nvPr>
        </p:nvPicPr>
        <p:blipFill>
          <a:blip r:embed="rId2"/>
          <a:stretch>
            <a:fillRect/>
          </a:stretch>
        </p:blipFill>
        <p:spPr>
          <a:xfrm>
            <a:off x="838199" y="1494603"/>
            <a:ext cx="8161421" cy="5157388"/>
          </a:xfrm>
        </p:spPr>
      </p:pic>
    </p:spTree>
    <p:extLst>
      <p:ext uri="{BB962C8B-B14F-4D97-AF65-F5344CB8AC3E}">
        <p14:creationId xmlns:p14="http://schemas.microsoft.com/office/powerpoint/2010/main" val="40999646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C4AA1-AC49-E152-BEAD-5AD86B89E6BE}"/>
              </a:ext>
            </a:extLst>
          </p:cNvPr>
          <p:cNvSpPr>
            <a:spLocks noGrp="1"/>
          </p:cNvSpPr>
          <p:nvPr>
            <p:ph type="title"/>
          </p:nvPr>
        </p:nvSpPr>
        <p:spPr/>
        <p:txBody>
          <a:bodyPr/>
          <a:lstStyle/>
          <a:p>
            <a:r>
              <a:rPr lang="en-US" dirty="0"/>
              <a:t>Multi-head attention</a:t>
            </a:r>
          </a:p>
        </p:txBody>
      </p:sp>
      <p:sp>
        <p:nvSpPr>
          <p:cNvPr id="3" name="Content Placeholder 2">
            <a:extLst>
              <a:ext uri="{FF2B5EF4-FFF2-40B4-BE49-F238E27FC236}">
                <a16:creationId xmlns:a16="http://schemas.microsoft.com/office/drawing/2014/main" id="{B3800224-2532-019D-315A-236FCC6339A5}"/>
              </a:ext>
            </a:extLst>
          </p:cNvPr>
          <p:cNvSpPr>
            <a:spLocks noGrp="1"/>
          </p:cNvSpPr>
          <p:nvPr>
            <p:ph idx="1"/>
          </p:nvPr>
        </p:nvSpPr>
        <p:spPr/>
        <p:txBody>
          <a:bodyPr/>
          <a:lstStyle/>
          <a:p>
            <a:r>
              <a:rPr lang="en-US" dirty="0"/>
              <a:t>The idea is simple once you understand the self-attention mechanism. The multi-head attention creates multiple parallel self-attention heads.</a:t>
            </a:r>
          </a:p>
          <a:p>
            <a:r>
              <a:rPr lang="en-US" dirty="0"/>
              <a:t>The motivation for this is that, practically, when the model is given the opportunity to learn multiple attention patterns (i.e., multiple sets of weights) for an input sequence, it performs better.</a:t>
            </a:r>
          </a:p>
        </p:txBody>
      </p:sp>
    </p:spTree>
    <p:extLst>
      <p:ext uri="{BB962C8B-B14F-4D97-AF65-F5344CB8AC3E}">
        <p14:creationId xmlns:p14="http://schemas.microsoft.com/office/powerpoint/2010/main" val="2952879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C4AA1-AC49-E152-BEAD-5AD86B89E6BE}"/>
              </a:ext>
            </a:extLst>
          </p:cNvPr>
          <p:cNvSpPr>
            <a:spLocks noGrp="1"/>
          </p:cNvSpPr>
          <p:nvPr>
            <p:ph type="title"/>
          </p:nvPr>
        </p:nvSpPr>
        <p:spPr/>
        <p:txBody>
          <a:bodyPr/>
          <a:lstStyle/>
          <a:p>
            <a:r>
              <a:rPr lang="en-US" dirty="0"/>
              <a:t>Multi-head attention</a:t>
            </a:r>
          </a:p>
        </p:txBody>
      </p:sp>
      <p:sp>
        <p:nvSpPr>
          <p:cNvPr id="3" name="Content Placeholder 2">
            <a:extLst>
              <a:ext uri="{FF2B5EF4-FFF2-40B4-BE49-F238E27FC236}">
                <a16:creationId xmlns:a16="http://schemas.microsoft.com/office/drawing/2014/main" id="{B3800224-2532-019D-315A-236FCC6339A5}"/>
              </a:ext>
            </a:extLst>
          </p:cNvPr>
          <p:cNvSpPr>
            <a:spLocks noGrp="1"/>
          </p:cNvSpPr>
          <p:nvPr>
            <p:ph idx="1"/>
          </p:nvPr>
        </p:nvSpPr>
        <p:spPr/>
        <p:txBody>
          <a:bodyPr>
            <a:normAutofit lnSpcReduction="10000"/>
          </a:bodyPr>
          <a:lstStyle/>
          <a:p>
            <a:r>
              <a:rPr lang="en-US" dirty="0"/>
              <a:t>For a single attention head</a:t>
            </a:r>
          </a:p>
          <a:p>
            <a:r>
              <a:rPr lang="en-US" sz="1800" b="0" i="1" u="none" strike="noStrike" baseline="0" dirty="0" err="1">
                <a:solidFill>
                  <a:srgbClr val="262626"/>
                </a:solidFill>
                <a:latin typeface="NewBaskerville-Italic"/>
              </a:rPr>
              <a:t>d</a:t>
            </a:r>
            <a:r>
              <a:rPr lang="en-US" sz="1800" b="0" i="0" u="none" strike="noStrike" baseline="0" dirty="0" err="1">
                <a:solidFill>
                  <a:srgbClr val="262626"/>
                </a:solidFill>
                <a:latin typeface="NewBaskerville-Roman"/>
              </a:rPr>
              <a:t>q</a:t>
            </a:r>
            <a:r>
              <a:rPr lang="en-US" sz="1800" b="0" i="0" u="none" strike="noStrike" baseline="0" dirty="0">
                <a:solidFill>
                  <a:srgbClr val="262626"/>
                </a:solidFill>
                <a:latin typeface="NewBaskerville-Roman"/>
              </a:rPr>
              <a:t> = </a:t>
            </a:r>
            <a:r>
              <a:rPr lang="en-US" sz="1800" b="0" i="1" u="none" strike="noStrike" baseline="0" dirty="0">
                <a:solidFill>
                  <a:srgbClr val="262626"/>
                </a:solidFill>
                <a:latin typeface="NewBaskerville-Italic"/>
              </a:rPr>
              <a:t>d</a:t>
            </a:r>
            <a:r>
              <a:rPr lang="en-US" sz="1800" b="0" i="0" u="none" strike="noStrike" baseline="0" dirty="0">
                <a:solidFill>
                  <a:srgbClr val="262626"/>
                </a:solidFill>
                <a:latin typeface="NewBaskerville-Roman"/>
              </a:rPr>
              <a:t>k = </a:t>
            </a:r>
            <a:r>
              <a:rPr lang="en-US" sz="1800" b="0" i="1" u="none" strike="noStrike" baseline="0" dirty="0">
                <a:solidFill>
                  <a:srgbClr val="262626"/>
                </a:solidFill>
                <a:latin typeface="NewBaskerville-Italic"/>
              </a:rPr>
              <a:t>d</a:t>
            </a:r>
            <a:r>
              <a:rPr lang="en-US" sz="1800" b="0" i="0" u="none" strike="noStrike" baseline="0" dirty="0">
                <a:solidFill>
                  <a:srgbClr val="262626"/>
                </a:solidFill>
                <a:latin typeface="NewBaskerville-Roman"/>
              </a:rPr>
              <a:t>v = 512</a:t>
            </a:r>
          </a:p>
          <a:p>
            <a:endParaRPr lang="en-US" sz="1800" dirty="0">
              <a:solidFill>
                <a:srgbClr val="262626"/>
              </a:solidFill>
              <a:latin typeface="NewBaskerville-Roman"/>
            </a:endParaRPr>
          </a:p>
          <a:p>
            <a:r>
              <a:rPr lang="en-US" dirty="0"/>
              <a:t>With multi-head attention, assuming we are using eight attention heads,</a:t>
            </a:r>
            <a:endParaRPr lang="en-US" sz="1800" dirty="0">
              <a:solidFill>
                <a:srgbClr val="262626"/>
              </a:solidFill>
              <a:latin typeface="NewBaskerville-Roman"/>
            </a:endParaRPr>
          </a:p>
          <a:p>
            <a:r>
              <a:rPr lang="sv-SE" dirty="0"/>
              <a:t>dq = dk = dv = 512/8 = 64</a:t>
            </a:r>
            <a:endParaRPr lang="en-US" sz="1800" dirty="0">
              <a:solidFill>
                <a:srgbClr val="262626"/>
              </a:solidFill>
              <a:latin typeface="NewBaskerville-Roman"/>
            </a:endParaRPr>
          </a:p>
          <a:p>
            <a:r>
              <a:rPr lang="en-US" dirty="0"/>
              <a:t>Then the final outputs of all attention heads are concatenated to create the final output, which will have a dimensionality of 64 × 8 = 512</a:t>
            </a:r>
          </a:p>
          <a:p>
            <a:r>
              <a:rPr lang="en-US" dirty="0"/>
              <a:t>H = </a:t>
            </a:r>
            <a:r>
              <a:rPr lang="en-US" dirty="0" err="1"/>
              <a:t>Concat</a:t>
            </a:r>
            <a:r>
              <a:rPr lang="en-US" dirty="0"/>
              <a:t> (h1,h2,...,h8)</a:t>
            </a:r>
          </a:p>
        </p:txBody>
      </p:sp>
    </p:spTree>
    <p:extLst>
      <p:ext uri="{BB962C8B-B14F-4D97-AF65-F5344CB8AC3E}">
        <p14:creationId xmlns:p14="http://schemas.microsoft.com/office/powerpoint/2010/main" val="16633711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05B8-9BA7-2CA9-4E08-F1BDFFAFD896}"/>
              </a:ext>
            </a:extLst>
          </p:cNvPr>
          <p:cNvSpPr>
            <a:spLocks noGrp="1"/>
          </p:cNvSpPr>
          <p:nvPr>
            <p:ph type="title"/>
          </p:nvPr>
        </p:nvSpPr>
        <p:spPr/>
        <p:txBody>
          <a:bodyPr/>
          <a:lstStyle/>
          <a:p>
            <a:r>
              <a:rPr lang="en-US" dirty="0"/>
              <a:t>Putting everything together</a:t>
            </a:r>
          </a:p>
        </p:txBody>
      </p:sp>
      <p:sp>
        <p:nvSpPr>
          <p:cNvPr id="3" name="Content Placeholder 2">
            <a:extLst>
              <a:ext uri="{FF2B5EF4-FFF2-40B4-BE49-F238E27FC236}">
                <a16:creationId xmlns:a16="http://schemas.microsoft.com/office/drawing/2014/main" id="{55F0A035-03F5-4DE0-2AE9-9F352E96D34B}"/>
              </a:ext>
            </a:extLst>
          </p:cNvPr>
          <p:cNvSpPr>
            <a:spLocks noGrp="1"/>
          </p:cNvSpPr>
          <p:nvPr>
            <p:ph idx="1"/>
          </p:nvPr>
        </p:nvSpPr>
        <p:spPr/>
        <p:txBody>
          <a:bodyPr/>
          <a:lstStyle/>
          <a:p>
            <a:r>
              <a:rPr lang="en-US" dirty="0">
                <a:hlinkClick r:id="rId2"/>
              </a:rPr>
              <a:t>https://colab.research.google.com/github/thushv89/manning_tf2_in_action/blob/master/Ch05-Fundamentals-of-Transformers/5.1.Transformer.ipynb</a:t>
            </a:r>
            <a:endParaRPr lang="en-US" dirty="0"/>
          </a:p>
          <a:p>
            <a:endParaRPr lang="en-US" dirty="0"/>
          </a:p>
        </p:txBody>
      </p:sp>
    </p:spTree>
    <p:extLst>
      <p:ext uri="{BB962C8B-B14F-4D97-AF65-F5344CB8AC3E}">
        <p14:creationId xmlns:p14="http://schemas.microsoft.com/office/powerpoint/2010/main" val="30665634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AA28-DD5B-9EDF-5002-853620DF23E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C9CF34-AF61-CA39-9B85-44D60ECEE4F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0665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67C207-6353-DB5E-9E63-D30E132EBBB3}"/>
              </a:ext>
            </a:extLst>
          </p:cNvPr>
          <p:cNvPicPr>
            <a:picLocks noChangeAspect="1"/>
          </p:cNvPicPr>
          <p:nvPr/>
        </p:nvPicPr>
        <p:blipFill>
          <a:blip r:embed="rId2"/>
          <a:stretch>
            <a:fillRect/>
          </a:stretch>
        </p:blipFill>
        <p:spPr>
          <a:xfrm>
            <a:off x="857838" y="633813"/>
            <a:ext cx="8917757" cy="5842225"/>
          </a:xfrm>
          <a:prstGeom prst="rect">
            <a:avLst/>
          </a:prstGeom>
        </p:spPr>
      </p:pic>
    </p:spTree>
    <p:extLst>
      <p:ext uri="{BB962C8B-B14F-4D97-AF65-F5344CB8AC3E}">
        <p14:creationId xmlns:p14="http://schemas.microsoft.com/office/powerpoint/2010/main" val="118792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D79BD-B0C1-FFE1-030C-436EA20BDBC2}"/>
              </a:ext>
            </a:extLst>
          </p:cNvPr>
          <p:cNvSpPr>
            <a:spLocks noGrp="1"/>
          </p:cNvSpPr>
          <p:nvPr>
            <p:ph type="title"/>
          </p:nvPr>
        </p:nvSpPr>
        <p:spPr/>
        <p:txBody>
          <a:bodyPr/>
          <a:lstStyle/>
          <a:p>
            <a:r>
              <a:rPr lang="en-US" dirty="0"/>
              <a:t>Why not feed the word IDs directly</a:t>
            </a:r>
          </a:p>
        </p:txBody>
      </p:sp>
      <p:sp>
        <p:nvSpPr>
          <p:cNvPr id="3" name="Content Placeholder 2">
            <a:extLst>
              <a:ext uri="{FF2B5EF4-FFF2-40B4-BE49-F238E27FC236}">
                <a16:creationId xmlns:a16="http://schemas.microsoft.com/office/drawing/2014/main" id="{27A3BAAF-94D8-7968-F29C-7B3A3D7B858C}"/>
              </a:ext>
            </a:extLst>
          </p:cNvPr>
          <p:cNvSpPr>
            <a:spLocks noGrp="1"/>
          </p:cNvSpPr>
          <p:nvPr>
            <p:ph idx="1"/>
          </p:nvPr>
        </p:nvSpPr>
        <p:spPr/>
        <p:txBody>
          <a:bodyPr/>
          <a:lstStyle/>
          <a:p>
            <a:r>
              <a:rPr lang="en-US" dirty="0"/>
              <a:t>The value ranges the neural network sees are very large (0–100,000+) for a </a:t>
            </a:r>
            <a:r>
              <a:rPr lang="en-US" dirty="0" err="1"/>
              <a:t>realworld</a:t>
            </a:r>
            <a:r>
              <a:rPr lang="en-US" dirty="0"/>
              <a:t> problem. This will cause instabilities and make the training difficult.</a:t>
            </a:r>
          </a:p>
          <a:p>
            <a:r>
              <a:rPr lang="en-US" dirty="0"/>
              <a:t>Feeding in IDs would falsely indicate that words with similar IDs should be alike (e.g., word ID 4 and 5). This is never the case and would confuse the model and lead to poor performance.</a:t>
            </a:r>
          </a:p>
        </p:txBody>
      </p:sp>
    </p:spTree>
    <p:extLst>
      <p:ext uri="{BB962C8B-B14F-4D97-AF65-F5344CB8AC3E}">
        <p14:creationId xmlns:p14="http://schemas.microsoft.com/office/powerpoint/2010/main" val="3056937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A183A-4CFB-787D-C48D-186583A73982}"/>
              </a:ext>
            </a:extLst>
          </p:cNvPr>
          <p:cNvSpPr>
            <a:spLocks noGrp="1"/>
          </p:cNvSpPr>
          <p:nvPr>
            <p:ph type="title"/>
          </p:nvPr>
        </p:nvSpPr>
        <p:spPr/>
        <p:txBody>
          <a:bodyPr/>
          <a:lstStyle/>
          <a:p>
            <a:r>
              <a:rPr lang="en-US" dirty="0"/>
              <a:t>Vector </a:t>
            </a:r>
            <a:r>
              <a:rPr lang="en-US" dirty="0" err="1"/>
              <a:t>Respresentation</a:t>
            </a:r>
            <a:endParaRPr lang="en-US" dirty="0"/>
          </a:p>
        </p:txBody>
      </p:sp>
      <p:sp>
        <p:nvSpPr>
          <p:cNvPr id="3" name="Content Placeholder 2">
            <a:extLst>
              <a:ext uri="{FF2B5EF4-FFF2-40B4-BE49-F238E27FC236}">
                <a16:creationId xmlns:a16="http://schemas.microsoft.com/office/drawing/2014/main" id="{968D2E5C-BA9C-12CD-9930-FEC6978C8DA1}"/>
              </a:ext>
            </a:extLst>
          </p:cNvPr>
          <p:cNvSpPr>
            <a:spLocks noGrp="1"/>
          </p:cNvSpPr>
          <p:nvPr>
            <p:ph idx="1"/>
          </p:nvPr>
        </p:nvSpPr>
        <p:spPr/>
        <p:txBody>
          <a:bodyPr/>
          <a:lstStyle/>
          <a:p>
            <a:r>
              <a:rPr lang="en-US" dirty="0"/>
              <a:t>Therefore, it is important to bring words to some vector representation. </a:t>
            </a:r>
          </a:p>
          <a:p>
            <a:r>
              <a:rPr lang="en-US" dirty="0"/>
              <a:t>There are many ways to turn words into vectors, such as one-hot encoding and word embeddings</a:t>
            </a:r>
          </a:p>
          <a:p>
            <a:r>
              <a:rPr lang="en-US" dirty="0"/>
              <a:t>When we represent words as vectors, our 2D matrix becomes a 3D matrix.</a:t>
            </a:r>
          </a:p>
          <a:p>
            <a:r>
              <a:rPr lang="en-US" dirty="0"/>
              <a:t>For example, if we set the vector length to 4, you will have a 3 × 6 × 4 3D tensor</a:t>
            </a:r>
          </a:p>
        </p:txBody>
      </p:sp>
    </p:spTree>
    <p:extLst>
      <p:ext uri="{BB962C8B-B14F-4D97-AF65-F5344CB8AC3E}">
        <p14:creationId xmlns:p14="http://schemas.microsoft.com/office/powerpoint/2010/main" val="3366824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C1332-874C-CA70-7AD0-7F3500C6AE7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2181A92-0721-7BB3-EC43-43CABBA9741F}"/>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AE4F9675-773C-3CC3-11CF-40F166282CC0}"/>
              </a:ext>
            </a:extLst>
          </p:cNvPr>
          <p:cNvPicPr>
            <a:picLocks noChangeAspect="1"/>
          </p:cNvPicPr>
          <p:nvPr/>
        </p:nvPicPr>
        <p:blipFill>
          <a:blip r:embed="rId2"/>
          <a:stretch>
            <a:fillRect/>
          </a:stretch>
        </p:blipFill>
        <p:spPr>
          <a:xfrm>
            <a:off x="838200" y="236985"/>
            <a:ext cx="10515599" cy="6255890"/>
          </a:xfrm>
          <a:prstGeom prst="rect">
            <a:avLst/>
          </a:prstGeom>
        </p:spPr>
      </p:pic>
    </p:spTree>
    <p:extLst>
      <p:ext uri="{BB962C8B-B14F-4D97-AF65-F5344CB8AC3E}">
        <p14:creationId xmlns:p14="http://schemas.microsoft.com/office/powerpoint/2010/main" val="1159289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9C3E-0B0F-E374-3992-A37507EA0282}"/>
              </a:ext>
            </a:extLst>
          </p:cNvPr>
          <p:cNvSpPr>
            <a:spLocks noGrp="1"/>
          </p:cNvSpPr>
          <p:nvPr>
            <p:ph type="title"/>
          </p:nvPr>
        </p:nvSpPr>
        <p:spPr/>
        <p:txBody>
          <a:bodyPr/>
          <a:lstStyle/>
          <a:p>
            <a:r>
              <a:rPr lang="en-US" dirty="0"/>
              <a:t>Understanding the Transformer model</a:t>
            </a:r>
          </a:p>
        </p:txBody>
      </p:sp>
      <p:sp>
        <p:nvSpPr>
          <p:cNvPr id="3" name="Content Placeholder 2">
            <a:extLst>
              <a:ext uri="{FF2B5EF4-FFF2-40B4-BE49-F238E27FC236}">
                <a16:creationId xmlns:a16="http://schemas.microsoft.com/office/drawing/2014/main" id="{98DFDDB6-A067-0C18-F931-F3D52522E62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35517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1980</Words>
  <Application>Microsoft Office PowerPoint</Application>
  <PresentationFormat>Widescreen</PresentationFormat>
  <Paragraphs>120</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NewBaskerville-Italic</vt:lpstr>
      <vt:lpstr>NewBaskerville-Roman</vt:lpstr>
      <vt:lpstr>Office Theme</vt:lpstr>
      <vt:lpstr>Transformers</vt:lpstr>
      <vt:lpstr>Transformers</vt:lpstr>
      <vt:lpstr>Representing text as numbers</vt:lpstr>
      <vt:lpstr>Assign each word an ID</vt:lpstr>
      <vt:lpstr>PowerPoint Presentation</vt:lpstr>
      <vt:lpstr>Why not feed the word IDs directly</vt:lpstr>
      <vt:lpstr>Vector Respresentation</vt:lpstr>
      <vt:lpstr>PowerPoint Presentation</vt:lpstr>
      <vt:lpstr>Understanding the Transformer model</vt:lpstr>
      <vt:lpstr>Encoder Decoder Architecture</vt:lpstr>
      <vt:lpstr>Example</vt:lpstr>
      <vt:lpstr>PowerPoint Presentation</vt:lpstr>
      <vt:lpstr>Diving Deeper</vt:lpstr>
      <vt:lpstr>Encoder Layer</vt:lpstr>
      <vt:lpstr>The Self Attention Layer</vt:lpstr>
      <vt:lpstr>PowerPoint Presentation</vt:lpstr>
      <vt:lpstr>The FCLs</vt:lpstr>
      <vt:lpstr>Example</vt:lpstr>
      <vt:lpstr>Example</vt:lpstr>
      <vt:lpstr>Example</vt:lpstr>
      <vt:lpstr>PowerPoint Presentation</vt:lpstr>
      <vt:lpstr>The Self Attention layer</vt:lpstr>
      <vt:lpstr>The Self Attention layer</vt:lpstr>
      <vt:lpstr>The Self Attention layer</vt:lpstr>
      <vt:lpstr>The Self Attention layer Steps</vt:lpstr>
      <vt:lpstr>The Self Attention layer Steps</vt:lpstr>
      <vt:lpstr>The Self Attention layer Steps</vt:lpstr>
      <vt:lpstr> </vt:lpstr>
      <vt:lpstr>The Self Attention layer Steps</vt:lpstr>
      <vt:lpstr>The Self Attention layer Steps</vt:lpstr>
      <vt:lpstr>The Self attention layer steps</vt:lpstr>
      <vt:lpstr>PowerPoint Presentation</vt:lpstr>
      <vt:lpstr>PowerPoint Presentation</vt:lpstr>
      <vt:lpstr>Understanding self-attention with scalers</vt:lpstr>
      <vt:lpstr>PowerPoint Presentation</vt:lpstr>
      <vt:lpstr>A concrete example</vt:lpstr>
      <vt:lpstr>A concrete example</vt:lpstr>
      <vt:lpstr>A concrete example</vt:lpstr>
      <vt:lpstr>A Concrete example</vt:lpstr>
      <vt:lpstr>Query</vt:lpstr>
      <vt:lpstr>Key</vt:lpstr>
      <vt:lpstr>Value</vt:lpstr>
      <vt:lpstr>Self attention vs RNNs</vt:lpstr>
      <vt:lpstr>Masked Self-attention layer</vt:lpstr>
      <vt:lpstr>Multi-head attention</vt:lpstr>
      <vt:lpstr>Multi-head attention</vt:lpstr>
      <vt:lpstr>Putting everything together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Transformers</dc:title>
  <dc:creator>Rubaiyet</dc:creator>
  <cp:lastModifiedBy>Rubaiyet</cp:lastModifiedBy>
  <cp:revision>2</cp:revision>
  <dcterms:created xsi:type="dcterms:W3CDTF">2023-05-24T06:59:00Z</dcterms:created>
  <dcterms:modified xsi:type="dcterms:W3CDTF">2023-05-24T15:07:45Z</dcterms:modified>
</cp:coreProperties>
</file>