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9" r:id="rId5"/>
    <p:sldId id="260" r:id="rId6"/>
    <p:sldId id="263" r:id="rId7"/>
    <p:sldId id="258" r:id="rId8"/>
    <p:sldId id="271"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92" d="100"/>
          <a:sy n="92" d="100"/>
        </p:scale>
        <p:origin x="-450"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5/14/2023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001249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5/14/2023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682560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5/14/2023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435286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5/14/2023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4020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5/14/2023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965547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5/14/2023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375149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5/14/2023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12943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5/14/2023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558084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5/14/2023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454063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300537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585876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5/14/2023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3597300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edium.com/@violante.andre?source=post_page-----fcddc4b6fe56--------------------------------" TargetMode="External"/><Relationship Id="rId2" Type="http://schemas.openxmlformats.org/officeDocument/2006/relationships/hyperlink" Target="https://www.guru99.com/author/danie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theaisummer.com/Actor_critics/" TargetMode="External"/><Relationship Id="rId2" Type="http://schemas.openxmlformats.org/officeDocument/2006/relationships/hyperlink" Target="https://theaisummer.com/Deep_Q_Learni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theaisummer.com/Deep_Q_Learning/" TargetMode="External"/><Relationship Id="rId2" Type="http://schemas.openxmlformats.org/officeDocument/2006/relationships/image" Target="../media/image3.jpg"/><Relationship Id="rId1" Type="http://schemas.openxmlformats.org/officeDocument/2006/relationships/slideLayout" Target="../slideLayouts/slideLayout8.xml"/><Relationship Id="rId5" Type="http://schemas.openxmlformats.org/officeDocument/2006/relationships/hyperlink" Target="https://theaisummer.com/Bitcon_prediction_LSTM/" TargetMode="External"/><Relationship Id="rId4" Type="http://schemas.openxmlformats.org/officeDocument/2006/relationships/hyperlink" Target="https://theaisummer.com/Neural_Network_from_scratch_part2/"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963737"/>
          </a:xfrm>
        </p:spPr>
        <p:txBody>
          <a:bodyPr/>
          <a:lstStyle/>
          <a:p>
            <a:pPr algn="l"/>
            <a:r>
              <a:rPr lang="en-US" dirty="0" smtClean="0"/>
              <a:t>Reinforcement Learning</a:t>
            </a:r>
            <a:endParaRPr lang="en-US" dirty="0"/>
          </a:p>
        </p:txBody>
      </p:sp>
      <p:sp>
        <p:nvSpPr>
          <p:cNvPr id="3" name="Subtitle 2"/>
          <p:cNvSpPr>
            <a:spLocks noGrp="1"/>
          </p:cNvSpPr>
          <p:nvPr>
            <p:ph type="subTitle" idx="1"/>
          </p:nvPr>
        </p:nvSpPr>
        <p:spPr>
          <a:xfrm>
            <a:off x="1524000" y="3491345"/>
            <a:ext cx="9144000" cy="2805545"/>
          </a:xfrm>
        </p:spPr>
        <p:txBody>
          <a:bodyPr/>
          <a:lstStyle/>
          <a:p>
            <a:pPr algn="l"/>
            <a:r>
              <a:rPr lang="en-US" sz="4400" dirty="0" smtClean="0"/>
              <a:t>Machine Learning </a:t>
            </a:r>
          </a:p>
          <a:p>
            <a:pPr algn="l"/>
            <a:r>
              <a:rPr lang="en-US" dirty="0" smtClean="0"/>
              <a:t>Class 1, Week </a:t>
            </a:r>
            <a:r>
              <a:rPr lang="en-US" dirty="0" smtClean="0"/>
              <a:t>2</a:t>
            </a:r>
          </a:p>
          <a:p>
            <a:pPr algn="l"/>
            <a:endParaRPr lang="en-US" dirty="0" smtClean="0"/>
          </a:p>
          <a:p>
            <a:pPr algn="l"/>
            <a:r>
              <a:rPr lang="en-US" dirty="0" smtClean="0"/>
              <a:t>Author: Galib Anwar</a:t>
            </a:r>
            <a:endParaRPr lang="en-US" dirty="0"/>
          </a:p>
          <a:p>
            <a:pPr algn="l"/>
            <a:r>
              <a:rPr lang="en-US" dirty="0" smtClean="0"/>
              <a:t>Credits: </a:t>
            </a:r>
            <a:r>
              <a:rPr lang="en-US" dirty="0">
                <a:hlinkClick r:id="rId2"/>
              </a:rPr>
              <a:t>Daniel </a:t>
            </a:r>
            <a:r>
              <a:rPr lang="en-US" dirty="0" smtClean="0">
                <a:hlinkClick r:id="rId2"/>
              </a:rPr>
              <a:t>Johnson</a:t>
            </a:r>
            <a:r>
              <a:rPr lang="en-US" dirty="0" smtClean="0"/>
              <a:t>, </a:t>
            </a:r>
            <a:r>
              <a:rPr lang="en-US" dirty="0">
                <a:hlinkClick r:id="rId3"/>
              </a:rPr>
              <a:t>Andre </a:t>
            </a:r>
            <a:r>
              <a:rPr lang="en-US" dirty="0" err="1" smtClean="0">
                <a:hlinkClick r:id="rId3"/>
              </a:rPr>
              <a:t>Violante</a:t>
            </a:r>
            <a:r>
              <a:rPr lang="en-US" dirty="0" smtClean="0"/>
              <a:t>, BARD, </a:t>
            </a:r>
            <a:r>
              <a:rPr lang="en-US" dirty="0" err="1" smtClean="0"/>
              <a:t>ChatGTP</a:t>
            </a:r>
            <a:r>
              <a:rPr lang="en-US" dirty="0" smtClean="0"/>
              <a:t>, Bing</a:t>
            </a:r>
            <a:endParaRPr lang="en-US" dirty="0" smtClean="0"/>
          </a:p>
        </p:txBody>
      </p:sp>
    </p:spTree>
    <p:extLst>
      <p:ext uri="{BB962C8B-B14F-4D97-AF65-F5344CB8AC3E}">
        <p14:creationId xmlns:p14="http://schemas.microsoft.com/office/powerpoint/2010/main" val="3072013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Reinforcement Learning</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There are two </a:t>
            </a:r>
            <a:r>
              <a:rPr lang="en-US" dirty="0"/>
              <a:t>types of reinforcement learning </a:t>
            </a:r>
            <a:r>
              <a:rPr lang="en-US" dirty="0" smtClean="0"/>
              <a:t>methods:</a:t>
            </a:r>
            <a:endParaRPr lang="en-US" dirty="0"/>
          </a:p>
          <a:p>
            <a:pPr marL="0" indent="0">
              <a:buNone/>
            </a:pPr>
            <a:endParaRPr lang="en-US" b="1" dirty="0" smtClean="0"/>
          </a:p>
          <a:p>
            <a:pPr marL="0" indent="0">
              <a:buNone/>
            </a:pPr>
            <a:r>
              <a:rPr lang="en-US" b="1" dirty="0" smtClean="0"/>
              <a:t>Positive</a:t>
            </a:r>
            <a:r>
              <a:rPr lang="en-US" b="1" dirty="0"/>
              <a:t>:</a:t>
            </a:r>
          </a:p>
          <a:p>
            <a:r>
              <a:rPr lang="en-US" dirty="0"/>
              <a:t>It is defined as an event, that occurs because of specific behavior. It increases the strength and the frequency of the behavior and impacts positively on the action taken by the agent.</a:t>
            </a:r>
          </a:p>
          <a:p>
            <a:r>
              <a:rPr lang="en-US" dirty="0"/>
              <a:t>This type of Reinforcement helps you to maximize performance and sustain change for a more extended period. However, too much Reinforcement may lead to over-optimization of state, which can affect the results.</a:t>
            </a:r>
          </a:p>
          <a:p>
            <a:pPr marL="0" indent="0">
              <a:buNone/>
            </a:pPr>
            <a:endParaRPr lang="en-US" b="1" dirty="0" smtClean="0"/>
          </a:p>
          <a:p>
            <a:pPr marL="0" indent="0">
              <a:buNone/>
            </a:pPr>
            <a:r>
              <a:rPr lang="en-US" b="1" dirty="0" smtClean="0"/>
              <a:t>Negative</a:t>
            </a:r>
            <a:r>
              <a:rPr lang="en-US" b="1" dirty="0"/>
              <a:t>:</a:t>
            </a:r>
          </a:p>
          <a:p>
            <a:r>
              <a:rPr lang="en-US" dirty="0"/>
              <a:t>Negative Reinforcement is defined as strengthening of behavior that occurs because of a negative condition which should have stopped or avoided. It helps you to define the minimum stand of performance. However, the drawback of this method is that it provides enough to meet up the minimum behavior.</a:t>
            </a:r>
          </a:p>
          <a:p>
            <a:endParaRPr lang="en-US" dirty="0"/>
          </a:p>
        </p:txBody>
      </p:sp>
    </p:spTree>
    <p:extLst>
      <p:ext uri="{BB962C8B-B14F-4D97-AF65-F5344CB8AC3E}">
        <p14:creationId xmlns:p14="http://schemas.microsoft.com/office/powerpoint/2010/main" val="3430472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1588365"/>
          </a:xfrm>
        </p:spPr>
        <p:txBody>
          <a:bodyPr>
            <a:normAutofit fontScale="90000"/>
          </a:bodyPr>
          <a:lstStyle/>
          <a:p>
            <a:r>
              <a:rPr lang="en-US" b="1" dirty="0"/>
              <a:t>Learning Models of </a:t>
            </a:r>
            <a:r>
              <a:rPr lang="en-US" b="1" dirty="0" smtClean="0"/>
              <a:t>Reinforcement</a:t>
            </a:r>
            <a:br>
              <a:rPr lang="en-US" b="1" dirty="0" smtClean="0"/>
            </a:br>
            <a:r>
              <a:rPr lang="en-US" b="1" dirty="0" smtClean="0"/>
              <a:t/>
            </a:r>
            <a:br>
              <a:rPr lang="en-US" b="1" dirty="0" smtClean="0"/>
            </a:br>
            <a:r>
              <a:rPr lang="en-US" sz="2200" dirty="0" smtClean="0"/>
              <a:t>There </a:t>
            </a:r>
            <a:r>
              <a:rPr lang="en-US" sz="2200" dirty="0"/>
              <a:t>are two important learning models in reinforcement learning</a:t>
            </a:r>
            <a:r>
              <a:rPr lang="en-US" sz="2200" dirty="0" smtClean="0"/>
              <a:t>:</a:t>
            </a:r>
            <a:endParaRPr lang="en-US" dirty="0"/>
          </a:p>
        </p:txBody>
      </p:sp>
      <p:sp>
        <p:nvSpPr>
          <p:cNvPr id="4" name="Text Placeholder 3"/>
          <p:cNvSpPr>
            <a:spLocks noGrp="1"/>
          </p:cNvSpPr>
          <p:nvPr>
            <p:ph type="body" idx="1"/>
          </p:nvPr>
        </p:nvSpPr>
        <p:spPr>
          <a:xfrm>
            <a:off x="850179" y="2273445"/>
            <a:ext cx="5157787" cy="823912"/>
          </a:xfrm>
        </p:spPr>
        <p:txBody>
          <a:bodyPr/>
          <a:lstStyle/>
          <a:p>
            <a:r>
              <a:rPr lang="en-US" dirty="0"/>
              <a:t>Markov Decision Process</a:t>
            </a:r>
          </a:p>
          <a:p>
            <a:endParaRPr lang="en-US" dirty="0"/>
          </a:p>
        </p:txBody>
      </p:sp>
      <p:sp>
        <p:nvSpPr>
          <p:cNvPr id="5" name="Content Placeholder 4"/>
          <p:cNvSpPr>
            <a:spLocks noGrp="1"/>
          </p:cNvSpPr>
          <p:nvPr>
            <p:ph sz="half" idx="2"/>
          </p:nvPr>
        </p:nvSpPr>
        <p:spPr>
          <a:xfrm>
            <a:off x="839788" y="3013363"/>
            <a:ext cx="5157787" cy="3176299"/>
          </a:xfrm>
        </p:spPr>
        <p:txBody>
          <a:bodyPr>
            <a:normAutofit fontScale="92500" lnSpcReduction="10000"/>
          </a:bodyPr>
          <a:lstStyle/>
          <a:p>
            <a:r>
              <a:rPr lang="en-US" dirty="0" smtClean="0"/>
              <a:t>The </a:t>
            </a:r>
            <a:r>
              <a:rPr lang="en-US" dirty="0"/>
              <a:t>following parameters are used to get a solution:</a:t>
            </a:r>
          </a:p>
          <a:p>
            <a:r>
              <a:rPr lang="en-US" dirty="0"/>
              <a:t>Set of actions- A</a:t>
            </a:r>
          </a:p>
          <a:p>
            <a:r>
              <a:rPr lang="en-US" dirty="0"/>
              <a:t>Set of states -S</a:t>
            </a:r>
          </a:p>
          <a:p>
            <a:r>
              <a:rPr lang="en-US" dirty="0"/>
              <a:t>Reward- R</a:t>
            </a:r>
          </a:p>
          <a:p>
            <a:r>
              <a:rPr lang="en-US" dirty="0"/>
              <a:t>Policy- n</a:t>
            </a:r>
          </a:p>
          <a:p>
            <a:r>
              <a:rPr lang="en-US" dirty="0"/>
              <a:t>Value- V</a:t>
            </a:r>
          </a:p>
          <a:p>
            <a:endParaRPr lang="en-US" dirty="0"/>
          </a:p>
          <a:p>
            <a:endParaRPr lang="en-US" dirty="0"/>
          </a:p>
        </p:txBody>
      </p:sp>
      <p:sp>
        <p:nvSpPr>
          <p:cNvPr id="6" name="Text Placeholder 5"/>
          <p:cNvSpPr>
            <a:spLocks noGrp="1"/>
          </p:cNvSpPr>
          <p:nvPr>
            <p:ph type="body" sz="quarter" idx="3"/>
          </p:nvPr>
        </p:nvSpPr>
        <p:spPr>
          <a:xfrm>
            <a:off x="6172200" y="2221495"/>
            <a:ext cx="5183188" cy="823912"/>
          </a:xfrm>
        </p:spPr>
        <p:txBody>
          <a:bodyPr/>
          <a:lstStyle/>
          <a:p>
            <a:r>
              <a:rPr lang="en-US" dirty="0"/>
              <a:t>Q-Learning</a:t>
            </a:r>
          </a:p>
          <a:p>
            <a:endParaRPr lang="en-US" dirty="0"/>
          </a:p>
        </p:txBody>
      </p:sp>
      <p:sp>
        <p:nvSpPr>
          <p:cNvPr id="7" name="Content Placeholder 6"/>
          <p:cNvSpPr>
            <a:spLocks noGrp="1"/>
          </p:cNvSpPr>
          <p:nvPr>
            <p:ph sz="quarter" idx="4"/>
          </p:nvPr>
        </p:nvSpPr>
        <p:spPr>
          <a:xfrm>
            <a:off x="6172200" y="3013365"/>
            <a:ext cx="5183188" cy="3176298"/>
          </a:xfrm>
        </p:spPr>
        <p:txBody>
          <a:bodyPr/>
          <a:lstStyle/>
          <a:p>
            <a:r>
              <a:rPr lang="en-US" dirty="0"/>
              <a:t>Q learning is a value-based method of supplying information to inform which action an agent should take.</a:t>
            </a:r>
            <a:endParaRPr lang="en-US" dirty="0"/>
          </a:p>
        </p:txBody>
      </p:sp>
    </p:spTree>
    <p:extLst>
      <p:ext uri="{BB962C8B-B14F-4D97-AF65-F5344CB8AC3E}">
        <p14:creationId xmlns:p14="http://schemas.microsoft.com/office/powerpoint/2010/main" val="3850582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t>Applications of Reinforcement </a:t>
            </a:r>
            <a:r>
              <a:rPr lang="en-US" b="1" dirty="0" smtClean="0"/>
              <a:t>Learning</a:t>
            </a:r>
            <a:endParaRPr lang="en-US" dirty="0"/>
          </a:p>
        </p:txBody>
      </p:sp>
      <p:sp>
        <p:nvSpPr>
          <p:cNvPr id="8" name="Content Placeholder 7"/>
          <p:cNvSpPr>
            <a:spLocks noGrp="1"/>
          </p:cNvSpPr>
          <p:nvPr>
            <p:ph idx="1"/>
          </p:nvPr>
        </p:nvSpPr>
        <p:spPr/>
        <p:txBody>
          <a:bodyPr/>
          <a:lstStyle/>
          <a:p>
            <a:pPr marL="0" indent="0">
              <a:buNone/>
            </a:pPr>
            <a:r>
              <a:rPr lang="en-US" dirty="0" smtClean="0"/>
              <a:t>Here </a:t>
            </a:r>
            <a:r>
              <a:rPr lang="en-US" dirty="0"/>
              <a:t>are </a:t>
            </a:r>
            <a:r>
              <a:rPr lang="en-US" dirty="0" smtClean="0"/>
              <a:t>some areas of application </a:t>
            </a:r>
            <a:r>
              <a:rPr lang="en-US" dirty="0"/>
              <a:t>of Reinforcement Learning</a:t>
            </a:r>
            <a:r>
              <a:rPr lang="en-US" dirty="0" smtClean="0"/>
              <a:t>:</a:t>
            </a:r>
            <a:endParaRPr lang="en-US" dirty="0"/>
          </a:p>
          <a:p>
            <a:r>
              <a:rPr lang="en-US" dirty="0"/>
              <a:t>Robotics for industrial automation.</a:t>
            </a:r>
          </a:p>
          <a:p>
            <a:r>
              <a:rPr lang="en-US" dirty="0"/>
              <a:t>Business strategy planning</a:t>
            </a:r>
          </a:p>
          <a:p>
            <a:r>
              <a:rPr lang="en-US" dirty="0"/>
              <a:t>Machine learning and data processing</a:t>
            </a:r>
          </a:p>
          <a:p>
            <a:r>
              <a:rPr lang="en-US" dirty="0"/>
              <a:t>It helps you to create training systems that provide custom instruction and materials according to the requirement of students.</a:t>
            </a:r>
          </a:p>
          <a:p>
            <a:r>
              <a:rPr lang="en-US" dirty="0"/>
              <a:t>Aircraft control and robot motion control</a:t>
            </a:r>
          </a:p>
          <a:p>
            <a:endParaRPr lang="en-US" dirty="0"/>
          </a:p>
        </p:txBody>
      </p:sp>
    </p:spTree>
    <p:extLst>
      <p:ext uri="{BB962C8B-B14F-4D97-AF65-F5344CB8AC3E}">
        <p14:creationId xmlns:p14="http://schemas.microsoft.com/office/powerpoint/2010/main" val="714258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use Reinforcement Learning</a:t>
            </a:r>
            <a:r>
              <a:rPr lang="en-US" b="1" dirty="0" smtClean="0"/>
              <a:t>?</a:t>
            </a:r>
            <a:endParaRPr lang="en-US" dirty="0"/>
          </a:p>
        </p:txBody>
      </p:sp>
      <p:sp>
        <p:nvSpPr>
          <p:cNvPr id="3" name="Content Placeholder 2"/>
          <p:cNvSpPr>
            <a:spLocks noGrp="1"/>
          </p:cNvSpPr>
          <p:nvPr>
            <p:ph idx="1"/>
          </p:nvPr>
        </p:nvSpPr>
        <p:spPr/>
        <p:txBody>
          <a:bodyPr/>
          <a:lstStyle/>
          <a:p>
            <a:pPr marL="0" indent="0">
              <a:buNone/>
            </a:pPr>
            <a:r>
              <a:rPr lang="en-US" dirty="0" smtClean="0"/>
              <a:t>Here </a:t>
            </a:r>
            <a:r>
              <a:rPr lang="en-US" dirty="0"/>
              <a:t>are </a:t>
            </a:r>
            <a:r>
              <a:rPr lang="en-US" dirty="0" smtClean="0"/>
              <a:t>some of the prime </a:t>
            </a:r>
            <a:r>
              <a:rPr lang="en-US" dirty="0"/>
              <a:t>reasons for using Reinforcement Learning:</a:t>
            </a:r>
          </a:p>
          <a:p>
            <a:r>
              <a:rPr lang="en-US" dirty="0"/>
              <a:t>It helps </a:t>
            </a:r>
            <a:r>
              <a:rPr lang="en-US" dirty="0" smtClean="0"/>
              <a:t>finding </a:t>
            </a:r>
            <a:r>
              <a:rPr lang="en-US" dirty="0"/>
              <a:t>which situation needs an action</a:t>
            </a:r>
          </a:p>
          <a:p>
            <a:r>
              <a:rPr lang="en-US" dirty="0" smtClean="0"/>
              <a:t>It helps to </a:t>
            </a:r>
            <a:r>
              <a:rPr lang="en-US" dirty="0"/>
              <a:t>discover which action yields the highest reward over the longer period.</a:t>
            </a:r>
          </a:p>
          <a:p>
            <a:r>
              <a:rPr lang="en-US" dirty="0" smtClean="0"/>
              <a:t>It provides </a:t>
            </a:r>
            <a:r>
              <a:rPr lang="en-US" dirty="0"/>
              <a:t>the learning agent with a reward function.</a:t>
            </a:r>
          </a:p>
          <a:p>
            <a:r>
              <a:rPr lang="en-US" dirty="0" smtClean="0"/>
              <a:t>It helps figuring </a:t>
            </a:r>
            <a:r>
              <a:rPr lang="en-US" dirty="0"/>
              <a:t>out the best method for obtaining large rewards.</a:t>
            </a:r>
          </a:p>
          <a:p>
            <a:endParaRPr lang="en-US" dirty="0"/>
          </a:p>
        </p:txBody>
      </p:sp>
    </p:spTree>
    <p:extLst>
      <p:ext uri="{BB962C8B-B14F-4D97-AF65-F5344CB8AC3E}">
        <p14:creationId xmlns:p14="http://schemas.microsoft.com/office/powerpoint/2010/main" val="2903540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When Not to Use Reinforcement Learning</a:t>
            </a:r>
            <a:r>
              <a:rPr lang="en-US" b="1" dirty="0" smtClean="0"/>
              <a:t>?</a:t>
            </a:r>
            <a:endParaRPr lang="en-US" dirty="0"/>
          </a:p>
        </p:txBody>
      </p:sp>
      <p:sp>
        <p:nvSpPr>
          <p:cNvPr id="3" name="Content Placeholder 2"/>
          <p:cNvSpPr>
            <a:spLocks noGrp="1"/>
          </p:cNvSpPr>
          <p:nvPr>
            <p:ph idx="1"/>
          </p:nvPr>
        </p:nvSpPr>
        <p:spPr/>
        <p:txBody>
          <a:bodyPr/>
          <a:lstStyle/>
          <a:p>
            <a:pPr marL="0" indent="0">
              <a:buNone/>
            </a:pPr>
            <a:r>
              <a:rPr lang="en-US" dirty="0" smtClean="0"/>
              <a:t>You </a:t>
            </a:r>
            <a:r>
              <a:rPr lang="en-US" dirty="0"/>
              <a:t>can’t apply reinforcement learning model is all the situation. Here are some conditions when you should not use reinforcement learning model.</a:t>
            </a:r>
          </a:p>
          <a:p>
            <a:r>
              <a:rPr lang="en-US" dirty="0"/>
              <a:t>When you have enough data to solve the problem with a supervised learning method</a:t>
            </a:r>
          </a:p>
          <a:p>
            <a:r>
              <a:rPr lang="en-US" dirty="0"/>
              <a:t>You need to remember that Reinforcement Learning is computing-heavy and time-consuming. in particular when the action space is large.</a:t>
            </a:r>
          </a:p>
          <a:p>
            <a:endParaRPr lang="en-US" dirty="0"/>
          </a:p>
        </p:txBody>
      </p:sp>
    </p:spTree>
    <p:extLst>
      <p:ext uri="{BB962C8B-B14F-4D97-AF65-F5344CB8AC3E}">
        <p14:creationId xmlns:p14="http://schemas.microsoft.com/office/powerpoint/2010/main" val="3132858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Challenges of Reinforcement Learning</a:t>
            </a:r>
            <a:endParaRPr lang="en-US" dirty="0"/>
          </a:p>
        </p:txBody>
      </p:sp>
      <p:sp>
        <p:nvSpPr>
          <p:cNvPr id="3" name="Content Placeholder 2"/>
          <p:cNvSpPr>
            <a:spLocks noGrp="1"/>
          </p:cNvSpPr>
          <p:nvPr>
            <p:ph idx="1"/>
          </p:nvPr>
        </p:nvSpPr>
        <p:spPr/>
        <p:txBody>
          <a:bodyPr/>
          <a:lstStyle/>
          <a:p>
            <a:pPr marL="0" indent="0">
              <a:buNone/>
            </a:pPr>
            <a:r>
              <a:rPr lang="en-US" dirty="0" smtClean="0"/>
              <a:t>Here </a:t>
            </a:r>
            <a:r>
              <a:rPr lang="en-US" dirty="0"/>
              <a:t>are </a:t>
            </a:r>
            <a:r>
              <a:rPr lang="en-US" dirty="0" smtClean="0"/>
              <a:t>some of the </a:t>
            </a:r>
            <a:r>
              <a:rPr lang="en-US" dirty="0"/>
              <a:t>major challenges you will face while doing Reinforcement </a:t>
            </a:r>
            <a:r>
              <a:rPr lang="en-US" dirty="0" smtClean="0"/>
              <a:t>Learning</a:t>
            </a:r>
            <a:r>
              <a:rPr lang="en-US" dirty="0"/>
              <a:t>:</a:t>
            </a:r>
          </a:p>
          <a:p>
            <a:r>
              <a:rPr lang="en-US" dirty="0"/>
              <a:t>Feature/reward design which should be very involved</a:t>
            </a:r>
          </a:p>
          <a:p>
            <a:r>
              <a:rPr lang="en-US" dirty="0"/>
              <a:t>Parameters may affect the speed of learning.</a:t>
            </a:r>
          </a:p>
          <a:p>
            <a:r>
              <a:rPr lang="en-US" dirty="0"/>
              <a:t>Realistic environments can have partial </a:t>
            </a:r>
            <a:r>
              <a:rPr lang="en-US" dirty="0" err="1"/>
              <a:t>observability</a:t>
            </a:r>
            <a:r>
              <a:rPr lang="en-US" dirty="0"/>
              <a:t>.</a:t>
            </a:r>
          </a:p>
          <a:p>
            <a:r>
              <a:rPr lang="en-US" dirty="0"/>
              <a:t>Too much Reinforcement may lead to an overload of states which can diminish the results.</a:t>
            </a:r>
          </a:p>
          <a:p>
            <a:r>
              <a:rPr lang="en-US" dirty="0"/>
              <a:t>Realistic environments can be non-stationary</a:t>
            </a:r>
            <a:r>
              <a:rPr lang="en-US" dirty="0" smtClean="0"/>
              <a:t>.</a:t>
            </a:r>
            <a:endParaRPr lang="en-US" dirty="0"/>
          </a:p>
        </p:txBody>
      </p:sp>
    </p:spTree>
    <p:extLst>
      <p:ext uri="{BB962C8B-B14F-4D97-AF65-F5344CB8AC3E}">
        <p14:creationId xmlns:p14="http://schemas.microsoft.com/office/powerpoint/2010/main" val="392219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Reinforcement </a:t>
            </a:r>
            <a:r>
              <a:rPr lang="en-US" b="1" dirty="0" smtClean="0"/>
              <a:t>Learning (</a:t>
            </a:r>
            <a:r>
              <a:rPr lang="en-US" b="1" smtClean="0"/>
              <a:t>RL) ?</a:t>
            </a:r>
            <a:endParaRPr lang="en-US" b="1" dirty="0"/>
          </a:p>
        </p:txBody>
      </p:sp>
      <p:sp>
        <p:nvSpPr>
          <p:cNvPr id="3" name="Content Placeholder 2"/>
          <p:cNvSpPr>
            <a:spLocks noGrp="1"/>
          </p:cNvSpPr>
          <p:nvPr>
            <p:ph idx="1"/>
          </p:nvPr>
        </p:nvSpPr>
        <p:spPr/>
        <p:txBody>
          <a:bodyPr>
            <a:normAutofit lnSpcReduction="10000"/>
          </a:bodyPr>
          <a:lstStyle/>
          <a:p>
            <a:pPr marL="0" indent="0">
              <a:buNone/>
            </a:pPr>
            <a:r>
              <a:rPr lang="en-US" dirty="0" smtClean="0"/>
              <a:t>RL is the </a:t>
            </a:r>
            <a:r>
              <a:rPr lang="en-US" dirty="0" smtClean="0"/>
              <a:t>exiting, new type of Machine Learning (ML) ! </a:t>
            </a:r>
          </a:p>
          <a:p>
            <a:pPr marL="0" indent="0">
              <a:buNone/>
            </a:pPr>
            <a:endParaRPr lang="en-US" dirty="0" smtClean="0"/>
          </a:p>
          <a:p>
            <a:pPr marL="0" indent="0">
              <a:buNone/>
            </a:pPr>
            <a:r>
              <a:rPr lang="en-US" dirty="0" smtClean="0"/>
              <a:t>The third one, alongside Supervised and Unsupervised ML.</a:t>
            </a:r>
          </a:p>
          <a:p>
            <a:pPr marL="0" indent="0">
              <a:buNone/>
            </a:pPr>
            <a:endParaRPr lang="en-US" dirty="0" smtClean="0"/>
          </a:p>
          <a:p>
            <a:pPr marL="0" indent="0">
              <a:buNone/>
            </a:pPr>
            <a:r>
              <a:rPr lang="en-US" dirty="0" smtClean="0"/>
              <a:t>It’s a </a:t>
            </a:r>
            <a:r>
              <a:rPr lang="en-US" dirty="0"/>
              <a:t>Machine Learning method that is concerned with how </a:t>
            </a:r>
            <a:r>
              <a:rPr lang="en-US" dirty="0" smtClean="0"/>
              <a:t>software agents should take actions in an environment. RL is </a:t>
            </a:r>
            <a:r>
              <a:rPr lang="en-US" dirty="0"/>
              <a:t>a part of the deep </a:t>
            </a:r>
            <a:r>
              <a:rPr lang="en-US" dirty="0" smtClean="0"/>
              <a:t>learning </a:t>
            </a:r>
            <a:r>
              <a:rPr lang="en-US" dirty="0"/>
              <a:t>that helps </a:t>
            </a:r>
            <a:r>
              <a:rPr lang="en-US" dirty="0" smtClean="0"/>
              <a:t>to </a:t>
            </a:r>
            <a:r>
              <a:rPr lang="en-US" dirty="0"/>
              <a:t>maximize some portion of the cumulative reward.</a:t>
            </a:r>
          </a:p>
          <a:p>
            <a:pPr marL="0" indent="0">
              <a:buNone/>
            </a:pPr>
            <a:r>
              <a:rPr lang="en-US" dirty="0"/>
              <a:t>This neural network learning method helps </a:t>
            </a:r>
            <a:r>
              <a:rPr lang="en-US" dirty="0" smtClean="0"/>
              <a:t>to </a:t>
            </a:r>
            <a:r>
              <a:rPr lang="en-US" dirty="0"/>
              <a:t>learn how to attain a complex objective or maximize a specific dimension over many steps.</a:t>
            </a:r>
          </a:p>
          <a:p>
            <a:endParaRPr lang="en-US" dirty="0"/>
          </a:p>
        </p:txBody>
      </p:sp>
    </p:spTree>
    <p:extLst>
      <p:ext uri="{BB962C8B-B14F-4D97-AF65-F5344CB8AC3E}">
        <p14:creationId xmlns:p14="http://schemas.microsoft.com/office/powerpoint/2010/main" val="3578195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6457" y="768927"/>
            <a:ext cx="9329558" cy="5396274"/>
          </a:xfrm>
        </p:spPr>
      </p:pic>
    </p:spTree>
    <p:extLst>
      <p:ext uri="{BB962C8B-B14F-4D97-AF65-F5344CB8AC3E}">
        <p14:creationId xmlns:p14="http://schemas.microsoft.com/office/powerpoint/2010/main" val="21252974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Algorithms of </a:t>
            </a:r>
            <a:r>
              <a:rPr lang="en-US" dirty="0" smtClean="0"/>
              <a:t>Reinforcement Learning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8268" y="1825625"/>
            <a:ext cx="9595464" cy="4351338"/>
          </a:xfrm>
        </p:spPr>
      </p:pic>
    </p:spTree>
    <p:extLst>
      <p:ext uri="{BB962C8B-B14F-4D97-AF65-F5344CB8AC3E}">
        <p14:creationId xmlns:p14="http://schemas.microsoft.com/office/powerpoint/2010/main" val="717820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55756"/>
          </a:xfrm>
        </p:spPr>
        <p:txBody>
          <a:bodyPr>
            <a:normAutofit fontScale="90000"/>
          </a:bodyPr>
          <a:lstStyle/>
          <a:p>
            <a:r>
              <a:rPr lang="en-US" dirty="0" smtClean="0"/>
              <a:t>Categories continued…</a:t>
            </a:r>
            <a:endParaRPr lang="en-US" dirty="0"/>
          </a:p>
        </p:txBody>
      </p:sp>
      <p:sp>
        <p:nvSpPr>
          <p:cNvPr id="3" name="Content Placeholder 2"/>
          <p:cNvSpPr>
            <a:spLocks noGrp="1"/>
          </p:cNvSpPr>
          <p:nvPr>
            <p:ph idx="1"/>
          </p:nvPr>
        </p:nvSpPr>
        <p:spPr>
          <a:xfrm>
            <a:off x="838200" y="1257299"/>
            <a:ext cx="10515600" cy="4919663"/>
          </a:xfrm>
        </p:spPr>
        <p:txBody>
          <a:bodyPr>
            <a:normAutofit fontScale="47500" lnSpcReduction="20000"/>
          </a:bodyPr>
          <a:lstStyle/>
          <a:p>
            <a:pPr marL="0" indent="0">
              <a:lnSpc>
                <a:spcPct val="120000"/>
              </a:lnSpc>
              <a:buNone/>
            </a:pPr>
            <a:r>
              <a:rPr lang="en-US" sz="3200" b="1" dirty="0" smtClean="0">
                <a:latin typeface="Arial" pitchFamily="34" charset="0"/>
                <a:cs typeface="Arial" pitchFamily="34" charset="0"/>
              </a:rPr>
              <a:t>Model-based:</a:t>
            </a:r>
          </a:p>
          <a:p>
            <a:pPr marL="0" indent="0">
              <a:lnSpc>
                <a:spcPct val="120000"/>
              </a:lnSpc>
              <a:buNone/>
            </a:pPr>
            <a:r>
              <a:rPr lang="en-US" dirty="0" smtClean="0">
                <a:latin typeface="Arial" pitchFamily="34" charset="0"/>
                <a:cs typeface="Arial" pitchFamily="34" charset="0"/>
              </a:rPr>
              <a:t>These </a:t>
            </a:r>
            <a:r>
              <a:rPr lang="en-US" dirty="0">
                <a:latin typeface="Arial" pitchFamily="34" charset="0"/>
                <a:cs typeface="Arial" pitchFamily="34" charset="0"/>
              </a:rPr>
              <a:t>algorithms aim to learn how the </a:t>
            </a:r>
            <a:r>
              <a:rPr lang="en-US" dirty="0" smtClean="0">
                <a:latin typeface="Arial" pitchFamily="34" charset="0"/>
                <a:cs typeface="Arial" pitchFamily="34" charset="0"/>
              </a:rPr>
              <a:t>environment </a:t>
            </a:r>
            <a:r>
              <a:rPr lang="en-US" dirty="0">
                <a:latin typeface="Arial" pitchFamily="34" charset="0"/>
                <a:cs typeface="Arial" pitchFamily="34" charset="0"/>
              </a:rPr>
              <a:t>works (its dynamics) from its observations and then </a:t>
            </a:r>
            <a:r>
              <a:rPr lang="en-US" dirty="0" smtClean="0">
                <a:latin typeface="Arial" pitchFamily="34" charset="0"/>
                <a:cs typeface="Arial" pitchFamily="34" charset="0"/>
              </a:rPr>
              <a:t>plans </a:t>
            </a:r>
            <a:r>
              <a:rPr lang="en-US" dirty="0">
                <a:latin typeface="Arial" pitchFamily="34" charset="0"/>
                <a:cs typeface="Arial" pitchFamily="34" charset="0"/>
              </a:rPr>
              <a:t>a solution using that model. When they have a model, they use some planning method to find the best policy. They known to be data efficient, but they fail when the state space is too large</a:t>
            </a:r>
            <a:r>
              <a:rPr lang="en-US" dirty="0" smtClean="0">
                <a:latin typeface="Arial" pitchFamily="34" charset="0"/>
                <a:cs typeface="Arial" pitchFamily="34" charset="0"/>
              </a:rPr>
              <a:t>.</a:t>
            </a:r>
          </a:p>
          <a:p>
            <a:pPr marL="0" indent="0">
              <a:lnSpc>
                <a:spcPct val="120000"/>
              </a:lnSpc>
              <a:buNone/>
            </a:pPr>
            <a:endParaRPr lang="en-US" sz="1500" dirty="0" smtClean="0">
              <a:latin typeface="Arial" pitchFamily="34" charset="0"/>
              <a:cs typeface="Arial" pitchFamily="34" charset="0"/>
            </a:endParaRPr>
          </a:p>
          <a:p>
            <a:pPr marL="0" indent="0">
              <a:lnSpc>
                <a:spcPct val="120000"/>
              </a:lnSpc>
              <a:buNone/>
            </a:pPr>
            <a:r>
              <a:rPr lang="en-US" sz="3200" b="1" dirty="0" smtClean="0">
                <a:latin typeface="Arial" pitchFamily="34" charset="0"/>
                <a:cs typeface="Arial" pitchFamily="34" charset="0"/>
              </a:rPr>
              <a:t>Model-free:</a:t>
            </a:r>
          </a:p>
          <a:p>
            <a:pPr marL="0" indent="0">
              <a:lnSpc>
                <a:spcPct val="120000"/>
              </a:lnSpc>
              <a:buNone/>
            </a:pPr>
            <a:r>
              <a:rPr lang="en-US" dirty="0" smtClean="0">
                <a:latin typeface="Arial" pitchFamily="34" charset="0"/>
                <a:cs typeface="Arial" pitchFamily="34" charset="0"/>
              </a:rPr>
              <a:t>Model-free </a:t>
            </a:r>
            <a:r>
              <a:rPr lang="en-US" dirty="0">
                <a:latin typeface="Arial" pitchFamily="34" charset="0"/>
                <a:cs typeface="Arial" pitchFamily="34" charset="0"/>
              </a:rPr>
              <a:t>algorithms do not require to learn the environment and store all the combination of states and actions. The can be divided into two categories, based on the ultimate goal of the training.</a:t>
            </a:r>
          </a:p>
          <a:p>
            <a:pPr marL="0" indent="0">
              <a:lnSpc>
                <a:spcPct val="120000"/>
              </a:lnSpc>
              <a:buNone/>
            </a:pPr>
            <a:endParaRPr lang="en-US" sz="1300" b="1" dirty="0" smtClean="0">
              <a:latin typeface="Arial" pitchFamily="34" charset="0"/>
              <a:cs typeface="Arial" pitchFamily="34" charset="0"/>
            </a:endParaRPr>
          </a:p>
          <a:p>
            <a:pPr marL="0" indent="0">
              <a:lnSpc>
                <a:spcPct val="120000"/>
              </a:lnSpc>
              <a:buNone/>
            </a:pPr>
            <a:r>
              <a:rPr lang="en-US" b="1" dirty="0" smtClean="0">
                <a:latin typeface="Arial" pitchFamily="34" charset="0"/>
                <a:cs typeface="Arial" pitchFamily="34" charset="0"/>
              </a:rPr>
              <a:t>Policy-based </a:t>
            </a:r>
            <a:r>
              <a:rPr lang="en-US" dirty="0" smtClean="0">
                <a:latin typeface="Arial" pitchFamily="34" charset="0"/>
                <a:cs typeface="Arial" pitchFamily="34" charset="0"/>
              </a:rPr>
              <a:t>methods </a:t>
            </a:r>
            <a:r>
              <a:rPr lang="en-US" dirty="0">
                <a:latin typeface="Arial" pitchFamily="34" charset="0"/>
                <a:cs typeface="Arial" pitchFamily="34" charset="0"/>
              </a:rPr>
              <a:t>try to find the optimal policy, whether it’s stochastic or deterministic. Algorithms like policy gradients and REINFORCE belong in this category. Their advantages are better convergence and effectiveness on high dimensional or continuous action spaces.</a:t>
            </a:r>
          </a:p>
          <a:p>
            <a:pPr marL="0" indent="0">
              <a:lnSpc>
                <a:spcPct val="120000"/>
              </a:lnSpc>
              <a:buNone/>
            </a:pPr>
            <a:r>
              <a:rPr lang="en-US" dirty="0">
                <a:latin typeface="Arial" pitchFamily="34" charset="0"/>
                <a:cs typeface="Arial" pitchFamily="34" charset="0"/>
              </a:rPr>
              <a:t>Policy-based methods are essentially an optimization problem, where we find the maximum of a policy function. That’s why we also use algorithms like evolution strategies and hill climbing.</a:t>
            </a:r>
          </a:p>
          <a:p>
            <a:pPr marL="0" indent="0">
              <a:lnSpc>
                <a:spcPct val="120000"/>
              </a:lnSpc>
              <a:buNone/>
            </a:pPr>
            <a:endParaRPr lang="en-US" sz="500" b="1" dirty="0" smtClean="0">
              <a:latin typeface="Arial" pitchFamily="34" charset="0"/>
              <a:cs typeface="Arial" pitchFamily="34" charset="0"/>
            </a:endParaRPr>
          </a:p>
          <a:p>
            <a:pPr marL="0" indent="0">
              <a:lnSpc>
                <a:spcPct val="120000"/>
              </a:lnSpc>
              <a:buNone/>
            </a:pPr>
            <a:r>
              <a:rPr lang="en-US" b="1" dirty="0" smtClean="0">
                <a:latin typeface="Arial" pitchFamily="34" charset="0"/>
                <a:cs typeface="Arial" pitchFamily="34" charset="0"/>
              </a:rPr>
              <a:t>Value-based</a:t>
            </a:r>
            <a:r>
              <a:rPr lang="en-US" dirty="0" smtClean="0">
                <a:latin typeface="Arial" pitchFamily="34" charset="0"/>
                <a:cs typeface="Arial" pitchFamily="34" charset="0"/>
              </a:rPr>
              <a:t> methods</a:t>
            </a:r>
            <a:r>
              <a:rPr lang="en-US" dirty="0">
                <a:latin typeface="Arial" pitchFamily="34" charset="0"/>
                <a:cs typeface="Arial" pitchFamily="34" charset="0"/>
              </a:rPr>
              <a:t>, on the other hand, try to find the optimal value. A big part of this category is a family of algorithms called </a:t>
            </a:r>
            <a:r>
              <a:rPr lang="en-US" dirty="0">
                <a:latin typeface="Arial" pitchFamily="34" charset="0"/>
                <a:cs typeface="Arial" pitchFamily="34" charset="0"/>
                <a:hlinkClick r:id="rId2"/>
              </a:rPr>
              <a:t>Q-learning</a:t>
            </a:r>
            <a:r>
              <a:rPr lang="en-US" dirty="0">
                <a:latin typeface="Arial" pitchFamily="34" charset="0"/>
                <a:cs typeface="Arial" pitchFamily="34" charset="0"/>
              </a:rPr>
              <a:t>, which learn to optimize the Q-Value. I plan to analyze Q-learning thoroughly on a next article because it is an essential aspect of Reinforcement learning. Other algorithms involve SARSA and value </a:t>
            </a:r>
            <a:r>
              <a:rPr lang="en-US" dirty="0" smtClean="0">
                <a:latin typeface="Arial" pitchFamily="34" charset="0"/>
                <a:cs typeface="Arial" pitchFamily="34" charset="0"/>
              </a:rPr>
              <a:t>iteration.</a:t>
            </a:r>
          </a:p>
          <a:p>
            <a:pPr marL="0" indent="0">
              <a:lnSpc>
                <a:spcPct val="120000"/>
              </a:lnSpc>
              <a:buNone/>
            </a:pPr>
            <a:r>
              <a:rPr lang="en-US" dirty="0" smtClean="0">
                <a:latin typeface="Arial" pitchFamily="34" charset="0"/>
                <a:cs typeface="Arial" pitchFamily="34" charset="0"/>
              </a:rPr>
              <a:t>At </a:t>
            </a:r>
            <a:r>
              <a:rPr lang="en-US" dirty="0">
                <a:latin typeface="Arial" pitchFamily="34" charset="0"/>
                <a:cs typeface="Arial" pitchFamily="34" charset="0"/>
              </a:rPr>
              <a:t>the intersection of policy and value-based method, we find the </a:t>
            </a:r>
            <a:r>
              <a:rPr lang="en-US" dirty="0">
                <a:latin typeface="Arial" pitchFamily="34" charset="0"/>
                <a:cs typeface="Arial" pitchFamily="34" charset="0"/>
                <a:hlinkClick r:id="rId3"/>
              </a:rPr>
              <a:t>Actor-Critic</a:t>
            </a:r>
            <a:r>
              <a:rPr lang="en-US" dirty="0">
                <a:latin typeface="Arial" pitchFamily="34" charset="0"/>
                <a:cs typeface="Arial" pitchFamily="34" charset="0"/>
              </a:rPr>
              <a:t> methods, where the goal is to optimize both the policy and the value function.</a:t>
            </a:r>
          </a:p>
        </p:txBody>
      </p:sp>
    </p:spTree>
    <p:extLst>
      <p:ext uri="{BB962C8B-B14F-4D97-AF65-F5344CB8AC3E}">
        <p14:creationId xmlns:p14="http://schemas.microsoft.com/office/powerpoint/2010/main" val="3488029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5062248" cy="581891"/>
          </a:xfrm>
        </p:spPr>
        <p:txBody>
          <a:bodyPr>
            <a:normAutofit fontScale="90000"/>
          </a:bodyPr>
          <a:lstStyle/>
          <a:p>
            <a:r>
              <a:rPr lang="en-US" dirty="0" smtClean="0"/>
              <a:t>And the leap forward to Deep RL</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26349" y="1246908"/>
            <a:ext cx="5753729" cy="3403614"/>
          </a:xfrm>
        </p:spPr>
      </p:pic>
      <p:sp>
        <p:nvSpPr>
          <p:cNvPr id="5" name="Text Placeholder 4"/>
          <p:cNvSpPr>
            <a:spLocks noGrp="1"/>
          </p:cNvSpPr>
          <p:nvPr>
            <p:ph type="body" sz="half" idx="2"/>
          </p:nvPr>
        </p:nvSpPr>
        <p:spPr>
          <a:xfrm>
            <a:off x="839788" y="1174173"/>
            <a:ext cx="5218112" cy="4694815"/>
          </a:xfrm>
        </p:spPr>
        <p:txBody>
          <a:bodyPr/>
          <a:lstStyle/>
          <a:p>
            <a:r>
              <a:rPr lang="en-US" dirty="0" smtClean="0"/>
              <a:t>Latest enhancement to RL has been through the incorporation of Deep Neural Networks.</a:t>
            </a:r>
          </a:p>
          <a:p>
            <a:r>
              <a:rPr lang="en-US" dirty="0" smtClean="0"/>
              <a:t>Deep </a:t>
            </a:r>
            <a:r>
              <a:rPr lang="en-US" dirty="0"/>
              <a:t>neural networks have been used to model the dynamics of the environment(mode-based), to enhance policy searches (policy-based) and to approximate the Value function (value-based). Research on the last one (which is my favorite) has produced a model called </a:t>
            </a:r>
            <a:r>
              <a:rPr lang="en-US" dirty="0">
                <a:hlinkClick r:id="rId3"/>
              </a:rPr>
              <a:t>Deep Q Network</a:t>
            </a:r>
            <a:r>
              <a:rPr lang="en-US" dirty="0"/>
              <a:t>, which is responsible ,along with its many improvements, for some of the most astonishing breakthroughs around the area (take Atari for example). And to excite you, even more, we don’t just use simple Neural Networks but </a:t>
            </a:r>
            <a:r>
              <a:rPr lang="en-US" dirty="0">
                <a:hlinkClick r:id="rId4"/>
              </a:rPr>
              <a:t>Convolutional</a:t>
            </a:r>
            <a:r>
              <a:rPr lang="en-US" dirty="0"/>
              <a:t>, </a:t>
            </a:r>
            <a:r>
              <a:rPr lang="en-US" dirty="0">
                <a:hlinkClick r:id="rId5"/>
              </a:rPr>
              <a:t>Recurrent</a:t>
            </a:r>
            <a:r>
              <a:rPr lang="en-US" dirty="0"/>
              <a:t> and many else as well.</a:t>
            </a:r>
          </a:p>
        </p:txBody>
      </p:sp>
    </p:spTree>
    <p:extLst>
      <p:ext uri="{BB962C8B-B14F-4D97-AF65-F5344CB8AC3E}">
        <p14:creationId xmlns:p14="http://schemas.microsoft.com/office/powerpoint/2010/main" val="2131853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t>
            </a:r>
            <a:r>
              <a:rPr lang="en-US" dirty="0" smtClean="0"/>
              <a:t>Concepts &amp; Terminologies</a:t>
            </a:r>
            <a:endParaRPr lang="en-US" dirty="0"/>
          </a:p>
        </p:txBody>
      </p:sp>
      <p:sp>
        <p:nvSpPr>
          <p:cNvPr id="3" name="Content Placeholder 2"/>
          <p:cNvSpPr>
            <a:spLocks noGrp="1"/>
          </p:cNvSpPr>
          <p:nvPr>
            <p:ph idx="1"/>
          </p:nvPr>
        </p:nvSpPr>
        <p:spPr/>
        <p:txBody>
          <a:bodyPr>
            <a:normAutofit fontScale="55000" lnSpcReduction="20000"/>
          </a:bodyPr>
          <a:lstStyle/>
          <a:p>
            <a:r>
              <a:rPr lang="en-US" b="1" dirty="0"/>
              <a:t>Agent: </a:t>
            </a:r>
            <a:r>
              <a:rPr lang="en-US" dirty="0"/>
              <a:t>It is an assumed entity which performs actions in an environment to gain some reward.</a:t>
            </a:r>
          </a:p>
          <a:p>
            <a:r>
              <a:rPr lang="en-US" b="1" dirty="0"/>
              <a:t>Environment (e): </a:t>
            </a:r>
            <a:r>
              <a:rPr lang="en-US" dirty="0"/>
              <a:t>A scenario that an agent has to face.</a:t>
            </a:r>
          </a:p>
          <a:p>
            <a:r>
              <a:rPr lang="en-US" b="1" dirty="0"/>
              <a:t>Reward (R): </a:t>
            </a:r>
            <a:r>
              <a:rPr lang="en-US" dirty="0"/>
              <a:t>An immediate return given to an agent when he or she performs specific action or task.</a:t>
            </a:r>
          </a:p>
          <a:p>
            <a:r>
              <a:rPr lang="en-US" b="1" dirty="0"/>
              <a:t>State (s): </a:t>
            </a:r>
            <a:r>
              <a:rPr lang="en-US" dirty="0"/>
              <a:t>State refers to the current situation returned by the environment.</a:t>
            </a:r>
          </a:p>
          <a:p>
            <a:r>
              <a:rPr lang="en-US" b="1" dirty="0"/>
              <a:t>Policy (π): </a:t>
            </a:r>
            <a:r>
              <a:rPr lang="en-US" dirty="0"/>
              <a:t>It is a strategy which applies by the agent to decide the next action based on the current state.</a:t>
            </a:r>
          </a:p>
          <a:p>
            <a:r>
              <a:rPr lang="en-US" b="1" dirty="0"/>
              <a:t>Value (V): </a:t>
            </a:r>
            <a:r>
              <a:rPr lang="en-US" dirty="0"/>
              <a:t>It is expected long-term return with discount, as compared to the short-term reward.</a:t>
            </a:r>
          </a:p>
          <a:p>
            <a:r>
              <a:rPr lang="en-US" b="1" dirty="0"/>
              <a:t>Value Function: </a:t>
            </a:r>
            <a:r>
              <a:rPr lang="en-US" dirty="0"/>
              <a:t>It</a:t>
            </a:r>
            <a:r>
              <a:rPr lang="en-US" b="1" dirty="0"/>
              <a:t> </a:t>
            </a:r>
            <a:r>
              <a:rPr lang="en-US" dirty="0"/>
              <a:t>specifies the value of a state that is the total amount of reward. It is an agent which should be expected beginning from that state.</a:t>
            </a:r>
          </a:p>
          <a:p>
            <a:r>
              <a:rPr lang="en-US" b="1" dirty="0"/>
              <a:t>Model of the environment: </a:t>
            </a:r>
            <a:r>
              <a:rPr lang="en-US" dirty="0"/>
              <a:t>This mimics the behavior of the environment. It helps you to make inferences to be made and also determine how the environment will behave.</a:t>
            </a:r>
          </a:p>
          <a:p>
            <a:r>
              <a:rPr lang="en-US" b="1" dirty="0"/>
              <a:t>Model based methods:</a:t>
            </a:r>
            <a:r>
              <a:rPr lang="en-US" dirty="0"/>
              <a:t> It is a method for solving reinforcement learning problems which use model-based methods.</a:t>
            </a:r>
          </a:p>
          <a:p>
            <a:r>
              <a:rPr lang="en-US" b="1" dirty="0"/>
              <a:t>Q value or action value (Q): </a:t>
            </a:r>
            <a:r>
              <a:rPr lang="en-US" dirty="0"/>
              <a:t>Q value is quite similar to value. The only difference between the two is that it takes an additional parameter as a current action.</a:t>
            </a:r>
          </a:p>
          <a:p>
            <a:r>
              <a:rPr lang="en-US" b="1" dirty="0"/>
              <a:t>Exploitation </a:t>
            </a:r>
            <a:r>
              <a:rPr lang="en-US" b="1" dirty="0" err="1" smtClean="0"/>
              <a:t>vs</a:t>
            </a:r>
            <a:r>
              <a:rPr lang="en-US" b="1" dirty="0" smtClean="0"/>
              <a:t> Exploration</a:t>
            </a:r>
            <a:r>
              <a:rPr lang="en-US" b="1" dirty="0" smtClean="0"/>
              <a:t> : </a:t>
            </a:r>
            <a:r>
              <a:rPr lang="en-US" dirty="0" smtClean="0"/>
              <a:t>next action strategy – exploit/employ current experience in Q-Table or </a:t>
            </a:r>
            <a:r>
              <a:rPr lang="en-US" dirty="0"/>
              <a:t>explore random new </a:t>
            </a:r>
            <a:r>
              <a:rPr lang="en-US" dirty="0" smtClean="0"/>
              <a:t>action</a:t>
            </a:r>
          </a:p>
          <a:p>
            <a:r>
              <a:rPr lang="en-US" b="1" dirty="0" smtClean="0"/>
              <a:t>Training Episode: </a:t>
            </a:r>
            <a:r>
              <a:rPr lang="en-US" dirty="0"/>
              <a:t>An episode starts with the agent in an initial state and ends when it reaches the goal state or a maximum number of steps is reached. </a:t>
            </a:r>
            <a:endParaRPr lang="en-US" dirty="0" smtClean="0"/>
          </a:p>
          <a:p>
            <a:r>
              <a:rPr lang="en-US" b="1" dirty="0" smtClean="0"/>
              <a:t>Discount:</a:t>
            </a:r>
            <a:r>
              <a:rPr lang="en-US" dirty="0" smtClean="0"/>
              <a:t> is </a:t>
            </a:r>
            <a:r>
              <a:rPr lang="en-US" dirty="0"/>
              <a:t>a parameter that determines how much the agent values future rewards compared to immediate rewards.</a:t>
            </a:r>
            <a:endParaRPr lang="en-US" dirty="0"/>
          </a:p>
        </p:txBody>
      </p:sp>
    </p:spTree>
    <p:extLst>
      <p:ext uri="{BB962C8B-B14F-4D97-AF65-F5344CB8AC3E}">
        <p14:creationId xmlns:p14="http://schemas.microsoft.com/office/powerpoint/2010/main" val="3945535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20673"/>
          </a:xfrm>
        </p:spPr>
        <p:txBody>
          <a:bodyPr>
            <a:noAutofit/>
          </a:bodyPr>
          <a:lstStyle/>
          <a:p>
            <a:r>
              <a:rPr lang="en-US" sz="3200" dirty="0" smtClean="0"/>
              <a:t>Core concepts extended…</a:t>
            </a:r>
            <a:endParaRPr lang="en-US" sz="3200" dirty="0"/>
          </a:p>
        </p:txBody>
      </p:sp>
      <p:sp>
        <p:nvSpPr>
          <p:cNvPr id="3" name="Content Placeholder 2"/>
          <p:cNvSpPr>
            <a:spLocks noGrp="1"/>
          </p:cNvSpPr>
          <p:nvPr>
            <p:ph idx="1"/>
          </p:nvPr>
        </p:nvSpPr>
        <p:spPr>
          <a:xfrm>
            <a:off x="838200" y="810491"/>
            <a:ext cx="10515600" cy="5366472"/>
          </a:xfrm>
        </p:spPr>
        <p:txBody>
          <a:bodyPr>
            <a:normAutofit fontScale="47500" lnSpcReduction="20000"/>
          </a:bodyPr>
          <a:lstStyle/>
          <a:p>
            <a:r>
              <a:rPr lang="en-US" dirty="0" smtClean="0"/>
              <a:t>Episode</a:t>
            </a:r>
            <a:r>
              <a:rPr lang="en-US" dirty="0"/>
              <a:t>: A sequence of states, actions, and rewards that ends when the agent reaches a terminal state or a predefined time limit</a:t>
            </a:r>
            <a:r>
              <a:rPr lang="en-US" dirty="0" smtClean="0"/>
              <a:t>.</a:t>
            </a:r>
            <a:endParaRPr lang="en-US" dirty="0"/>
          </a:p>
          <a:p>
            <a:r>
              <a:rPr lang="en-US" dirty="0" smtClean="0"/>
              <a:t>Horizon</a:t>
            </a:r>
            <a:r>
              <a:rPr lang="en-US" dirty="0"/>
              <a:t>: The maximum number of steps or actions that the agent can take in an episode</a:t>
            </a:r>
            <a:r>
              <a:rPr lang="en-US" dirty="0" smtClean="0"/>
              <a:t>.</a:t>
            </a:r>
            <a:endParaRPr lang="en-US" dirty="0"/>
          </a:p>
          <a:p>
            <a:r>
              <a:rPr lang="en-US" dirty="0" smtClean="0"/>
              <a:t>Markov </a:t>
            </a:r>
            <a:r>
              <a:rPr lang="en-US" dirty="0"/>
              <a:t>property: The assumption that the next state and reward depend only on the current state and action, and not on the previous history</a:t>
            </a:r>
            <a:r>
              <a:rPr lang="en-US" dirty="0" smtClean="0"/>
              <a:t>.</a:t>
            </a:r>
            <a:endParaRPr lang="en-US" dirty="0"/>
          </a:p>
          <a:p>
            <a:r>
              <a:rPr lang="en-US" dirty="0" smtClean="0"/>
              <a:t>Markov </a:t>
            </a:r>
            <a:r>
              <a:rPr lang="en-US" dirty="0"/>
              <a:t>decision process (MDP): A mathematical framework for modeling reinforcement AI problems that satisfy the Markov property. It consists of a set of states, a set of actions, a transition function, and a reward function</a:t>
            </a:r>
            <a:r>
              <a:rPr lang="en-US" dirty="0" smtClean="0"/>
              <a:t>.</a:t>
            </a:r>
            <a:endParaRPr lang="en-US" dirty="0"/>
          </a:p>
          <a:p>
            <a:r>
              <a:rPr lang="en-US" dirty="0" smtClean="0"/>
              <a:t>Partially </a:t>
            </a:r>
            <a:r>
              <a:rPr lang="en-US" dirty="0"/>
              <a:t>observable Markov decision process (POMDP): A generalization of MDPs that accounts for the agent's partial or noisy observation of the environment state. It consists of a set of states, a set of actions, a transition function, a reward function, and an observation function</a:t>
            </a:r>
            <a:r>
              <a:rPr lang="en-US" dirty="0" smtClean="0"/>
              <a:t>.</a:t>
            </a:r>
            <a:endParaRPr lang="en-US" dirty="0"/>
          </a:p>
          <a:p>
            <a:r>
              <a:rPr lang="en-US" dirty="0" smtClean="0"/>
              <a:t>Bellman </a:t>
            </a:r>
            <a:r>
              <a:rPr lang="en-US" dirty="0"/>
              <a:t>equation: An equation that relates the value function of a state or an action to the expected value function of the next state or action. It forms the basis for many reinforcement AI algorithms</a:t>
            </a:r>
            <a:r>
              <a:rPr lang="en-US" dirty="0" smtClean="0"/>
              <a:t>.</a:t>
            </a:r>
            <a:endParaRPr lang="en-US" dirty="0"/>
          </a:p>
          <a:p>
            <a:r>
              <a:rPr lang="en-US" dirty="0" smtClean="0"/>
              <a:t>Monte </a:t>
            </a:r>
            <a:r>
              <a:rPr lang="en-US" dirty="0"/>
              <a:t>Carlo method: A reinforcement AI method that estimates the value function by averaging the returns from multiple episodes or trajectories</a:t>
            </a:r>
            <a:r>
              <a:rPr lang="en-US" dirty="0" smtClean="0"/>
              <a:t>.</a:t>
            </a:r>
            <a:endParaRPr lang="en-US" dirty="0"/>
          </a:p>
          <a:p>
            <a:r>
              <a:rPr lang="en-US" dirty="0" smtClean="0"/>
              <a:t>Temporal </a:t>
            </a:r>
            <a:r>
              <a:rPr lang="en-US" dirty="0"/>
              <a:t>difference method: A reinforcement AI method that updates the value function by bootstrapping from the current estimate and the observed reward and next state</a:t>
            </a:r>
            <a:r>
              <a:rPr lang="en-US" dirty="0" smtClean="0"/>
              <a:t>.</a:t>
            </a:r>
            <a:endParaRPr lang="en-US" dirty="0"/>
          </a:p>
          <a:p>
            <a:r>
              <a:rPr lang="en-US" dirty="0" smtClean="0"/>
              <a:t>Q-learning</a:t>
            </a:r>
            <a:r>
              <a:rPr lang="en-US" dirty="0"/>
              <a:t>: A model-free temporal difference algorithm that learns an optimal action-value function by using the maximum value for the next state</a:t>
            </a:r>
            <a:r>
              <a:rPr lang="en-US" dirty="0" smtClean="0"/>
              <a:t>.</a:t>
            </a:r>
            <a:endParaRPr lang="en-US" dirty="0"/>
          </a:p>
          <a:p>
            <a:r>
              <a:rPr lang="en-US" dirty="0" smtClean="0"/>
              <a:t>SARSA</a:t>
            </a:r>
            <a:r>
              <a:rPr lang="en-US" dirty="0"/>
              <a:t>: A model-free temporal difference algorithm that learns an action-value function by using the actual action taken for the next state</a:t>
            </a:r>
            <a:r>
              <a:rPr lang="en-US" dirty="0" smtClean="0"/>
              <a:t>.</a:t>
            </a:r>
            <a:endParaRPr lang="en-US" dirty="0"/>
          </a:p>
          <a:p>
            <a:r>
              <a:rPr lang="en-US" dirty="0" smtClean="0"/>
              <a:t>Policy </a:t>
            </a:r>
            <a:r>
              <a:rPr lang="en-US" dirty="0"/>
              <a:t>iteration: A model-based reinforcement AI algorithm that alternates between policy evaluation and policy improvement until convergence to an optimal policy and value function</a:t>
            </a:r>
            <a:r>
              <a:rPr lang="en-US" dirty="0" smtClean="0"/>
              <a:t>.</a:t>
            </a:r>
            <a:endParaRPr lang="en-US" dirty="0"/>
          </a:p>
          <a:p>
            <a:r>
              <a:rPr lang="en-US" dirty="0" smtClean="0"/>
              <a:t>Value </a:t>
            </a:r>
            <a:r>
              <a:rPr lang="en-US" dirty="0"/>
              <a:t>iteration: A model-based reinforcement AI algorithm that combines policy evaluation and policy improvement into a single step until convergence to an optimal policy and value function</a:t>
            </a:r>
            <a:r>
              <a:rPr lang="en-US" dirty="0" smtClean="0"/>
              <a:t>.</a:t>
            </a:r>
            <a:endParaRPr lang="en-US" dirty="0"/>
          </a:p>
          <a:p>
            <a:r>
              <a:rPr lang="en-US" dirty="0" smtClean="0"/>
              <a:t>Actor-critic </a:t>
            </a:r>
            <a:r>
              <a:rPr lang="en-US" dirty="0"/>
              <a:t>method: A reinforcement AI method that uses two neural networks: an actor that learns a policy and a critic that learns a value function. The critic provides feedback to the actor to improve its policy</a:t>
            </a:r>
            <a:r>
              <a:rPr lang="en-US" dirty="0" smtClean="0"/>
              <a:t>.</a:t>
            </a:r>
            <a:endParaRPr lang="en-US" dirty="0"/>
          </a:p>
          <a:p>
            <a:r>
              <a:rPr lang="en-US" dirty="0" smtClean="0"/>
              <a:t>Policy </a:t>
            </a:r>
            <a:r>
              <a:rPr lang="en-US" dirty="0"/>
              <a:t>gradient method: A reinforcement AI method that directly optimizes a parameterized policy by following the gradient of the expected return with respect to the policy parameters</a:t>
            </a:r>
            <a:r>
              <a:rPr lang="en-US" dirty="0" smtClean="0"/>
              <a:t>.</a:t>
            </a:r>
            <a:endParaRPr lang="en-US" dirty="0"/>
          </a:p>
          <a:p>
            <a:r>
              <a:rPr lang="en-US" dirty="0" smtClean="0"/>
              <a:t>Deep </a:t>
            </a:r>
            <a:r>
              <a:rPr lang="en-US" dirty="0"/>
              <a:t>Q-Network (DQN): A deep reinforcement AI algorithm that uses a deep neural network to approximate the Q-value function and incorporates experience replay and target networks to stabilize the learning process.</a:t>
            </a:r>
          </a:p>
        </p:txBody>
      </p:sp>
    </p:spTree>
    <p:extLst>
      <p:ext uri="{BB962C8B-B14F-4D97-AF65-F5344CB8AC3E}">
        <p14:creationId xmlns:p14="http://schemas.microsoft.com/office/powerpoint/2010/main" val="1140301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Characteristics of Reinforcement Learning</a:t>
            </a:r>
            <a:br>
              <a:rPr lang="en-US" b="1" dirty="0"/>
            </a:br>
            <a:endParaRPr lang="en-US" dirty="0"/>
          </a:p>
        </p:txBody>
      </p:sp>
      <p:sp>
        <p:nvSpPr>
          <p:cNvPr id="3" name="Content Placeholder 2"/>
          <p:cNvSpPr>
            <a:spLocks noGrp="1"/>
          </p:cNvSpPr>
          <p:nvPr>
            <p:ph idx="1"/>
          </p:nvPr>
        </p:nvSpPr>
        <p:spPr/>
        <p:txBody>
          <a:bodyPr/>
          <a:lstStyle/>
          <a:p>
            <a:pPr marL="0" indent="0">
              <a:buNone/>
            </a:pPr>
            <a:r>
              <a:rPr lang="en-US" dirty="0" smtClean="0"/>
              <a:t>Some </a:t>
            </a:r>
            <a:r>
              <a:rPr lang="en-US" dirty="0"/>
              <a:t>important characteristics of reinforcement </a:t>
            </a:r>
            <a:r>
              <a:rPr lang="en-US" dirty="0" smtClean="0"/>
              <a:t>learning are,</a:t>
            </a:r>
            <a:endParaRPr lang="en-US" dirty="0"/>
          </a:p>
          <a:p>
            <a:r>
              <a:rPr lang="en-US" dirty="0"/>
              <a:t>There is no supervisor, only a real number or reward signal</a:t>
            </a:r>
          </a:p>
          <a:p>
            <a:r>
              <a:rPr lang="en-US" dirty="0"/>
              <a:t>Sequential decision making</a:t>
            </a:r>
          </a:p>
          <a:p>
            <a:r>
              <a:rPr lang="en-US" dirty="0"/>
              <a:t>Time plays a crucial role in Reinforcement problems</a:t>
            </a:r>
          </a:p>
          <a:p>
            <a:r>
              <a:rPr lang="en-US" dirty="0"/>
              <a:t>Feedback is always delayed, not instantaneous</a:t>
            </a:r>
          </a:p>
          <a:p>
            <a:r>
              <a:rPr lang="en-US" dirty="0"/>
              <a:t>Agent’s actions determine the subsequent data it receives</a:t>
            </a:r>
          </a:p>
          <a:p>
            <a:endParaRPr lang="en-US" dirty="0"/>
          </a:p>
        </p:txBody>
      </p:sp>
    </p:spTree>
    <p:extLst>
      <p:ext uri="{BB962C8B-B14F-4D97-AF65-F5344CB8AC3E}">
        <p14:creationId xmlns:p14="http://schemas.microsoft.com/office/powerpoint/2010/main" val="35320254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766</TotalTime>
  <Words>1315</Words>
  <Application>Microsoft Office PowerPoint</Application>
  <PresentationFormat>Custom</PresentationFormat>
  <Paragraphs>109</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Reinforcement Learning</vt:lpstr>
      <vt:lpstr>What is Reinforcement Learning (RL) ?</vt:lpstr>
      <vt:lpstr>PowerPoint Presentation</vt:lpstr>
      <vt:lpstr>Algorithms of Reinforcement Learning</vt:lpstr>
      <vt:lpstr>Categories continued…</vt:lpstr>
      <vt:lpstr>And the leap forward to Deep RL</vt:lpstr>
      <vt:lpstr>Core Concepts &amp; Terminologies</vt:lpstr>
      <vt:lpstr>Core concepts extended…</vt:lpstr>
      <vt:lpstr>Characteristics of Reinforcement Learning </vt:lpstr>
      <vt:lpstr>Types of Reinforcement Learning </vt:lpstr>
      <vt:lpstr>Learning Models of Reinforcement  There are two important learning models in reinforcement learning:</vt:lpstr>
      <vt:lpstr>Applications of Reinforcement Learning</vt:lpstr>
      <vt:lpstr>Why use Reinforcement Learning?</vt:lpstr>
      <vt:lpstr>When Not to Use Reinforcement Learning?</vt:lpstr>
      <vt:lpstr>Challenges of Reinforcement Learning</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User</dc:creator>
  <cp:lastModifiedBy>User</cp:lastModifiedBy>
  <cp:revision>47</cp:revision>
  <dcterms:created xsi:type="dcterms:W3CDTF">2023-05-14T11:03:25Z</dcterms:created>
  <dcterms:modified xsi:type="dcterms:W3CDTF">2023-05-15T01:07:46Z</dcterms:modified>
</cp:coreProperties>
</file>