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3" r:id="rId5"/>
    <p:sldId id="265" r:id="rId6"/>
    <p:sldId id="266" r:id="rId7"/>
    <p:sldId id="259" r:id="rId8"/>
    <p:sldId id="267" r:id="rId9"/>
    <p:sldId id="257"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100" d="100"/>
          <a:sy n="100" d="100"/>
        </p:scale>
        <p:origin x="-126"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Deep Reinforcement Learning</a:t>
            </a:r>
            <a:br>
              <a:rPr lang="en-US" sz="5400" dirty="0" smtClean="0"/>
            </a:br>
            <a:endParaRPr lang="en-US" sz="5400" dirty="0"/>
          </a:p>
        </p:txBody>
      </p:sp>
      <p:sp>
        <p:nvSpPr>
          <p:cNvPr id="3" name="Subtitle 2"/>
          <p:cNvSpPr>
            <a:spLocks noGrp="1"/>
          </p:cNvSpPr>
          <p:nvPr>
            <p:ph type="subTitle" idx="1"/>
          </p:nvPr>
        </p:nvSpPr>
        <p:spPr/>
        <p:txBody>
          <a:bodyPr/>
          <a:lstStyle/>
          <a:p>
            <a:pPr algn="l"/>
            <a:r>
              <a:rPr lang="en-US" dirty="0" smtClean="0"/>
              <a:t>Class – 2, Week 3</a:t>
            </a:r>
          </a:p>
          <a:p>
            <a:pPr algn="l"/>
            <a:r>
              <a:rPr lang="en-US" dirty="0" smtClean="0"/>
              <a:t>Instructor: Galib Anwar</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popular </a:t>
            </a:r>
            <a:r>
              <a:rPr lang="en-US" dirty="0"/>
              <a:t>RL algorithms</a:t>
            </a:r>
          </a:p>
        </p:txBody>
      </p:sp>
      <p:sp>
        <p:nvSpPr>
          <p:cNvPr id="3" name="Content Placeholder 2"/>
          <p:cNvSpPr>
            <a:spLocks noGrp="1"/>
          </p:cNvSpPr>
          <p:nvPr>
            <p:ph idx="1"/>
          </p:nvPr>
        </p:nvSpPr>
        <p:spPr/>
        <p:txBody>
          <a:bodyPr>
            <a:normAutofit fontScale="62500" lnSpcReduction="20000"/>
          </a:bodyPr>
          <a:lstStyle/>
          <a:p>
            <a:pPr marL="0" indent="0">
              <a:buNone/>
            </a:pPr>
            <a:r>
              <a:rPr lang="en-US" sz="3300" dirty="0" smtClean="0"/>
              <a:t>Here are some algorithms that </a:t>
            </a:r>
            <a:r>
              <a:rPr lang="en-US" sz="3300" dirty="0"/>
              <a:t>are used for different problems and </a:t>
            </a:r>
            <a:r>
              <a:rPr lang="en-US" sz="3300" dirty="0" smtClean="0"/>
              <a:t>domains,</a:t>
            </a:r>
          </a:p>
          <a:p>
            <a:r>
              <a:rPr lang="en-US" dirty="0" smtClean="0"/>
              <a:t>Actor Critic Method: This is a type of policy-based RL algorithm that uses two neural networks: an actor that learns a policy that maps states to actions, and a critic that learns a value function that evaluates the actions. The actor and the critic work together to optimize the policy and the value function using gradient ascent and temporal difference.</a:t>
            </a:r>
          </a:p>
          <a:p>
            <a:r>
              <a:rPr lang="en-US" dirty="0" smtClean="0"/>
              <a:t>Deep </a:t>
            </a:r>
            <a:r>
              <a:rPr lang="en-US" dirty="0"/>
              <a:t>Deterministic Policy Gradient (DDPG): This is a type of actor-critic RL algorithm that can handle continuous action spaces. It is based on the deterministic policy gradient theorem, which states that the gradient of the expected return with respect to the policy parameters can be computed using the gradient of the action-value function. DDPG also uses a replay buffer and a target network to stabilize the learning </a:t>
            </a:r>
            <a:r>
              <a:rPr lang="en-US" dirty="0" smtClean="0"/>
              <a:t>process.</a:t>
            </a:r>
            <a:endParaRPr lang="en-US" dirty="0"/>
          </a:p>
          <a:p>
            <a:r>
              <a:rPr lang="en-US" dirty="0" smtClean="0"/>
              <a:t>Proximal </a:t>
            </a:r>
            <a:r>
              <a:rPr lang="en-US" dirty="0"/>
              <a:t>Policy Optimization (PPO): This is a type of policy-based RL algorithm that uses a clipped surrogate objective function to update the policy. It is based on the idea of trust region policy optimization (TRPO), which constrains the policy update to be close to the previous policy. PPO simplifies TRPO by using a clipping term instead of a constraint, which makes it easier to implement and more sample efficient </a:t>
            </a:r>
            <a:r>
              <a:rPr lang="en-US" dirty="0" smtClean="0"/>
              <a:t>.</a:t>
            </a:r>
          </a:p>
          <a:p>
            <a:r>
              <a:rPr lang="en-US" dirty="0" smtClean="0"/>
              <a:t>Monte </a:t>
            </a:r>
            <a:r>
              <a:rPr lang="en-US" dirty="0"/>
              <a:t>Carlo Tree Search (MCTS): This is a type of model-based RL algorithm that uses a tree data structure to represent the possible outcomes of actions. It iteratively builds the tree by sampling actions and outcomes from a simulation model of the environment. It then uses a value function to estimate the expected return of each node in the tree and selects the best action based on a selection </a:t>
            </a:r>
            <a:r>
              <a:rPr lang="en-US" dirty="0" smtClean="0"/>
              <a:t>criterion.</a:t>
            </a:r>
            <a:endParaRPr lang="en-US" dirty="0"/>
          </a:p>
        </p:txBody>
      </p:sp>
    </p:spTree>
    <p:extLst>
      <p:ext uri="{BB962C8B-B14F-4D97-AF65-F5344CB8AC3E}">
        <p14:creationId xmlns:p14="http://schemas.microsoft.com/office/powerpoint/2010/main" val="174857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list continues</a:t>
            </a:r>
            <a:endParaRPr lang="en-US" dirty="0"/>
          </a:p>
        </p:txBody>
      </p:sp>
      <p:sp>
        <p:nvSpPr>
          <p:cNvPr id="3" name="Content Placeholder 2"/>
          <p:cNvSpPr>
            <a:spLocks noGrp="1"/>
          </p:cNvSpPr>
          <p:nvPr>
            <p:ph idx="1"/>
          </p:nvPr>
        </p:nvSpPr>
        <p:spPr/>
        <p:txBody>
          <a:bodyPr>
            <a:noAutofit/>
          </a:bodyPr>
          <a:lstStyle/>
          <a:p>
            <a:r>
              <a:rPr lang="en-US" sz="900" dirty="0"/>
              <a:t>Trust Region Policy Optimization (TRPO): This is a type of policy-based RL algorithm that uses a constrained optimization method to update the policy. It ensures that the new policy is close to the old policy in terms of the KL divergence, which is a measure of how different two probability distributions are. This prevents large policy updates that can harm the performance.</a:t>
            </a:r>
          </a:p>
          <a:p>
            <a:r>
              <a:rPr lang="en-US" sz="900" dirty="0"/>
              <a:t>Twin Delayed DDPG (TD3): This is a type of actor-critic RL algorithm that improves upon DDPG by addressing two common issues: overestimation bias and policy </a:t>
            </a:r>
            <a:r>
              <a:rPr lang="en-US" sz="900" dirty="0" err="1"/>
              <a:t>overfitting</a:t>
            </a:r>
            <a:r>
              <a:rPr lang="en-US" sz="900" dirty="0"/>
              <a:t>. It uses two critics and takes the minimum value to reduce overestimation. It also delays the policy update and adds noise to the target action to reduce </a:t>
            </a:r>
            <a:r>
              <a:rPr lang="en-US" sz="900" dirty="0" err="1"/>
              <a:t>overfitting</a:t>
            </a:r>
            <a:r>
              <a:rPr lang="en-US" sz="900" dirty="0"/>
              <a:t> .</a:t>
            </a:r>
          </a:p>
          <a:p>
            <a:r>
              <a:rPr lang="en-US" sz="900" dirty="0"/>
              <a:t>Soft Actor-Critic (SAC): This is a type of actor-critic RL algorithm that maximizes a trade-off between expected return and entropy, which is a measure of randomness or exploration. It uses a stochastic policy and an entropy regularization term to encourage exploration and robustness. It also uses two critics and a target entropy to stabilize learning .</a:t>
            </a:r>
          </a:p>
          <a:p>
            <a:r>
              <a:rPr lang="en-US" sz="900" dirty="0"/>
              <a:t>Advantage Actor-Critic (A2C): This is a type of policy-based RL algorithm that uses an actor network to learn a policy and a critic network to learn a value function. It uses the advantage function, which is the difference between the value function and the expected return, to reduce the variance of the policy gradient. It also uses multiple parallel workers to collect more data and speed up learning.</a:t>
            </a:r>
          </a:p>
          <a:p>
            <a:r>
              <a:rPr lang="en-US" sz="900" dirty="0"/>
              <a:t>Asynchronous Advantage Actor-Critic (A3C): This is a type of policy-based RL algorithm that is similar to A2C, but uses asynchronous updates from multiple parallel workers. Each worker has its own copy of the actor and critic networks and interacts with its own environment. The workers periodically update a global network using their local gradients. This allows for more exploration and faster learninghttps://neptune.ai/blog/the-best-tools-for-reinforcement-learning-in-python.</a:t>
            </a:r>
          </a:p>
          <a:p>
            <a:r>
              <a:rPr lang="en-US" sz="900" dirty="0"/>
              <a:t>Rainbow: This is a type of value-based RL algorithm that combines several extensions of DQN to improve its performance. It includes prioritized replay, which samples more important transitions from the replay buffer; dueling network, which separates the state value and the action advantage in the Q-network; double Q-learning, which reduces overestimation bias by using two Q-networks; multi-step learning, which uses n-step returns instead of one-step returns; distributional RL, which models the distribution of returns instead of the mean; and noisy nets, which add parameter noise to encourage exploration .</a:t>
            </a:r>
          </a:p>
          <a:p>
            <a:r>
              <a:rPr lang="en-US" sz="900" dirty="0"/>
              <a:t>Hindsight Experience Replay (HER): This is a type of RL algorithm that can handle sparse and binary rewards. It uses a technique called hindsight experience replay, which </a:t>
            </a:r>
            <a:r>
              <a:rPr lang="en-US" sz="900" dirty="0" err="1"/>
              <a:t>relabels</a:t>
            </a:r>
            <a:r>
              <a:rPr lang="en-US" sz="900" dirty="0"/>
              <a:t> unsuccessful experiences with goals that were achieved instead of those that were desired. This allows the agent to learn from failures and improve its exploration. HER can be combined with other off-policy RL algorithms, such as DQN or DDPG </a:t>
            </a:r>
            <a:r>
              <a:rPr lang="en-US" sz="900" dirty="0" smtClean="0"/>
              <a:t>.</a:t>
            </a:r>
          </a:p>
          <a:p>
            <a:r>
              <a:rPr lang="en-US" sz="900" dirty="0" smtClean="0"/>
              <a:t>Dreamer</a:t>
            </a:r>
            <a:r>
              <a:rPr lang="en-US" sz="900" dirty="0"/>
              <a:t>: This is a type of model-based RL algorithm that learns a latent dynamics model and a reward predictor from image observations. It then uses the model to imagine sequences of actions and outcomes in latent space and optimize a policy using </a:t>
            </a:r>
            <a:r>
              <a:rPr lang="en-US" sz="900" dirty="0" err="1"/>
              <a:t>backpropagation</a:t>
            </a:r>
            <a:r>
              <a:rPr lang="en-US" sz="900" dirty="0"/>
              <a:t> through time </a:t>
            </a:r>
            <a:r>
              <a:rPr lang="en-US" sz="900" dirty="0" smtClean="0"/>
              <a:t>.</a:t>
            </a:r>
            <a:endParaRPr lang="en-US" sz="900" dirty="0"/>
          </a:p>
          <a:p>
            <a:r>
              <a:rPr lang="en-US" sz="900" dirty="0" smtClean="0"/>
              <a:t>Soft </a:t>
            </a:r>
            <a:r>
              <a:rPr lang="en-US" sz="900" dirty="0"/>
              <a:t>Actor-Critic for Discrete Action Settings (SAC-Discrete): This is a type of actor-critic RL algorithm that extends SAC to discrete action spaces. It uses a </a:t>
            </a:r>
            <a:r>
              <a:rPr lang="en-US" sz="900" dirty="0" err="1"/>
              <a:t>reparameterization</a:t>
            </a:r>
            <a:r>
              <a:rPr lang="en-US" sz="900" dirty="0"/>
              <a:t> trick to sample actions from a categorical distribution and an entropy regularization term to encourage exploration. It also uses a dueling network architecture to separate the state value and the action advantage </a:t>
            </a:r>
            <a:r>
              <a:rPr lang="en-US" sz="900" dirty="0" smtClean="0"/>
              <a:t>.</a:t>
            </a:r>
            <a:endParaRPr lang="en-US" sz="900" dirty="0"/>
          </a:p>
          <a:p>
            <a:r>
              <a:rPr lang="en-US" sz="900" dirty="0" smtClean="0"/>
              <a:t>Never </a:t>
            </a:r>
            <a:r>
              <a:rPr lang="en-US" sz="900" dirty="0"/>
              <a:t>Give Up (NGU): This is a type of value-based RL algorithm that combines intrinsic and extrinsic rewards to achieve long-term exploration and generalization. It uses RND, which is a method that generates intrinsic rewards based on prediction errors of a random network; episodic memory, which is a method that stores and retrieves past experiences based on novelty; and reward shaping, which is a method that modifies the reward function to guide the agent </a:t>
            </a:r>
            <a:r>
              <a:rPr lang="en-US" sz="900" dirty="0" smtClean="0"/>
              <a:t>.</a:t>
            </a:r>
            <a:endParaRPr lang="en-US" sz="900" dirty="0"/>
          </a:p>
          <a:p>
            <a:r>
              <a:rPr lang="en-US" sz="900" dirty="0" smtClean="0"/>
              <a:t>Generative </a:t>
            </a:r>
            <a:r>
              <a:rPr lang="en-US" sz="900" dirty="0"/>
              <a:t>Adversarial Imitation Learning (GAIL): This is a type of imitation learning algorithm that learns a policy from expert demonstrations without access to rewards. It uses a generative adversarial network (GAN), which consists of a generator (the policy) and a discriminator (the reward function). The generator tries to imitate the expert behavior, while the discriminator tries to distinguish between the generator and the expert .</a:t>
            </a:r>
          </a:p>
        </p:txBody>
      </p:sp>
    </p:spTree>
    <p:extLst>
      <p:ext uri="{BB962C8B-B14F-4D97-AF65-F5344CB8AC3E}">
        <p14:creationId xmlns:p14="http://schemas.microsoft.com/office/powerpoint/2010/main" val="26195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Treading the RL Landscape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most important RL related questions,</a:t>
            </a:r>
          </a:p>
          <a:p>
            <a:pPr marL="514350" indent="-514350">
              <a:buFont typeface="+mj-lt"/>
              <a:buAutoNum type="arabicPeriod"/>
            </a:pPr>
            <a:r>
              <a:rPr lang="en-US" dirty="0" smtClean="0"/>
              <a:t> Which problems to solve with RL?</a:t>
            </a:r>
          </a:p>
          <a:p>
            <a:pPr marL="514350" indent="-514350">
              <a:buFont typeface="+mj-lt"/>
              <a:buAutoNum type="arabicPeriod"/>
            </a:pPr>
            <a:r>
              <a:rPr lang="en-US" dirty="0" smtClean="0"/>
              <a:t> What are the tools available for RL development?</a:t>
            </a:r>
          </a:p>
          <a:p>
            <a:pPr marL="514350" indent="-514350">
              <a:buFont typeface="+mj-lt"/>
              <a:buAutoNum type="arabicPeriod"/>
            </a:pPr>
            <a:r>
              <a:rPr lang="en-US" dirty="0" smtClean="0"/>
              <a:t> When </a:t>
            </a:r>
            <a:r>
              <a:rPr lang="en-US" dirty="0"/>
              <a:t>to use which algorithm(s</a:t>
            </a:r>
            <a:r>
              <a:rPr lang="en-US" dirty="0" smtClean="0"/>
              <a:t>)?</a:t>
            </a:r>
          </a:p>
          <a:p>
            <a:pPr marL="514350" indent="-514350">
              <a:buFont typeface="+mj-lt"/>
              <a:buAutoNum type="arabicPeriod"/>
            </a:pPr>
            <a:r>
              <a:rPr lang="en-US" dirty="0" smtClean="0"/>
              <a:t> When to not use RL?</a:t>
            </a:r>
            <a:endParaRPr lang="en-US" dirty="0" smtClean="0"/>
          </a:p>
          <a:p>
            <a:pPr marL="514350" indent="-514350">
              <a:buFont typeface="+mj-lt"/>
              <a:buAutoNum type="arabicPeriod"/>
            </a:pPr>
            <a:r>
              <a:rPr lang="en-US" dirty="0"/>
              <a:t> </a:t>
            </a:r>
            <a:r>
              <a:rPr lang="en-US" dirty="0" smtClean="0">
                <a:solidFill>
                  <a:srgbClr val="FF0000"/>
                </a:solidFill>
              </a:rPr>
              <a:t>How to use them?</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02312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Candidates of an RL solution</a:t>
            </a:r>
            <a:endParaRPr lang="en-US" dirty="0"/>
          </a:p>
        </p:txBody>
      </p:sp>
      <p:sp>
        <p:nvSpPr>
          <p:cNvPr id="3" name="Content Placeholder 2"/>
          <p:cNvSpPr>
            <a:spLocks noGrp="1"/>
          </p:cNvSpPr>
          <p:nvPr>
            <p:ph idx="1"/>
          </p:nvPr>
        </p:nvSpPr>
        <p:spPr/>
        <p:txBody>
          <a:bodyPr>
            <a:noAutofit/>
          </a:bodyPr>
          <a:lstStyle/>
          <a:p>
            <a:pPr marL="0" indent="0">
              <a:buNone/>
            </a:pPr>
            <a:r>
              <a:rPr lang="en-US" sz="1100" dirty="0" smtClean="0"/>
              <a:t>Some </a:t>
            </a:r>
            <a:r>
              <a:rPr lang="en-US" sz="1100" dirty="0"/>
              <a:t>key factors to consider when determining if RL is a suitable approach</a:t>
            </a:r>
            <a:r>
              <a:rPr lang="en-US" sz="1100" dirty="0" smtClean="0"/>
              <a:t>:</a:t>
            </a:r>
            <a:endParaRPr lang="en-US" sz="1100" dirty="0"/>
          </a:p>
          <a:p>
            <a:pPr marL="0" indent="0">
              <a:buNone/>
            </a:pPr>
            <a:r>
              <a:rPr lang="en-US" sz="1100" dirty="0"/>
              <a:t>1. Interaction with an Environment</a:t>
            </a:r>
            <a:r>
              <a:rPr lang="en-US" sz="1100" dirty="0" smtClean="0"/>
              <a:t>: RL </a:t>
            </a:r>
            <a:r>
              <a:rPr lang="en-US" sz="1100" dirty="0"/>
              <a:t>is well-suited for problems where an agent interacts with an environment to learn and make sequential decisions. If your problem involves making a series of decisions over time to maximize cumulative rewards or achieve long-term goals, RL may be appropriate. RL is commonly used in robotics, game playing, control systems, and optimization tasks</a:t>
            </a:r>
            <a:r>
              <a:rPr lang="en-US" sz="1100" dirty="0" smtClean="0"/>
              <a:t>.</a:t>
            </a:r>
            <a:endParaRPr lang="en-US" sz="1100" dirty="0"/>
          </a:p>
          <a:p>
            <a:pPr marL="0" indent="0">
              <a:buNone/>
            </a:pPr>
            <a:r>
              <a:rPr lang="en-US" sz="1100" dirty="0"/>
              <a:t>2. Partially Observable or Unknown </a:t>
            </a:r>
            <a:r>
              <a:rPr lang="en-US" sz="1100" dirty="0" smtClean="0"/>
              <a:t>Environment: If </a:t>
            </a:r>
            <a:r>
              <a:rPr lang="en-US" sz="1100" dirty="0"/>
              <a:t>the problem's environment is partially observable or unknown, RL can be advantageous. RL algorithms can learn to make decisions based on limited information and discover hidden patterns in the environment. Techniques like Markov Decision Processes (MDPs) or Partially Observable Markov Decision Processes (POMDPs) are often used to model such scenarios</a:t>
            </a:r>
            <a:r>
              <a:rPr lang="en-US" sz="1100" dirty="0" smtClean="0"/>
              <a:t>.</a:t>
            </a:r>
            <a:endParaRPr lang="en-US" sz="1100" dirty="0"/>
          </a:p>
          <a:p>
            <a:pPr marL="0" indent="0">
              <a:buNone/>
            </a:pPr>
            <a:r>
              <a:rPr lang="en-US" sz="1100" dirty="0"/>
              <a:t>3. Reward Signal Availability</a:t>
            </a:r>
            <a:r>
              <a:rPr lang="en-US" sz="1100" dirty="0" smtClean="0"/>
              <a:t>: RL </a:t>
            </a:r>
            <a:r>
              <a:rPr lang="en-US" sz="1100" dirty="0"/>
              <a:t>relies on a reward signal to guide the learning process. Consider whether you can define a clear and meaningful reward signal that provides feedback on the agent's actions. Designing a reward function that appropriately reflects the problem's objectives is crucial for effective RL</a:t>
            </a:r>
            <a:r>
              <a:rPr lang="en-US" sz="1100" dirty="0" smtClean="0"/>
              <a:t>.</a:t>
            </a:r>
            <a:endParaRPr lang="en-US" sz="1100" dirty="0"/>
          </a:p>
          <a:p>
            <a:pPr marL="0" indent="0">
              <a:buNone/>
            </a:pPr>
            <a:r>
              <a:rPr lang="en-US" sz="1100" dirty="0"/>
              <a:t>4. Exploration-Exploitation Tradeoff</a:t>
            </a:r>
            <a:r>
              <a:rPr lang="en-US" sz="1100" dirty="0" smtClean="0"/>
              <a:t>: RL </a:t>
            </a:r>
            <a:r>
              <a:rPr lang="en-US" sz="1100" dirty="0"/>
              <a:t>involves a tradeoff between exploration and exploitation. The agent needs to explore different actions to learn about the environment and exploit its knowledge to maximize rewards. If your problem requires finding an optimal policy through a balance of exploration and exploitation, RL can be an appropriate </a:t>
            </a:r>
            <a:r>
              <a:rPr lang="en-US" sz="1100" dirty="0" smtClean="0"/>
              <a:t>choice.</a:t>
            </a:r>
          </a:p>
          <a:p>
            <a:pPr marL="0" indent="0">
              <a:buNone/>
            </a:pPr>
            <a:r>
              <a:rPr lang="en-US" sz="1100" dirty="0" smtClean="0"/>
              <a:t>5</a:t>
            </a:r>
            <a:r>
              <a:rPr lang="en-US" sz="1100" dirty="0"/>
              <a:t>. High-Dimensional State and Action Spaces</a:t>
            </a:r>
            <a:r>
              <a:rPr lang="en-US" sz="1100" dirty="0" smtClean="0"/>
              <a:t>: RL </a:t>
            </a:r>
            <a:r>
              <a:rPr lang="en-US" sz="1100" dirty="0"/>
              <a:t>can handle problems with high-dimensional state and action spaces. If your problem involves a large number of possible states or actions, RL algorithms, such as deep RL techniques, can effectively handle the complexity and learn representations that capture the underlying structure</a:t>
            </a:r>
            <a:r>
              <a:rPr lang="en-US" sz="1100" dirty="0" smtClean="0"/>
              <a:t>.</a:t>
            </a:r>
            <a:endParaRPr lang="en-US" sz="1100" dirty="0"/>
          </a:p>
          <a:p>
            <a:pPr marL="0" indent="0">
              <a:buNone/>
            </a:pPr>
            <a:r>
              <a:rPr lang="en-US" sz="1100" dirty="0"/>
              <a:t>6. Availability of Simulations or Iterative Learning</a:t>
            </a:r>
            <a:r>
              <a:rPr lang="en-US" sz="1100" dirty="0" smtClean="0"/>
              <a:t>:  If </a:t>
            </a:r>
            <a:r>
              <a:rPr lang="en-US" sz="1100" dirty="0"/>
              <a:t>simulations or the ability to iteratively learn from interactions with the environment is feasible, RL can be a good fit. Simulations enable the agent to explore and learn without directly interacting with the real environment, which can be time-consuming, expensive, or dangerous in certain cases</a:t>
            </a:r>
            <a:r>
              <a:rPr lang="en-US" sz="1100" dirty="0" smtClean="0"/>
              <a:t>.</a:t>
            </a:r>
            <a:endParaRPr lang="en-US" sz="1100" dirty="0"/>
          </a:p>
          <a:p>
            <a:pPr marL="0" indent="0">
              <a:buNone/>
            </a:pPr>
            <a:r>
              <a:rPr lang="en-US" sz="1100" dirty="0"/>
              <a:t>7. Alternative Approaches</a:t>
            </a:r>
            <a:r>
              <a:rPr lang="en-US" sz="1100" dirty="0" smtClean="0"/>
              <a:t>: Consider </a:t>
            </a:r>
            <a:r>
              <a:rPr lang="en-US" sz="1100" dirty="0"/>
              <a:t>whether other approaches, such as supervised learning or optimization techniques, can adequately address the problem. RL is not always the best choice and should be compared with alternative methods based on their suitability, available resources, and expected performance</a:t>
            </a:r>
            <a:r>
              <a:rPr lang="en-US" sz="1100" dirty="0" smtClean="0"/>
              <a:t>.</a:t>
            </a:r>
            <a:endParaRPr lang="en-US" sz="1100" dirty="0"/>
          </a:p>
          <a:p>
            <a:pPr marL="0" indent="0">
              <a:buNone/>
            </a:pPr>
            <a:r>
              <a:rPr lang="en-US" sz="1100" dirty="0" smtClean="0"/>
              <a:t>The </a:t>
            </a:r>
            <a:r>
              <a:rPr lang="en-US" sz="1100" dirty="0"/>
              <a:t>decision to use RL should be based on a careful analysis of the problem's characteristics and requirements. It's important to evaluate the feasibility, potential benefits, and potential challenges associated with applying RL to your specific problem before proceeding with implementation.</a:t>
            </a:r>
          </a:p>
        </p:txBody>
      </p:sp>
    </p:spTree>
    <p:extLst>
      <p:ext uri="{BB962C8B-B14F-4D97-AF65-F5344CB8AC3E}">
        <p14:creationId xmlns:p14="http://schemas.microsoft.com/office/powerpoint/2010/main" val="23665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 available for RL development</a:t>
            </a:r>
            <a:endParaRPr lang="en-US" dirty="0"/>
          </a:p>
        </p:txBody>
      </p:sp>
      <p:sp>
        <p:nvSpPr>
          <p:cNvPr id="3" name="Content Placeholder 2"/>
          <p:cNvSpPr>
            <a:spLocks noGrp="1"/>
          </p:cNvSpPr>
          <p:nvPr>
            <p:ph idx="1"/>
          </p:nvPr>
        </p:nvSpPr>
        <p:spPr/>
        <p:txBody>
          <a:bodyPr>
            <a:noAutofit/>
          </a:bodyPr>
          <a:lstStyle/>
          <a:p>
            <a:r>
              <a:rPr lang="en-US" sz="1800" dirty="0" smtClean="0"/>
              <a:t>Gym</a:t>
            </a:r>
            <a:r>
              <a:rPr lang="en-US" sz="1800" dirty="0"/>
              <a:t>: This is an open source Python library that provides a standard API and a collection of environments for developing and comparing RL algorithms. It supports various domains, such as classic control, Atari games, robotics, and physics simulationshttps://hub.packtpub.com/tools-for-reinforcement-learning</a:t>
            </a:r>
            <a:r>
              <a:rPr lang="en-US" sz="1800" dirty="0" smtClean="0"/>
              <a:t>/.</a:t>
            </a:r>
            <a:endParaRPr lang="en-US" sz="1800" dirty="0"/>
          </a:p>
          <a:p>
            <a:r>
              <a:rPr lang="en-US" sz="1800" dirty="0" err="1" smtClean="0"/>
              <a:t>TensorFlow</a:t>
            </a:r>
            <a:r>
              <a:rPr lang="en-US" sz="1800" dirty="0"/>
              <a:t>: This is an open source Python library that provides a platform for building and executing computational graphs. It supports various operations and algorithms for machine learning, including RL. It also offers high-level APIs, such as </a:t>
            </a:r>
            <a:r>
              <a:rPr lang="en-US" sz="1800" dirty="0" err="1"/>
              <a:t>Keras</a:t>
            </a:r>
            <a:r>
              <a:rPr lang="en-US" sz="1800" dirty="0"/>
              <a:t> and </a:t>
            </a:r>
            <a:r>
              <a:rPr lang="en-US" sz="1800" dirty="0" err="1"/>
              <a:t>TensorFlow</a:t>
            </a:r>
            <a:r>
              <a:rPr lang="en-US" sz="1800" dirty="0"/>
              <a:t> Agentshttps://github.com/openai/gym</a:t>
            </a:r>
            <a:r>
              <a:rPr lang="en-US" sz="1800" dirty="0" smtClean="0"/>
              <a:t>.</a:t>
            </a:r>
            <a:endParaRPr lang="en-US" sz="1800" dirty="0"/>
          </a:p>
          <a:p>
            <a:r>
              <a:rPr lang="en-US" sz="1800" dirty="0" err="1" smtClean="0"/>
              <a:t>Keras</a:t>
            </a:r>
            <a:r>
              <a:rPr lang="en-US" sz="1800" dirty="0"/>
              <a:t>: This is an open source Python library that provides a high-level API for building and training neural networks. It can run on top of </a:t>
            </a:r>
            <a:r>
              <a:rPr lang="en-US" sz="1800" dirty="0" err="1"/>
              <a:t>TensorFlow</a:t>
            </a:r>
            <a:r>
              <a:rPr lang="en-US" sz="1800" dirty="0"/>
              <a:t> or other </a:t>
            </a:r>
            <a:r>
              <a:rPr lang="en-US" sz="1800" dirty="0" err="1"/>
              <a:t>backends</a:t>
            </a:r>
            <a:r>
              <a:rPr lang="en-US" sz="1800" dirty="0"/>
              <a:t>. It simplifies the implementation of RL algorithms by providing common layers, optimizers, and metricshttps://spinningup.openai.com</a:t>
            </a:r>
            <a:r>
              <a:rPr lang="en-US" sz="1800" dirty="0" smtClean="0"/>
              <a:t>/.</a:t>
            </a:r>
            <a:endParaRPr lang="en-US" sz="1800" dirty="0"/>
          </a:p>
          <a:p>
            <a:r>
              <a:rPr lang="en-US" sz="1800" dirty="0" err="1" smtClean="0"/>
              <a:t>DeepMind</a:t>
            </a:r>
            <a:r>
              <a:rPr lang="en-US" sz="1800" dirty="0" smtClean="0"/>
              <a:t> </a:t>
            </a:r>
            <a:r>
              <a:rPr lang="en-US" sz="1800" dirty="0"/>
              <a:t>Lab: This is an open source 3D platform for building and testing RL agents. It offers rich and diverse environments that can be customized and extended. It also supports integration with </a:t>
            </a:r>
            <a:r>
              <a:rPr lang="en-US" sz="1800" dirty="0" err="1"/>
              <a:t>TensorFlow</a:t>
            </a:r>
            <a:r>
              <a:rPr lang="en-US" sz="1800" dirty="0"/>
              <a:t> and other librarieshttps://link.springer.com/chapter/10.1007/978-3-031-05643-7_21</a:t>
            </a:r>
            <a:r>
              <a:rPr lang="en-US" sz="1800" dirty="0" smtClean="0"/>
              <a:t>.</a:t>
            </a:r>
            <a:endParaRPr lang="en-US" sz="1800" dirty="0"/>
          </a:p>
          <a:p>
            <a:r>
              <a:rPr lang="en-US" sz="1800" dirty="0" err="1" smtClean="0"/>
              <a:t>PyTorch</a:t>
            </a:r>
            <a:r>
              <a:rPr lang="en-US" sz="1800" dirty="0"/>
              <a:t>: This is an open source Python library that provides a platform for building and executing dynamic computational graphs. It supports various operations and algorithms for machine learning, including RL. It also offers high-level APIs, such as </a:t>
            </a:r>
            <a:r>
              <a:rPr lang="en-US" sz="1800" dirty="0" err="1"/>
              <a:t>PyTorch</a:t>
            </a:r>
            <a:r>
              <a:rPr lang="en-US" sz="1800" dirty="0"/>
              <a:t> Lightning and </a:t>
            </a:r>
            <a:r>
              <a:rPr lang="en-US" sz="1800" dirty="0" err="1"/>
              <a:t>PyTorch</a:t>
            </a:r>
            <a:r>
              <a:rPr lang="en-US" sz="1800" dirty="0"/>
              <a:t> Ignite.</a:t>
            </a:r>
          </a:p>
        </p:txBody>
      </p:sp>
    </p:spTree>
    <p:extLst>
      <p:ext uri="{BB962C8B-B14F-4D97-AF65-F5344CB8AC3E}">
        <p14:creationId xmlns:p14="http://schemas.microsoft.com/office/powerpoint/2010/main" val="372829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right algorithm(s) to use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Choosing the </a:t>
            </a:r>
            <a:r>
              <a:rPr lang="en-US" dirty="0" smtClean="0"/>
              <a:t>right or best </a:t>
            </a:r>
            <a:r>
              <a:rPr lang="en-US" dirty="0"/>
              <a:t>RL algorithm for a given problem is not a trivial task, as different </a:t>
            </a:r>
            <a:r>
              <a:rPr lang="en-US" dirty="0" smtClean="0"/>
              <a:t>algorithms have </a:t>
            </a:r>
            <a:r>
              <a:rPr lang="en-US" dirty="0"/>
              <a:t>different strengths and weaknesses depending on the problem characteristics and constraints. </a:t>
            </a:r>
            <a:endParaRPr lang="en-US" dirty="0" smtClean="0"/>
          </a:p>
          <a:p>
            <a:pPr marL="0" indent="0">
              <a:buNone/>
            </a:pPr>
            <a:r>
              <a:rPr lang="en-US" dirty="0" smtClean="0"/>
              <a:t>Some factors </a:t>
            </a:r>
            <a:r>
              <a:rPr lang="en-US" dirty="0"/>
              <a:t>that can help to decide which algorithm to use are:</a:t>
            </a:r>
          </a:p>
          <a:p>
            <a:pPr marL="0" indent="0">
              <a:buNone/>
            </a:pPr>
            <a:endParaRPr lang="en-US" dirty="0" smtClean="0"/>
          </a:p>
          <a:p>
            <a:r>
              <a:rPr lang="en-US" dirty="0" smtClean="0"/>
              <a:t>The </a:t>
            </a:r>
            <a:r>
              <a:rPr lang="en-US" dirty="0"/>
              <a:t>type and dimensionality of the state space and the action space. For example, if the state space is continuous and high-dimensional, such as images, you may need an algorithm that can handle complex function approximation, such as DQN or SAC. If the action space is discrete and low-dimensional, such as buttons, you may use a simpler algorithm, such as Q-learning or REINFORCE. If the action space is continuous and high-dimensional, such as torques, you may need an algorithm that can output continuous actions, such as DDPG or </a:t>
            </a:r>
            <a:r>
              <a:rPr lang="en-US" dirty="0" smtClean="0"/>
              <a:t>PPO.</a:t>
            </a:r>
            <a:endParaRPr lang="en-US" dirty="0"/>
          </a:p>
          <a:p>
            <a:r>
              <a:rPr lang="en-US" dirty="0" smtClean="0"/>
              <a:t>The </a:t>
            </a:r>
            <a:r>
              <a:rPr lang="en-US" dirty="0"/>
              <a:t>availability and quality of the reward signal. For example, if the reward signal is sparse or delayed, such as winning a game or reaching a goal, you may need an algorithm that can explore effectively and optimize long-term objectives, such as A2C or HER. If the reward signal is dense or immediate, such as scoring points or avoiding obstacles, you may use a simpler algorithm, such as Q-learning or </a:t>
            </a:r>
            <a:r>
              <a:rPr lang="en-US" dirty="0" smtClean="0"/>
              <a:t>DQN.</a:t>
            </a:r>
            <a:endParaRPr lang="en-US" dirty="0"/>
          </a:p>
          <a:p>
            <a:r>
              <a:rPr lang="en-US" dirty="0" smtClean="0"/>
              <a:t>The </a:t>
            </a:r>
            <a:r>
              <a:rPr lang="en-US" dirty="0"/>
              <a:t>computational budget and resources. For example, if you have limited time or hardware, you may need an algorithm that is sample efficient and fast to train, such as model-based RL or DDPG. If you have abundant time or hardware, you may use an algorithm that is sample inefficient but more robust and stable, such as model-free RL or PPO .</a:t>
            </a:r>
          </a:p>
        </p:txBody>
      </p:sp>
    </p:spTree>
    <p:extLst>
      <p:ext uri="{BB962C8B-B14F-4D97-AF65-F5344CB8AC3E}">
        <p14:creationId xmlns:p14="http://schemas.microsoft.com/office/powerpoint/2010/main" val="147729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Not to Use Reinforcement Learning?</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Here </a:t>
            </a:r>
            <a:r>
              <a:rPr lang="en-US" dirty="0"/>
              <a:t>are some conditions when you should not use reinforcement learning model</a:t>
            </a:r>
            <a:r>
              <a:rPr lang="en-US" dirty="0" smtClean="0"/>
              <a:t>.</a:t>
            </a:r>
          </a:p>
          <a:p>
            <a:pPr marL="0" indent="0">
              <a:buNone/>
            </a:pPr>
            <a:endParaRPr lang="en-US" dirty="0"/>
          </a:p>
          <a:p>
            <a:r>
              <a:rPr lang="en-US" dirty="0"/>
              <a:t>When you have enough data to solve the problem with a supervised learning method</a:t>
            </a:r>
          </a:p>
          <a:p>
            <a:r>
              <a:rPr lang="en-US" dirty="0" smtClean="0"/>
              <a:t>RL is </a:t>
            </a:r>
            <a:r>
              <a:rPr lang="en-US" dirty="0"/>
              <a:t>computing-heavy and time-consuming. in particular when the action space is large.</a:t>
            </a:r>
          </a:p>
          <a:p>
            <a:endParaRPr lang="en-US" dirty="0"/>
          </a:p>
        </p:txBody>
      </p:sp>
    </p:spTree>
    <p:extLst>
      <p:ext uri="{BB962C8B-B14F-4D97-AF65-F5344CB8AC3E}">
        <p14:creationId xmlns:p14="http://schemas.microsoft.com/office/powerpoint/2010/main" val="23057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pertinent concepts once again</a:t>
            </a:r>
            <a:endParaRPr lang="en-US" dirty="0"/>
          </a:p>
        </p:txBody>
      </p:sp>
      <p:sp>
        <p:nvSpPr>
          <p:cNvPr id="3" name="Content Placeholder 2"/>
          <p:cNvSpPr>
            <a:spLocks noGrp="1"/>
          </p:cNvSpPr>
          <p:nvPr>
            <p:ph idx="1"/>
          </p:nvPr>
        </p:nvSpPr>
        <p:spPr/>
        <p:txBody>
          <a:bodyPr/>
          <a:lstStyle/>
          <a:p>
            <a:pPr marL="0" indent="0">
              <a:buNone/>
            </a:pPr>
            <a:r>
              <a:rPr lang="en-US" dirty="0" smtClean="0"/>
              <a:t>The four main concepts of RL,</a:t>
            </a:r>
          </a:p>
          <a:p>
            <a:pPr marL="514350" indent="-514350">
              <a:buFont typeface="+mj-lt"/>
              <a:buAutoNum type="arabicPeriod"/>
            </a:pPr>
            <a:r>
              <a:rPr lang="en-US" dirty="0" smtClean="0"/>
              <a:t>A learning agent</a:t>
            </a:r>
            <a:endParaRPr lang="en-US" dirty="0"/>
          </a:p>
          <a:p>
            <a:pPr marL="514350" indent="-514350">
              <a:buFont typeface="+mj-lt"/>
              <a:buAutoNum type="arabicPeriod"/>
            </a:pPr>
            <a:r>
              <a:rPr lang="en-US" dirty="0"/>
              <a:t>An interactive environment</a:t>
            </a:r>
          </a:p>
          <a:p>
            <a:pPr marL="514350" indent="-514350">
              <a:buFont typeface="+mj-lt"/>
              <a:buAutoNum type="arabicPeriod"/>
            </a:pPr>
            <a:r>
              <a:rPr lang="en-US" dirty="0"/>
              <a:t>An algorithm that steers the action taken by the agent</a:t>
            </a:r>
          </a:p>
          <a:p>
            <a:pPr marL="514350" indent="-514350">
              <a:buFont typeface="+mj-lt"/>
              <a:buAutoNum type="arabicPeriod"/>
            </a:pPr>
            <a:r>
              <a:rPr lang="en-US" dirty="0"/>
              <a:t>A feedback mechanism to reward/penalize the agent </a:t>
            </a:r>
            <a:r>
              <a:rPr lang="en-US" dirty="0" smtClean="0"/>
              <a:t>for the actions</a:t>
            </a:r>
            <a:endParaRPr lang="en-US" dirty="0"/>
          </a:p>
          <a:p>
            <a:endParaRPr lang="en-US" dirty="0" smtClean="0"/>
          </a:p>
        </p:txBody>
      </p:sp>
    </p:spTree>
    <p:extLst>
      <p:ext uri="{BB962C8B-B14F-4D97-AF65-F5344CB8AC3E}">
        <p14:creationId xmlns:p14="http://schemas.microsoft.com/office/powerpoint/2010/main" val="18946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Reinforcement Learning</a:t>
            </a:r>
            <a:br>
              <a:rPr lang="en-US" b="1" dirty="0"/>
            </a:br>
            <a:endParaRPr lang="en-US" dirty="0"/>
          </a:p>
        </p:txBody>
      </p:sp>
      <p:sp>
        <p:nvSpPr>
          <p:cNvPr id="3" name="Content Placeholder 2"/>
          <p:cNvSpPr>
            <a:spLocks noGrp="1"/>
          </p:cNvSpPr>
          <p:nvPr>
            <p:ph idx="1"/>
          </p:nvPr>
        </p:nvSpPr>
        <p:spPr/>
        <p:txBody>
          <a:bodyPr/>
          <a:lstStyle/>
          <a:p>
            <a:r>
              <a:rPr lang="en-US" dirty="0" smtClean="0"/>
              <a:t>Feature/reward </a:t>
            </a:r>
            <a:r>
              <a:rPr lang="en-US" dirty="0"/>
              <a:t>design which should be very involved</a:t>
            </a:r>
          </a:p>
          <a:p>
            <a:r>
              <a:rPr lang="en-US" dirty="0"/>
              <a:t>Parameters may affect the speed of learning.</a:t>
            </a:r>
          </a:p>
          <a:p>
            <a:r>
              <a:rPr lang="en-US" dirty="0"/>
              <a:t>Realistic environments can have partial </a:t>
            </a:r>
            <a:r>
              <a:rPr lang="en-US" dirty="0" err="1"/>
              <a:t>observability</a:t>
            </a:r>
            <a:r>
              <a:rPr lang="en-US" dirty="0"/>
              <a:t>.</a:t>
            </a:r>
          </a:p>
          <a:p>
            <a:r>
              <a:rPr lang="en-US" dirty="0"/>
              <a:t>Too much Reinforcement may lead to an overload of states which can diminish the results.</a:t>
            </a:r>
          </a:p>
          <a:p>
            <a:r>
              <a:rPr lang="en-US" dirty="0"/>
              <a:t>Realistic environments can be non-stationary.</a:t>
            </a:r>
          </a:p>
          <a:p>
            <a:endParaRPr lang="en-US" dirty="0"/>
          </a:p>
        </p:txBody>
      </p:sp>
    </p:spTree>
    <p:extLst>
      <p:ext uri="{BB962C8B-B14F-4D97-AF65-F5344CB8AC3E}">
        <p14:creationId xmlns:p14="http://schemas.microsoft.com/office/powerpoint/2010/main" val="279695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some more important concepts regarding policy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Policy: Is the </a:t>
            </a:r>
            <a:r>
              <a:rPr lang="en-US" dirty="0"/>
              <a:t>algorithm a software agent uses to determine its </a:t>
            </a:r>
            <a:r>
              <a:rPr lang="en-US" dirty="0" smtClean="0"/>
              <a:t>actions.</a:t>
            </a:r>
            <a:r>
              <a:rPr lang="en-US" dirty="0"/>
              <a:t/>
            </a:r>
            <a:br>
              <a:rPr lang="en-US" dirty="0"/>
            </a:br>
            <a:r>
              <a:rPr lang="en-US" dirty="0" smtClean="0"/>
              <a:t>It is </a:t>
            </a:r>
            <a:r>
              <a:rPr lang="en-US" dirty="0"/>
              <a:t>a strategy that an agent uses to choose actions in an environment, in order to maximize </a:t>
            </a:r>
            <a:r>
              <a:rPr lang="en-US" dirty="0" smtClean="0"/>
              <a:t>rewards. </a:t>
            </a:r>
            <a:br>
              <a:rPr lang="en-US" dirty="0" smtClean="0"/>
            </a:br>
            <a:r>
              <a:rPr lang="en-US" dirty="0" smtClean="0"/>
              <a:t>A </a:t>
            </a:r>
            <a:r>
              <a:rPr lang="en-US" dirty="0"/>
              <a:t>policy is a function that maps the current observation of the environment to a probability distribution of the </a:t>
            </a:r>
            <a:r>
              <a:rPr lang="en-US" dirty="0" smtClean="0"/>
              <a:t>actions.</a:t>
            </a:r>
            <a:br>
              <a:rPr lang="en-US" dirty="0" smtClean="0"/>
            </a:br>
            <a:r>
              <a:rPr lang="en-US" dirty="0" smtClean="0"/>
              <a:t>It can </a:t>
            </a:r>
            <a:r>
              <a:rPr lang="en-US" dirty="0"/>
              <a:t>be deterministic or stochastic, meaning that it can output a single action or a range of possible actions for each </a:t>
            </a:r>
            <a:r>
              <a:rPr lang="en-US" dirty="0" smtClean="0"/>
              <a:t>observation.</a:t>
            </a:r>
            <a:br>
              <a:rPr lang="en-US" dirty="0" smtClean="0"/>
            </a:br>
            <a:r>
              <a:rPr lang="en-US" dirty="0"/>
              <a:t>If the policy involves some randomness, it is called a stochastic policy.</a:t>
            </a:r>
            <a:r>
              <a:rPr lang="en-US" dirty="0" smtClean="0"/>
              <a:t/>
            </a:r>
            <a:br>
              <a:rPr lang="en-US" dirty="0" smtClean="0"/>
            </a:br>
            <a:r>
              <a:rPr lang="en-US" dirty="0" smtClean="0"/>
              <a:t>The </a:t>
            </a:r>
            <a:r>
              <a:rPr lang="en-US" dirty="0"/>
              <a:t>policy could be a </a:t>
            </a:r>
            <a:r>
              <a:rPr lang="en-US" dirty="0" smtClean="0"/>
              <a:t>neural network </a:t>
            </a:r>
            <a:r>
              <a:rPr lang="en-US" dirty="0"/>
              <a:t>taking observations as inputs and </a:t>
            </a:r>
            <a:r>
              <a:rPr lang="en-US" dirty="0" smtClean="0"/>
              <a:t>outputting </a:t>
            </a:r>
            <a:r>
              <a:rPr lang="en-US" dirty="0"/>
              <a:t>the action to </a:t>
            </a:r>
            <a:r>
              <a:rPr lang="en-US" dirty="0" smtClean="0"/>
              <a:t>take.</a:t>
            </a:r>
          </a:p>
          <a:p>
            <a:r>
              <a:rPr lang="en-US" dirty="0" smtClean="0"/>
              <a:t>Policy Space: is the set of all possible policies. It can </a:t>
            </a:r>
            <a:r>
              <a:rPr lang="en-US" dirty="0"/>
              <a:t>be finite or </a:t>
            </a:r>
            <a:r>
              <a:rPr lang="en-US" dirty="0" smtClean="0"/>
              <a:t>infinite</a:t>
            </a:r>
            <a:r>
              <a:rPr lang="en-US" dirty="0"/>
              <a:t>,</a:t>
            </a:r>
            <a:r>
              <a:rPr lang="en-US" dirty="0" smtClean="0"/>
              <a:t> </a:t>
            </a:r>
            <a:r>
              <a:rPr lang="en-US" dirty="0"/>
              <a:t>depending on the type of policy representation and the action </a:t>
            </a:r>
            <a:r>
              <a:rPr lang="en-US" dirty="0" smtClean="0"/>
              <a:t>space.</a:t>
            </a:r>
          </a:p>
          <a:p>
            <a:r>
              <a:rPr lang="en-US" dirty="0" smtClean="0"/>
              <a:t>Policy Search: When </a:t>
            </a:r>
            <a:r>
              <a:rPr lang="en-US" dirty="0"/>
              <a:t>the policy space is too large (which is generally the case), finding a good set </a:t>
            </a:r>
            <a:r>
              <a:rPr lang="en-US" dirty="0" smtClean="0"/>
              <a:t>of parameters randomly is inefficient.</a:t>
            </a:r>
          </a:p>
          <a:p>
            <a:r>
              <a:rPr lang="en-US" dirty="0" smtClean="0"/>
              <a:t>Policy Gradient</a:t>
            </a:r>
            <a:r>
              <a:rPr lang="en-US" dirty="0"/>
              <a:t>: is a type of algorithm that directly optimizes the policy function that maps states to actions using gradient </a:t>
            </a:r>
            <a:r>
              <a:rPr lang="en-US" dirty="0" smtClean="0"/>
              <a:t>ascent.</a:t>
            </a:r>
          </a:p>
          <a:p>
            <a:r>
              <a:rPr lang="en-US" dirty="0"/>
              <a:t>Policy Parameters: </a:t>
            </a:r>
            <a:r>
              <a:rPr lang="en-US" dirty="0" smtClean="0"/>
              <a:t>are </a:t>
            </a:r>
            <a:r>
              <a:rPr lang="en-US" dirty="0"/>
              <a:t>the variables that define the policy </a:t>
            </a:r>
            <a:r>
              <a:rPr lang="en-US" dirty="0" smtClean="0"/>
              <a:t>function. </a:t>
            </a:r>
            <a:r>
              <a:rPr lang="en-US" dirty="0"/>
              <a:t>For example, if the policy is represented by a table that assigns a probability to each action for each observation, then the policy parameters are the entries of the table. If the policy is represented by a neural network that outputs a probability distribution over actions, then the policy parameters are the weights and biases of the network. Policy parameters can be learned or optimized by </a:t>
            </a:r>
            <a:r>
              <a:rPr lang="en-US" dirty="0" smtClean="0"/>
              <a:t>various algorithms, </a:t>
            </a:r>
            <a:r>
              <a:rPr lang="en-US" dirty="0"/>
              <a:t>such as policy gradient, Q-learning, or </a:t>
            </a:r>
            <a:r>
              <a:rPr lang="en-US" dirty="0" smtClean="0"/>
              <a:t>actor-critic.</a:t>
            </a:r>
            <a:endParaRPr lang="en-US" dirty="0"/>
          </a:p>
        </p:txBody>
      </p:sp>
    </p:spTree>
    <p:extLst>
      <p:ext uri="{BB962C8B-B14F-4D97-AF65-F5344CB8AC3E}">
        <p14:creationId xmlns:p14="http://schemas.microsoft.com/office/powerpoint/2010/main" val="1758995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2333</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Deep Reinforcement Learning </vt:lpstr>
      <vt:lpstr>Treading the RL Landscape</vt:lpstr>
      <vt:lpstr>Candidates of an RL solution</vt:lpstr>
      <vt:lpstr>Some tools available for RL development</vt:lpstr>
      <vt:lpstr>Choosing the right algorithm(s) to use</vt:lpstr>
      <vt:lpstr>When Not to Use Reinforcement Learning? </vt:lpstr>
      <vt:lpstr>The pertinent concepts once again</vt:lpstr>
      <vt:lpstr>Challenges of Reinforcement Learning </vt:lpstr>
      <vt:lpstr>Definitions of some more important concepts regarding policy</vt:lpstr>
      <vt:lpstr>Some popular RL algorithms</vt:lpstr>
      <vt:lpstr>The list continues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dc:creator>
  <cp:lastModifiedBy>User</cp:lastModifiedBy>
  <cp:revision>58</cp:revision>
  <dcterms:created xsi:type="dcterms:W3CDTF">2023-05-20T04:29:03Z</dcterms:created>
  <dcterms:modified xsi:type="dcterms:W3CDTF">2023-05-22T01:31:21Z</dcterms:modified>
</cp:coreProperties>
</file>