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78" r:id="rId25"/>
    <p:sldId id="279" r:id="rId26"/>
    <p:sldId id="280" r:id="rId27"/>
    <p:sldId id="281" r:id="rId28"/>
    <p:sldId id="282" r:id="rId29"/>
    <p:sldId id="283" r:id="rId30"/>
    <p:sldId id="284"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CC61-DBDD-F6A9-23B9-8EAA3887B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4581CD-D785-761E-65E8-D96FD0A34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0E2841-A53B-9B40-B2D5-639FE65AFB8F}"/>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5" name="Footer Placeholder 4">
            <a:extLst>
              <a:ext uri="{FF2B5EF4-FFF2-40B4-BE49-F238E27FC236}">
                <a16:creationId xmlns:a16="http://schemas.microsoft.com/office/drawing/2014/main" id="{11227129-C728-2F3D-9539-53F881852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C22B2-35EF-E810-648C-73D8D14C02E8}"/>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248307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B71C-065B-8E68-8A48-404064587D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3A2A9A-55E0-1105-E6C4-B8FF0F1D9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61354-3EE9-29FD-40E5-FB3AAA13A859}"/>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5" name="Footer Placeholder 4">
            <a:extLst>
              <a:ext uri="{FF2B5EF4-FFF2-40B4-BE49-F238E27FC236}">
                <a16:creationId xmlns:a16="http://schemas.microsoft.com/office/drawing/2014/main" id="{ABD7FCA6-DE27-668B-CF85-CE4B0D026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5BA8-86FA-2799-F33F-375D2B3E79F3}"/>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81322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9C444-7DE3-15C6-AF23-806C30889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A5A828-8CF3-9AE1-6C66-DF4A91CE9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16304-714B-8571-9609-387D699D88E6}"/>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5" name="Footer Placeholder 4">
            <a:extLst>
              <a:ext uri="{FF2B5EF4-FFF2-40B4-BE49-F238E27FC236}">
                <a16:creationId xmlns:a16="http://schemas.microsoft.com/office/drawing/2014/main" id="{2EF6202B-89CF-54E6-89ED-EB8EA22FC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CDE0D-3635-9DC9-281F-6CE4FA74EBA9}"/>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141584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B161-0C64-1A80-7259-BDF4EE79A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DC367-BC80-156F-7A52-399150B89A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0165A-6322-BB9B-7E24-A0B590563D68}"/>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5" name="Footer Placeholder 4">
            <a:extLst>
              <a:ext uri="{FF2B5EF4-FFF2-40B4-BE49-F238E27FC236}">
                <a16:creationId xmlns:a16="http://schemas.microsoft.com/office/drawing/2014/main" id="{A1EBF230-70B8-E10B-122F-FC6C8BFD2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67AE6-C4BD-0256-004B-CAEF98C39355}"/>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8534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C410-4A48-5A3A-BD1A-F93BE5D37E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E4CFB-C6B8-E6A5-2689-5CF9B0FDA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CD318-AD42-66B3-CF91-03567A978F6D}"/>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5" name="Footer Placeholder 4">
            <a:extLst>
              <a:ext uri="{FF2B5EF4-FFF2-40B4-BE49-F238E27FC236}">
                <a16:creationId xmlns:a16="http://schemas.microsoft.com/office/drawing/2014/main" id="{11A6B04E-9208-E92C-FD37-26B1F5D62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A168D-DC46-D0AA-91E0-314586444237}"/>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314486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A98B-8B1C-B1DE-67B8-5B954602D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47A2B-A850-7F96-087E-DEEAB8EBD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C95B5-2456-E6AD-2304-B285917DF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47188-48FF-7861-AD65-B6A8B8C07F40}"/>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6" name="Footer Placeholder 5">
            <a:extLst>
              <a:ext uri="{FF2B5EF4-FFF2-40B4-BE49-F238E27FC236}">
                <a16:creationId xmlns:a16="http://schemas.microsoft.com/office/drawing/2014/main" id="{9A5EA7B3-5C05-BD17-091B-D7C033FEB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83BEC-A8CB-E818-6959-044718BFDD5E}"/>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416695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B09E-0AF7-D5DB-76B6-019C3BA01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93AC23-8DBE-FFDA-88FE-8655C5994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B45D6-73E3-C2D2-5E49-098C15F849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980EBC-2EAE-A742-BA03-499CB5B98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A7EE81-21C3-7F81-E1DD-9C828A6BF1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8D934-930C-BF60-AA71-DAD780F38507}"/>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8" name="Footer Placeholder 7">
            <a:extLst>
              <a:ext uri="{FF2B5EF4-FFF2-40B4-BE49-F238E27FC236}">
                <a16:creationId xmlns:a16="http://schemas.microsoft.com/office/drawing/2014/main" id="{6BA5003A-A0D7-CB34-D9F6-18194D737F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F84595-E4DD-85DB-B35D-DF63C92D150C}"/>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33211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288A-CB58-288B-E2A5-9149784F2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2ADF1-9FCA-82AD-AC0E-BF6F704C102C}"/>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4" name="Footer Placeholder 3">
            <a:extLst>
              <a:ext uri="{FF2B5EF4-FFF2-40B4-BE49-F238E27FC236}">
                <a16:creationId xmlns:a16="http://schemas.microsoft.com/office/drawing/2014/main" id="{C21DEE46-F7B8-4078-4621-A8A081F39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82A14-164B-6291-7AD7-AB0FDA669BB3}"/>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138809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FAF9F-8E24-CD66-2870-076452EDBDE5}"/>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3" name="Footer Placeholder 2">
            <a:extLst>
              <a:ext uri="{FF2B5EF4-FFF2-40B4-BE49-F238E27FC236}">
                <a16:creationId xmlns:a16="http://schemas.microsoft.com/office/drawing/2014/main" id="{918F4A0D-31D6-6863-00CE-2A6CBC585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F498E2-E038-FA9E-5532-8002B870A0A8}"/>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35455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ED38-27A4-65EE-3F3B-576E5A754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C20830-B0BB-2D6C-47C5-BF109C46F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54CD46-E2C2-E548-37C2-327FFFEFB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3E61F-D7DA-2FCF-854B-7A4C17686AB9}"/>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6" name="Footer Placeholder 5">
            <a:extLst>
              <a:ext uri="{FF2B5EF4-FFF2-40B4-BE49-F238E27FC236}">
                <a16:creationId xmlns:a16="http://schemas.microsoft.com/office/drawing/2014/main" id="{DA4014E3-66A1-D447-294B-0F9F008C5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A78E6-1AD0-C500-D182-7A6FD085B8F6}"/>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246707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CF8F-AFD2-B146-A0B3-CB226C3F8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DA118-8788-310D-127C-1F8E4C905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F88E8-EE36-91F8-7735-6B156987A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54D0E-BAC2-82EE-C076-ECFE151AD3D9}"/>
              </a:ext>
            </a:extLst>
          </p:cNvPr>
          <p:cNvSpPr>
            <a:spLocks noGrp="1"/>
          </p:cNvSpPr>
          <p:nvPr>
            <p:ph type="dt" sz="half" idx="10"/>
          </p:nvPr>
        </p:nvSpPr>
        <p:spPr/>
        <p:txBody>
          <a:bodyPr/>
          <a:lstStyle/>
          <a:p>
            <a:fld id="{B2947054-7CF0-4201-9728-CBAFE5D56B75}" type="datetimeFigureOut">
              <a:rPr lang="en-US" smtClean="0"/>
              <a:t>5/15/2023</a:t>
            </a:fld>
            <a:endParaRPr lang="en-US"/>
          </a:p>
        </p:txBody>
      </p:sp>
      <p:sp>
        <p:nvSpPr>
          <p:cNvPr id="6" name="Footer Placeholder 5">
            <a:extLst>
              <a:ext uri="{FF2B5EF4-FFF2-40B4-BE49-F238E27FC236}">
                <a16:creationId xmlns:a16="http://schemas.microsoft.com/office/drawing/2014/main" id="{CC955786-B13A-E10E-4C24-86F469005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6A369-9FDB-9CBA-2D05-D920590F6D3F}"/>
              </a:ext>
            </a:extLst>
          </p:cNvPr>
          <p:cNvSpPr>
            <a:spLocks noGrp="1"/>
          </p:cNvSpPr>
          <p:nvPr>
            <p:ph type="sldNum" sz="quarter" idx="12"/>
          </p:nvPr>
        </p:nvSpPr>
        <p:spPr/>
        <p:txBody>
          <a:bodyPr/>
          <a:lstStyle/>
          <a:p>
            <a:fld id="{C6B9ADAF-97BC-4F7A-85AB-AD5768D96D08}" type="slidenum">
              <a:rPr lang="en-US" smtClean="0"/>
              <a:t>‹#›</a:t>
            </a:fld>
            <a:endParaRPr lang="en-US"/>
          </a:p>
        </p:txBody>
      </p:sp>
    </p:spTree>
    <p:extLst>
      <p:ext uri="{BB962C8B-B14F-4D97-AF65-F5344CB8AC3E}">
        <p14:creationId xmlns:p14="http://schemas.microsoft.com/office/powerpoint/2010/main" val="290609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E0A7B-D895-064B-7D43-14E508D85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5761A-CF43-0F42-9959-E149E8A58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AFBA6-0AA1-469A-A545-7765BFD46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47054-7CF0-4201-9728-CBAFE5D56B75}" type="datetimeFigureOut">
              <a:rPr lang="en-US" smtClean="0"/>
              <a:t>5/15/2023</a:t>
            </a:fld>
            <a:endParaRPr lang="en-US"/>
          </a:p>
        </p:txBody>
      </p:sp>
      <p:sp>
        <p:nvSpPr>
          <p:cNvPr id="5" name="Footer Placeholder 4">
            <a:extLst>
              <a:ext uri="{FF2B5EF4-FFF2-40B4-BE49-F238E27FC236}">
                <a16:creationId xmlns:a16="http://schemas.microsoft.com/office/drawing/2014/main" id="{E1D06576-2C1B-DC0A-1886-C179B82F5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973A23-5613-56CB-42FD-E4E6413B0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9ADAF-97BC-4F7A-85AB-AD5768D96D08}" type="slidenum">
              <a:rPr lang="en-US" smtClean="0"/>
              <a:t>‹#›</a:t>
            </a:fld>
            <a:endParaRPr lang="en-US"/>
          </a:p>
        </p:txBody>
      </p:sp>
    </p:spTree>
    <p:extLst>
      <p:ext uri="{BB962C8B-B14F-4D97-AF65-F5344CB8AC3E}">
        <p14:creationId xmlns:p14="http://schemas.microsoft.com/office/powerpoint/2010/main" val="78198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765A-2FF8-624B-D989-AC761567A1A4}"/>
              </a:ext>
            </a:extLst>
          </p:cNvPr>
          <p:cNvSpPr>
            <a:spLocks noGrp="1"/>
          </p:cNvSpPr>
          <p:nvPr>
            <p:ph type="ctrTitle"/>
          </p:nvPr>
        </p:nvSpPr>
        <p:spPr/>
        <p:txBody>
          <a:bodyPr/>
          <a:lstStyle/>
          <a:p>
            <a:r>
              <a:rPr lang="en-US" dirty="0"/>
              <a:t>Unsupervised Learning</a:t>
            </a:r>
          </a:p>
        </p:txBody>
      </p:sp>
      <p:sp>
        <p:nvSpPr>
          <p:cNvPr id="3" name="Subtitle 2">
            <a:extLst>
              <a:ext uri="{FF2B5EF4-FFF2-40B4-BE49-F238E27FC236}">
                <a16:creationId xmlns:a16="http://schemas.microsoft.com/office/drawing/2014/main" id="{128636DA-5601-146B-1C5F-BA283D9A60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92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4757-6B02-4C03-98D4-04F97B3DD60F}"/>
              </a:ext>
            </a:extLst>
          </p:cNvPr>
          <p:cNvSpPr>
            <a:spLocks noGrp="1"/>
          </p:cNvSpPr>
          <p:nvPr>
            <p:ph type="title"/>
          </p:nvPr>
        </p:nvSpPr>
        <p:spPr/>
        <p:txBody>
          <a:bodyPr/>
          <a:lstStyle/>
          <a:p>
            <a:r>
              <a:rPr lang="en-US" dirty="0"/>
              <a:t>Improvements of K-means</a:t>
            </a:r>
          </a:p>
        </p:txBody>
      </p:sp>
      <p:sp>
        <p:nvSpPr>
          <p:cNvPr id="3" name="Content Placeholder 2">
            <a:extLst>
              <a:ext uri="{FF2B5EF4-FFF2-40B4-BE49-F238E27FC236}">
                <a16:creationId xmlns:a16="http://schemas.microsoft.com/office/drawing/2014/main" id="{25C6AFCB-A618-341B-E8C2-446101257C8C}"/>
              </a:ext>
            </a:extLst>
          </p:cNvPr>
          <p:cNvSpPr>
            <a:spLocks noGrp="1"/>
          </p:cNvSpPr>
          <p:nvPr>
            <p:ph idx="1"/>
          </p:nvPr>
        </p:nvSpPr>
        <p:spPr/>
        <p:txBody>
          <a:bodyPr>
            <a:normAutofit lnSpcReduction="10000"/>
          </a:bodyPr>
          <a:lstStyle/>
          <a:p>
            <a:r>
              <a:rPr lang="en-US" dirty="0"/>
              <a:t>K-Means++, was proposed in a 2006 paper by David Arthur and Sergei </a:t>
            </a:r>
            <a:r>
              <a:rPr lang="en-US" dirty="0" err="1"/>
              <a:t>Vassilvitskii</a:t>
            </a:r>
            <a:r>
              <a:rPr lang="en-US" dirty="0"/>
              <a:t>. They introduced a smarter initialization step that tends to select centroids that are distant from one another.</a:t>
            </a:r>
          </a:p>
          <a:p>
            <a:r>
              <a:rPr lang="en-US" dirty="0"/>
              <a:t>Another improvement to the K-Means algorithm was proposed in a 2003 paper by Charles Elkan. On some large datasets with many clusters, it can accelerate the algorithm by avoiding many unnecessary distance calculations.</a:t>
            </a:r>
          </a:p>
          <a:p>
            <a:r>
              <a:rPr lang="en-US" dirty="0"/>
              <a:t>Yet another important variant of the K-Means algorithm was proposed in a 2010 paper by David Sculley. Instead of using the full dataset at each iteration, the algorithm is capable of using mini-batches, moving the centroids just slightly at each iteration</a:t>
            </a:r>
          </a:p>
        </p:txBody>
      </p:sp>
    </p:spTree>
    <p:extLst>
      <p:ext uri="{BB962C8B-B14F-4D97-AF65-F5344CB8AC3E}">
        <p14:creationId xmlns:p14="http://schemas.microsoft.com/office/powerpoint/2010/main" val="401997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7F8A-5201-BC5A-E024-D253E78369E9}"/>
              </a:ext>
            </a:extLst>
          </p:cNvPr>
          <p:cNvSpPr>
            <a:spLocks noGrp="1"/>
          </p:cNvSpPr>
          <p:nvPr>
            <p:ph type="title"/>
          </p:nvPr>
        </p:nvSpPr>
        <p:spPr/>
        <p:txBody>
          <a:bodyPr/>
          <a:lstStyle/>
          <a:p>
            <a:r>
              <a:rPr lang="en-US" dirty="0"/>
              <a:t>Silhouette diagram</a:t>
            </a:r>
          </a:p>
        </p:txBody>
      </p:sp>
      <p:pic>
        <p:nvPicPr>
          <p:cNvPr id="5" name="Content Placeholder 4">
            <a:extLst>
              <a:ext uri="{FF2B5EF4-FFF2-40B4-BE49-F238E27FC236}">
                <a16:creationId xmlns:a16="http://schemas.microsoft.com/office/drawing/2014/main" id="{562DC663-05B2-EB25-274E-4C6A47688D39}"/>
              </a:ext>
            </a:extLst>
          </p:cNvPr>
          <p:cNvPicPr>
            <a:picLocks noGrp="1" noChangeAspect="1"/>
          </p:cNvPicPr>
          <p:nvPr>
            <p:ph idx="1"/>
          </p:nvPr>
        </p:nvPicPr>
        <p:blipFill>
          <a:blip r:embed="rId2"/>
          <a:stretch>
            <a:fillRect/>
          </a:stretch>
        </p:blipFill>
        <p:spPr>
          <a:xfrm>
            <a:off x="3404451" y="1825625"/>
            <a:ext cx="5383098" cy="4351338"/>
          </a:xfrm>
        </p:spPr>
      </p:pic>
    </p:spTree>
    <p:extLst>
      <p:ext uri="{BB962C8B-B14F-4D97-AF65-F5344CB8AC3E}">
        <p14:creationId xmlns:p14="http://schemas.microsoft.com/office/powerpoint/2010/main" val="136120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74A7-B6CA-CB59-8BD0-503AE53CC10B}"/>
              </a:ext>
            </a:extLst>
          </p:cNvPr>
          <p:cNvSpPr>
            <a:spLocks noGrp="1"/>
          </p:cNvSpPr>
          <p:nvPr>
            <p:ph type="title"/>
          </p:nvPr>
        </p:nvSpPr>
        <p:spPr/>
        <p:txBody>
          <a:bodyPr/>
          <a:lstStyle/>
          <a:p>
            <a:r>
              <a:rPr lang="en-US" dirty="0"/>
              <a:t>Limits of K-means</a:t>
            </a:r>
          </a:p>
        </p:txBody>
      </p:sp>
      <p:sp>
        <p:nvSpPr>
          <p:cNvPr id="3" name="Content Placeholder 2">
            <a:extLst>
              <a:ext uri="{FF2B5EF4-FFF2-40B4-BE49-F238E27FC236}">
                <a16:creationId xmlns:a16="http://schemas.microsoft.com/office/drawing/2014/main" id="{88CB648B-F677-131F-30A6-DCF8141D1F66}"/>
              </a:ext>
            </a:extLst>
          </p:cNvPr>
          <p:cNvSpPr>
            <a:spLocks noGrp="1"/>
          </p:cNvSpPr>
          <p:nvPr>
            <p:ph idx="1"/>
          </p:nvPr>
        </p:nvSpPr>
        <p:spPr/>
        <p:txBody>
          <a:bodyPr/>
          <a:lstStyle/>
          <a:p>
            <a:r>
              <a:rPr lang="en-US" dirty="0"/>
              <a:t>It is necessary to run the algorithm several times to avoid suboptimal solutions</a:t>
            </a:r>
          </a:p>
          <a:p>
            <a:r>
              <a:rPr lang="en-US" dirty="0"/>
              <a:t>You need to specify the number of clusters, which can be quite a hassle. </a:t>
            </a:r>
          </a:p>
          <a:p>
            <a:r>
              <a:rPr lang="en-US" dirty="0"/>
              <a:t>Moreover, K-Means does not behave very well when the clusters have varying sizes, different densities, or </a:t>
            </a:r>
            <a:r>
              <a:rPr lang="en-US" dirty="0" err="1"/>
              <a:t>nonspherical</a:t>
            </a:r>
            <a:r>
              <a:rPr lang="en-US" dirty="0"/>
              <a:t> shapes.</a:t>
            </a:r>
          </a:p>
        </p:txBody>
      </p:sp>
    </p:spTree>
    <p:extLst>
      <p:ext uri="{BB962C8B-B14F-4D97-AF65-F5344CB8AC3E}">
        <p14:creationId xmlns:p14="http://schemas.microsoft.com/office/powerpoint/2010/main" val="163083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59A6-061B-9D4E-239E-9CCE3F40D9C1}"/>
              </a:ext>
            </a:extLst>
          </p:cNvPr>
          <p:cNvSpPr>
            <a:spLocks noGrp="1"/>
          </p:cNvSpPr>
          <p:nvPr>
            <p:ph type="title"/>
          </p:nvPr>
        </p:nvSpPr>
        <p:spPr/>
        <p:txBody>
          <a:bodyPr/>
          <a:lstStyle/>
          <a:p>
            <a:r>
              <a:rPr lang="en-US" dirty="0"/>
              <a:t>Using Clustering for Semi-supervised Learning</a:t>
            </a:r>
          </a:p>
        </p:txBody>
      </p:sp>
      <p:sp>
        <p:nvSpPr>
          <p:cNvPr id="3" name="Content Placeholder 2">
            <a:extLst>
              <a:ext uri="{FF2B5EF4-FFF2-40B4-BE49-F238E27FC236}">
                <a16:creationId xmlns:a16="http://schemas.microsoft.com/office/drawing/2014/main" id="{354903D2-4F76-9B74-2CB8-6DA5C8FA1800}"/>
              </a:ext>
            </a:extLst>
          </p:cNvPr>
          <p:cNvSpPr>
            <a:spLocks noGrp="1"/>
          </p:cNvSpPr>
          <p:nvPr>
            <p:ph idx="1"/>
          </p:nvPr>
        </p:nvSpPr>
        <p:spPr/>
        <p:txBody>
          <a:bodyPr/>
          <a:lstStyle/>
          <a:p>
            <a:r>
              <a:rPr lang="en-US" dirty="0"/>
              <a:t>Load digits data</a:t>
            </a:r>
          </a:p>
          <a:p>
            <a:endParaRPr lang="en-US" dirty="0"/>
          </a:p>
          <a:p>
            <a:endParaRPr lang="en-US" dirty="0"/>
          </a:p>
          <a:p>
            <a:endParaRPr lang="en-US" dirty="0"/>
          </a:p>
          <a:p>
            <a:endParaRPr lang="en-US" dirty="0"/>
          </a:p>
          <a:p>
            <a:r>
              <a:rPr lang="en-US" dirty="0"/>
              <a:t>Let’s pretend we have 50 labeled instances</a:t>
            </a:r>
          </a:p>
          <a:p>
            <a:endParaRPr lang="en-US" dirty="0"/>
          </a:p>
        </p:txBody>
      </p:sp>
      <p:pic>
        <p:nvPicPr>
          <p:cNvPr id="7" name="Picture 6">
            <a:extLst>
              <a:ext uri="{FF2B5EF4-FFF2-40B4-BE49-F238E27FC236}">
                <a16:creationId xmlns:a16="http://schemas.microsoft.com/office/drawing/2014/main" id="{C42B2D1C-FE21-AFAF-00F7-FF74671BA4A2}"/>
              </a:ext>
            </a:extLst>
          </p:cNvPr>
          <p:cNvPicPr>
            <a:picLocks noChangeAspect="1"/>
          </p:cNvPicPr>
          <p:nvPr/>
        </p:nvPicPr>
        <p:blipFill>
          <a:blip r:embed="rId2"/>
          <a:stretch>
            <a:fillRect/>
          </a:stretch>
        </p:blipFill>
        <p:spPr>
          <a:xfrm>
            <a:off x="1040898" y="4985268"/>
            <a:ext cx="6958050" cy="1326632"/>
          </a:xfrm>
          <a:prstGeom prst="rect">
            <a:avLst/>
          </a:prstGeom>
        </p:spPr>
      </p:pic>
      <p:pic>
        <p:nvPicPr>
          <p:cNvPr id="9" name="Picture 8">
            <a:extLst>
              <a:ext uri="{FF2B5EF4-FFF2-40B4-BE49-F238E27FC236}">
                <a16:creationId xmlns:a16="http://schemas.microsoft.com/office/drawing/2014/main" id="{BEC9F2FC-8AEA-0D8B-B95E-BF34687FEF6D}"/>
              </a:ext>
            </a:extLst>
          </p:cNvPr>
          <p:cNvPicPr>
            <a:picLocks noChangeAspect="1"/>
          </p:cNvPicPr>
          <p:nvPr/>
        </p:nvPicPr>
        <p:blipFill>
          <a:blip r:embed="rId3"/>
          <a:stretch>
            <a:fillRect/>
          </a:stretch>
        </p:blipFill>
        <p:spPr>
          <a:xfrm>
            <a:off x="1040898" y="2270659"/>
            <a:ext cx="7728474" cy="1714931"/>
          </a:xfrm>
          <a:prstGeom prst="rect">
            <a:avLst/>
          </a:prstGeom>
        </p:spPr>
      </p:pic>
    </p:spTree>
    <p:extLst>
      <p:ext uri="{BB962C8B-B14F-4D97-AF65-F5344CB8AC3E}">
        <p14:creationId xmlns:p14="http://schemas.microsoft.com/office/powerpoint/2010/main" val="199984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3D4A6-7AF0-3FD5-7351-1BBA67FC737F}"/>
              </a:ext>
            </a:extLst>
          </p:cNvPr>
          <p:cNvSpPr>
            <a:spLocks noGrp="1"/>
          </p:cNvSpPr>
          <p:nvPr>
            <p:ph idx="1"/>
          </p:nvPr>
        </p:nvSpPr>
        <p:spPr>
          <a:xfrm>
            <a:off x="838200" y="457200"/>
            <a:ext cx="10515600" cy="5719763"/>
          </a:xfrm>
        </p:spPr>
        <p:txBody>
          <a:bodyPr/>
          <a:lstStyle/>
          <a:p>
            <a:endParaRPr lang="en-US" dirty="0"/>
          </a:p>
          <a:p>
            <a:r>
              <a:rPr lang="en-US" dirty="0" err="1"/>
              <a:t>Lcluster</a:t>
            </a:r>
            <a:r>
              <a:rPr lang="en-US" dirty="0"/>
              <a:t> the training set into 50 clusters. Then for each cluster, let’s find the image closest to the centroid. Let’s call these images the representative images</a:t>
            </a:r>
          </a:p>
          <a:p>
            <a:endParaRPr lang="en-US" dirty="0"/>
          </a:p>
          <a:p>
            <a:endParaRPr lang="en-US" dirty="0"/>
          </a:p>
          <a:p>
            <a:endParaRPr lang="en-US" dirty="0"/>
          </a:p>
          <a:p>
            <a:endParaRPr lang="en-US" dirty="0"/>
          </a:p>
          <a:p>
            <a:r>
              <a:rPr lang="en-US" dirty="0"/>
              <a:t>We could manually label the representative digits, or we could propagate the labels	</a:t>
            </a:r>
          </a:p>
        </p:txBody>
      </p:sp>
      <p:pic>
        <p:nvPicPr>
          <p:cNvPr id="5" name="Picture 4">
            <a:extLst>
              <a:ext uri="{FF2B5EF4-FFF2-40B4-BE49-F238E27FC236}">
                <a16:creationId xmlns:a16="http://schemas.microsoft.com/office/drawing/2014/main" id="{74ACAA40-0115-EF4E-C0A1-7C396D354CF7}"/>
              </a:ext>
            </a:extLst>
          </p:cNvPr>
          <p:cNvPicPr>
            <a:picLocks noChangeAspect="1"/>
          </p:cNvPicPr>
          <p:nvPr/>
        </p:nvPicPr>
        <p:blipFill>
          <a:blip r:embed="rId2"/>
          <a:stretch>
            <a:fillRect/>
          </a:stretch>
        </p:blipFill>
        <p:spPr>
          <a:xfrm>
            <a:off x="838200" y="2321270"/>
            <a:ext cx="8017565" cy="1673570"/>
          </a:xfrm>
          <a:prstGeom prst="rect">
            <a:avLst/>
          </a:prstGeom>
        </p:spPr>
      </p:pic>
      <p:pic>
        <p:nvPicPr>
          <p:cNvPr id="7" name="Picture 6">
            <a:extLst>
              <a:ext uri="{FF2B5EF4-FFF2-40B4-BE49-F238E27FC236}">
                <a16:creationId xmlns:a16="http://schemas.microsoft.com/office/drawing/2014/main" id="{F3959C3F-579A-9253-2A8E-2915664B49DD}"/>
              </a:ext>
            </a:extLst>
          </p:cNvPr>
          <p:cNvPicPr>
            <a:picLocks noChangeAspect="1"/>
          </p:cNvPicPr>
          <p:nvPr/>
        </p:nvPicPr>
        <p:blipFill>
          <a:blip r:embed="rId3"/>
          <a:stretch>
            <a:fillRect/>
          </a:stretch>
        </p:blipFill>
        <p:spPr>
          <a:xfrm>
            <a:off x="838199" y="5117690"/>
            <a:ext cx="9092003" cy="1511709"/>
          </a:xfrm>
          <a:prstGeom prst="rect">
            <a:avLst/>
          </a:prstGeom>
        </p:spPr>
      </p:pic>
    </p:spTree>
    <p:extLst>
      <p:ext uri="{BB962C8B-B14F-4D97-AF65-F5344CB8AC3E}">
        <p14:creationId xmlns:p14="http://schemas.microsoft.com/office/powerpoint/2010/main" val="317027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36E46-F208-4F01-7997-0F6D204BF2D0}"/>
              </a:ext>
            </a:extLst>
          </p:cNvPr>
          <p:cNvSpPr>
            <a:spLocks noGrp="1"/>
          </p:cNvSpPr>
          <p:nvPr>
            <p:ph idx="1"/>
          </p:nvPr>
        </p:nvSpPr>
        <p:spPr>
          <a:xfrm>
            <a:off x="838200" y="467139"/>
            <a:ext cx="10515600" cy="5709824"/>
          </a:xfrm>
        </p:spPr>
        <p:txBody>
          <a:bodyPr>
            <a:normAutofit/>
          </a:bodyPr>
          <a:lstStyle/>
          <a:p>
            <a:r>
              <a:rPr lang="en-US" dirty="0"/>
              <a:t>Now let’s look the model’s performance</a:t>
            </a:r>
          </a:p>
          <a:p>
            <a:endParaRPr lang="en-US" dirty="0"/>
          </a:p>
          <a:p>
            <a:endParaRPr lang="en-US" dirty="0"/>
          </a:p>
          <a:p>
            <a:endParaRPr lang="en-US" dirty="0"/>
          </a:p>
          <a:p>
            <a:endParaRPr lang="en-US" dirty="0"/>
          </a:p>
          <a:p>
            <a:r>
              <a:rPr lang="en-US" dirty="0"/>
              <a:t>we can do even better by ignoring the 1% instances that are farthest from their cluster center: this should eliminate some outliers</a:t>
            </a:r>
          </a:p>
          <a:p>
            <a:endParaRPr lang="en-US" dirty="0"/>
          </a:p>
          <a:p>
            <a:r>
              <a:rPr lang="en-US" dirty="0"/>
              <a:t>Scikit-Learn also offers two classes that can propagate labels automatically: </a:t>
            </a:r>
            <a:r>
              <a:rPr lang="en-US" dirty="0" err="1"/>
              <a:t>LabelSpreading</a:t>
            </a:r>
            <a:r>
              <a:rPr lang="en-US" dirty="0"/>
              <a:t> and </a:t>
            </a:r>
            <a:r>
              <a:rPr lang="en-US" dirty="0" err="1"/>
              <a:t>LabelPropagation</a:t>
            </a:r>
            <a:r>
              <a:rPr lang="en-US" dirty="0"/>
              <a:t> in the </a:t>
            </a:r>
            <a:r>
              <a:rPr lang="en-US" dirty="0" err="1"/>
              <a:t>sklearn.semi_supervised</a:t>
            </a:r>
            <a:r>
              <a:rPr lang="en-US" dirty="0"/>
              <a:t> package</a:t>
            </a:r>
          </a:p>
        </p:txBody>
      </p:sp>
      <p:pic>
        <p:nvPicPr>
          <p:cNvPr id="9" name="Picture 8">
            <a:extLst>
              <a:ext uri="{FF2B5EF4-FFF2-40B4-BE49-F238E27FC236}">
                <a16:creationId xmlns:a16="http://schemas.microsoft.com/office/drawing/2014/main" id="{9CB776FE-9E37-CB52-2E11-405CA513C5BA}"/>
              </a:ext>
            </a:extLst>
          </p:cNvPr>
          <p:cNvPicPr>
            <a:picLocks noChangeAspect="1"/>
          </p:cNvPicPr>
          <p:nvPr/>
        </p:nvPicPr>
        <p:blipFill>
          <a:blip r:embed="rId2"/>
          <a:stretch>
            <a:fillRect/>
          </a:stretch>
        </p:blipFill>
        <p:spPr>
          <a:xfrm>
            <a:off x="1020193" y="1037258"/>
            <a:ext cx="6906762" cy="1686063"/>
          </a:xfrm>
          <a:prstGeom prst="rect">
            <a:avLst/>
          </a:prstGeom>
        </p:spPr>
      </p:pic>
    </p:spTree>
    <p:extLst>
      <p:ext uri="{BB962C8B-B14F-4D97-AF65-F5344CB8AC3E}">
        <p14:creationId xmlns:p14="http://schemas.microsoft.com/office/powerpoint/2010/main" val="214353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DBBB-5F33-34F0-C1A9-FB390DD38502}"/>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BBE9E83A-6D38-B67B-A6ED-4F891FE9FDA1}"/>
              </a:ext>
            </a:extLst>
          </p:cNvPr>
          <p:cNvSpPr>
            <a:spLocks noGrp="1"/>
          </p:cNvSpPr>
          <p:nvPr>
            <p:ph idx="1"/>
          </p:nvPr>
        </p:nvSpPr>
        <p:spPr/>
        <p:txBody>
          <a:bodyPr/>
          <a:lstStyle/>
          <a:p>
            <a:r>
              <a:rPr lang="en-US" dirty="0"/>
              <a:t>This algorithm defines clusters as continuous regions of high density. </a:t>
            </a:r>
          </a:p>
          <a:p>
            <a:r>
              <a:rPr lang="en-US" dirty="0"/>
              <a:t>For each instance, the algorithm counts how many instances are located within a ε-neighborhood</a:t>
            </a:r>
          </a:p>
          <a:p>
            <a:r>
              <a:rPr lang="en-US" dirty="0"/>
              <a:t>If an instance has at least </a:t>
            </a:r>
            <a:r>
              <a:rPr lang="en-US" dirty="0" err="1"/>
              <a:t>min_samples</a:t>
            </a:r>
            <a:r>
              <a:rPr lang="en-US" dirty="0"/>
              <a:t> instances in its ε-neighborhood (including itself), then it is considered a core instance</a:t>
            </a:r>
          </a:p>
          <a:p>
            <a:r>
              <a:rPr lang="en-US" dirty="0"/>
              <a:t>All instances in the neighborhood of a core instance belong to the same cluster</a:t>
            </a:r>
          </a:p>
          <a:p>
            <a:r>
              <a:rPr lang="en-US" dirty="0"/>
              <a:t>Any instance that is not a core instance and does not have one in its neighborhood is considered an anomaly.</a:t>
            </a:r>
          </a:p>
        </p:txBody>
      </p:sp>
    </p:spTree>
    <p:extLst>
      <p:ext uri="{BB962C8B-B14F-4D97-AF65-F5344CB8AC3E}">
        <p14:creationId xmlns:p14="http://schemas.microsoft.com/office/powerpoint/2010/main" val="38010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FCD8-FD4B-4BE9-558C-58BB681ADEFD}"/>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D6864CFA-95B4-C536-33CD-5162A9E52790}"/>
              </a:ext>
            </a:extLst>
          </p:cNvPr>
          <p:cNvSpPr>
            <a:spLocks noGrp="1"/>
          </p:cNvSpPr>
          <p:nvPr>
            <p:ph idx="1"/>
          </p:nvPr>
        </p:nvSpPr>
        <p:spPr/>
        <p:txBody>
          <a:bodyPr/>
          <a:lstStyle/>
          <a:p>
            <a:r>
              <a:rPr lang="en-US" dirty="0"/>
              <a:t>works well if all the clusters are well separated by </a:t>
            </a:r>
            <a:r>
              <a:rPr lang="en-US" dirty="0" err="1"/>
              <a:t>lowdensity</a:t>
            </a:r>
            <a:r>
              <a:rPr lang="en-US" dirty="0"/>
              <a:t> regions.</a:t>
            </a:r>
          </a:p>
          <a:p>
            <a:endParaRPr lang="en-US" dirty="0"/>
          </a:p>
          <a:p>
            <a:endParaRPr lang="en-US" dirty="0"/>
          </a:p>
          <a:p>
            <a:endParaRPr lang="en-US" dirty="0"/>
          </a:p>
          <a:p>
            <a:endParaRPr lang="en-US" dirty="0"/>
          </a:p>
          <a:p>
            <a:r>
              <a:rPr lang="en-US" dirty="0"/>
              <a:t>Does not have a fit method</a:t>
            </a:r>
          </a:p>
          <a:p>
            <a:endParaRPr lang="en-US" dirty="0"/>
          </a:p>
          <a:p>
            <a:endParaRPr lang="en-US" dirty="0"/>
          </a:p>
        </p:txBody>
      </p:sp>
      <p:pic>
        <p:nvPicPr>
          <p:cNvPr id="5" name="Picture 4">
            <a:extLst>
              <a:ext uri="{FF2B5EF4-FFF2-40B4-BE49-F238E27FC236}">
                <a16:creationId xmlns:a16="http://schemas.microsoft.com/office/drawing/2014/main" id="{EFCA99CE-C882-588C-D13B-21C045D2FFCA}"/>
              </a:ext>
            </a:extLst>
          </p:cNvPr>
          <p:cNvPicPr>
            <a:picLocks noChangeAspect="1"/>
          </p:cNvPicPr>
          <p:nvPr/>
        </p:nvPicPr>
        <p:blipFill>
          <a:blip r:embed="rId2"/>
          <a:stretch>
            <a:fillRect/>
          </a:stretch>
        </p:blipFill>
        <p:spPr>
          <a:xfrm>
            <a:off x="938141" y="2221716"/>
            <a:ext cx="6871800" cy="1903970"/>
          </a:xfrm>
          <a:prstGeom prst="rect">
            <a:avLst/>
          </a:prstGeom>
        </p:spPr>
      </p:pic>
      <p:pic>
        <p:nvPicPr>
          <p:cNvPr id="7" name="Picture 6">
            <a:extLst>
              <a:ext uri="{FF2B5EF4-FFF2-40B4-BE49-F238E27FC236}">
                <a16:creationId xmlns:a16="http://schemas.microsoft.com/office/drawing/2014/main" id="{D72FE5A6-847B-C013-E1B8-F6760E8BAAE1}"/>
              </a:ext>
            </a:extLst>
          </p:cNvPr>
          <p:cNvPicPr>
            <a:picLocks noChangeAspect="1"/>
          </p:cNvPicPr>
          <p:nvPr/>
        </p:nvPicPr>
        <p:blipFill>
          <a:blip r:embed="rId3"/>
          <a:stretch>
            <a:fillRect/>
          </a:stretch>
        </p:blipFill>
        <p:spPr>
          <a:xfrm>
            <a:off x="938141" y="4896692"/>
            <a:ext cx="8080539" cy="1903970"/>
          </a:xfrm>
          <a:prstGeom prst="rect">
            <a:avLst/>
          </a:prstGeom>
        </p:spPr>
      </p:pic>
    </p:spTree>
    <p:extLst>
      <p:ext uri="{BB962C8B-B14F-4D97-AF65-F5344CB8AC3E}">
        <p14:creationId xmlns:p14="http://schemas.microsoft.com/office/powerpoint/2010/main" val="82984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2649-5544-3FAA-B81D-0A7E8B31A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592EB6-FC34-F905-9F7E-80E14762D51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501D773-732D-BAA8-00DF-6A7355237C72}"/>
              </a:ext>
            </a:extLst>
          </p:cNvPr>
          <p:cNvPicPr>
            <a:picLocks noChangeAspect="1"/>
          </p:cNvPicPr>
          <p:nvPr/>
        </p:nvPicPr>
        <p:blipFill>
          <a:blip r:embed="rId2"/>
          <a:stretch>
            <a:fillRect/>
          </a:stretch>
        </p:blipFill>
        <p:spPr>
          <a:xfrm>
            <a:off x="130628" y="365125"/>
            <a:ext cx="11930743" cy="6127750"/>
          </a:xfrm>
          <a:prstGeom prst="rect">
            <a:avLst/>
          </a:prstGeom>
        </p:spPr>
      </p:pic>
    </p:spTree>
    <p:extLst>
      <p:ext uri="{BB962C8B-B14F-4D97-AF65-F5344CB8AC3E}">
        <p14:creationId xmlns:p14="http://schemas.microsoft.com/office/powerpoint/2010/main" val="387644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91DD-AE8A-434E-0155-30758865D761}"/>
              </a:ext>
            </a:extLst>
          </p:cNvPr>
          <p:cNvSpPr>
            <a:spLocks noGrp="1"/>
          </p:cNvSpPr>
          <p:nvPr>
            <p:ph type="title"/>
          </p:nvPr>
        </p:nvSpPr>
        <p:spPr/>
        <p:txBody>
          <a:bodyPr/>
          <a:lstStyle/>
          <a:p>
            <a:r>
              <a:rPr lang="en-US" dirty="0"/>
              <a:t>Gaussian Mixtures</a:t>
            </a:r>
          </a:p>
        </p:txBody>
      </p:sp>
      <p:sp>
        <p:nvSpPr>
          <p:cNvPr id="3" name="Content Placeholder 2">
            <a:extLst>
              <a:ext uri="{FF2B5EF4-FFF2-40B4-BE49-F238E27FC236}">
                <a16:creationId xmlns:a16="http://schemas.microsoft.com/office/drawing/2014/main" id="{6EEFB158-AEE1-0DE3-434E-F7F97C22476F}"/>
              </a:ext>
            </a:extLst>
          </p:cNvPr>
          <p:cNvSpPr>
            <a:spLocks noGrp="1"/>
          </p:cNvSpPr>
          <p:nvPr>
            <p:ph idx="1"/>
          </p:nvPr>
        </p:nvSpPr>
        <p:spPr/>
        <p:txBody>
          <a:bodyPr/>
          <a:lstStyle/>
          <a:p>
            <a:r>
              <a:rPr lang="en-US" dirty="0"/>
              <a:t>A Gaussian mixture model (GMM) is a probabilistic model that assumes that the instances were generated from a mixture of several Gaussian distributions whose parameters are unknown</a:t>
            </a:r>
          </a:p>
          <a:p>
            <a:r>
              <a:rPr lang="en-US" dirty="0"/>
              <a:t>All the instances generated from a single Gaussian distribution form a cluster that typically looks like an ellipsoid. Each cluster can have a different ellipsoidal shape, size, density, and orientation</a:t>
            </a:r>
          </a:p>
        </p:txBody>
      </p:sp>
    </p:spTree>
    <p:extLst>
      <p:ext uri="{BB962C8B-B14F-4D97-AF65-F5344CB8AC3E}">
        <p14:creationId xmlns:p14="http://schemas.microsoft.com/office/powerpoint/2010/main" val="308589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CC4-96B2-479B-0C61-B35B235690B8}"/>
              </a:ext>
            </a:extLst>
          </p:cNvPr>
          <p:cNvSpPr>
            <a:spLocks noGrp="1"/>
          </p:cNvSpPr>
          <p:nvPr>
            <p:ph type="title"/>
          </p:nvPr>
        </p:nvSpPr>
        <p:spPr/>
        <p:txBody>
          <a:bodyPr/>
          <a:lstStyle/>
          <a:p>
            <a:r>
              <a:rPr lang="en-US" dirty="0"/>
              <a:t>Unsupervised Learning Tasks</a:t>
            </a:r>
          </a:p>
        </p:txBody>
      </p:sp>
      <p:sp>
        <p:nvSpPr>
          <p:cNvPr id="3" name="Content Placeholder 2">
            <a:extLst>
              <a:ext uri="{FF2B5EF4-FFF2-40B4-BE49-F238E27FC236}">
                <a16:creationId xmlns:a16="http://schemas.microsoft.com/office/drawing/2014/main" id="{BC6A9699-1816-E0FD-DEDD-2C2143ABF7D1}"/>
              </a:ext>
            </a:extLst>
          </p:cNvPr>
          <p:cNvSpPr>
            <a:spLocks noGrp="1"/>
          </p:cNvSpPr>
          <p:nvPr>
            <p:ph idx="1"/>
          </p:nvPr>
        </p:nvSpPr>
        <p:spPr/>
        <p:txBody>
          <a:bodyPr/>
          <a:lstStyle/>
          <a:p>
            <a:endParaRPr lang="en-US" dirty="0"/>
          </a:p>
          <a:p>
            <a:r>
              <a:rPr lang="en-US" dirty="0"/>
              <a:t>Dimensionality Reduction</a:t>
            </a:r>
          </a:p>
          <a:p>
            <a:r>
              <a:rPr lang="en-US" dirty="0"/>
              <a:t>Clustering</a:t>
            </a:r>
          </a:p>
          <a:p>
            <a:r>
              <a:rPr lang="en-US" dirty="0"/>
              <a:t>Anomaly Detection</a:t>
            </a:r>
          </a:p>
          <a:p>
            <a:r>
              <a:rPr lang="en-US" dirty="0"/>
              <a:t>Density Estimation</a:t>
            </a:r>
          </a:p>
        </p:txBody>
      </p:sp>
    </p:spTree>
    <p:extLst>
      <p:ext uri="{BB962C8B-B14F-4D97-AF65-F5344CB8AC3E}">
        <p14:creationId xmlns:p14="http://schemas.microsoft.com/office/powerpoint/2010/main" val="98324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91DD-AE8A-434E-0155-30758865D761}"/>
              </a:ext>
            </a:extLst>
          </p:cNvPr>
          <p:cNvSpPr>
            <a:spLocks noGrp="1"/>
          </p:cNvSpPr>
          <p:nvPr>
            <p:ph type="title"/>
          </p:nvPr>
        </p:nvSpPr>
        <p:spPr/>
        <p:txBody>
          <a:bodyPr/>
          <a:lstStyle/>
          <a:p>
            <a:r>
              <a:rPr lang="en-US" dirty="0"/>
              <a:t>Gaussian Mixtures</a:t>
            </a:r>
          </a:p>
        </p:txBody>
      </p:sp>
      <p:sp>
        <p:nvSpPr>
          <p:cNvPr id="3" name="Content Placeholder 2">
            <a:extLst>
              <a:ext uri="{FF2B5EF4-FFF2-40B4-BE49-F238E27FC236}">
                <a16:creationId xmlns:a16="http://schemas.microsoft.com/office/drawing/2014/main" id="{6EEFB158-AEE1-0DE3-434E-F7F97C22476F}"/>
              </a:ext>
            </a:extLst>
          </p:cNvPr>
          <p:cNvSpPr>
            <a:spLocks noGrp="1"/>
          </p:cNvSpPr>
          <p:nvPr>
            <p:ph idx="1"/>
          </p:nvPr>
        </p:nvSpPr>
        <p:spPr/>
        <p:txBody>
          <a:bodyPr>
            <a:normAutofit/>
          </a:bodyPr>
          <a:lstStyle/>
          <a:p>
            <a:r>
              <a:rPr lang="en-US" dirty="0"/>
              <a:t>There are several GMM variants. In the simplest variant, implemented in the </a:t>
            </a:r>
            <a:r>
              <a:rPr lang="en-US" dirty="0" err="1"/>
              <a:t>GaussianMixture</a:t>
            </a:r>
            <a:r>
              <a:rPr lang="en-US" dirty="0"/>
              <a:t> class, you must know in advance the number k of Gaussian distributions.</a:t>
            </a:r>
          </a:p>
          <a:p>
            <a:r>
              <a:rPr lang="en-US" dirty="0"/>
              <a:t>GMMs are typically trained using the expectation-maximization (EM) algorithm.</a:t>
            </a:r>
          </a:p>
          <a:p>
            <a:r>
              <a:rPr lang="en-US" dirty="0"/>
              <a:t>GMMs are a powerful tool for unsupervised learning, and they have been used successfully in a variety of applications.</a:t>
            </a:r>
          </a:p>
          <a:p>
            <a:r>
              <a:rPr lang="en-US" dirty="0"/>
              <a:t>A Gaussian mixture model is a generative model, meaning you can sample new instances from it</a:t>
            </a:r>
          </a:p>
        </p:txBody>
      </p:sp>
    </p:spTree>
    <p:extLst>
      <p:ext uri="{BB962C8B-B14F-4D97-AF65-F5344CB8AC3E}">
        <p14:creationId xmlns:p14="http://schemas.microsoft.com/office/powerpoint/2010/main" val="3417124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029D-F0A5-D083-699B-827B3B7B9FFA}"/>
              </a:ext>
            </a:extLst>
          </p:cNvPr>
          <p:cNvSpPr>
            <a:spLocks noGrp="1"/>
          </p:cNvSpPr>
          <p:nvPr>
            <p:ph type="title"/>
          </p:nvPr>
        </p:nvSpPr>
        <p:spPr/>
        <p:txBody>
          <a:bodyPr/>
          <a:lstStyle/>
          <a:p>
            <a:r>
              <a:rPr lang="en-US" dirty="0"/>
              <a:t>EM algorithm</a:t>
            </a:r>
          </a:p>
        </p:txBody>
      </p:sp>
      <p:sp>
        <p:nvSpPr>
          <p:cNvPr id="3" name="Content Placeholder 2">
            <a:extLst>
              <a:ext uri="{FF2B5EF4-FFF2-40B4-BE49-F238E27FC236}">
                <a16:creationId xmlns:a16="http://schemas.microsoft.com/office/drawing/2014/main" id="{AA905284-3C6A-1F59-74B4-41136FA2C087}"/>
              </a:ext>
            </a:extLst>
          </p:cNvPr>
          <p:cNvSpPr>
            <a:spLocks noGrp="1"/>
          </p:cNvSpPr>
          <p:nvPr>
            <p:ph idx="1"/>
          </p:nvPr>
        </p:nvSpPr>
        <p:spPr/>
        <p:txBody>
          <a:bodyPr>
            <a:normAutofit fontScale="92500" lnSpcReduction="10000"/>
          </a:bodyPr>
          <a:lstStyle/>
          <a:p>
            <a:r>
              <a:rPr lang="en-US" dirty="0"/>
              <a:t>The expectation-maximization (EM) algorithm is an iterative algorithm that is used to find the maximum likelihood estimates of the parameters of a mixture distribution.</a:t>
            </a:r>
          </a:p>
          <a:p>
            <a:r>
              <a:rPr lang="en-US" dirty="0"/>
              <a:t>The EM algorithm works by alternating between two steps:</a:t>
            </a:r>
          </a:p>
          <a:p>
            <a:endParaRPr lang="en-US" dirty="0"/>
          </a:p>
          <a:p>
            <a:r>
              <a:rPr lang="en-US" dirty="0"/>
              <a:t>Expectation step (E-step): In the E-step, the algorithm computes the expected value of the log-likelihood function, given the current estimate of the parameters.</a:t>
            </a:r>
          </a:p>
          <a:p>
            <a:r>
              <a:rPr lang="en-US" dirty="0"/>
              <a:t>Maximization step (M-step): In the M-step, the algorithm maximizes the expected log-likelihood function, given the current estimate of the parameters.</a:t>
            </a:r>
          </a:p>
        </p:txBody>
      </p:sp>
    </p:spTree>
    <p:extLst>
      <p:ext uri="{BB962C8B-B14F-4D97-AF65-F5344CB8AC3E}">
        <p14:creationId xmlns:p14="http://schemas.microsoft.com/office/powerpoint/2010/main" val="393405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029D-F0A5-D083-699B-827B3B7B9FFA}"/>
              </a:ext>
            </a:extLst>
          </p:cNvPr>
          <p:cNvSpPr>
            <a:spLocks noGrp="1"/>
          </p:cNvSpPr>
          <p:nvPr>
            <p:ph type="title"/>
          </p:nvPr>
        </p:nvSpPr>
        <p:spPr/>
        <p:txBody>
          <a:bodyPr/>
          <a:lstStyle/>
          <a:p>
            <a:r>
              <a:rPr lang="en-US" dirty="0"/>
              <a:t>EM algorithm</a:t>
            </a:r>
          </a:p>
        </p:txBody>
      </p:sp>
      <p:sp>
        <p:nvSpPr>
          <p:cNvPr id="3" name="Content Placeholder 2">
            <a:extLst>
              <a:ext uri="{FF2B5EF4-FFF2-40B4-BE49-F238E27FC236}">
                <a16:creationId xmlns:a16="http://schemas.microsoft.com/office/drawing/2014/main" id="{AA905284-3C6A-1F59-74B4-41136FA2C087}"/>
              </a:ext>
            </a:extLst>
          </p:cNvPr>
          <p:cNvSpPr>
            <a:spLocks noGrp="1"/>
          </p:cNvSpPr>
          <p:nvPr>
            <p:ph idx="1"/>
          </p:nvPr>
        </p:nvSpPr>
        <p:spPr/>
        <p:txBody>
          <a:bodyPr>
            <a:normAutofit/>
          </a:bodyPr>
          <a:lstStyle/>
          <a:p>
            <a:r>
              <a:rPr lang="en-US" dirty="0"/>
              <a:t>Expectation-Maximization (EM) algorithm has many similarities with the K-Means algorithm: </a:t>
            </a:r>
          </a:p>
          <a:p>
            <a:r>
              <a:rPr lang="en-US" dirty="0"/>
              <a:t>It also initializes the cluster parameters randomly, then repeats two steps until convergence</a:t>
            </a:r>
          </a:p>
          <a:p>
            <a:r>
              <a:rPr lang="en-US" dirty="0"/>
              <a:t>First assigning instances to clusters (this is called the expectation step) </a:t>
            </a:r>
          </a:p>
          <a:p>
            <a:r>
              <a:rPr lang="en-US" dirty="0"/>
              <a:t>Then updating the clusters (this is called the maximization step).</a:t>
            </a:r>
          </a:p>
        </p:txBody>
      </p:sp>
    </p:spTree>
    <p:extLst>
      <p:ext uri="{BB962C8B-B14F-4D97-AF65-F5344CB8AC3E}">
        <p14:creationId xmlns:p14="http://schemas.microsoft.com/office/powerpoint/2010/main" val="747418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73F0-EED0-E21A-28CD-C133BAB672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007DBF-E6BF-6202-8229-3DA2CF8ADFC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9066825-3485-69AA-4C0F-F5671BCAAF5C}"/>
              </a:ext>
            </a:extLst>
          </p:cNvPr>
          <p:cNvPicPr>
            <a:picLocks noChangeAspect="1"/>
          </p:cNvPicPr>
          <p:nvPr/>
        </p:nvPicPr>
        <p:blipFill>
          <a:blip r:embed="rId2"/>
          <a:stretch>
            <a:fillRect/>
          </a:stretch>
        </p:blipFill>
        <p:spPr>
          <a:xfrm>
            <a:off x="0" y="194553"/>
            <a:ext cx="12192000" cy="6468894"/>
          </a:xfrm>
          <a:prstGeom prst="rect">
            <a:avLst/>
          </a:prstGeom>
        </p:spPr>
      </p:pic>
    </p:spTree>
    <p:extLst>
      <p:ext uri="{BB962C8B-B14F-4D97-AF65-F5344CB8AC3E}">
        <p14:creationId xmlns:p14="http://schemas.microsoft.com/office/powerpoint/2010/main" val="55936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C1E16B-9631-E4F3-423C-07F2B248D766}"/>
              </a:ext>
            </a:extLst>
          </p:cNvPr>
          <p:cNvPicPr>
            <a:picLocks noGrp="1" noChangeAspect="1"/>
          </p:cNvPicPr>
          <p:nvPr>
            <p:ph idx="1"/>
          </p:nvPr>
        </p:nvPicPr>
        <p:blipFill>
          <a:blip r:embed="rId2"/>
          <a:stretch>
            <a:fillRect/>
          </a:stretch>
        </p:blipFill>
        <p:spPr>
          <a:xfrm>
            <a:off x="435412" y="849086"/>
            <a:ext cx="10668017" cy="5730649"/>
          </a:xfrm>
        </p:spPr>
      </p:pic>
    </p:spTree>
    <p:extLst>
      <p:ext uri="{BB962C8B-B14F-4D97-AF65-F5344CB8AC3E}">
        <p14:creationId xmlns:p14="http://schemas.microsoft.com/office/powerpoint/2010/main" val="471109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0679-E7A9-7360-F97D-22D2D1D44F98}"/>
              </a:ext>
            </a:extLst>
          </p:cNvPr>
          <p:cNvSpPr>
            <a:spLocks noGrp="1"/>
          </p:cNvSpPr>
          <p:nvPr>
            <p:ph type="title"/>
          </p:nvPr>
        </p:nvSpPr>
        <p:spPr/>
        <p:txBody>
          <a:bodyPr/>
          <a:lstStyle/>
          <a:p>
            <a:r>
              <a:rPr lang="en-US" dirty="0"/>
              <a:t>Tuning Hyperparameter</a:t>
            </a:r>
          </a:p>
        </p:txBody>
      </p:sp>
      <p:sp>
        <p:nvSpPr>
          <p:cNvPr id="3" name="Content Placeholder 2">
            <a:extLst>
              <a:ext uri="{FF2B5EF4-FFF2-40B4-BE49-F238E27FC236}">
                <a16:creationId xmlns:a16="http://schemas.microsoft.com/office/drawing/2014/main" id="{B99AC3B6-1350-EFA5-1C31-2F04DC5834F6}"/>
              </a:ext>
            </a:extLst>
          </p:cNvPr>
          <p:cNvSpPr>
            <a:spLocks noGrp="1"/>
          </p:cNvSpPr>
          <p:nvPr>
            <p:ph idx="1"/>
          </p:nvPr>
        </p:nvSpPr>
        <p:spPr/>
        <p:txBody>
          <a:bodyPr>
            <a:normAutofit/>
          </a:bodyPr>
          <a:lstStyle/>
          <a:p>
            <a:r>
              <a:rPr lang="en-US" dirty="0"/>
              <a:t>When there are many dimensions, or many clusters, or few instances, EM can struggle to converge to the optimal solution. </a:t>
            </a:r>
          </a:p>
          <a:p>
            <a:r>
              <a:rPr lang="en-US" dirty="0"/>
              <a:t>You might need to reduce the difficulty of the task by limiting the number of parameters that the algorithm has to learn. One way to do this is to limit the range of shapes and orientations that the clusters can have. This can be achieved by imposing constraints on the covariance matrices. </a:t>
            </a:r>
          </a:p>
          <a:p>
            <a:r>
              <a:rPr lang="en-US" dirty="0"/>
              <a:t>To do this, set the </a:t>
            </a:r>
            <a:r>
              <a:rPr lang="en-US" dirty="0" err="1"/>
              <a:t>covariance_type</a:t>
            </a:r>
            <a:r>
              <a:rPr lang="en-US" dirty="0"/>
              <a:t> hyperparameter</a:t>
            </a:r>
          </a:p>
        </p:txBody>
      </p:sp>
    </p:spTree>
    <p:extLst>
      <p:ext uri="{BB962C8B-B14F-4D97-AF65-F5344CB8AC3E}">
        <p14:creationId xmlns:p14="http://schemas.microsoft.com/office/powerpoint/2010/main" val="4204229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5EF2-8418-C4B5-2AEA-69046965457F}"/>
              </a:ext>
            </a:extLst>
          </p:cNvPr>
          <p:cNvPicPr>
            <a:picLocks noGrp="1" noChangeAspect="1"/>
          </p:cNvPicPr>
          <p:nvPr>
            <p:ph idx="1"/>
          </p:nvPr>
        </p:nvPicPr>
        <p:blipFill>
          <a:blip r:embed="rId2"/>
          <a:stretch>
            <a:fillRect/>
          </a:stretch>
        </p:blipFill>
        <p:spPr>
          <a:xfrm>
            <a:off x="256235" y="1542596"/>
            <a:ext cx="11182177" cy="5315404"/>
          </a:xfrm>
        </p:spPr>
      </p:pic>
      <p:sp>
        <p:nvSpPr>
          <p:cNvPr id="6" name="Title 1">
            <a:extLst>
              <a:ext uri="{FF2B5EF4-FFF2-40B4-BE49-F238E27FC236}">
                <a16:creationId xmlns:a16="http://schemas.microsoft.com/office/drawing/2014/main" id="{6A581E24-B368-58F8-087C-338872E6E30D}"/>
              </a:ext>
            </a:extLst>
          </p:cNvPr>
          <p:cNvSpPr>
            <a:spLocks noGrp="1"/>
          </p:cNvSpPr>
          <p:nvPr>
            <p:ph type="title"/>
          </p:nvPr>
        </p:nvSpPr>
        <p:spPr>
          <a:xfrm>
            <a:off x="838200" y="365125"/>
            <a:ext cx="10515600" cy="1325563"/>
          </a:xfrm>
        </p:spPr>
        <p:txBody>
          <a:bodyPr/>
          <a:lstStyle/>
          <a:p>
            <a:r>
              <a:rPr lang="en-US" dirty="0"/>
              <a:t>Outlier/ Novelty Detection</a:t>
            </a:r>
          </a:p>
        </p:txBody>
      </p:sp>
    </p:spTree>
    <p:extLst>
      <p:ext uri="{BB962C8B-B14F-4D97-AF65-F5344CB8AC3E}">
        <p14:creationId xmlns:p14="http://schemas.microsoft.com/office/powerpoint/2010/main" val="3882990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839B-C986-A66F-AB0F-9BCE376284AB}"/>
              </a:ext>
            </a:extLst>
          </p:cNvPr>
          <p:cNvSpPr>
            <a:spLocks noGrp="1"/>
          </p:cNvSpPr>
          <p:nvPr>
            <p:ph type="title"/>
          </p:nvPr>
        </p:nvSpPr>
        <p:spPr/>
        <p:txBody>
          <a:bodyPr/>
          <a:lstStyle/>
          <a:p>
            <a:r>
              <a:rPr lang="en-US" dirty="0"/>
              <a:t>Selecting the Number of Clusters</a:t>
            </a:r>
          </a:p>
        </p:txBody>
      </p:sp>
      <p:sp>
        <p:nvSpPr>
          <p:cNvPr id="3" name="Content Placeholder 2">
            <a:extLst>
              <a:ext uri="{FF2B5EF4-FFF2-40B4-BE49-F238E27FC236}">
                <a16:creationId xmlns:a16="http://schemas.microsoft.com/office/drawing/2014/main" id="{02CA169F-96F8-0258-18AB-CBBE2636C16B}"/>
              </a:ext>
            </a:extLst>
          </p:cNvPr>
          <p:cNvSpPr>
            <a:spLocks noGrp="1"/>
          </p:cNvSpPr>
          <p:nvPr>
            <p:ph idx="1"/>
          </p:nvPr>
        </p:nvSpPr>
        <p:spPr/>
        <p:txBody>
          <a:bodyPr>
            <a:normAutofit/>
          </a:bodyPr>
          <a:lstStyle/>
          <a:p>
            <a:r>
              <a:rPr lang="en-US" dirty="0"/>
              <a:t>With K-Means, you could use the inertia or the silhouette score to select the appropriate number of clusters. </a:t>
            </a:r>
          </a:p>
          <a:p>
            <a:r>
              <a:rPr lang="en-US" dirty="0"/>
              <a:t>But with Gaussian mixtures, it is not possible to use these metrics because they are not reliable when the clusters are not spherical or have different sizes. </a:t>
            </a:r>
          </a:p>
          <a:p>
            <a:r>
              <a:rPr lang="en-US" dirty="0"/>
              <a:t>Instead, you can try to find the model that minimizes a theoretical information criterion, such as the Bayesian information criterion (BIC) or the Akaike information criterion (AIC)</a:t>
            </a:r>
          </a:p>
        </p:txBody>
      </p:sp>
    </p:spTree>
    <p:extLst>
      <p:ext uri="{BB962C8B-B14F-4D97-AF65-F5344CB8AC3E}">
        <p14:creationId xmlns:p14="http://schemas.microsoft.com/office/powerpoint/2010/main" val="159195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839B-C986-A66F-AB0F-9BCE376284AB}"/>
              </a:ext>
            </a:extLst>
          </p:cNvPr>
          <p:cNvSpPr>
            <a:spLocks noGrp="1"/>
          </p:cNvSpPr>
          <p:nvPr>
            <p:ph type="title"/>
          </p:nvPr>
        </p:nvSpPr>
        <p:spPr/>
        <p:txBody>
          <a:bodyPr/>
          <a:lstStyle/>
          <a:p>
            <a:r>
              <a:rPr lang="en-US" dirty="0"/>
              <a:t>Selecting the Number of Clusters</a:t>
            </a:r>
          </a:p>
        </p:txBody>
      </p:sp>
      <p:sp>
        <p:nvSpPr>
          <p:cNvPr id="3" name="Content Placeholder 2">
            <a:extLst>
              <a:ext uri="{FF2B5EF4-FFF2-40B4-BE49-F238E27FC236}">
                <a16:creationId xmlns:a16="http://schemas.microsoft.com/office/drawing/2014/main" id="{02CA169F-96F8-0258-18AB-CBBE2636C16B}"/>
              </a:ext>
            </a:extLst>
          </p:cNvPr>
          <p:cNvSpPr>
            <a:spLocks noGrp="1"/>
          </p:cNvSpPr>
          <p:nvPr>
            <p:ph idx="1"/>
          </p:nvPr>
        </p:nvSpPr>
        <p:spPr/>
        <p:txBody>
          <a:bodyPr>
            <a:normAutofit/>
          </a:bodyPr>
          <a:lstStyle/>
          <a:p>
            <a:pPr algn="l"/>
            <a:endParaRPr lang="en-US" dirty="0"/>
          </a:p>
          <a:p>
            <a:pPr algn="l"/>
            <a:endParaRPr lang="en-US" dirty="0"/>
          </a:p>
          <a:p>
            <a:pPr algn="l"/>
            <a:endParaRPr lang="en-US" dirty="0"/>
          </a:p>
          <a:p>
            <a:pPr algn="l"/>
            <a:endParaRPr lang="en-US" dirty="0"/>
          </a:p>
          <a:p>
            <a:pPr algn="l"/>
            <a:r>
              <a:rPr lang="en-US" dirty="0"/>
              <a:t>In these equations</a:t>
            </a:r>
          </a:p>
          <a:p>
            <a:pPr algn="l"/>
            <a:endParaRPr lang="en-US" dirty="0"/>
          </a:p>
          <a:p>
            <a:pPr algn="l"/>
            <a:endParaRPr lang="en-US" dirty="0"/>
          </a:p>
        </p:txBody>
      </p:sp>
      <p:pic>
        <p:nvPicPr>
          <p:cNvPr id="5" name="Picture 4">
            <a:extLst>
              <a:ext uri="{FF2B5EF4-FFF2-40B4-BE49-F238E27FC236}">
                <a16:creationId xmlns:a16="http://schemas.microsoft.com/office/drawing/2014/main" id="{C3BFD7D6-C04F-4470-ED2E-4F6395DBE4EB}"/>
              </a:ext>
            </a:extLst>
          </p:cNvPr>
          <p:cNvPicPr>
            <a:picLocks noChangeAspect="1"/>
          </p:cNvPicPr>
          <p:nvPr/>
        </p:nvPicPr>
        <p:blipFill>
          <a:blip r:embed="rId2"/>
          <a:stretch>
            <a:fillRect/>
          </a:stretch>
        </p:blipFill>
        <p:spPr>
          <a:xfrm>
            <a:off x="838200" y="4344425"/>
            <a:ext cx="8752222" cy="1967475"/>
          </a:xfrm>
          <a:prstGeom prst="rect">
            <a:avLst/>
          </a:prstGeom>
        </p:spPr>
      </p:pic>
      <p:pic>
        <p:nvPicPr>
          <p:cNvPr id="7" name="Picture 6">
            <a:extLst>
              <a:ext uri="{FF2B5EF4-FFF2-40B4-BE49-F238E27FC236}">
                <a16:creationId xmlns:a16="http://schemas.microsoft.com/office/drawing/2014/main" id="{7BD431B3-A2D6-EF78-EB14-9CAE0A8B1725}"/>
              </a:ext>
            </a:extLst>
          </p:cNvPr>
          <p:cNvPicPr>
            <a:picLocks noChangeAspect="1"/>
          </p:cNvPicPr>
          <p:nvPr/>
        </p:nvPicPr>
        <p:blipFill>
          <a:blip r:embed="rId3"/>
          <a:stretch>
            <a:fillRect/>
          </a:stretch>
        </p:blipFill>
        <p:spPr>
          <a:xfrm>
            <a:off x="1773543" y="1825625"/>
            <a:ext cx="6261824" cy="1773261"/>
          </a:xfrm>
          <a:prstGeom prst="rect">
            <a:avLst/>
          </a:prstGeom>
        </p:spPr>
      </p:pic>
    </p:spTree>
    <p:extLst>
      <p:ext uri="{BB962C8B-B14F-4D97-AF65-F5344CB8AC3E}">
        <p14:creationId xmlns:p14="http://schemas.microsoft.com/office/powerpoint/2010/main" val="2339876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44E4-57C9-837C-8281-2182741335C0}"/>
              </a:ext>
            </a:extLst>
          </p:cNvPr>
          <p:cNvSpPr>
            <a:spLocks noGrp="1"/>
          </p:cNvSpPr>
          <p:nvPr>
            <p:ph type="title"/>
          </p:nvPr>
        </p:nvSpPr>
        <p:spPr/>
        <p:txBody>
          <a:bodyPr/>
          <a:lstStyle/>
          <a:p>
            <a:r>
              <a:rPr lang="en-US" dirty="0"/>
              <a:t>AIC vs BIC</a:t>
            </a:r>
          </a:p>
        </p:txBody>
      </p:sp>
      <p:sp>
        <p:nvSpPr>
          <p:cNvPr id="3" name="Content Placeholder 2">
            <a:extLst>
              <a:ext uri="{FF2B5EF4-FFF2-40B4-BE49-F238E27FC236}">
                <a16:creationId xmlns:a16="http://schemas.microsoft.com/office/drawing/2014/main" id="{68975F3C-9188-140A-8D58-B64BED45CE51}"/>
              </a:ext>
            </a:extLst>
          </p:cNvPr>
          <p:cNvSpPr>
            <a:spLocks noGrp="1"/>
          </p:cNvSpPr>
          <p:nvPr>
            <p:ph idx="1"/>
          </p:nvPr>
        </p:nvSpPr>
        <p:spPr/>
        <p:txBody>
          <a:bodyPr/>
          <a:lstStyle/>
          <a:p>
            <a:r>
              <a:rPr lang="en-US" dirty="0"/>
              <a:t>Both the BIC and the AIC penalize models that have more parameters to learn (e.g., more clusters) and reward models that fit the data well. </a:t>
            </a:r>
          </a:p>
          <a:p>
            <a:r>
              <a:rPr lang="en-US" dirty="0"/>
              <a:t>They often end up selecting the same model. </a:t>
            </a:r>
          </a:p>
          <a:p>
            <a:r>
              <a:rPr lang="en-US" dirty="0"/>
              <a:t>When they differ, the model selected by the BIC tends to be simpler (fewer parameters) than the one selected by the AIC, but tends to not fit the data quite as well (this is especially true for larger datasets).</a:t>
            </a:r>
          </a:p>
        </p:txBody>
      </p:sp>
    </p:spTree>
    <p:extLst>
      <p:ext uri="{BB962C8B-B14F-4D97-AF65-F5344CB8AC3E}">
        <p14:creationId xmlns:p14="http://schemas.microsoft.com/office/powerpoint/2010/main" val="34328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5517-404B-90C6-1E1D-3F316FF250DB}"/>
              </a:ext>
            </a:extLst>
          </p:cNvPr>
          <p:cNvSpPr>
            <a:spLocks noGrp="1"/>
          </p:cNvSpPr>
          <p:nvPr>
            <p:ph type="title"/>
          </p:nvPr>
        </p:nvSpPr>
        <p:spPr/>
        <p:txBody>
          <a:bodyPr/>
          <a:lstStyle/>
          <a:p>
            <a:r>
              <a:rPr lang="en-US" dirty="0"/>
              <a:t>Clustering Applications</a:t>
            </a:r>
          </a:p>
        </p:txBody>
      </p:sp>
      <p:sp>
        <p:nvSpPr>
          <p:cNvPr id="3" name="Content Placeholder 2">
            <a:extLst>
              <a:ext uri="{FF2B5EF4-FFF2-40B4-BE49-F238E27FC236}">
                <a16:creationId xmlns:a16="http://schemas.microsoft.com/office/drawing/2014/main" id="{C4702188-9826-4E0F-4122-BE1614936B2E}"/>
              </a:ext>
            </a:extLst>
          </p:cNvPr>
          <p:cNvSpPr>
            <a:spLocks noGrp="1"/>
          </p:cNvSpPr>
          <p:nvPr>
            <p:ph idx="1"/>
          </p:nvPr>
        </p:nvSpPr>
        <p:spPr/>
        <p:txBody>
          <a:bodyPr/>
          <a:lstStyle/>
          <a:p>
            <a:r>
              <a:rPr lang="en-US" dirty="0"/>
              <a:t>Customer Segmentation</a:t>
            </a:r>
          </a:p>
          <a:p>
            <a:r>
              <a:rPr lang="en-US" dirty="0"/>
              <a:t>Data analysis</a:t>
            </a:r>
          </a:p>
          <a:p>
            <a:r>
              <a:rPr lang="en-US" dirty="0"/>
              <a:t>As a dimensionality reduction technique</a:t>
            </a:r>
          </a:p>
          <a:p>
            <a:r>
              <a:rPr lang="en-US" dirty="0"/>
              <a:t>Feature engineering</a:t>
            </a:r>
          </a:p>
          <a:p>
            <a:r>
              <a:rPr lang="en-US" dirty="0"/>
              <a:t>Anomaly Detection</a:t>
            </a:r>
          </a:p>
          <a:p>
            <a:r>
              <a:rPr lang="en-US" dirty="0"/>
              <a:t>Semi supervised learning</a:t>
            </a:r>
          </a:p>
          <a:p>
            <a:endParaRPr lang="en-US" dirty="0"/>
          </a:p>
        </p:txBody>
      </p:sp>
    </p:spTree>
    <p:extLst>
      <p:ext uri="{BB962C8B-B14F-4D97-AF65-F5344CB8AC3E}">
        <p14:creationId xmlns:p14="http://schemas.microsoft.com/office/powerpoint/2010/main" val="261116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752-3952-1DED-B434-BD239E63EF5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89B4A8A-D1B6-75A6-B152-6CD0009909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9AF3A76-F42D-96BB-84AC-B7E5D2819FAA}"/>
              </a:ext>
            </a:extLst>
          </p:cNvPr>
          <p:cNvPicPr>
            <a:picLocks noChangeAspect="1"/>
          </p:cNvPicPr>
          <p:nvPr/>
        </p:nvPicPr>
        <p:blipFill>
          <a:blip r:embed="rId2"/>
          <a:stretch>
            <a:fillRect/>
          </a:stretch>
        </p:blipFill>
        <p:spPr>
          <a:xfrm>
            <a:off x="740229" y="1825625"/>
            <a:ext cx="11092542" cy="4815491"/>
          </a:xfrm>
          <a:prstGeom prst="rect">
            <a:avLst/>
          </a:prstGeom>
        </p:spPr>
      </p:pic>
    </p:spTree>
    <p:extLst>
      <p:ext uri="{BB962C8B-B14F-4D97-AF65-F5344CB8AC3E}">
        <p14:creationId xmlns:p14="http://schemas.microsoft.com/office/powerpoint/2010/main" val="308931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BA15-1C1F-8C3F-EC55-FD1FA3FD14CA}"/>
              </a:ext>
            </a:extLst>
          </p:cNvPr>
          <p:cNvSpPr>
            <a:spLocks noGrp="1"/>
          </p:cNvSpPr>
          <p:nvPr>
            <p:ph type="title"/>
          </p:nvPr>
        </p:nvSpPr>
        <p:spPr/>
        <p:txBody>
          <a:bodyPr/>
          <a:lstStyle/>
          <a:p>
            <a:r>
              <a:rPr lang="en-US" dirty="0"/>
              <a:t>Bayesian Gaussian Mixture Models</a:t>
            </a:r>
          </a:p>
        </p:txBody>
      </p:sp>
      <p:sp>
        <p:nvSpPr>
          <p:cNvPr id="3" name="Content Placeholder 2">
            <a:extLst>
              <a:ext uri="{FF2B5EF4-FFF2-40B4-BE49-F238E27FC236}">
                <a16:creationId xmlns:a16="http://schemas.microsoft.com/office/drawing/2014/main" id="{84F380D6-43B2-CC01-EC39-FA95903388EA}"/>
              </a:ext>
            </a:extLst>
          </p:cNvPr>
          <p:cNvSpPr>
            <a:spLocks noGrp="1"/>
          </p:cNvSpPr>
          <p:nvPr>
            <p:ph idx="1"/>
          </p:nvPr>
        </p:nvSpPr>
        <p:spPr/>
        <p:txBody>
          <a:bodyPr>
            <a:normAutofit/>
          </a:bodyPr>
          <a:lstStyle/>
          <a:p>
            <a:r>
              <a:rPr lang="en-US" dirty="0"/>
              <a:t>Rather than manually searching for the optimal number of clusters, you can use the </a:t>
            </a:r>
            <a:r>
              <a:rPr lang="en-US" dirty="0" err="1"/>
              <a:t>BayesianGaussianMixture</a:t>
            </a:r>
            <a:r>
              <a:rPr lang="en-US" dirty="0"/>
              <a:t> class, which is capable of giving weights equal (or close) to zero to unnecessary clusters. </a:t>
            </a:r>
          </a:p>
          <a:p>
            <a:endParaRPr lang="en-US" dirty="0"/>
          </a:p>
          <a:p>
            <a:r>
              <a:rPr lang="en-US" dirty="0"/>
              <a:t>Set the number of clusters </a:t>
            </a:r>
            <a:r>
              <a:rPr lang="en-US" dirty="0" err="1"/>
              <a:t>n_components</a:t>
            </a:r>
            <a:r>
              <a:rPr lang="en-US" dirty="0"/>
              <a:t> to a value that you have good reason to believe is greater than the optimal number of clusters (this assumes some minimal knowledge about the problem at hand)</a:t>
            </a:r>
          </a:p>
        </p:txBody>
      </p:sp>
    </p:spTree>
    <p:extLst>
      <p:ext uri="{BB962C8B-B14F-4D97-AF65-F5344CB8AC3E}">
        <p14:creationId xmlns:p14="http://schemas.microsoft.com/office/powerpoint/2010/main" val="1603134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A1AF5-5450-0DA2-82C0-F26F8E8BA27B}"/>
              </a:ext>
            </a:extLst>
          </p:cNvPr>
          <p:cNvPicPr>
            <a:picLocks noChangeAspect="1"/>
          </p:cNvPicPr>
          <p:nvPr/>
        </p:nvPicPr>
        <p:blipFill>
          <a:blip r:embed="rId2"/>
          <a:stretch>
            <a:fillRect/>
          </a:stretch>
        </p:blipFill>
        <p:spPr>
          <a:xfrm>
            <a:off x="631371" y="1901668"/>
            <a:ext cx="11216678" cy="2615904"/>
          </a:xfrm>
          <a:prstGeom prst="rect">
            <a:avLst/>
          </a:prstGeom>
        </p:spPr>
      </p:pic>
    </p:spTree>
    <p:extLst>
      <p:ext uri="{BB962C8B-B14F-4D97-AF65-F5344CB8AC3E}">
        <p14:creationId xmlns:p14="http://schemas.microsoft.com/office/powerpoint/2010/main" val="3168052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83F0-F16F-481D-0720-DA93012FCAD6}"/>
              </a:ext>
            </a:extLst>
          </p:cNvPr>
          <p:cNvSpPr>
            <a:spLocks noGrp="1"/>
          </p:cNvSpPr>
          <p:nvPr>
            <p:ph type="title"/>
          </p:nvPr>
        </p:nvSpPr>
        <p:spPr/>
        <p:txBody>
          <a:bodyPr/>
          <a:lstStyle/>
          <a:p>
            <a:r>
              <a:rPr lang="en-US" dirty="0"/>
              <a:t>Good for clusters of ellipsoidal shapes</a:t>
            </a:r>
          </a:p>
        </p:txBody>
      </p:sp>
      <p:pic>
        <p:nvPicPr>
          <p:cNvPr id="5" name="Content Placeholder 4">
            <a:extLst>
              <a:ext uri="{FF2B5EF4-FFF2-40B4-BE49-F238E27FC236}">
                <a16:creationId xmlns:a16="http://schemas.microsoft.com/office/drawing/2014/main" id="{F5BD6E18-C937-3363-7CCD-BCCE443F7272}"/>
              </a:ext>
            </a:extLst>
          </p:cNvPr>
          <p:cNvPicPr>
            <a:picLocks noGrp="1" noChangeAspect="1"/>
          </p:cNvPicPr>
          <p:nvPr>
            <p:ph idx="1"/>
          </p:nvPr>
        </p:nvPicPr>
        <p:blipFill>
          <a:blip r:embed="rId2"/>
          <a:stretch>
            <a:fillRect/>
          </a:stretch>
        </p:blipFill>
        <p:spPr>
          <a:xfrm>
            <a:off x="838200" y="2262114"/>
            <a:ext cx="10515600" cy="3478360"/>
          </a:xfrm>
        </p:spPr>
      </p:pic>
    </p:spTree>
    <p:extLst>
      <p:ext uri="{BB962C8B-B14F-4D97-AF65-F5344CB8AC3E}">
        <p14:creationId xmlns:p14="http://schemas.microsoft.com/office/powerpoint/2010/main" val="2461186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0E4F-DDDC-C730-C07D-AED3D5D0E6B3}"/>
              </a:ext>
            </a:extLst>
          </p:cNvPr>
          <p:cNvSpPr>
            <a:spLocks noGrp="1"/>
          </p:cNvSpPr>
          <p:nvPr>
            <p:ph type="title"/>
          </p:nvPr>
        </p:nvSpPr>
        <p:spPr>
          <a:xfrm>
            <a:off x="653143" y="2766218"/>
            <a:ext cx="10515600" cy="1325563"/>
          </a:xfrm>
        </p:spPr>
        <p:txBody>
          <a:bodyPr/>
          <a:lstStyle/>
          <a:p>
            <a:pPr algn="ctr"/>
            <a:r>
              <a:rPr lang="en-US" dirty="0"/>
              <a:t>Thank you </a:t>
            </a:r>
          </a:p>
        </p:txBody>
      </p:sp>
    </p:spTree>
    <p:extLst>
      <p:ext uri="{BB962C8B-B14F-4D97-AF65-F5344CB8AC3E}">
        <p14:creationId xmlns:p14="http://schemas.microsoft.com/office/powerpoint/2010/main" val="206620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5C6E-D693-B1B7-A786-97E09F55BA72}"/>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397A022E-74DE-EFA6-7DCC-C00C918F338A}"/>
              </a:ext>
            </a:extLst>
          </p:cNvPr>
          <p:cNvSpPr>
            <a:spLocks noGrp="1"/>
          </p:cNvSpPr>
          <p:nvPr>
            <p:ph idx="1"/>
          </p:nvPr>
        </p:nvSpPr>
        <p:spPr/>
        <p:txBody>
          <a:bodyPr/>
          <a:lstStyle/>
          <a:p>
            <a:r>
              <a:rPr lang="en-US" dirty="0"/>
              <a:t>Some algorithms look for instances centered around a particular point, called a centroid. </a:t>
            </a:r>
          </a:p>
          <a:p>
            <a:r>
              <a:rPr lang="en-US" dirty="0"/>
              <a:t>Others look for continuous regions of densely packed instances: these clusters can take on any shape. </a:t>
            </a:r>
          </a:p>
          <a:p>
            <a:r>
              <a:rPr lang="en-US" dirty="0"/>
              <a:t>Some algorithms are hierarchical, looking for clusters of clusters. </a:t>
            </a:r>
          </a:p>
          <a:p>
            <a:r>
              <a:rPr lang="en-US" dirty="0"/>
              <a:t>And the list goes on.</a:t>
            </a:r>
          </a:p>
        </p:txBody>
      </p:sp>
    </p:spTree>
    <p:extLst>
      <p:ext uri="{BB962C8B-B14F-4D97-AF65-F5344CB8AC3E}">
        <p14:creationId xmlns:p14="http://schemas.microsoft.com/office/powerpoint/2010/main" val="185651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775A-AF93-2968-013C-B6A4948C7E2A}"/>
              </a:ext>
            </a:extLst>
          </p:cNvPr>
          <p:cNvSpPr>
            <a:spLocks noGrp="1"/>
          </p:cNvSpPr>
          <p:nvPr>
            <p:ph type="title"/>
          </p:nvPr>
        </p:nvSpPr>
        <p:spPr/>
        <p:txBody>
          <a:bodyPr/>
          <a:lstStyle/>
          <a:p>
            <a:r>
              <a:rPr lang="en-US" dirty="0"/>
              <a:t>K-means</a:t>
            </a:r>
          </a:p>
        </p:txBody>
      </p:sp>
      <p:pic>
        <p:nvPicPr>
          <p:cNvPr id="5" name="Content Placeholder 4">
            <a:extLst>
              <a:ext uri="{FF2B5EF4-FFF2-40B4-BE49-F238E27FC236}">
                <a16:creationId xmlns:a16="http://schemas.microsoft.com/office/drawing/2014/main" id="{C90EE549-44E7-61B2-6F7F-619C5E8D95E1}"/>
              </a:ext>
            </a:extLst>
          </p:cNvPr>
          <p:cNvPicPr>
            <a:picLocks noGrp="1" noChangeAspect="1"/>
          </p:cNvPicPr>
          <p:nvPr>
            <p:ph idx="1"/>
          </p:nvPr>
        </p:nvPicPr>
        <p:blipFill>
          <a:blip r:embed="rId2"/>
          <a:stretch>
            <a:fillRect/>
          </a:stretch>
        </p:blipFill>
        <p:spPr>
          <a:xfrm>
            <a:off x="838200" y="1322940"/>
            <a:ext cx="11101526" cy="3785773"/>
          </a:xfrm>
        </p:spPr>
      </p:pic>
      <p:pic>
        <p:nvPicPr>
          <p:cNvPr id="7" name="Picture 6">
            <a:extLst>
              <a:ext uri="{FF2B5EF4-FFF2-40B4-BE49-F238E27FC236}">
                <a16:creationId xmlns:a16="http://schemas.microsoft.com/office/drawing/2014/main" id="{5D643977-08E8-E530-DF08-8FFEE69675EC}"/>
              </a:ext>
            </a:extLst>
          </p:cNvPr>
          <p:cNvPicPr>
            <a:picLocks noChangeAspect="1"/>
          </p:cNvPicPr>
          <p:nvPr/>
        </p:nvPicPr>
        <p:blipFill>
          <a:blip r:embed="rId3"/>
          <a:stretch>
            <a:fillRect/>
          </a:stretch>
        </p:blipFill>
        <p:spPr>
          <a:xfrm>
            <a:off x="838199" y="5005423"/>
            <a:ext cx="5821017" cy="1653793"/>
          </a:xfrm>
          <a:prstGeom prst="rect">
            <a:avLst/>
          </a:prstGeom>
        </p:spPr>
      </p:pic>
    </p:spTree>
    <p:extLst>
      <p:ext uri="{BB962C8B-B14F-4D97-AF65-F5344CB8AC3E}">
        <p14:creationId xmlns:p14="http://schemas.microsoft.com/office/powerpoint/2010/main" val="218403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5B51-8860-9474-6FD5-BBDA39B91F1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58EC3A5-B235-8660-FCCD-31992CB6412D}"/>
              </a:ext>
            </a:extLst>
          </p:cNvPr>
          <p:cNvPicPr>
            <a:picLocks noGrp="1" noChangeAspect="1"/>
          </p:cNvPicPr>
          <p:nvPr>
            <p:ph idx="1"/>
          </p:nvPr>
        </p:nvPicPr>
        <p:blipFill>
          <a:blip r:embed="rId2"/>
          <a:stretch>
            <a:fillRect/>
          </a:stretch>
        </p:blipFill>
        <p:spPr>
          <a:xfrm>
            <a:off x="1475903" y="1825625"/>
            <a:ext cx="9240193" cy="4351338"/>
          </a:xfrm>
        </p:spPr>
      </p:pic>
    </p:spTree>
    <p:extLst>
      <p:ext uri="{BB962C8B-B14F-4D97-AF65-F5344CB8AC3E}">
        <p14:creationId xmlns:p14="http://schemas.microsoft.com/office/powerpoint/2010/main" val="90400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28F8-67B1-D28E-E7DD-772A105B78FA}"/>
              </a:ext>
            </a:extLst>
          </p:cNvPr>
          <p:cNvSpPr>
            <a:spLocks noGrp="1"/>
          </p:cNvSpPr>
          <p:nvPr>
            <p:ph type="title"/>
          </p:nvPr>
        </p:nvSpPr>
        <p:spPr/>
        <p:txBody>
          <a:bodyPr/>
          <a:lstStyle/>
          <a:p>
            <a:r>
              <a:rPr lang="en-US" dirty="0"/>
              <a:t>Hard vs Soft Clustering</a:t>
            </a:r>
          </a:p>
        </p:txBody>
      </p:sp>
      <p:sp>
        <p:nvSpPr>
          <p:cNvPr id="3" name="Content Placeholder 2">
            <a:extLst>
              <a:ext uri="{FF2B5EF4-FFF2-40B4-BE49-F238E27FC236}">
                <a16:creationId xmlns:a16="http://schemas.microsoft.com/office/drawing/2014/main" id="{B80292A9-02EA-0D1C-5285-58BC53BDEF4D}"/>
              </a:ext>
            </a:extLst>
          </p:cNvPr>
          <p:cNvSpPr>
            <a:spLocks noGrp="1"/>
          </p:cNvSpPr>
          <p:nvPr>
            <p:ph idx="1"/>
          </p:nvPr>
        </p:nvSpPr>
        <p:spPr/>
        <p:txBody>
          <a:bodyPr/>
          <a:lstStyle/>
          <a:p>
            <a:r>
              <a:rPr lang="en-US" dirty="0"/>
              <a:t>Instead of assigning each instance to a single cluster, which is called hard clustering, it can be useful to give each instance a score per cluster, which is called soft clustering</a:t>
            </a:r>
          </a:p>
          <a:p>
            <a:r>
              <a:rPr lang="en-US" dirty="0"/>
              <a:t>The score can be the distance between the instance and the centroid; conversely, it can be a similarity score (or affinity), such as the Gaussian Radial Basis Function</a:t>
            </a:r>
          </a:p>
          <a:p>
            <a:r>
              <a:rPr lang="en-US" dirty="0"/>
              <a:t>In the </a:t>
            </a:r>
            <a:r>
              <a:rPr lang="en-US" dirty="0" err="1"/>
              <a:t>KMeans</a:t>
            </a:r>
            <a:r>
              <a:rPr lang="en-US" dirty="0"/>
              <a:t> class, the transform() method measures the distance from each instance to every centroid:</a:t>
            </a:r>
          </a:p>
        </p:txBody>
      </p:sp>
    </p:spTree>
    <p:extLst>
      <p:ext uri="{BB962C8B-B14F-4D97-AF65-F5344CB8AC3E}">
        <p14:creationId xmlns:p14="http://schemas.microsoft.com/office/powerpoint/2010/main" val="59412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B452-4405-49F0-E1A5-E7C6B047E182}"/>
              </a:ext>
            </a:extLst>
          </p:cNvPr>
          <p:cNvSpPr>
            <a:spLocks noGrp="1"/>
          </p:cNvSpPr>
          <p:nvPr>
            <p:ph type="title"/>
          </p:nvPr>
        </p:nvSpPr>
        <p:spPr/>
        <p:txBody>
          <a:bodyPr/>
          <a:lstStyle/>
          <a:p>
            <a:r>
              <a:rPr lang="en-US" dirty="0"/>
              <a:t>Centroid Initialization Methods</a:t>
            </a:r>
          </a:p>
        </p:txBody>
      </p:sp>
      <p:sp>
        <p:nvSpPr>
          <p:cNvPr id="3" name="Content Placeholder 2">
            <a:extLst>
              <a:ext uri="{FF2B5EF4-FFF2-40B4-BE49-F238E27FC236}">
                <a16:creationId xmlns:a16="http://schemas.microsoft.com/office/drawing/2014/main" id="{5EE862BE-23D0-ECA3-C206-31B14FCC65D4}"/>
              </a:ext>
            </a:extLst>
          </p:cNvPr>
          <p:cNvSpPr>
            <a:spLocks noGrp="1"/>
          </p:cNvSpPr>
          <p:nvPr>
            <p:ph idx="1"/>
          </p:nvPr>
        </p:nvSpPr>
        <p:spPr/>
        <p:txBody>
          <a:bodyPr/>
          <a:lstStyle/>
          <a:p>
            <a:r>
              <a:rPr lang="en-US" dirty="0"/>
              <a:t>If you happen to know approximately where the centroids should be (e.g., if you ran another clustering algorithm earlier), then you can set the </a:t>
            </a:r>
            <a:r>
              <a:rPr lang="en-US" dirty="0" err="1"/>
              <a:t>init</a:t>
            </a:r>
            <a:r>
              <a:rPr lang="en-US" dirty="0"/>
              <a:t> hyperparameter to a NumPy array containing the list of centroids, and set </a:t>
            </a:r>
            <a:r>
              <a:rPr lang="en-US" dirty="0" err="1"/>
              <a:t>n_init</a:t>
            </a:r>
            <a:r>
              <a:rPr lang="en-US" dirty="0"/>
              <a:t> to 1:</a:t>
            </a:r>
          </a:p>
        </p:txBody>
      </p:sp>
      <p:pic>
        <p:nvPicPr>
          <p:cNvPr id="5" name="Picture 4">
            <a:extLst>
              <a:ext uri="{FF2B5EF4-FFF2-40B4-BE49-F238E27FC236}">
                <a16:creationId xmlns:a16="http://schemas.microsoft.com/office/drawing/2014/main" id="{5739C226-5A0C-5302-62A1-987EADD5D324}"/>
              </a:ext>
            </a:extLst>
          </p:cNvPr>
          <p:cNvPicPr>
            <a:picLocks noChangeAspect="1"/>
          </p:cNvPicPr>
          <p:nvPr/>
        </p:nvPicPr>
        <p:blipFill>
          <a:blip r:embed="rId2"/>
          <a:stretch>
            <a:fillRect/>
          </a:stretch>
        </p:blipFill>
        <p:spPr>
          <a:xfrm>
            <a:off x="838199" y="3749150"/>
            <a:ext cx="10284899" cy="2124876"/>
          </a:xfrm>
          <a:prstGeom prst="rect">
            <a:avLst/>
          </a:prstGeom>
        </p:spPr>
      </p:pic>
    </p:spTree>
    <p:extLst>
      <p:ext uri="{BB962C8B-B14F-4D97-AF65-F5344CB8AC3E}">
        <p14:creationId xmlns:p14="http://schemas.microsoft.com/office/powerpoint/2010/main" val="212344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B452-4405-49F0-E1A5-E7C6B047E182}"/>
              </a:ext>
            </a:extLst>
          </p:cNvPr>
          <p:cNvSpPr>
            <a:spLocks noGrp="1"/>
          </p:cNvSpPr>
          <p:nvPr>
            <p:ph type="title"/>
          </p:nvPr>
        </p:nvSpPr>
        <p:spPr/>
        <p:txBody>
          <a:bodyPr/>
          <a:lstStyle/>
          <a:p>
            <a:r>
              <a:rPr lang="en-US" dirty="0"/>
              <a:t>Centroid Initialization Methods</a:t>
            </a:r>
          </a:p>
        </p:txBody>
      </p:sp>
      <p:sp>
        <p:nvSpPr>
          <p:cNvPr id="3" name="Content Placeholder 2">
            <a:extLst>
              <a:ext uri="{FF2B5EF4-FFF2-40B4-BE49-F238E27FC236}">
                <a16:creationId xmlns:a16="http://schemas.microsoft.com/office/drawing/2014/main" id="{5EE862BE-23D0-ECA3-C206-31B14FCC65D4}"/>
              </a:ext>
            </a:extLst>
          </p:cNvPr>
          <p:cNvSpPr>
            <a:spLocks noGrp="1"/>
          </p:cNvSpPr>
          <p:nvPr>
            <p:ph idx="1"/>
          </p:nvPr>
        </p:nvSpPr>
        <p:spPr/>
        <p:txBody>
          <a:bodyPr>
            <a:normAutofit/>
          </a:bodyPr>
          <a:lstStyle/>
          <a:p>
            <a:r>
              <a:rPr lang="en-US" dirty="0"/>
              <a:t>Another solution is to run the algorithm multiple times with different random initializations and keep the best solution. The number of random initializations is controlled by the </a:t>
            </a:r>
            <a:r>
              <a:rPr lang="en-US" dirty="0" err="1"/>
              <a:t>n_init</a:t>
            </a:r>
            <a:r>
              <a:rPr lang="en-US" dirty="0"/>
              <a:t> hyperparameter: by default, it is equal to 10, which means that the whole algorithm described earlier runs 10 times when you call fit(), and Scikit-Learn keeps the best solution.</a:t>
            </a:r>
          </a:p>
          <a:p>
            <a:r>
              <a:rPr lang="en-US" dirty="0"/>
              <a:t>It uses a performance metric! That metric is called the model’s inertia, which is the sum of the squared distances between the instances and their closest centroid.</a:t>
            </a:r>
          </a:p>
        </p:txBody>
      </p:sp>
    </p:spTree>
    <p:extLst>
      <p:ext uri="{BB962C8B-B14F-4D97-AF65-F5344CB8AC3E}">
        <p14:creationId xmlns:p14="http://schemas.microsoft.com/office/powerpoint/2010/main" val="32535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1365</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Unsupervised Learning</vt:lpstr>
      <vt:lpstr>Unsupervised Learning Tasks</vt:lpstr>
      <vt:lpstr>Clustering Applications</vt:lpstr>
      <vt:lpstr>Techniques</vt:lpstr>
      <vt:lpstr>K-means</vt:lpstr>
      <vt:lpstr>PowerPoint Presentation</vt:lpstr>
      <vt:lpstr>Hard vs Soft Clustering</vt:lpstr>
      <vt:lpstr>Centroid Initialization Methods</vt:lpstr>
      <vt:lpstr>Centroid Initialization Methods</vt:lpstr>
      <vt:lpstr>Improvements of K-means</vt:lpstr>
      <vt:lpstr>Silhouette diagram</vt:lpstr>
      <vt:lpstr>Limits of K-means</vt:lpstr>
      <vt:lpstr>Using Clustering for Semi-supervised Learning</vt:lpstr>
      <vt:lpstr>PowerPoint Presentation</vt:lpstr>
      <vt:lpstr>PowerPoint Presentation</vt:lpstr>
      <vt:lpstr>DBSCAN</vt:lpstr>
      <vt:lpstr>DBSCAN</vt:lpstr>
      <vt:lpstr>PowerPoint Presentation</vt:lpstr>
      <vt:lpstr>Gaussian Mixtures</vt:lpstr>
      <vt:lpstr>Gaussian Mixtures</vt:lpstr>
      <vt:lpstr>EM algorithm</vt:lpstr>
      <vt:lpstr>EM algorithm</vt:lpstr>
      <vt:lpstr>PowerPoint Presentation</vt:lpstr>
      <vt:lpstr>PowerPoint Presentation</vt:lpstr>
      <vt:lpstr>Tuning Hyperparameter</vt:lpstr>
      <vt:lpstr>Outlier/ Novelty Detection</vt:lpstr>
      <vt:lpstr>Selecting the Number of Clusters</vt:lpstr>
      <vt:lpstr>Selecting the Number of Clusters</vt:lpstr>
      <vt:lpstr>AIC vs BIC</vt:lpstr>
      <vt:lpstr>PowerPoint Presentation</vt:lpstr>
      <vt:lpstr>Bayesian Gaussian Mixture Models</vt:lpstr>
      <vt:lpstr>PowerPoint Presentation</vt:lpstr>
      <vt:lpstr>Good for clusters of ellipsoidal shapes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Rubaiyet</dc:creator>
  <cp:lastModifiedBy>Rubaiyet</cp:lastModifiedBy>
  <cp:revision>4</cp:revision>
  <dcterms:created xsi:type="dcterms:W3CDTF">2023-05-14T05:34:25Z</dcterms:created>
  <dcterms:modified xsi:type="dcterms:W3CDTF">2023-05-15T15:21:23Z</dcterms:modified>
</cp:coreProperties>
</file>