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7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31BF-1324-E1FE-6355-0BBAE6830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1E6D6D-D928-2926-9530-CAC1176FF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E8ABAE-4C57-A395-8C57-72D1625D160D}"/>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5" name="Footer Placeholder 4">
            <a:extLst>
              <a:ext uri="{FF2B5EF4-FFF2-40B4-BE49-F238E27FC236}">
                <a16:creationId xmlns:a16="http://schemas.microsoft.com/office/drawing/2014/main" id="{D1D632D6-16F3-D02E-F56B-30CF62D4D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4578D-2340-FEE2-5430-2F2B318A9C67}"/>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101565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3505-B002-9AD6-77F2-2D57297F2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3FB874-7F15-73B5-471C-727D2EF7B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8F810-EF0E-CED7-53BB-87C41C7DCCE0}"/>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5" name="Footer Placeholder 4">
            <a:extLst>
              <a:ext uri="{FF2B5EF4-FFF2-40B4-BE49-F238E27FC236}">
                <a16:creationId xmlns:a16="http://schemas.microsoft.com/office/drawing/2014/main" id="{25F4B95C-9E0A-E4BB-B33D-476AEE766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6CC10-68B8-B53D-E308-16EE67C69BAC}"/>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61985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33A5A-F2B3-09BA-BE77-8571C9C844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38425-5852-E5AE-18CE-AEC4B49CC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F29B2-CF8F-5C82-B074-84455113BC29}"/>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5" name="Footer Placeholder 4">
            <a:extLst>
              <a:ext uri="{FF2B5EF4-FFF2-40B4-BE49-F238E27FC236}">
                <a16:creationId xmlns:a16="http://schemas.microsoft.com/office/drawing/2014/main" id="{E7707057-0680-0C2C-346E-4B58FD63E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1200-1B25-D24C-8BE4-2465A4A52C6A}"/>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22756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58BA-0BF2-CA56-3F28-894119AE7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BCB97-75DD-A6A3-D5AD-75461D0D6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91A20-A4BD-2DF5-E80B-5CB261D58BF3}"/>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5" name="Footer Placeholder 4">
            <a:extLst>
              <a:ext uri="{FF2B5EF4-FFF2-40B4-BE49-F238E27FC236}">
                <a16:creationId xmlns:a16="http://schemas.microsoft.com/office/drawing/2014/main" id="{A305ABBB-75A0-2569-AD71-5FB3493C8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FE3B0-8C1A-33C1-4CF0-31416D0BD306}"/>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150073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0347-FC13-0123-B9B4-52AECC838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770A00-CDEE-606D-CDF3-BBE96004A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A440B9-CFE1-A39F-9297-8DD089C32E29}"/>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5" name="Footer Placeholder 4">
            <a:extLst>
              <a:ext uri="{FF2B5EF4-FFF2-40B4-BE49-F238E27FC236}">
                <a16:creationId xmlns:a16="http://schemas.microsoft.com/office/drawing/2014/main" id="{3830DC91-57C5-216A-0E73-95878F421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6D574-B037-6E98-DDDB-5DE21ED8FDA4}"/>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28131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BDBD-E2EC-0E50-93EE-1AE460624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29631-EE4B-F5C7-9761-8DBE63E5AD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D1497-4A6E-586B-29CA-76C9BA4F97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F00D6-8F88-A747-102D-9CC454E66616}"/>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6" name="Footer Placeholder 5">
            <a:extLst>
              <a:ext uri="{FF2B5EF4-FFF2-40B4-BE49-F238E27FC236}">
                <a16:creationId xmlns:a16="http://schemas.microsoft.com/office/drawing/2014/main" id="{2A9196EE-2024-2E95-98BC-4B9FC4858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3A710-9E2F-3C3D-56DF-558C223B4908}"/>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206414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48C2-4B59-725C-A332-4BD1D57991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08F637-0359-3297-3E48-A8E2A057C0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082E9-7C72-D480-059D-F213AAB3D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CD1F49-D18C-6039-2F60-B769FA9F9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8B413D-84A1-4DE7-C33C-9B58A8A5F9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C28052-61A8-D8B2-B108-35DA6292C426}"/>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8" name="Footer Placeholder 7">
            <a:extLst>
              <a:ext uri="{FF2B5EF4-FFF2-40B4-BE49-F238E27FC236}">
                <a16:creationId xmlns:a16="http://schemas.microsoft.com/office/drawing/2014/main" id="{201B5D5F-BE3C-4E2E-8318-C376C424E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227D36-021A-D69E-8A3E-D188A0FA06C5}"/>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301564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5C9E-A222-2AA5-8A21-49735BFAA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DD024-6CC2-264D-89CE-87EDD17B4DDC}"/>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4" name="Footer Placeholder 3">
            <a:extLst>
              <a:ext uri="{FF2B5EF4-FFF2-40B4-BE49-F238E27FC236}">
                <a16:creationId xmlns:a16="http://schemas.microsoft.com/office/drawing/2014/main" id="{EC6318C5-26B9-4730-9A34-53EAF71284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F85A3A-C416-480D-B448-4EAAEF7A8537}"/>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340797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396CF-16BC-5D90-3BF7-13062423E94D}"/>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3" name="Footer Placeholder 2">
            <a:extLst>
              <a:ext uri="{FF2B5EF4-FFF2-40B4-BE49-F238E27FC236}">
                <a16:creationId xmlns:a16="http://schemas.microsoft.com/office/drawing/2014/main" id="{8A2AD9DF-1ABB-BC5D-1EDB-DF0715EF3B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AB4AF4-F273-61C1-88EF-496ACCABB13C}"/>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399886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52A3-413D-49E6-C28F-74E4DBC01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EEB9B-A874-8BD1-C918-660EFED7A7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D0A416-884D-FCF2-4D8E-DE30C9C23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71DA2-362A-1616-F138-5D78A3E72CE9}"/>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6" name="Footer Placeholder 5">
            <a:extLst>
              <a:ext uri="{FF2B5EF4-FFF2-40B4-BE49-F238E27FC236}">
                <a16:creationId xmlns:a16="http://schemas.microsoft.com/office/drawing/2014/main" id="{66F6EF2C-B090-37A6-96C8-C740148D0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BA461-A0A3-1AED-DDD8-2D148469DA99}"/>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2047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431B-C3ED-91A1-4FD3-DA139432A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AB82D-F1AB-54D7-82AF-AC6312416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EB57BB-CA7C-5C77-E471-63621CA5A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F9315-796E-C566-70CF-99A3D004F873}"/>
              </a:ext>
            </a:extLst>
          </p:cNvPr>
          <p:cNvSpPr>
            <a:spLocks noGrp="1"/>
          </p:cNvSpPr>
          <p:nvPr>
            <p:ph type="dt" sz="half" idx="10"/>
          </p:nvPr>
        </p:nvSpPr>
        <p:spPr/>
        <p:txBody>
          <a:bodyPr/>
          <a:lstStyle/>
          <a:p>
            <a:fld id="{259ACCDF-632E-4D3F-AE15-3F6E8E1B91E3}" type="datetimeFigureOut">
              <a:rPr lang="en-US" smtClean="0"/>
              <a:t>5/22/2023</a:t>
            </a:fld>
            <a:endParaRPr lang="en-US"/>
          </a:p>
        </p:txBody>
      </p:sp>
      <p:sp>
        <p:nvSpPr>
          <p:cNvPr id="6" name="Footer Placeholder 5">
            <a:extLst>
              <a:ext uri="{FF2B5EF4-FFF2-40B4-BE49-F238E27FC236}">
                <a16:creationId xmlns:a16="http://schemas.microsoft.com/office/drawing/2014/main" id="{F44E208E-1E51-A064-9071-D8FD6397E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018C5-E4E9-363E-2325-541F361BDC04}"/>
              </a:ext>
            </a:extLst>
          </p:cNvPr>
          <p:cNvSpPr>
            <a:spLocks noGrp="1"/>
          </p:cNvSpPr>
          <p:nvPr>
            <p:ph type="sldNum" sz="quarter" idx="12"/>
          </p:nvPr>
        </p:nvSpPr>
        <p:spPr/>
        <p:txBody>
          <a:bodyPr/>
          <a:lstStyle/>
          <a:p>
            <a:fld id="{F82980BA-D44C-4E79-A822-9BA1ADAA4F81}" type="slidenum">
              <a:rPr lang="en-US" smtClean="0"/>
              <a:t>‹#›</a:t>
            </a:fld>
            <a:endParaRPr lang="en-US"/>
          </a:p>
        </p:txBody>
      </p:sp>
    </p:spTree>
    <p:extLst>
      <p:ext uri="{BB962C8B-B14F-4D97-AF65-F5344CB8AC3E}">
        <p14:creationId xmlns:p14="http://schemas.microsoft.com/office/powerpoint/2010/main" val="9119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14E10-50C6-E4DD-38D2-B4C2C6AF4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1A9F0-B96B-EBFA-5B42-E741C0278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24E7B-AAE9-CA5B-FEEE-E832C3A21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ACCDF-632E-4D3F-AE15-3F6E8E1B91E3}" type="datetimeFigureOut">
              <a:rPr lang="en-US" smtClean="0"/>
              <a:t>5/22/2023</a:t>
            </a:fld>
            <a:endParaRPr lang="en-US"/>
          </a:p>
        </p:txBody>
      </p:sp>
      <p:sp>
        <p:nvSpPr>
          <p:cNvPr id="5" name="Footer Placeholder 4">
            <a:extLst>
              <a:ext uri="{FF2B5EF4-FFF2-40B4-BE49-F238E27FC236}">
                <a16:creationId xmlns:a16="http://schemas.microsoft.com/office/drawing/2014/main" id="{6CBCCB99-35DF-CF26-32B9-A6D6FA1CF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75479-1C4C-DE8E-221E-E934E6627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980BA-D44C-4E79-A822-9BA1ADAA4F81}" type="slidenum">
              <a:rPr lang="en-US" smtClean="0"/>
              <a:t>‹#›</a:t>
            </a:fld>
            <a:endParaRPr lang="en-US"/>
          </a:p>
        </p:txBody>
      </p:sp>
    </p:spTree>
    <p:extLst>
      <p:ext uri="{BB962C8B-B14F-4D97-AF65-F5344CB8AC3E}">
        <p14:creationId xmlns:p14="http://schemas.microsoft.com/office/powerpoint/2010/main" val="124482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atahub.io/core/co2-ppm/r/co2-mm-gl.csv"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91B1-D24E-FC5F-438B-BBF551B25517}"/>
              </a:ext>
            </a:extLst>
          </p:cNvPr>
          <p:cNvSpPr>
            <a:spLocks noGrp="1"/>
          </p:cNvSpPr>
          <p:nvPr>
            <p:ph type="ctrTitle"/>
          </p:nvPr>
        </p:nvSpPr>
        <p:spPr/>
        <p:txBody>
          <a:bodyPr/>
          <a:lstStyle/>
          <a:p>
            <a:r>
              <a:rPr lang="en-US" dirty="0"/>
              <a:t>Deep learning with </a:t>
            </a:r>
            <a:r>
              <a:rPr lang="en-US" dirty="0" err="1"/>
              <a:t>Tensorflow</a:t>
            </a:r>
            <a:endParaRPr lang="en-US" dirty="0"/>
          </a:p>
        </p:txBody>
      </p:sp>
      <p:sp>
        <p:nvSpPr>
          <p:cNvPr id="3" name="Subtitle 2">
            <a:extLst>
              <a:ext uri="{FF2B5EF4-FFF2-40B4-BE49-F238E27FC236}">
                <a16:creationId xmlns:a16="http://schemas.microsoft.com/office/drawing/2014/main" id="{F321F618-5F65-A304-7DAC-7C1068B414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796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9B98-DEBA-BD4C-9734-8546DA044F80}"/>
              </a:ext>
            </a:extLst>
          </p:cNvPr>
          <p:cNvSpPr>
            <a:spLocks noGrp="1"/>
          </p:cNvSpPr>
          <p:nvPr>
            <p:ph type="title"/>
          </p:nvPr>
        </p:nvSpPr>
        <p:spPr/>
        <p:txBody>
          <a:bodyPr/>
          <a:lstStyle/>
          <a:p>
            <a:r>
              <a:rPr lang="en-US" dirty="0"/>
              <a:t>Autoencoder phases </a:t>
            </a:r>
          </a:p>
        </p:txBody>
      </p:sp>
      <p:sp>
        <p:nvSpPr>
          <p:cNvPr id="3" name="Content Placeholder 2">
            <a:extLst>
              <a:ext uri="{FF2B5EF4-FFF2-40B4-BE49-F238E27FC236}">
                <a16:creationId xmlns:a16="http://schemas.microsoft.com/office/drawing/2014/main" id="{D778E5D5-DA6A-1562-04AD-227455B82B29}"/>
              </a:ext>
            </a:extLst>
          </p:cNvPr>
          <p:cNvSpPr>
            <a:spLocks noGrp="1"/>
          </p:cNvSpPr>
          <p:nvPr>
            <p:ph idx="1"/>
          </p:nvPr>
        </p:nvSpPr>
        <p:spPr/>
        <p:txBody>
          <a:bodyPr/>
          <a:lstStyle/>
          <a:p>
            <a:r>
              <a:rPr lang="en-US" dirty="0"/>
              <a:t>Compression phase—Compresses a given image (i.e., the corrupted image) to a</a:t>
            </a:r>
          </a:p>
          <a:p>
            <a:r>
              <a:rPr lang="en-US" dirty="0"/>
              <a:t>compressed hidden (i.e., latent) representation</a:t>
            </a:r>
          </a:p>
          <a:p>
            <a:r>
              <a:rPr lang="en-US" dirty="0"/>
              <a:t>Reconstruction phase—Reconstructs the original image from the hidden representation</a:t>
            </a:r>
          </a:p>
        </p:txBody>
      </p:sp>
    </p:spTree>
    <p:extLst>
      <p:ext uri="{BB962C8B-B14F-4D97-AF65-F5344CB8AC3E}">
        <p14:creationId xmlns:p14="http://schemas.microsoft.com/office/powerpoint/2010/main" val="156491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BE37-C612-57A8-E5DA-4EBA05F688A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FD2A73CF-ED49-5BCE-EEB5-5EE7E77CA629}"/>
              </a:ext>
            </a:extLst>
          </p:cNvPr>
          <p:cNvPicPr>
            <a:picLocks noGrp="1" noChangeAspect="1"/>
          </p:cNvPicPr>
          <p:nvPr>
            <p:ph idx="1"/>
          </p:nvPr>
        </p:nvPicPr>
        <p:blipFill>
          <a:blip r:embed="rId2"/>
          <a:stretch>
            <a:fillRect/>
          </a:stretch>
        </p:blipFill>
        <p:spPr>
          <a:xfrm>
            <a:off x="838199" y="2057269"/>
            <a:ext cx="9371029" cy="4051431"/>
          </a:xfrm>
        </p:spPr>
      </p:pic>
    </p:spTree>
    <p:extLst>
      <p:ext uri="{BB962C8B-B14F-4D97-AF65-F5344CB8AC3E}">
        <p14:creationId xmlns:p14="http://schemas.microsoft.com/office/powerpoint/2010/main" val="119476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C8CC-9C3C-7256-2514-8CA459A084E3}"/>
              </a:ext>
            </a:extLst>
          </p:cNvPr>
          <p:cNvSpPr>
            <a:spLocks noGrp="1"/>
          </p:cNvSpPr>
          <p:nvPr>
            <p:ph type="title"/>
          </p:nvPr>
        </p:nvSpPr>
        <p:spPr/>
        <p:txBody>
          <a:bodyPr/>
          <a:lstStyle/>
          <a:p>
            <a:r>
              <a:rPr lang="en-US" dirty="0"/>
              <a:t>The denoising autoencoder model</a:t>
            </a:r>
          </a:p>
        </p:txBody>
      </p:sp>
      <p:pic>
        <p:nvPicPr>
          <p:cNvPr id="5" name="Content Placeholder 4">
            <a:extLst>
              <a:ext uri="{FF2B5EF4-FFF2-40B4-BE49-F238E27FC236}">
                <a16:creationId xmlns:a16="http://schemas.microsoft.com/office/drawing/2014/main" id="{B2950BD1-D16E-85AB-F473-6DC257E5FE4E}"/>
              </a:ext>
            </a:extLst>
          </p:cNvPr>
          <p:cNvPicPr>
            <a:picLocks noGrp="1" noChangeAspect="1"/>
          </p:cNvPicPr>
          <p:nvPr>
            <p:ph idx="1"/>
          </p:nvPr>
        </p:nvPicPr>
        <p:blipFill>
          <a:blip r:embed="rId2"/>
          <a:stretch>
            <a:fillRect/>
          </a:stretch>
        </p:blipFill>
        <p:spPr>
          <a:xfrm>
            <a:off x="838200" y="1799152"/>
            <a:ext cx="9627591" cy="2961383"/>
          </a:xfrm>
        </p:spPr>
      </p:pic>
    </p:spTree>
    <p:extLst>
      <p:ext uri="{BB962C8B-B14F-4D97-AF65-F5344CB8AC3E}">
        <p14:creationId xmlns:p14="http://schemas.microsoft.com/office/powerpoint/2010/main" val="77482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1EDB-2E26-7A67-E2C5-77A61F2B9998}"/>
              </a:ext>
            </a:extLst>
          </p:cNvPr>
          <p:cNvSpPr>
            <a:spLocks noGrp="1"/>
          </p:cNvSpPr>
          <p:nvPr>
            <p:ph type="title"/>
          </p:nvPr>
        </p:nvSpPr>
        <p:spPr/>
        <p:txBody>
          <a:bodyPr/>
          <a:lstStyle/>
          <a:p>
            <a:r>
              <a:rPr lang="en-US" dirty="0"/>
              <a:t>Train the model	</a:t>
            </a:r>
          </a:p>
        </p:txBody>
      </p:sp>
      <p:sp>
        <p:nvSpPr>
          <p:cNvPr id="3" name="Content Placeholder 2">
            <a:extLst>
              <a:ext uri="{FF2B5EF4-FFF2-40B4-BE49-F238E27FC236}">
                <a16:creationId xmlns:a16="http://schemas.microsoft.com/office/drawing/2014/main" id="{ED174595-06C1-F4CD-042B-6D76D733C445}"/>
              </a:ext>
            </a:extLst>
          </p:cNvPr>
          <p:cNvSpPr>
            <a:spLocks noGrp="1"/>
          </p:cNvSpPr>
          <p:nvPr>
            <p:ph idx="1"/>
          </p:nvPr>
        </p:nvSpPr>
        <p:spPr/>
        <p:txBody>
          <a:bodyPr/>
          <a:lstStyle/>
          <a:p>
            <a:r>
              <a:rPr lang="en-US" sz="1800" b="0" i="0" u="none" strike="noStrike" baseline="0" dirty="0">
                <a:solidFill>
                  <a:srgbClr val="262626"/>
                </a:solidFill>
                <a:latin typeface="Courier"/>
              </a:rPr>
              <a:t>history = </a:t>
            </a:r>
            <a:r>
              <a:rPr lang="en-US" sz="1800" b="0" i="0" u="none" strike="noStrike" baseline="0" dirty="0" err="1">
                <a:solidFill>
                  <a:srgbClr val="262626"/>
                </a:solidFill>
                <a:latin typeface="Courier"/>
              </a:rPr>
              <a:t>autoencoder.fit</a:t>
            </a:r>
            <a:r>
              <a:rPr lang="en-US" sz="1800" b="0" i="0" u="none" strike="noStrike" baseline="0" dirty="0">
                <a:solidFill>
                  <a:srgbClr val="262626"/>
                </a:solidFill>
                <a:latin typeface="Courier"/>
              </a:rPr>
              <a:t>(</a:t>
            </a:r>
            <a:r>
              <a:rPr lang="en-US" sz="1800" b="0" i="0" u="none" strike="noStrike" baseline="0" dirty="0" err="1">
                <a:solidFill>
                  <a:srgbClr val="262626"/>
                </a:solidFill>
                <a:latin typeface="Courier"/>
              </a:rPr>
              <a:t>masked_x_train</a:t>
            </a:r>
            <a:r>
              <a:rPr lang="en-US" sz="1800" b="0" i="0" u="none" strike="noStrike" baseline="0" dirty="0">
                <a:solidFill>
                  <a:srgbClr val="262626"/>
                </a:solidFill>
                <a:latin typeface="Courier"/>
              </a:rPr>
              <a:t>, </a:t>
            </a:r>
            <a:r>
              <a:rPr lang="en-US" sz="1800" b="0" i="0" u="none" strike="noStrike" baseline="0" dirty="0" err="1">
                <a:solidFill>
                  <a:srgbClr val="262626"/>
                </a:solidFill>
                <a:latin typeface="Courier"/>
              </a:rPr>
              <a:t>norm_x_train</a:t>
            </a:r>
            <a:r>
              <a:rPr lang="en-US" sz="1800" b="0" i="0" u="none" strike="noStrike" baseline="0" dirty="0">
                <a:solidFill>
                  <a:srgbClr val="262626"/>
                </a:solidFill>
                <a:latin typeface="Courier"/>
              </a:rPr>
              <a:t>, </a:t>
            </a:r>
            <a:r>
              <a:rPr lang="en-US" sz="1800" b="0" i="0" u="none" strike="noStrike" baseline="0" dirty="0" err="1">
                <a:solidFill>
                  <a:srgbClr val="262626"/>
                </a:solidFill>
                <a:latin typeface="Courier"/>
              </a:rPr>
              <a:t>batch_size</a:t>
            </a:r>
            <a:r>
              <a:rPr lang="en-US" sz="1800" b="0" i="0" u="none" strike="noStrike" baseline="0" dirty="0">
                <a:solidFill>
                  <a:srgbClr val="262626"/>
                </a:solidFill>
                <a:latin typeface="Courier"/>
              </a:rPr>
              <a:t>=64, epochs=10)</a:t>
            </a:r>
          </a:p>
          <a:p>
            <a:endParaRPr lang="en-US" sz="1800" dirty="0">
              <a:solidFill>
                <a:srgbClr val="262626"/>
              </a:solidFill>
              <a:latin typeface="Courier"/>
            </a:endParaRPr>
          </a:p>
          <a:p>
            <a:pPr algn="l"/>
            <a:r>
              <a:rPr lang="en-US" b="0" i="0" u="none" strike="noStrike" baseline="0" dirty="0">
                <a:solidFill>
                  <a:srgbClr val="262626"/>
                </a:solidFill>
                <a:latin typeface="NewBaskerville-Roman"/>
              </a:rPr>
              <a:t>It seems the error (i.e., </a:t>
            </a:r>
            <a:r>
              <a:rPr lang="en-US" b="0" i="0" u="none" strike="noStrike" baseline="0" dirty="0">
                <a:solidFill>
                  <a:srgbClr val="262626"/>
                </a:solidFill>
                <a:latin typeface="Courier"/>
              </a:rPr>
              <a:t>loss </a:t>
            </a:r>
            <a:r>
              <a:rPr lang="en-US" b="0" i="0" u="none" strike="noStrike" baseline="0" dirty="0">
                <a:solidFill>
                  <a:srgbClr val="262626"/>
                </a:solidFill>
                <a:latin typeface="NewBaskerville-Roman"/>
              </a:rPr>
              <a:t>value) has gone down from approximately 0.15 to roughly 0.078. This is a strong indication that the model is learning to reconstruct images</a:t>
            </a:r>
          </a:p>
          <a:p>
            <a:pPr algn="l"/>
            <a:endParaRPr lang="en-US" dirty="0"/>
          </a:p>
        </p:txBody>
      </p:sp>
    </p:spTree>
    <p:extLst>
      <p:ext uri="{BB962C8B-B14F-4D97-AF65-F5344CB8AC3E}">
        <p14:creationId xmlns:p14="http://schemas.microsoft.com/office/powerpoint/2010/main" val="137315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CBF0-5088-E2DA-2618-7D7213E0821E}"/>
              </a:ext>
            </a:extLst>
          </p:cNvPr>
          <p:cNvSpPr>
            <a:spLocks noGrp="1"/>
          </p:cNvSpPr>
          <p:nvPr>
            <p:ph type="title"/>
          </p:nvPr>
        </p:nvSpPr>
        <p:spPr/>
        <p:txBody>
          <a:bodyPr/>
          <a:lstStyle/>
          <a:p>
            <a:r>
              <a:rPr lang="en-US" dirty="0"/>
              <a:t>Restore an image with the trained model</a:t>
            </a:r>
          </a:p>
        </p:txBody>
      </p:sp>
      <p:sp>
        <p:nvSpPr>
          <p:cNvPr id="3" name="Content Placeholder 2">
            <a:extLst>
              <a:ext uri="{FF2B5EF4-FFF2-40B4-BE49-F238E27FC236}">
                <a16:creationId xmlns:a16="http://schemas.microsoft.com/office/drawing/2014/main" id="{DC5FACEB-ADC4-B842-68D5-57795A60CC84}"/>
              </a:ext>
            </a:extLst>
          </p:cNvPr>
          <p:cNvSpPr>
            <a:spLocks noGrp="1"/>
          </p:cNvSpPr>
          <p:nvPr>
            <p:ph idx="1"/>
          </p:nvPr>
        </p:nvSpPr>
        <p:spPr/>
        <p:txBody>
          <a:bodyPr/>
          <a:lstStyle/>
          <a:p>
            <a:pPr algn="l"/>
            <a:r>
              <a:rPr lang="fr-FR" sz="1800" b="0" i="0" u="none" strike="noStrike" baseline="0" dirty="0" err="1">
                <a:solidFill>
                  <a:srgbClr val="000000"/>
                </a:solidFill>
                <a:latin typeface="Courier"/>
              </a:rPr>
              <a:t>x_train_sample</a:t>
            </a:r>
            <a:r>
              <a:rPr lang="fr-FR" sz="1800" b="0" i="0" u="none" strike="noStrike" baseline="0" dirty="0">
                <a:solidFill>
                  <a:srgbClr val="000000"/>
                </a:solidFill>
                <a:latin typeface="Courier"/>
              </a:rPr>
              <a:t> = </a:t>
            </a:r>
            <a:r>
              <a:rPr lang="fr-FR" sz="1800" b="0" i="0" u="none" strike="noStrike" baseline="0" dirty="0" err="1">
                <a:solidFill>
                  <a:srgbClr val="000000"/>
                </a:solidFill>
                <a:latin typeface="Courier"/>
              </a:rPr>
              <a:t>x_train</a:t>
            </a:r>
            <a:r>
              <a:rPr lang="fr-FR" sz="1800" b="0" i="0" u="none" strike="noStrike" baseline="0" dirty="0">
                <a:solidFill>
                  <a:srgbClr val="000000"/>
                </a:solidFill>
                <a:latin typeface="Courier"/>
              </a:rPr>
              <a:t>[:10]</a:t>
            </a:r>
          </a:p>
          <a:p>
            <a:pPr algn="l"/>
            <a:r>
              <a:rPr lang="en-US" sz="1800" b="0" i="0" u="none" strike="noStrike" baseline="0" dirty="0" err="1">
                <a:solidFill>
                  <a:srgbClr val="262626"/>
                </a:solidFill>
                <a:latin typeface="Courier"/>
              </a:rPr>
              <a:t>y_train_sample</a:t>
            </a:r>
            <a:r>
              <a:rPr lang="en-US" sz="1800" b="0" i="0" u="none" strike="noStrike" baseline="0" dirty="0">
                <a:solidFill>
                  <a:srgbClr val="262626"/>
                </a:solidFill>
                <a:latin typeface="Courier"/>
              </a:rPr>
              <a:t> = </a:t>
            </a:r>
            <a:r>
              <a:rPr lang="en-US" sz="1800" b="0" i="0" u="none" strike="noStrike" baseline="0" dirty="0" err="1">
                <a:solidFill>
                  <a:srgbClr val="262626"/>
                </a:solidFill>
                <a:latin typeface="Courier"/>
              </a:rPr>
              <a:t>y_train</a:t>
            </a:r>
            <a:r>
              <a:rPr lang="en-US" sz="1800" b="0" i="0" u="none" strike="noStrike" baseline="0" dirty="0">
                <a:solidFill>
                  <a:srgbClr val="262626"/>
                </a:solidFill>
                <a:latin typeface="Courier"/>
              </a:rPr>
              <a:t>[:10]</a:t>
            </a:r>
          </a:p>
          <a:p>
            <a:pPr algn="l"/>
            <a:r>
              <a:rPr lang="en-US" sz="1800" b="0" i="0" u="none" strike="noStrike" baseline="0" dirty="0" err="1">
                <a:solidFill>
                  <a:srgbClr val="262626"/>
                </a:solidFill>
                <a:latin typeface="Courier"/>
              </a:rPr>
              <a:t>masked_x_train_sample</a:t>
            </a:r>
            <a:r>
              <a:rPr lang="en-US" sz="1800" b="0" i="0" u="none" strike="noStrike" baseline="0" dirty="0">
                <a:solidFill>
                  <a:srgbClr val="262626"/>
                </a:solidFill>
                <a:latin typeface="Courier"/>
              </a:rPr>
              <a:t> = </a:t>
            </a:r>
            <a:r>
              <a:rPr lang="en-US" sz="1800" b="0" i="0" u="none" strike="noStrike" baseline="0" dirty="0" err="1">
                <a:solidFill>
                  <a:srgbClr val="262626"/>
                </a:solidFill>
                <a:latin typeface="Courier"/>
              </a:rPr>
              <a:t>generate_masked_inputs</a:t>
            </a:r>
            <a:r>
              <a:rPr lang="en-US" sz="1800" b="0" i="0" u="none" strike="noStrike" baseline="0" dirty="0">
                <a:solidFill>
                  <a:srgbClr val="262626"/>
                </a:solidFill>
                <a:latin typeface="Courier"/>
              </a:rPr>
              <a:t>(</a:t>
            </a:r>
            <a:r>
              <a:rPr lang="en-US" sz="1800" b="0" i="0" u="none" strike="noStrike" baseline="0" dirty="0" err="1">
                <a:solidFill>
                  <a:srgbClr val="262626"/>
                </a:solidFill>
                <a:latin typeface="Courier"/>
              </a:rPr>
              <a:t>x_train_sample</a:t>
            </a:r>
            <a:r>
              <a:rPr lang="en-US" sz="1800" b="0" i="0" u="none" strike="noStrike" baseline="0" dirty="0">
                <a:solidFill>
                  <a:srgbClr val="262626"/>
                </a:solidFill>
                <a:latin typeface="Courier"/>
              </a:rPr>
              <a:t>, 0.5, seed=2048)</a:t>
            </a:r>
          </a:p>
          <a:p>
            <a:pPr algn="l"/>
            <a:r>
              <a:rPr lang="en-US" sz="1800" b="0" i="0" u="none" strike="noStrike" baseline="0" dirty="0" err="1">
                <a:solidFill>
                  <a:srgbClr val="262626"/>
                </a:solidFill>
                <a:latin typeface="Courier"/>
              </a:rPr>
              <a:t>norm_masked_x</a:t>
            </a:r>
            <a:r>
              <a:rPr lang="en-US" sz="1800" b="0" i="0" u="none" strike="noStrike" baseline="0" dirty="0">
                <a:solidFill>
                  <a:srgbClr val="262626"/>
                </a:solidFill>
                <a:latin typeface="Courier"/>
              </a:rPr>
              <a:t> = ((</a:t>
            </a:r>
            <a:r>
              <a:rPr lang="en-US" sz="1800" b="0" i="0" u="none" strike="noStrike" baseline="0" dirty="0" err="1">
                <a:solidFill>
                  <a:srgbClr val="262626"/>
                </a:solidFill>
                <a:latin typeface="Courier"/>
              </a:rPr>
              <a:t>x_train</a:t>
            </a:r>
            <a:r>
              <a:rPr lang="en-US" sz="1800" b="0" i="0" u="none" strike="noStrike" baseline="0" dirty="0">
                <a:solidFill>
                  <a:srgbClr val="262626"/>
                </a:solidFill>
                <a:latin typeface="Courier"/>
              </a:rPr>
              <a:t> - 128.0)/128.0).reshape(-1, 784)</a:t>
            </a:r>
          </a:p>
          <a:p>
            <a:pPr algn="l"/>
            <a:r>
              <a:rPr lang="en-US" sz="1800" b="0" i="0" u="none" strike="noStrike" baseline="0" dirty="0" err="1">
                <a:solidFill>
                  <a:srgbClr val="262626"/>
                </a:solidFill>
                <a:latin typeface="Courier"/>
              </a:rPr>
              <a:t>y_pred</a:t>
            </a:r>
            <a:r>
              <a:rPr lang="en-US" sz="1800" b="0" i="0" u="none" strike="noStrike" baseline="0" dirty="0">
                <a:solidFill>
                  <a:srgbClr val="262626"/>
                </a:solidFill>
                <a:latin typeface="Courier"/>
              </a:rPr>
              <a:t> = </a:t>
            </a:r>
            <a:r>
              <a:rPr lang="en-US" sz="1800" b="0" i="0" u="none" strike="noStrike" baseline="0" dirty="0" err="1">
                <a:solidFill>
                  <a:srgbClr val="262626"/>
                </a:solidFill>
                <a:latin typeface="Courier"/>
              </a:rPr>
              <a:t>autoencoder.predict</a:t>
            </a:r>
            <a:r>
              <a:rPr lang="en-US" sz="1800" b="0" i="0" u="none" strike="noStrike" baseline="0" dirty="0">
                <a:solidFill>
                  <a:srgbClr val="262626"/>
                </a:solidFill>
                <a:latin typeface="Courier"/>
              </a:rPr>
              <a:t>(</a:t>
            </a:r>
            <a:r>
              <a:rPr lang="en-US" sz="1800" b="0" i="0" u="none" strike="noStrike" baseline="0" dirty="0" err="1">
                <a:solidFill>
                  <a:srgbClr val="262626"/>
                </a:solidFill>
                <a:latin typeface="Courier"/>
              </a:rPr>
              <a:t>norm_masked_x</a:t>
            </a:r>
            <a:r>
              <a:rPr lang="en-US" sz="1800" b="0" i="0" u="none" strike="noStrike" baseline="0" dirty="0">
                <a:solidFill>
                  <a:srgbClr val="262626"/>
                </a:solidFill>
                <a:latin typeface="Courier"/>
              </a:rPr>
              <a:t>)</a:t>
            </a:r>
            <a:endParaRPr lang="en-US" dirty="0"/>
          </a:p>
        </p:txBody>
      </p:sp>
    </p:spTree>
    <p:extLst>
      <p:ext uri="{BB962C8B-B14F-4D97-AF65-F5344CB8AC3E}">
        <p14:creationId xmlns:p14="http://schemas.microsoft.com/office/powerpoint/2010/main" val="173347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3F14-B3CB-BEB6-D286-ABD43CC37F25}"/>
              </a:ext>
            </a:extLst>
          </p:cNvPr>
          <p:cNvSpPr>
            <a:spLocks noGrp="1"/>
          </p:cNvSpPr>
          <p:nvPr>
            <p:ph type="title"/>
          </p:nvPr>
        </p:nvSpPr>
        <p:spPr/>
        <p:txBody>
          <a:bodyPr/>
          <a:lstStyle/>
          <a:p>
            <a:r>
              <a:rPr lang="en-US" dirty="0"/>
              <a:t>Restored images</a:t>
            </a:r>
          </a:p>
        </p:txBody>
      </p:sp>
      <p:pic>
        <p:nvPicPr>
          <p:cNvPr id="5" name="Content Placeholder 4">
            <a:extLst>
              <a:ext uri="{FF2B5EF4-FFF2-40B4-BE49-F238E27FC236}">
                <a16:creationId xmlns:a16="http://schemas.microsoft.com/office/drawing/2014/main" id="{90FE96AC-7684-65A2-4FFA-C1E0E71C20D2}"/>
              </a:ext>
            </a:extLst>
          </p:cNvPr>
          <p:cNvPicPr>
            <a:picLocks noGrp="1" noChangeAspect="1"/>
          </p:cNvPicPr>
          <p:nvPr>
            <p:ph idx="1"/>
          </p:nvPr>
        </p:nvPicPr>
        <p:blipFill>
          <a:blip r:embed="rId2"/>
          <a:stretch>
            <a:fillRect/>
          </a:stretch>
        </p:blipFill>
        <p:spPr>
          <a:xfrm>
            <a:off x="701287" y="2526384"/>
            <a:ext cx="10826723" cy="2960016"/>
          </a:xfrm>
        </p:spPr>
      </p:pic>
    </p:spTree>
    <p:extLst>
      <p:ext uri="{BB962C8B-B14F-4D97-AF65-F5344CB8AC3E}">
        <p14:creationId xmlns:p14="http://schemas.microsoft.com/office/powerpoint/2010/main" val="354481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3A3C-AD68-8D2F-0932-A26991BD3B1F}"/>
              </a:ext>
            </a:extLst>
          </p:cNvPr>
          <p:cNvSpPr>
            <a:spLocks noGrp="1"/>
          </p:cNvSpPr>
          <p:nvPr>
            <p:ph type="title"/>
          </p:nvPr>
        </p:nvSpPr>
        <p:spPr/>
        <p:txBody>
          <a:bodyPr/>
          <a:lstStyle/>
          <a:p>
            <a:r>
              <a:rPr lang="en-US" dirty="0"/>
              <a:t>What do Autoencoders help you to achieve</a:t>
            </a:r>
          </a:p>
        </p:txBody>
      </p:sp>
      <p:sp>
        <p:nvSpPr>
          <p:cNvPr id="3" name="Content Placeholder 2">
            <a:extLst>
              <a:ext uri="{FF2B5EF4-FFF2-40B4-BE49-F238E27FC236}">
                <a16:creationId xmlns:a16="http://schemas.microsoft.com/office/drawing/2014/main" id="{8BEAA13B-311E-60D0-E305-D5BB2C8B1948}"/>
              </a:ext>
            </a:extLst>
          </p:cNvPr>
          <p:cNvSpPr>
            <a:spLocks noGrp="1"/>
          </p:cNvSpPr>
          <p:nvPr>
            <p:ph idx="1"/>
          </p:nvPr>
        </p:nvSpPr>
        <p:spPr/>
        <p:txBody>
          <a:bodyPr/>
          <a:lstStyle/>
          <a:p>
            <a:r>
              <a:rPr lang="en-US" dirty="0"/>
              <a:t>a great tool for learning unsupervised features from unlabeled data</a:t>
            </a:r>
          </a:p>
          <a:p>
            <a:r>
              <a:rPr lang="en-US" dirty="0"/>
              <a:t>When autoencoders are trained on an unsupervised task, they learn useful features for other tasks</a:t>
            </a:r>
          </a:p>
          <a:p>
            <a:r>
              <a:rPr lang="en-US" dirty="0"/>
              <a:t>Therefore, training an autoencoder model to classify images will get you to a well-performing model faster and with less labeled data than training a model from scratch</a:t>
            </a:r>
          </a:p>
          <a:p>
            <a:endParaRPr lang="en-US" dirty="0"/>
          </a:p>
        </p:txBody>
      </p:sp>
    </p:spTree>
    <p:extLst>
      <p:ext uri="{BB962C8B-B14F-4D97-AF65-F5344CB8AC3E}">
        <p14:creationId xmlns:p14="http://schemas.microsoft.com/office/powerpoint/2010/main" val="13288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5AEA-4E3F-D080-BC8D-B0AF3225A521}"/>
              </a:ext>
            </a:extLst>
          </p:cNvPr>
          <p:cNvSpPr>
            <a:spLocks noGrp="1"/>
          </p:cNvSpPr>
          <p:nvPr>
            <p:ph type="title"/>
          </p:nvPr>
        </p:nvSpPr>
        <p:spPr/>
        <p:txBody>
          <a:bodyPr/>
          <a:lstStyle/>
          <a:p>
            <a:r>
              <a:rPr lang="en-US" dirty="0"/>
              <a:t>Developing a model to classify vehicles</a:t>
            </a:r>
          </a:p>
        </p:txBody>
      </p:sp>
      <p:sp>
        <p:nvSpPr>
          <p:cNvPr id="3" name="Content Placeholder 2">
            <a:extLst>
              <a:ext uri="{FF2B5EF4-FFF2-40B4-BE49-F238E27FC236}">
                <a16:creationId xmlns:a16="http://schemas.microsoft.com/office/drawing/2014/main" id="{CEEC36F2-EE3B-5CEC-4E0F-1F1C5F299ED6}"/>
              </a:ext>
            </a:extLst>
          </p:cNvPr>
          <p:cNvSpPr>
            <a:spLocks noGrp="1"/>
          </p:cNvSpPr>
          <p:nvPr>
            <p:ph idx="1"/>
          </p:nvPr>
        </p:nvSpPr>
        <p:spPr/>
        <p:txBody>
          <a:bodyPr/>
          <a:lstStyle/>
          <a:p>
            <a:r>
              <a:rPr lang="en-US" dirty="0"/>
              <a:t>Building a model to predict whether a vehicle is present, given a patch or image, as a part of a larger plan. </a:t>
            </a:r>
          </a:p>
          <a:p>
            <a:r>
              <a:rPr lang="en-US" dirty="0"/>
              <a:t>We will develop a model first on the cifar-10 data set and see how well it classifies vehicles</a:t>
            </a:r>
          </a:p>
        </p:txBody>
      </p:sp>
    </p:spTree>
    <p:extLst>
      <p:ext uri="{BB962C8B-B14F-4D97-AF65-F5344CB8AC3E}">
        <p14:creationId xmlns:p14="http://schemas.microsoft.com/office/powerpoint/2010/main" val="362484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1237-4290-7826-B9DC-B21C251B3D98}"/>
              </a:ext>
            </a:extLst>
          </p:cNvPr>
          <p:cNvSpPr>
            <a:spLocks noGrp="1"/>
          </p:cNvSpPr>
          <p:nvPr>
            <p:ph type="title"/>
          </p:nvPr>
        </p:nvSpPr>
        <p:spPr/>
        <p:txBody>
          <a:bodyPr/>
          <a:lstStyle/>
          <a:p>
            <a:r>
              <a:rPr lang="en-US" dirty="0" err="1"/>
              <a:t>Cifar</a:t>
            </a:r>
            <a:r>
              <a:rPr lang="en-US" dirty="0"/>
              <a:t> 10 data set</a:t>
            </a:r>
          </a:p>
        </p:txBody>
      </p:sp>
      <p:pic>
        <p:nvPicPr>
          <p:cNvPr id="5" name="Content Placeholder 4">
            <a:extLst>
              <a:ext uri="{FF2B5EF4-FFF2-40B4-BE49-F238E27FC236}">
                <a16:creationId xmlns:a16="http://schemas.microsoft.com/office/drawing/2014/main" id="{BB882C99-2F81-5D86-41E3-154B37DDD0DD}"/>
              </a:ext>
            </a:extLst>
          </p:cNvPr>
          <p:cNvPicPr>
            <a:picLocks noGrp="1" noChangeAspect="1"/>
          </p:cNvPicPr>
          <p:nvPr>
            <p:ph idx="1"/>
          </p:nvPr>
        </p:nvPicPr>
        <p:blipFill>
          <a:blip r:embed="rId2"/>
          <a:stretch>
            <a:fillRect/>
          </a:stretch>
        </p:blipFill>
        <p:spPr>
          <a:xfrm>
            <a:off x="838200" y="1761330"/>
            <a:ext cx="7435882" cy="3997786"/>
          </a:xfrm>
        </p:spPr>
      </p:pic>
    </p:spTree>
    <p:extLst>
      <p:ext uri="{BB962C8B-B14F-4D97-AF65-F5344CB8AC3E}">
        <p14:creationId xmlns:p14="http://schemas.microsoft.com/office/powerpoint/2010/main" val="237779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71B-C831-C654-9A4C-7AF315395188}"/>
              </a:ext>
            </a:extLst>
          </p:cNvPr>
          <p:cNvSpPr>
            <a:spLocks noGrp="1"/>
          </p:cNvSpPr>
          <p:nvPr>
            <p:ph type="title"/>
          </p:nvPr>
        </p:nvSpPr>
        <p:spPr/>
        <p:txBody>
          <a:bodyPr/>
          <a:lstStyle/>
          <a:p>
            <a:r>
              <a:rPr lang="en-US" dirty="0"/>
              <a:t>Loading the data</a:t>
            </a:r>
          </a:p>
        </p:txBody>
      </p:sp>
      <p:sp>
        <p:nvSpPr>
          <p:cNvPr id="3" name="Content Placeholder 2">
            <a:extLst>
              <a:ext uri="{FF2B5EF4-FFF2-40B4-BE49-F238E27FC236}">
                <a16:creationId xmlns:a16="http://schemas.microsoft.com/office/drawing/2014/main" id="{D6ED93D7-B371-6CA6-B3A3-DB02F4C24508}"/>
              </a:ext>
            </a:extLst>
          </p:cNvPr>
          <p:cNvSpPr>
            <a:spLocks noGrp="1"/>
          </p:cNvSpPr>
          <p:nvPr>
            <p:ph idx="1"/>
          </p:nvPr>
        </p:nvSpPr>
        <p:spPr/>
        <p:txBody>
          <a:bodyPr/>
          <a:lstStyle/>
          <a:p>
            <a:pPr algn="l"/>
            <a:r>
              <a:rPr lang="en-US" sz="1800" b="0" i="0" u="none" strike="noStrike" baseline="0" dirty="0">
                <a:solidFill>
                  <a:srgbClr val="000000"/>
                </a:solidFill>
                <a:latin typeface="Courier"/>
              </a:rPr>
              <a:t>import </a:t>
            </a:r>
            <a:r>
              <a:rPr lang="en-US" sz="1800" b="0" i="0" u="none" strike="noStrike" baseline="0" dirty="0" err="1">
                <a:solidFill>
                  <a:srgbClr val="000000"/>
                </a:solidFill>
                <a:latin typeface="Courier"/>
              </a:rPr>
              <a:t>tensorflow_datasets</a:t>
            </a:r>
            <a:r>
              <a:rPr lang="en-US" sz="1800" b="0" i="0" u="none" strike="noStrike" baseline="0" dirty="0">
                <a:solidFill>
                  <a:srgbClr val="000000"/>
                </a:solidFill>
                <a:latin typeface="Courier"/>
              </a:rPr>
              <a:t> as </a:t>
            </a:r>
            <a:r>
              <a:rPr lang="en-US" sz="1800" b="0" i="0" u="none" strike="noStrike" baseline="0" dirty="0" err="1">
                <a:solidFill>
                  <a:srgbClr val="000000"/>
                </a:solidFill>
                <a:latin typeface="Courier"/>
              </a:rPr>
              <a:t>tfds</a:t>
            </a:r>
            <a:endParaRPr lang="en-US" sz="1800" b="0" i="0" u="none" strike="noStrike" baseline="0" dirty="0">
              <a:solidFill>
                <a:srgbClr val="000000"/>
              </a:solidFill>
              <a:latin typeface="Courier"/>
            </a:endParaRPr>
          </a:p>
          <a:p>
            <a:pPr algn="l"/>
            <a:r>
              <a:rPr lang="en-US" sz="1800" b="0" i="0" u="none" strike="noStrike" baseline="0" dirty="0">
                <a:solidFill>
                  <a:srgbClr val="262626"/>
                </a:solidFill>
                <a:latin typeface="Courier"/>
              </a:rPr>
              <a:t>data = </a:t>
            </a:r>
            <a:r>
              <a:rPr lang="en-US" sz="1800" b="0" i="0" u="none" strike="noStrike" baseline="0" dirty="0" err="1">
                <a:solidFill>
                  <a:srgbClr val="262626"/>
                </a:solidFill>
                <a:latin typeface="Courier"/>
              </a:rPr>
              <a:t>tfds.load</a:t>
            </a:r>
            <a:r>
              <a:rPr lang="en-US" sz="1800" b="0" i="0" u="none" strike="noStrike" baseline="0" dirty="0">
                <a:solidFill>
                  <a:srgbClr val="262626"/>
                </a:solidFill>
                <a:latin typeface="Courier"/>
              </a:rPr>
              <a:t>('cifar10')</a:t>
            </a:r>
            <a:endParaRPr lang="en-US" dirty="0"/>
          </a:p>
        </p:txBody>
      </p:sp>
    </p:spTree>
    <p:extLst>
      <p:ext uri="{BB962C8B-B14F-4D97-AF65-F5344CB8AC3E}">
        <p14:creationId xmlns:p14="http://schemas.microsoft.com/office/powerpoint/2010/main" val="378853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3C1E-26E1-C484-F6B5-CA6A96CDF2F1}"/>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D9F1E9D7-4325-3924-29AE-468C1BACD456}"/>
              </a:ext>
            </a:extLst>
          </p:cNvPr>
          <p:cNvSpPr>
            <a:spLocks noGrp="1"/>
          </p:cNvSpPr>
          <p:nvPr>
            <p:ph idx="1"/>
          </p:nvPr>
        </p:nvSpPr>
        <p:spPr/>
        <p:txBody>
          <a:bodyPr/>
          <a:lstStyle/>
          <a:p>
            <a:r>
              <a:rPr lang="en-US" dirty="0"/>
              <a:t>Fully Connected Networks</a:t>
            </a:r>
          </a:p>
          <a:p>
            <a:r>
              <a:rPr lang="en-US" dirty="0"/>
              <a:t>Convolutional Neural Networks</a:t>
            </a:r>
          </a:p>
          <a:p>
            <a:r>
              <a:rPr lang="en-US" dirty="0"/>
              <a:t>Recurrent Neural Networks</a:t>
            </a:r>
          </a:p>
          <a:p>
            <a:endParaRPr lang="en-US" dirty="0"/>
          </a:p>
        </p:txBody>
      </p:sp>
    </p:spTree>
    <p:extLst>
      <p:ext uri="{BB962C8B-B14F-4D97-AF65-F5344CB8AC3E}">
        <p14:creationId xmlns:p14="http://schemas.microsoft.com/office/powerpoint/2010/main" val="210192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D243-D831-DB81-1E97-FD5398A7E1F3}"/>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7818F41-C441-78E6-DF2F-DA1471617528}"/>
              </a:ext>
            </a:extLst>
          </p:cNvPr>
          <p:cNvSpPr>
            <a:spLocks noGrp="1"/>
          </p:cNvSpPr>
          <p:nvPr>
            <p:ph idx="1"/>
          </p:nvPr>
        </p:nvSpPr>
        <p:spPr/>
        <p:txBody>
          <a:bodyPr>
            <a:normAutofit/>
          </a:bodyPr>
          <a:lstStyle/>
          <a:p>
            <a:pPr algn="l"/>
            <a:r>
              <a:rPr lang="en-US" sz="1800" b="0" i="0" u="none" strike="noStrike" baseline="0" dirty="0">
                <a:solidFill>
                  <a:srgbClr val="262626"/>
                </a:solidFill>
                <a:latin typeface="NewBaskerville-Roman"/>
              </a:rPr>
              <a:t>If you explore the data a bit, you will realize that </a:t>
            </a:r>
          </a:p>
          <a:p>
            <a:pPr lvl="1"/>
            <a:r>
              <a:rPr lang="en-US" sz="1400" b="0" i="0" u="none" strike="noStrike" baseline="0" dirty="0">
                <a:solidFill>
                  <a:srgbClr val="262626"/>
                </a:solidFill>
                <a:latin typeface="NewBaskerville-Roman"/>
              </a:rPr>
              <a:t>Images are provided with the data type as unsigned eight-bit integers.</a:t>
            </a:r>
          </a:p>
          <a:p>
            <a:pPr lvl="1"/>
            <a:r>
              <a:rPr lang="en-US" sz="1400" b="0" i="0" u="none" strike="noStrike" baseline="0" dirty="0">
                <a:solidFill>
                  <a:srgbClr val="262626"/>
                </a:solidFill>
                <a:latin typeface="NewBaskerville-Roman"/>
              </a:rPr>
              <a:t>Labels are provided as integer labels (i.e., not one-hot encoded).</a:t>
            </a:r>
          </a:p>
          <a:p>
            <a:pPr algn="l"/>
            <a:r>
              <a:rPr lang="en-US" sz="1800" b="0" i="0" u="none" strike="noStrike" baseline="0" dirty="0">
                <a:solidFill>
                  <a:srgbClr val="262626"/>
                </a:solidFill>
                <a:latin typeface="NewBaskerville-Roman"/>
              </a:rPr>
              <a:t>Therefore, we will write a very simple function to convert the images to data type </a:t>
            </a:r>
            <a:r>
              <a:rPr lang="en-US" sz="1800" b="0" i="0" u="none" strike="noStrike" baseline="0" dirty="0">
                <a:solidFill>
                  <a:srgbClr val="262626"/>
                </a:solidFill>
                <a:latin typeface="Courier"/>
              </a:rPr>
              <a:t>float32 </a:t>
            </a:r>
            <a:r>
              <a:rPr lang="en-US" sz="1800" b="0" i="0" u="none" strike="noStrike" baseline="0" dirty="0">
                <a:solidFill>
                  <a:srgbClr val="262626"/>
                </a:solidFill>
                <a:latin typeface="NewBaskerville-Roman"/>
              </a:rPr>
              <a:t>(to make the data type consistent with the model parameters) and labels to one-hot encoded vectors:</a:t>
            </a:r>
            <a:endParaRPr lang="en-US" sz="1800" dirty="0">
              <a:solidFill>
                <a:srgbClr val="000000"/>
              </a:solidFill>
              <a:latin typeface="Courier"/>
            </a:endParaRPr>
          </a:p>
          <a:p>
            <a:pPr algn="l"/>
            <a:r>
              <a:rPr lang="en-US" sz="1800" b="0" i="0" u="none" strike="noStrike" baseline="0" dirty="0">
                <a:solidFill>
                  <a:srgbClr val="000000"/>
                </a:solidFill>
                <a:latin typeface="Courier"/>
              </a:rPr>
              <a:t>import </a:t>
            </a:r>
            <a:r>
              <a:rPr lang="en-US" sz="1800" b="0" i="0" u="none" strike="noStrike" baseline="0" dirty="0" err="1">
                <a:solidFill>
                  <a:srgbClr val="000000"/>
                </a:solidFill>
                <a:latin typeface="Courier"/>
              </a:rPr>
              <a:t>tensorflow</a:t>
            </a:r>
            <a:r>
              <a:rPr lang="en-US" sz="1800" b="0" i="0" u="none" strike="noStrike" baseline="0" dirty="0">
                <a:solidFill>
                  <a:srgbClr val="000000"/>
                </a:solidFill>
                <a:latin typeface="Courier"/>
              </a:rPr>
              <a:t> as </a:t>
            </a:r>
            <a:r>
              <a:rPr lang="en-US" sz="1800" b="0" i="0" u="none" strike="noStrike" baseline="0" dirty="0" err="1">
                <a:solidFill>
                  <a:srgbClr val="000000"/>
                </a:solidFill>
                <a:latin typeface="Courier"/>
              </a:rPr>
              <a:t>tf</a:t>
            </a:r>
            <a:endParaRPr lang="en-US" sz="1800" b="0" i="0" u="none" strike="noStrike" baseline="0" dirty="0">
              <a:solidFill>
                <a:srgbClr val="000000"/>
              </a:solidFill>
              <a:latin typeface="Courier"/>
            </a:endParaRPr>
          </a:p>
          <a:p>
            <a:pPr algn="l"/>
            <a:r>
              <a:rPr lang="nn-NO" sz="1800" b="0" i="0" u="none" strike="noStrike" baseline="0" dirty="0">
                <a:solidFill>
                  <a:srgbClr val="262626"/>
                </a:solidFill>
                <a:latin typeface="Courier"/>
              </a:rPr>
              <a:t>def format_data(x, depth):</a:t>
            </a:r>
          </a:p>
          <a:p>
            <a:pPr algn="l"/>
            <a:r>
              <a:rPr lang="en-US" sz="1800" b="0" i="0" u="none" strike="noStrike" baseline="0" dirty="0">
                <a:solidFill>
                  <a:srgbClr val="262626"/>
                </a:solidFill>
                <a:latin typeface="Courier"/>
              </a:rPr>
              <a:t>return (</a:t>
            </a:r>
            <a:r>
              <a:rPr lang="en-US" sz="1800" b="0" i="0" u="none" strike="noStrike" baseline="0" dirty="0" err="1">
                <a:solidFill>
                  <a:srgbClr val="262626"/>
                </a:solidFill>
                <a:latin typeface="Courier"/>
              </a:rPr>
              <a:t>tf.cast</a:t>
            </a:r>
            <a:r>
              <a:rPr lang="en-US" sz="1800" b="0" i="0" u="none" strike="noStrike" baseline="0" dirty="0">
                <a:solidFill>
                  <a:srgbClr val="262626"/>
                </a:solidFill>
                <a:latin typeface="Courier"/>
              </a:rPr>
              <a:t>(x["image"], 'float32'), </a:t>
            </a:r>
            <a:r>
              <a:rPr lang="en-US" sz="1800" b="0" i="0" u="none" strike="noStrike" baseline="0" dirty="0" err="1">
                <a:solidFill>
                  <a:srgbClr val="262626"/>
                </a:solidFill>
                <a:latin typeface="Courier"/>
              </a:rPr>
              <a:t>tf.one_hot</a:t>
            </a:r>
            <a:r>
              <a:rPr lang="en-US" sz="1800" b="0" i="0" u="none" strike="noStrike" baseline="0" dirty="0">
                <a:solidFill>
                  <a:srgbClr val="262626"/>
                </a:solidFill>
                <a:latin typeface="Courier"/>
              </a:rPr>
              <a:t>(x["label"], depth=depth))</a:t>
            </a:r>
          </a:p>
          <a:p>
            <a:pPr algn="l"/>
            <a:endParaRPr lang="en-US" sz="1800" dirty="0">
              <a:solidFill>
                <a:srgbClr val="262626"/>
              </a:solidFill>
              <a:latin typeface="Courier"/>
            </a:endParaRPr>
          </a:p>
          <a:p>
            <a:pPr algn="l"/>
            <a:r>
              <a:rPr lang="en-US" sz="1800" dirty="0">
                <a:solidFill>
                  <a:srgbClr val="262626"/>
                </a:solidFill>
                <a:latin typeface="Courier"/>
              </a:rPr>
              <a:t>Create a batched data</a:t>
            </a:r>
          </a:p>
          <a:p>
            <a:pPr algn="l"/>
            <a:endParaRPr lang="en-US" sz="1800" dirty="0">
              <a:solidFill>
                <a:srgbClr val="262626"/>
              </a:solidFill>
              <a:latin typeface="Courier"/>
            </a:endParaRPr>
          </a:p>
          <a:p>
            <a:pPr algn="l"/>
            <a:r>
              <a:rPr lang="en-US" sz="1800" b="0" i="0" u="none" strike="noStrike" baseline="0" dirty="0" err="1">
                <a:solidFill>
                  <a:srgbClr val="262626"/>
                </a:solidFill>
                <a:latin typeface="Courier"/>
              </a:rPr>
              <a:t>tr_data</a:t>
            </a:r>
            <a:r>
              <a:rPr lang="en-US" sz="1800" b="0" i="0" u="none" strike="noStrike" baseline="0" dirty="0">
                <a:solidFill>
                  <a:srgbClr val="262626"/>
                </a:solidFill>
                <a:latin typeface="Courier"/>
              </a:rPr>
              <a:t> = data["train"].map(lambda x: </a:t>
            </a:r>
            <a:r>
              <a:rPr lang="en-US" sz="1800" b="0" i="0" u="none" strike="noStrike" baseline="0" dirty="0" err="1">
                <a:solidFill>
                  <a:srgbClr val="262626"/>
                </a:solidFill>
                <a:latin typeface="Courier"/>
              </a:rPr>
              <a:t>format_data</a:t>
            </a:r>
            <a:r>
              <a:rPr lang="en-US" sz="1800" b="0" i="0" u="none" strike="noStrike" baseline="0" dirty="0">
                <a:solidFill>
                  <a:srgbClr val="262626"/>
                </a:solidFill>
                <a:latin typeface="Courier"/>
              </a:rPr>
              <a:t>(x, depth=10)).batch(32)</a:t>
            </a:r>
            <a:endParaRPr lang="en-US" dirty="0"/>
          </a:p>
        </p:txBody>
      </p:sp>
    </p:spTree>
    <p:extLst>
      <p:ext uri="{BB962C8B-B14F-4D97-AF65-F5344CB8AC3E}">
        <p14:creationId xmlns:p14="http://schemas.microsoft.com/office/powerpoint/2010/main" val="277853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D1F5-1F05-28C8-1D6D-C2AF82BF41A0}"/>
              </a:ext>
            </a:extLst>
          </p:cNvPr>
          <p:cNvSpPr>
            <a:spLocks noGrp="1"/>
          </p:cNvSpPr>
          <p:nvPr>
            <p:ph type="title"/>
          </p:nvPr>
        </p:nvSpPr>
        <p:spPr/>
        <p:txBody>
          <a:bodyPr/>
          <a:lstStyle/>
          <a:p>
            <a:r>
              <a:rPr lang="en-US" dirty="0"/>
              <a:t>Implementing the network</a:t>
            </a:r>
          </a:p>
        </p:txBody>
      </p:sp>
      <p:sp>
        <p:nvSpPr>
          <p:cNvPr id="3" name="Content Placeholder 2">
            <a:extLst>
              <a:ext uri="{FF2B5EF4-FFF2-40B4-BE49-F238E27FC236}">
                <a16:creationId xmlns:a16="http://schemas.microsoft.com/office/drawing/2014/main" id="{8FBCEE4D-5AC8-8F7E-8D9E-A238D9E823B0}"/>
              </a:ext>
            </a:extLst>
          </p:cNvPr>
          <p:cNvSpPr>
            <a:spLocks noGrp="1"/>
          </p:cNvSpPr>
          <p:nvPr>
            <p:ph idx="1"/>
          </p:nvPr>
        </p:nvSpPr>
        <p:spPr/>
        <p:txBody>
          <a:bodyPr>
            <a:normAutofit/>
          </a:bodyPr>
          <a:lstStyle/>
          <a:p>
            <a:r>
              <a:rPr lang="en-US" dirty="0"/>
              <a:t>We will use CNNs</a:t>
            </a:r>
          </a:p>
          <a:p>
            <a:r>
              <a:rPr lang="en-US" dirty="0"/>
              <a:t>CNNs process the images while preserving their spatial information (i.e., while keeping the height and width dimensions as is), while a fully connected layer will need to unwrap the height and width dimensions to a single dimension, losing precious locality information.</a:t>
            </a:r>
          </a:p>
          <a:p>
            <a:r>
              <a:rPr lang="en-US" dirty="0"/>
              <a:t>Unlike a fully connected layer where every input is connected to every output, the convolution operation shifts a smaller kernel over the entire image, demanding only a handful of parameters in a layer, making CNNs very parameter efficient.</a:t>
            </a:r>
          </a:p>
        </p:txBody>
      </p:sp>
    </p:spTree>
    <p:extLst>
      <p:ext uri="{BB962C8B-B14F-4D97-AF65-F5344CB8AC3E}">
        <p14:creationId xmlns:p14="http://schemas.microsoft.com/office/powerpoint/2010/main" val="2845854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9EFE-FB09-E431-2DCC-0CBE416BE69C}"/>
              </a:ext>
            </a:extLst>
          </p:cNvPr>
          <p:cNvSpPr>
            <a:spLocks noGrp="1"/>
          </p:cNvSpPr>
          <p:nvPr>
            <p:ph type="title"/>
          </p:nvPr>
        </p:nvSpPr>
        <p:spPr/>
        <p:txBody>
          <a:bodyPr/>
          <a:lstStyle/>
          <a:p>
            <a:r>
              <a:rPr lang="en-US" dirty="0"/>
              <a:t>Types of Layers in CNN</a:t>
            </a:r>
          </a:p>
        </p:txBody>
      </p:sp>
      <p:sp>
        <p:nvSpPr>
          <p:cNvPr id="3" name="Content Placeholder 2">
            <a:extLst>
              <a:ext uri="{FF2B5EF4-FFF2-40B4-BE49-F238E27FC236}">
                <a16:creationId xmlns:a16="http://schemas.microsoft.com/office/drawing/2014/main" id="{FC3B933D-B8C8-2B01-5FB9-1EDF9633F813}"/>
              </a:ext>
            </a:extLst>
          </p:cNvPr>
          <p:cNvSpPr>
            <a:spLocks noGrp="1"/>
          </p:cNvSpPr>
          <p:nvPr>
            <p:ph idx="1"/>
          </p:nvPr>
        </p:nvSpPr>
        <p:spPr/>
        <p:txBody>
          <a:bodyPr/>
          <a:lstStyle/>
          <a:p>
            <a:pPr algn="l"/>
            <a:r>
              <a:rPr lang="en-US" dirty="0"/>
              <a:t> Convolution layers</a:t>
            </a:r>
          </a:p>
          <a:p>
            <a:pPr algn="l"/>
            <a:r>
              <a:rPr lang="en-US" dirty="0"/>
              <a:t> Pooling layers</a:t>
            </a:r>
          </a:p>
          <a:p>
            <a:pPr algn="l"/>
            <a:r>
              <a:rPr lang="en-US" dirty="0"/>
              <a:t> Fully connected layers</a:t>
            </a:r>
          </a:p>
        </p:txBody>
      </p:sp>
    </p:spTree>
    <p:extLst>
      <p:ext uri="{BB962C8B-B14F-4D97-AF65-F5344CB8AC3E}">
        <p14:creationId xmlns:p14="http://schemas.microsoft.com/office/powerpoint/2010/main" val="112518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DFB6-7A1C-F344-6C5D-16258F9511F3}"/>
              </a:ext>
            </a:extLst>
          </p:cNvPr>
          <p:cNvSpPr>
            <a:spLocks noGrp="1"/>
          </p:cNvSpPr>
          <p:nvPr>
            <p:ph type="title"/>
          </p:nvPr>
        </p:nvSpPr>
        <p:spPr/>
        <p:txBody>
          <a:bodyPr/>
          <a:lstStyle/>
          <a:p>
            <a:r>
              <a:rPr lang="en-US" dirty="0"/>
              <a:t>The convolution layer</a:t>
            </a:r>
          </a:p>
        </p:txBody>
      </p:sp>
      <p:sp>
        <p:nvSpPr>
          <p:cNvPr id="3" name="Content Placeholder 2">
            <a:extLst>
              <a:ext uri="{FF2B5EF4-FFF2-40B4-BE49-F238E27FC236}">
                <a16:creationId xmlns:a16="http://schemas.microsoft.com/office/drawing/2014/main" id="{7E1A9D8D-7AFE-0CDE-36DB-83D4B5E1BCDA}"/>
              </a:ext>
            </a:extLst>
          </p:cNvPr>
          <p:cNvSpPr>
            <a:spLocks noGrp="1"/>
          </p:cNvSpPr>
          <p:nvPr>
            <p:ph idx="1"/>
          </p:nvPr>
        </p:nvSpPr>
        <p:spPr/>
        <p:txBody>
          <a:bodyPr/>
          <a:lstStyle/>
          <a:p>
            <a:r>
              <a:rPr lang="en-US" dirty="0"/>
              <a:t>A convolution layer consists of several filters (i.e., convolution kernels) that are convolved over the image to produce a feature map. The feature map is a representation of how strongly a given filter is present in the image</a:t>
            </a:r>
          </a:p>
        </p:txBody>
      </p:sp>
    </p:spTree>
    <p:extLst>
      <p:ext uri="{BB962C8B-B14F-4D97-AF65-F5344CB8AC3E}">
        <p14:creationId xmlns:p14="http://schemas.microsoft.com/office/powerpoint/2010/main" val="1830891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929E30-6803-EB9E-C721-342D3863BD27}"/>
              </a:ext>
            </a:extLst>
          </p:cNvPr>
          <p:cNvPicPr>
            <a:picLocks noGrp="1" noChangeAspect="1"/>
          </p:cNvPicPr>
          <p:nvPr>
            <p:ph idx="1"/>
          </p:nvPr>
        </p:nvPicPr>
        <p:blipFill>
          <a:blip r:embed="rId2"/>
          <a:stretch>
            <a:fillRect/>
          </a:stretch>
        </p:blipFill>
        <p:spPr>
          <a:xfrm>
            <a:off x="1357460" y="762825"/>
            <a:ext cx="7314323" cy="4998842"/>
          </a:xfrm>
        </p:spPr>
      </p:pic>
    </p:spTree>
    <p:extLst>
      <p:ext uri="{BB962C8B-B14F-4D97-AF65-F5344CB8AC3E}">
        <p14:creationId xmlns:p14="http://schemas.microsoft.com/office/powerpoint/2010/main" val="225268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DFB6-7A1C-F344-6C5D-16258F9511F3}"/>
              </a:ext>
            </a:extLst>
          </p:cNvPr>
          <p:cNvSpPr>
            <a:spLocks noGrp="1"/>
          </p:cNvSpPr>
          <p:nvPr>
            <p:ph type="title"/>
          </p:nvPr>
        </p:nvSpPr>
        <p:spPr/>
        <p:txBody>
          <a:bodyPr/>
          <a:lstStyle/>
          <a:p>
            <a:r>
              <a:rPr lang="en-US" dirty="0"/>
              <a:t>The convolution layer</a:t>
            </a:r>
          </a:p>
        </p:txBody>
      </p:sp>
      <p:sp>
        <p:nvSpPr>
          <p:cNvPr id="3" name="Content Placeholder 2">
            <a:extLst>
              <a:ext uri="{FF2B5EF4-FFF2-40B4-BE49-F238E27FC236}">
                <a16:creationId xmlns:a16="http://schemas.microsoft.com/office/drawing/2014/main" id="{7E1A9D8D-7AFE-0CDE-36DB-83D4B5E1BCDA}"/>
              </a:ext>
            </a:extLst>
          </p:cNvPr>
          <p:cNvSpPr>
            <a:spLocks noGrp="1"/>
          </p:cNvSpPr>
          <p:nvPr>
            <p:ph idx="1"/>
          </p:nvPr>
        </p:nvSpPr>
        <p:spPr/>
        <p:txBody>
          <a:bodyPr>
            <a:normAutofit/>
          </a:bodyPr>
          <a:lstStyle/>
          <a:p>
            <a:r>
              <a:rPr lang="en-US" dirty="0"/>
              <a:t>Another important characteristic of the convolution layers is that the deeper you go in the network (i.e., further away from the input), the more high-level features the layers learn. Going back to our face recognition example, the lower layers might learn various edges present; the next layer, the shape of an eye, ear, and a nose; the next layer, how two eyes are positioned, the alignment of the nose and mouth; and so on</a:t>
            </a:r>
          </a:p>
        </p:txBody>
      </p:sp>
    </p:spTree>
    <p:extLst>
      <p:ext uri="{BB962C8B-B14F-4D97-AF65-F5344CB8AC3E}">
        <p14:creationId xmlns:p14="http://schemas.microsoft.com/office/powerpoint/2010/main" val="255963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55ED-AC03-EAB7-C015-486C27C33EFD}"/>
              </a:ext>
            </a:extLst>
          </p:cNvPr>
          <p:cNvSpPr>
            <a:spLocks noGrp="1"/>
          </p:cNvSpPr>
          <p:nvPr>
            <p:ph type="title"/>
          </p:nvPr>
        </p:nvSpPr>
        <p:spPr/>
        <p:txBody>
          <a:bodyPr/>
          <a:lstStyle/>
          <a:p>
            <a:r>
              <a:rPr lang="en-US" dirty="0"/>
              <a:t>The pooling layer</a:t>
            </a:r>
          </a:p>
        </p:txBody>
      </p:sp>
      <p:sp>
        <p:nvSpPr>
          <p:cNvPr id="3" name="Content Placeholder 2">
            <a:extLst>
              <a:ext uri="{FF2B5EF4-FFF2-40B4-BE49-F238E27FC236}">
                <a16:creationId xmlns:a16="http://schemas.microsoft.com/office/drawing/2014/main" id="{AB863EB6-B8F9-C304-6FEC-7257C913F268}"/>
              </a:ext>
            </a:extLst>
          </p:cNvPr>
          <p:cNvSpPr>
            <a:spLocks noGrp="1"/>
          </p:cNvSpPr>
          <p:nvPr>
            <p:ph idx="1"/>
          </p:nvPr>
        </p:nvSpPr>
        <p:spPr/>
        <p:txBody>
          <a:bodyPr/>
          <a:lstStyle/>
          <a:p>
            <a:r>
              <a:rPr lang="en-US" dirty="0"/>
              <a:t>Next, the pooling layer takes in feature maps generated by a convolution layer and reduces their height and width dimensions.</a:t>
            </a:r>
          </a:p>
          <a:p>
            <a:r>
              <a:rPr lang="en-US" dirty="0"/>
              <a:t>It helps the model be translation invariant during the machine learning task</a:t>
            </a:r>
          </a:p>
          <a:p>
            <a:r>
              <a:rPr lang="en-US" dirty="0"/>
              <a:t>For instance, if the task is image classification, even if the objects appear several pixels offset from what was seen during training, the network is still able to identify the object</a:t>
            </a:r>
          </a:p>
          <a:p>
            <a:endParaRPr lang="en-US" dirty="0"/>
          </a:p>
        </p:txBody>
      </p:sp>
    </p:spTree>
    <p:extLst>
      <p:ext uri="{BB962C8B-B14F-4D97-AF65-F5344CB8AC3E}">
        <p14:creationId xmlns:p14="http://schemas.microsoft.com/office/powerpoint/2010/main" val="357356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B3C2-C4F2-8DB9-6915-DE28A92303A4}"/>
              </a:ext>
            </a:extLst>
          </p:cNvPr>
          <p:cNvSpPr>
            <a:spLocks noGrp="1"/>
          </p:cNvSpPr>
          <p:nvPr>
            <p:ph type="title"/>
          </p:nvPr>
        </p:nvSpPr>
        <p:spPr/>
        <p:txBody>
          <a:bodyPr/>
          <a:lstStyle/>
          <a:p>
            <a:r>
              <a:rPr lang="en-US" dirty="0"/>
              <a:t>The fully connected layers</a:t>
            </a:r>
          </a:p>
        </p:txBody>
      </p:sp>
      <p:sp>
        <p:nvSpPr>
          <p:cNvPr id="3" name="Content Placeholder 2">
            <a:extLst>
              <a:ext uri="{FF2B5EF4-FFF2-40B4-BE49-F238E27FC236}">
                <a16:creationId xmlns:a16="http://schemas.microsoft.com/office/drawing/2014/main" id="{461F245A-72FF-2E9D-4AE8-FF09767F7124}"/>
              </a:ext>
            </a:extLst>
          </p:cNvPr>
          <p:cNvSpPr>
            <a:spLocks noGrp="1"/>
          </p:cNvSpPr>
          <p:nvPr>
            <p:ph idx="1"/>
          </p:nvPr>
        </p:nvSpPr>
        <p:spPr/>
        <p:txBody>
          <a:bodyPr/>
          <a:lstStyle/>
          <a:p>
            <a:r>
              <a:rPr lang="en-US" dirty="0"/>
              <a:t>Finally, to get the final probability distribution, you have several fully connected layers. But you might have suspected an issue we face here. A convolution/pooling layer produces a three-dimensional output (i.e., height, width, and channel dimensions).</a:t>
            </a:r>
          </a:p>
          <a:p>
            <a:r>
              <a:rPr lang="en-US" dirty="0"/>
              <a:t>But a fully connected layer accepts a one-dimensional input.</a:t>
            </a:r>
          </a:p>
        </p:txBody>
      </p:sp>
    </p:spTree>
    <p:extLst>
      <p:ext uri="{BB962C8B-B14F-4D97-AF65-F5344CB8AC3E}">
        <p14:creationId xmlns:p14="http://schemas.microsoft.com/office/powerpoint/2010/main" val="3997373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1A8A23-58BE-88F2-6392-5209545D5F06}"/>
              </a:ext>
            </a:extLst>
          </p:cNvPr>
          <p:cNvPicPr>
            <a:picLocks noGrp="1" noChangeAspect="1"/>
          </p:cNvPicPr>
          <p:nvPr>
            <p:ph idx="1"/>
          </p:nvPr>
        </p:nvPicPr>
        <p:blipFill>
          <a:blip r:embed="rId2"/>
          <a:stretch>
            <a:fillRect/>
          </a:stretch>
        </p:blipFill>
        <p:spPr>
          <a:xfrm>
            <a:off x="720113" y="443060"/>
            <a:ext cx="8565134" cy="5669157"/>
          </a:xfrm>
        </p:spPr>
      </p:pic>
    </p:spTree>
    <p:extLst>
      <p:ext uri="{BB962C8B-B14F-4D97-AF65-F5344CB8AC3E}">
        <p14:creationId xmlns:p14="http://schemas.microsoft.com/office/powerpoint/2010/main" val="2928871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0E68B0-FA86-1E17-6F74-B21F2926966D}"/>
              </a:ext>
            </a:extLst>
          </p:cNvPr>
          <p:cNvPicPr>
            <a:picLocks noGrp="1" noChangeAspect="1"/>
          </p:cNvPicPr>
          <p:nvPr>
            <p:ph idx="1"/>
          </p:nvPr>
        </p:nvPicPr>
        <p:blipFill>
          <a:blip r:embed="rId2"/>
          <a:stretch>
            <a:fillRect/>
          </a:stretch>
        </p:blipFill>
        <p:spPr>
          <a:xfrm>
            <a:off x="1032701" y="942680"/>
            <a:ext cx="9560868" cy="4298952"/>
          </a:xfrm>
        </p:spPr>
      </p:pic>
    </p:spTree>
    <p:extLst>
      <p:ext uri="{BB962C8B-B14F-4D97-AF65-F5344CB8AC3E}">
        <p14:creationId xmlns:p14="http://schemas.microsoft.com/office/powerpoint/2010/main" val="318550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AF4F-DA74-2179-4BD0-A85B69273151}"/>
              </a:ext>
            </a:extLst>
          </p:cNvPr>
          <p:cNvSpPr>
            <a:spLocks noGrp="1"/>
          </p:cNvSpPr>
          <p:nvPr>
            <p:ph type="title"/>
          </p:nvPr>
        </p:nvSpPr>
        <p:spPr/>
        <p:txBody>
          <a:bodyPr>
            <a:normAutofit/>
          </a:bodyPr>
          <a:lstStyle/>
          <a:p>
            <a:r>
              <a:rPr lang="en-US" dirty="0"/>
              <a:t>Implement an image restoration model using Tensor-Flow</a:t>
            </a:r>
          </a:p>
        </p:txBody>
      </p:sp>
      <p:sp>
        <p:nvSpPr>
          <p:cNvPr id="3" name="Content Placeholder 2">
            <a:extLst>
              <a:ext uri="{FF2B5EF4-FFF2-40B4-BE49-F238E27FC236}">
                <a16:creationId xmlns:a16="http://schemas.microsoft.com/office/drawing/2014/main" id="{C85ECC71-48D2-C59B-82BE-922D82507194}"/>
              </a:ext>
            </a:extLst>
          </p:cNvPr>
          <p:cNvSpPr>
            <a:spLocks noGrp="1"/>
          </p:cNvSpPr>
          <p:nvPr>
            <p:ph idx="1"/>
          </p:nvPr>
        </p:nvSpPr>
        <p:spPr/>
        <p:txBody>
          <a:bodyPr/>
          <a:lstStyle/>
          <a:p>
            <a:r>
              <a:rPr lang="en-US" dirty="0"/>
              <a:t>You will first develop a model that can restore corrupted images from the MNIST dataset</a:t>
            </a:r>
          </a:p>
          <a:p>
            <a:r>
              <a:rPr lang="en-US" dirty="0"/>
              <a:t>An Autoencoder( a type of FCN) would be a great candidate</a:t>
            </a:r>
          </a:p>
          <a:p>
            <a:r>
              <a:rPr lang="en-US" dirty="0"/>
              <a:t>Input layer with 784 nodes</a:t>
            </a:r>
          </a:p>
          <a:p>
            <a:r>
              <a:rPr lang="en-US" dirty="0"/>
              <a:t>A hidden layer with 64 nodes, having </a:t>
            </a:r>
            <a:r>
              <a:rPr lang="en-US" dirty="0" err="1"/>
              <a:t>ReLU</a:t>
            </a:r>
            <a:r>
              <a:rPr lang="en-US" dirty="0"/>
              <a:t> activation</a:t>
            </a:r>
          </a:p>
          <a:p>
            <a:r>
              <a:rPr lang="en-US" dirty="0"/>
              <a:t>A hidden layer with 32 nodes, having </a:t>
            </a:r>
            <a:r>
              <a:rPr lang="en-US" dirty="0" err="1"/>
              <a:t>ReLU</a:t>
            </a:r>
            <a:r>
              <a:rPr lang="en-US" dirty="0"/>
              <a:t> activation</a:t>
            </a:r>
          </a:p>
          <a:p>
            <a:r>
              <a:rPr lang="en-US" dirty="0"/>
              <a:t>A hidden layer with 64 nodes, having </a:t>
            </a:r>
            <a:r>
              <a:rPr lang="en-US" dirty="0" err="1"/>
              <a:t>ReLU</a:t>
            </a:r>
            <a:r>
              <a:rPr lang="en-US" dirty="0"/>
              <a:t> activation</a:t>
            </a:r>
          </a:p>
          <a:p>
            <a:r>
              <a:rPr lang="en-US" dirty="0"/>
              <a:t>An output layer with 784 nodes with tanh activation</a:t>
            </a:r>
          </a:p>
        </p:txBody>
      </p:sp>
    </p:spTree>
    <p:extLst>
      <p:ext uri="{BB962C8B-B14F-4D97-AF65-F5344CB8AC3E}">
        <p14:creationId xmlns:p14="http://schemas.microsoft.com/office/powerpoint/2010/main" val="2324336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5A30-40C8-2AE0-EDD5-42EAE33FA416}"/>
              </a:ext>
            </a:extLst>
          </p:cNvPr>
          <p:cNvSpPr>
            <a:spLocks noGrp="1"/>
          </p:cNvSpPr>
          <p:nvPr>
            <p:ph type="title"/>
          </p:nvPr>
        </p:nvSpPr>
        <p:spPr/>
        <p:txBody>
          <a:bodyPr/>
          <a:lstStyle/>
          <a:p>
            <a:r>
              <a:rPr lang="en-US" dirty="0"/>
              <a:t>The Conv2D layer arguments</a:t>
            </a:r>
          </a:p>
        </p:txBody>
      </p:sp>
      <p:sp>
        <p:nvSpPr>
          <p:cNvPr id="3" name="Content Placeholder 2">
            <a:extLst>
              <a:ext uri="{FF2B5EF4-FFF2-40B4-BE49-F238E27FC236}">
                <a16:creationId xmlns:a16="http://schemas.microsoft.com/office/drawing/2014/main" id="{5901393E-43F2-A3B6-DE38-D324EA455331}"/>
              </a:ext>
            </a:extLst>
          </p:cNvPr>
          <p:cNvSpPr>
            <a:spLocks noGrp="1"/>
          </p:cNvSpPr>
          <p:nvPr>
            <p:ph idx="1"/>
          </p:nvPr>
        </p:nvSpPr>
        <p:spPr/>
        <p:txBody>
          <a:bodyPr>
            <a:normAutofit/>
          </a:bodyPr>
          <a:lstStyle/>
          <a:p>
            <a:r>
              <a:rPr lang="en-US" dirty="0"/>
              <a:t>filters—The number of output channels that will be present in the output.</a:t>
            </a:r>
          </a:p>
          <a:p>
            <a:r>
              <a:rPr lang="en-US" dirty="0" err="1"/>
              <a:t>kernel_size</a:t>
            </a:r>
            <a:r>
              <a:rPr lang="en-US" dirty="0"/>
              <a:t>—The convolution window size on the height and width dimensions, in that order.</a:t>
            </a:r>
          </a:p>
          <a:p>
            <a:r>
              <a:rPr lang="en-US" dirty="0"/>
              <a:t>strides—Represents how many pixels are skipped on height and with dimensions (in that order) every time the convolution window shifts on the input. Having a higher value here helps to reduce the size of the convolution output quickly as you go deeper.</a:t>
            </a:r>
          </a:p>
          <a:p>
            <a:endParaRPr lang="en-US" dirty="0"/>
          </a:p>
        </p:txBody>
      </p:sp>
    </p:spTree>
    <p:extLst>
      <p:ext uri="{BB962C8B-B14F-4D97-AF65-F5344CB8AC3E}">
        <p14:creationId xmlns:p14="http://schemas.microsoft.com/office/powerpoint/2010/main" val="292275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5A30-40C8-2AE0-EDD5-42EAE33FA416}"/>
              </a:ext>
            </a:extLst>
          </p:cNvPr>
          <p:cNvSpPr>
            <a:spLocks noGrp="1"/>
          </p:cNvSpPr>
          <p:nvPr>
            <p:ph type="title"/>
          </p:nvPr>
        </p:nvSpPr>
        <p:spPr/>
        <p:txBody>
          <a:bodyPr/>
          <a:lstStyle/>
          <a:p>
            <a:r>
              <a:rPr lang="en-US" dirty="0"/>
              <a:t>The Conv2D layer</a:t>
            </a:r>
          </a:p>
        </p:txBody>
      </p:sp>
      <p:sp>
        <p:nvSpPr>
          <p:cNvPr id="3" name="Content Placeholder 2">
            <a:extLst>
              <a:ext uri="{FF2B5EF4-FFF2-40B4-BE49-F238E27FC236}">
                <a16:creationId xmlns:a16="http://schemas.microsoft.com/office/drawing/2014/main" id="{5901393E-43F2-A3B6-DE38-D324EA455331}"/>
              </a:ext>
            </a:extLst>
          </p:cNvPr>
          <p:cNvSpPr>
            <a:spLocks noGrp="1"/>
          </p:cNvSpPr>
          <p:nvPr>
            <p:ph idx="1"/>
          </p:nvPr>
        </p:nvSpPr>
        <p:spPr/>
        <p:txBody>
          <a:bodyPr>
            <a:normAutofit/>
          </a:bodyPr>
          <a:lstStyle/>
          <a:p>
            <a:r>
              <a:rPr lang="en-US" dirty="0"/>
              <a:t>activation—The nonlinear activation of the convolution layer.</a:t>
            </a:r>
          </a:p>
          <a:p>
            <a:r>
              <a:rPr lang="en-US" dirty="0"/>
              <a:t>padding—Type of padding used for the border while performing the convolution operation. Padding borders gives more control over the size of the output.</a:t>
            </a:r>
          </a:p>
          <a:p>
            <a:r>
              <a:rPr lang="en-US" dirty="0" err="1"/>
              <a:t>input_shape</a:t>
            </a:r>
            <a:r>
              <a:rPr lang="en-US" dirty="0"/>
              <a:t>—A three-dimensional tuple representing the input size on (height, width, channels) dimensions, in that order. Remember that </a:t>
            </a:r>
            <a:r>
              <a:rPr lang="en-US" dirty="0" err="1"/>
              <a:t>Keras</a:t>
            </a:r>
            <a:r>
              <a:rPr lang="en-US" dirty="0"/>
              <a:t> adds an unspecified batch dimension automatically when specifying the shape of the data using this argument.</a:t>
            </a:r>
          </a:p>
        </p:txBody>
      </p:sp>
    </p:spTree>
    <p:extLst>
      <p:ext uri="{BB962C8B-B14F-4D97-AF65-F5344CB8AC3E}">
        <p14:creationId xmlns:p14="http://schemas.microsoft.com/office/powerpoint/2010/main" val="2613022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24EE3C-0E5F-BF11-0B2F-146B926AD1C0}"/>
              </a:ext>
            </a:extLst>
          </p:cNvPr>
          <p:cNvPicPr>
            <a:picLocks noGrp="1" noChangeAspect="1"/>
          </p:cNvPicPr>
          <p:nvPr>
            <p:ph idx="1"/>
          </p:nvPr>
        </p:nvPicPr>
        <p:blipFill>
          <a:blip r:embed="rId2"/>
          <a:stretch>
            <a:fillRect/>
          </a:stretch>
        </p:blipFill>
        <p:spPr>
          <a:xfrm>
            <a:off x="562869" y="378397"/>
            <a:ext cx="10070795" cy="5155137"/>
          </a:xfrm>
        </p:spPr>
      </p:pic>
    </p:spTree>
    <p:extLst>
      <p:ext uri="{BB962C8B-B14F-4D97-AF65-F5344CB8AC3E}">
        <p14:creationId xmlns:p14="http://schemas.microsoft.com/office/powerpoint/2010/main" val="395976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3470F3-B6BC-3C57-50DB-070237F2723B}"/>
              </a:ext>
            </a:extLst>
          </p:cNvPr>
          <p:cNvPicPr>
            <a:picLocks noChangeAspect="1"/>
          </p:cNvPicPr>
          <p:nvPr/>
        </p:nvPicPr>
        <p:blipFill>
          <a:blip r:embed="rId2"/>
          <a:stretch>
            <a:fillRect/>
          </a:stretch>
        </p:blipFill>
        <p:spPr>
          <a:xfrm>
            <a:off x="677113" y="185490"/>
            <a:ext cx="6788915" cy="6571089"/>
          </a:xfrm>
          <a:prstGeom prst="rect">
            <a:avLst/>
          </a:prstGeom>
        </p:spPr>
      </p:pic>
    </p:spTree>
    <p:extLst>
      <p:ext uri="{BB962C8B-B14F-4D97-AF65-F5344CB8AC3E}">
        <p14:creationId xmlns:p14="http://schemas.microsoft.com/office/powerpoint/2010/main" val="2037769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607740-8588-EEEC-D2B0-11DCAB407239}"/>
              </a:ext>
            </a:extLst>
          </p:cNvPr>
          <p:cNvPicPr>
            <a:picLocks noChangeAspect="1"/>
          </p:cNvPicPr>
          <p:nvPr/>
        </p:nvPicPr>
        <p:blipFill>
          <a:blip r:embed="rId2"/>
          <a:stretch>
            <a:fillRect/>
          </a:stretch>
        </p:blipFill>
        <p:spPr>
          <a:xfrm>
            <a:off x="677178" y="547455"/>
            <a:ext cx="8674211" cy="5572249"/>
          </a:xfrm>
          <a:prstGeom prst="rect">
            <a:avLst/>
          </a:prstGeom>
        </p:spPr>
      </p:pic>
    </p:spTree>
    <p:extLst>
      <p:ext uri="{BB962C8B-B14F-4D97-AF65-F5344CB8AC3E}">
        <p14:creationId xmlns:p14="http://schemas.microsoft.com/office/powerpoint/2010/main" val="3184266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100-3176-ED85-3577-794E650005BA}"/>
              </a:ext>
            </a:extLst>
          </p:cNvPr>
          <p:cNvSpPr>
            <a:spLocks noGrp="1"/>
          </p:cNvSpPr>
          <p:nvPr>
            <p:ph type="title"/>
          </p:nvPr>
        </p:nvSpPr>
        <p:spPr/>
        <p:txBody>
          <a:bodyPr/>
          <a:lstStyle/>
          <a:p>
            <a:r>
              <a:rPr lang="en-US" dirty="0"/>
              <a:t>Performance bottlenecks of CNNs</a:t>
            </a:r>
          </a:p>
        </p:txBody>
      </p:sp>
      <p:sp>
        <p:nvSpPr>
          <p:cNvPr id="3" name="Content Placeholder 2">
            <a:extLst>
              <a:ext uri="{FF2B5EF4-FFF2-40B4-BE49-F238E27FC236}">
                <a16:creationId xmlns:a16="http://schemas.microsoft.com/office/drawing/2014/main" id="{F0D3D4C4-94E8-0CC1-C0F1-D9BC39F9AE2E}"/>
              </a:ext>
            </a:extLst>
          </p:cNvPr>
          <p:cNvSpPr>
            <a:spLocks noGrp="1"/>
          </p:cNvSpPr>
          <p:nvPr>
            <p:ph idx="1"/>
          </p:nvPr>
        </p:nvSpPr>
        <p:spPr/>
        <p:txBody>
          <a:bodyPr>
            <a:normAutofit/>
          </a:bodyPr>
          <a:lstStyle/>
          <a:p>
            <a:r>
              <a:rPr lang="en-US" dirty="0"/>
              <a:t>Typically, in a CNN the very first Dense layer after the convolution/pooling layers is considered a performance bottleneck. This is because this layer will usually contain a large proportion of the parameters of the network. </a:t>
            </a:r>
          </a:p>
          <a:p>
            <a:r>
              <a:rPr lang="en-US" dirty="0"/>
              <a:t>Assume you have a CNN where the last pooling layer produces an 8 × 8 × 256 output followed by a Dense layer with 1,024 nodes. This Dense layer would contain 16,778,240 (more than 16 million) parameters. If you don’t pay attention to the first Dense layer of the CNN, you can easily run into out-of-memory errors while running the model.</a:t>
            </a:r>
          </a:p>
        </p:txBody>
      </p:sp>
    </p:spTree>
    <p:extLst>
      <p:ext uri="{BB962C8B-B14F-4D97-AF65-F5344CB8AC3E}">
        <p14:creationId xmlns:p14="http://schemas.microsoft.com/office/powerpoint/2010/main" val="2583902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2A60-45CB-69B1-4172-809D049AEE3C}"/>
              </a:ext>
            </a:extLst>
          </p:cNvPr>
          <p:cNvSpPr>
            <a:spLocks noGrp="1"/>
          </p:cNvSpPr>
          <p:nvPr>
            <p:ph type="title"/>
          </p:nvPr>
        </p:nvSpPr>
        <p:spPr/>
        <p:txBody>
          <a:bodyPr/>
          <a:lstStyle/>
          <a:p>
            <a:r>
              <a:rPr lang="en-US" dirty="0"/>
              <a:t>Test our CNN</a:t>
            </a:r>
          </a:p>
        </p:txBody>
      </p:sp>
      <p:sp>
        <p:nvSpPr>
          <p:cNvPr id="3" name="Content Placeholder 2">
            <a:extLst>
              <a:ext uri="{FF2B5EF4-FFF2-40B4-BE49-F238E27FC236}">
                <a16:creationId xmlns:a16="http://schemas.microsoft.com/office/drawing/2014/main" id="{4CF507AD-6449-C15B-4CD7-75095CC65198}"/>
              </a:ext>
            </a:extLst>
          </p:cNvPr>
          <p:cNvSpPr>
            <a:spLocks noGrp="1"/>
          </p:cNvSpPr>
          <p:nvPr>
            <p:ph idx="1"/>
          </p:nvPr>
        </p:nvSpPr>
        <p:spPr/>
        <p:txBody>
          <a:bodyPr/>
          <a:lstStyle/>
          <a:p>
            <a:r>
              <a:rPr lang="en-US" sz="1800" b="0" i="0" u="none" strike="noStrike" baseline="0" dirty="0" err="1">
                <a:solidFill>
                  <a:srgbClr val="262626"/>
                </a:solidFill>
                <a:latin typeface="Courier"/>
              </a:rPr>
              <a:t>cnn.compile</a:t>
            </a:r>
            <a:r>
              <a:rPr lang="en-US" sz="1800" b="0" i="0" u="none" strike="noStrike" baseline="0" dirty="0">
                <a:solidFill>
                  <a:srgbClr val="262626"/>
                </a:solidFill>
                <a:latin typeface="Courier"/>
              </a:rPr>
              <a:t>(loss='</a:t>
            </a:r>
            <a:r>
              <a:rPr lang="en-US" sz="1800" b="0" i="0" u="none" strike="noStrike" baseline="0" dirty="0" err="1">
                <a:solidFill>
                  <a:srgbClr val="262626"/>
                </a:solidFill>
                <a:latin typeface="Courier"/>
              </a:rPr>
              <a:t>categorical_crossentropy</a:t>
            </a:r>
            <a:r>
              <a:rPr lang="en-US" sz="1800" b="0" i="0" u="none" strike="noStrike" baseline="0" dirty="0">
                <a:solidFill>
                  <a:srgbClr val="262626"/>
                </a:solidFill>
                <a:latin typeface="Courier"/>
              </a:rPr>
              <a:t>', optimizer='</a:t>
            </a:r>
            <a:r>
              <a:rPr lang="en-US" sz="1800" b="0" i="0" u="none" strike="noStrike" baseline="0" dirty="0" err="1">
                <a:solidFill>
                  <a:srgbClr val="262626"/>
                </a:solidFill>
                <a:latin typeface="Courier"/>
              </a:rPr>
              <a:t>adam</a:t>
            </a:r>
            <a:r>
              <a:rPr lang="en-US" sz="1800" b="0" i="0" u="none" strike="noStrike" baseline="0" dirty="0">
                <a:solidFill>
                  <a:srgbClr val="262626"/>
                </a:solidFill>
                <a:latin typeface="Courier"/>
              </a:rPr>
              <a:t>', metrics=['acc’]) </a:t>
            </a:r>
          </a:p>
          <a:p>
            <a:r>
              <a:rPr lang="en-US" sz="1800" b="0" i="0" u="none" strike="noStrike" baseline="0" dirty="0">
                <a:solidFill>
                  <a:srgbClr val="262626"/>
                </a:solidFill>
                <a:latin typeface="Courier"/>
              </a:rPr>
              <a:t>history = </a:t>
            </a:r>
            <a:r>
              <a:rPr lang="en-US" sz="1800" b="0" i="0" u="none" strike="noStrike" baseline="0" dirty="0" err="1">
                <a:solidFill>
                  <a:srgbClr val="262626"/>
                </a:solidFill>
                <a:latin typeface="Courier"/>
              </a:rPr>
              <a:t>cnn.fit</a:t>
            </a:r>
            <a:r>
              <a:rPr lang="en-US" sz="1800" b="0" i="0" u="none" strike="noStrike" baseline="0" dirty="0">
                <a:solidFill>
                  <a:srgbClr val="262626"/>
                </a:solidFill>
                <a:latin typeface="Courier"/>
              </a:rPr>
              <a:t>(</a:t>
            </a:r>
            <a:r>
              <a:rPr lang="en-US" sz="1800" b="0" i="0" u="none" strike="noStrike" baseline="0" dirty="0" err="1">
                <a:solidFill>
                  <a:srgbClr val="262626"/>
                </a:solidFill>
                <a:latin typeface="Courier"/>
              </a:rPr>
              <a:t>tr_data,epochs</a:t>
            </a:r>
            <a:r>
              <a:rPr lang="en-US" sz="1800" b="0" i="0" u="none" strike="noStrike" baseline="0" dirty="0">
                <a:solidFill>
                  <a:srgbClr val="262626"/>
                </a:solidFill>
                <a:latin typeface="Courier"/>
              </a:rPr>
              <a:t>=25)</a:t>
            </a:r>
            <a:endParaRPr lang="en-US" dirty="0"/>
          </a:p>
        </p:txBody>
      </p:sp>
    </p:spTree>
    <p:extLst>
      <p:ext uri="{BB962C8B-B14F-4D97-AF65-F5344CB8AC3E}">
        <p14:creationId xmlns:p14="http://schemas.microsoft.com/office/powerpoint/2010/main" val="1388385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F69B-82BA-040A-AD42-0553B3113C4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D245300-1EB3-5B97-A93D-82053B8C65EF}"/>
              </a:ext>
            </a:extLst>
          </p:cNvPr>
          <p:cNvSpPr>
            <a:spLocks noGrp="1"/>
          </p:cNvSpPr>
          <p:nvPr>
            <p:ph idx="1"/>
          </p:nvPr>
        </p:nvSpPr>
        <p:spPr/>
        <p:txBody>
          <a:bodyPr/>
          <a:lstStyle/>
          <a:p>
            <a:r>
              <a:rPr lang="en-US" dirty="0"/>
              <a:t>It seems we are getting good at training accuracies (denoted by acc) and creating a steady reduction of the training loss (denoted by loss) for the task of identifying vehicles (around 72.2% accuracy). </a:t>
            </a:r>
          </a:p>
          <a:p>
            <a:r>
              <a:rPr lang="en-US" dirty="0"/>
              <a:t>But we can go for far better accuracies by employing various techniques that we will cover later</a:t>
            </a:r>
          </a:p>
        </p:txBody>
      </p:sp>
    </p:spTree>
    <p:extLst>
      <p:ext uri="{BB962C8B-B14F-4D97-AF65-F5344CB8AC3E}">
        <p14:creationId xmlns:p14="http://schemas.microsoft.com/office/powerpoint/2010/main" val="2151334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2178-D42B-348D-5084-D4C31BD4F013}"/>
              </a:ext>
            </a:extLst>
          </p:cNvPr>
          <p:cNvSpPr>
            <a:spLocks noGrp="1"/>
          </p:cNvSpPr>
          <p:nvPr>
            <p:ph type="title"/>
          </p:nvPr>
        </p:nvSpPr>
        <p:spPr/>
        <p:txBody>
          <a:bodyPr/>
          <a:lstStyle/>
          <a:p>
            <a:r>
              <a:rPr lang="en-US" dirty="0"/>
              <a:t>Recurrent Neural Network</a:t>
            </a:r>
          </a:p>
        </p:txBody>
      </p:sp>
      <p:sp>
        <p:nvSpPr>
          <p:cNvPr id="3" name="Content Placeholder 2">
            <a:extLst>
              <a:ext uri="{FF2B5EF4-FFF2-40B4-BE49-F238E27FC236}">
                <a16:creationId xmlns:a16="http://schemas.microsoft.com/office/drawing/2014/main" id="{5005BBDC-FE8E-9673-5C7C-9851A37B76A2}"/>
              </a:ext>
            </a:extLst>
          </p:cNvPr>
          <p:cNvSpPr>
            <a:spLocks noGrp="1"/>
          </p:cNvSpPr>
          <p:nvPr>
            <p:ph idx="1"/>
          </p:nvPr>
        </p:nvSpPr>
        <p:spPr/>
        <p:txBody>
          <a:bodyPr/>
          <a:lstStyle/>
          <a:p>
            <a:r>
              <a:rPr lang="en-US" dirty="0"/>
              <a:t>Given the data for CO2 concentration over the last three decades. You have been tasked with developing a machine learning model that predicts CO2 concentration for the next five years. </a:t>
            </a:r>
          </a:p>
          <a:p>
            <a:r>
              <a:rPr lang="en-US" dirty="0"/>
              <a:t>RNN can be used for this task</a:t>
            </a:r>
          </a:p>
          <a:p>
            <a:pPr marL="0" indent="0">
              <a:buNone/>
            </a:pPr>
            <a:endParaRPr lang="en-US" dirty="0"/>
          </a:p>
        </p:txBody>
      </p:sp>
    </p:spTree>
    <p:extLst>
      <p:ext uri="{BB962C8B-B14F-4D97-AF65-F5344CB8AC3E}">
        <p14:creationId xmlns:p14="http://schemas.microsoft.com/office/powerpoint/2010/main" val="1496923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ACDD-9C2A-5CFE-AB80-3C0CA1768843}"/>
              </a:ext>
            </a:extLst>
          </p:cNvPr>
          <p:cNvSpPr>
            <a:spLocks noGrp="1"/>
          </p:cNvSpPr>
          <p:nvPr>
            <p:ph type="title"/>
          </p:nvPr>
        </p:nvSpPr>
        <p:spPr/>
        <p:txBody>
          <a:bodyPr/>
          <a:lstStyle/>
          <a:p>
            <a:r>
              <a:rPr lang="en-US" dirty="0"/>
              <a:t>RNNs</a:t>
            </a:r>
          </a:p>
        </p:txBody>
      </p:sp>
      <p:sp>
        <p:nvSpPr>
          <p:cNvPr id="3" name="Content Placeholder 2">
            <a:extLst>
              <a:ext uri="{FF2B5EF4-FFF2-40B4-BE49-F238E27FC236}">
                <a16:creationId xmlns:a16="http://schemas.microsoft.com/office/drawing/2014/main" id="{51D443C4-5D68-095A-7B35-1AA9E60B2376}"/>
              </a:ext>
            </a:extLst>
          </p:cNvPr>
          <p:cNvSpPr>
            <a:spLocks noGrp="1"/>
          </p:cNvSpPr>
          <p:nvPr>
            <p:ph idx="1"/>
          </p:nvPr>
        </p:nvSpPr>
        <p:spPr/>
        <p:txBody>
          <a:bodyPr>
            <a:normAutofit/>
          </a:bodyPr>
          <a:lstStyle/>
          <a:p>
            <a:r>
              <a:rPr lang="en-US" dirty="0"/>
              <a:t>Typical feed-forward networks (i.e., fully connected networks, CNNs) cannot learn from time series data without special adaptations. However, there is a special type of neural network that is designed to learn from time series data. These networks are generally known as RNNs. RNNs not only use the current input to make a prediction, but also use the memory of the network from past time steps, at a given time step.</a:t>
            </a:r>
          </a:p>
        </p:txBody>
      </p:sp>
    </p:spTree>
    <p:extLst>
      <p:ext uri="{BB962C8B-B14F-4D97-AF65-F5344CB8AC3E}">
        <p14:creationId xmlns:p14="http://schemas.microsoft.com/office/powerpoint/2010/main" val="85784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16B6-3B5E-6B67-ABAF-645699F6E2F3}"/>
              </a:ext>
            </a:extLst>
          </p:cNvPr>
          <p:cNvSpPr>
            <a:spLocks noGrp="1"/>
          </p:cNvSpPr>
          <p:nvPr>
            <p:ph type="title"/>
          </p:nvPr>
        </p:nvSpPr>
        <p:spPr/>
        <p:txBody>
          <a:bodyPr/>
          <a:lstStyle/>
          <a:p>
            <a:r>
              <a:rPr lang="en-US" dirty="0"/>
              <a:t>Loading the data</a:t>
            </a:r>
          </a:p>
        </p:txBody>
      </p:sp>
      <p:sp>
        <p:nvSpPr>
          <p:cNvPr id="3" name="Content Placeholder 2">
            <a:extLst>
              <a:ext uri="{FF2B5EF4-FFF2-40B4-BE49-F238E27FC236}">
                <a16:creationId xmlns:a16="http://schemas.microsoft.com/office/drawing/2014/main" id="{5461A799-ED71-64EF-7AB1-0591FE175748}"/>
              </a:ext>
            </a:extLst>
          </p:cNvPr>
          <p:cNvSpPr>
            <a:spLocks noGrp="1"/>
          </p:cNvSpPr>
          <p:nvPr>
            <p:ph idx="1"/>
          </p:nvPr>
        </p:nvSpPr>
        <p:spPr/>
        <p:txBody>
          <a:bodyPr/>
          <a:lstStyle/>
          <a:p>
            <a:pPr algn="l"/>
            <a:r>
              <a:rPr lang="en-US" sz="1800" b="0" i="0" u="none" strike="noStrike" baseline="0" dirty="0">
                <a:solidFill>
                  <a:srgbClr val="000000"/>
                </a:solidFill>
                <a:latin typeface="Courier"/>
              </a:rPr>
              <a:t>from </a:t>
            </a:r>
            <a:r>
              <a:rPr lang="en-US" sz="1800" b="0" i="0" u="none" strike="noStrike" baseline="0" dirty="0" err="1">
                <a:solidFill>
                  <a:srgbClr val="000000"/>
                </a:solidFill>
                <a:latin typeface="Courier"/>
              </a:rPr>
              <a:t>tensorflow.keras.datasets.mnist</a:t>
            </a:r>
            <a:r>
              <a:rPr lang="en-US" sz="1800" b="0" i="0" u="none" strike="noStrike" baseline="0" dirty="0">
                <a:solidFill>
                  <a:srgbClr val="000000"/>
                </a:solidFill>
                <a:latin typeface="Courier"/>
              </a:rPr>
              <a:t> import </a:t>
            </a:r>
            <a:r>
              <a:rPr lang="en-US" sz="1800" b="0" i="0" u="none" strike="noStrike" baseline="0" dirty="0" err="1">
                <a:solidFill>
                  <a:srgbClr val="000000"/>
                </a:solidFill>
                <a:latin typeface="Courier"/>
              </a:rPr>
              <a:t>load_data</a:t>
            </a:r>
            <a:endParaRPr lang="en-US" sz="1800" b="0" i="0" u="none" strike="noStrike" baseline="0" dirty="0">
              <a:solidFill>
                <a:srgbClr val="000000"/>
              </a:solidFill>
              <a:latin typeface="Courier"/>
            </a:endParaRPr>
          </a:p>
          <a:p>
            <a:pPr algn="l"/>
            <a:r>
              <a:rPr lang="en-US" sz="1800" b="0" i="0" u="none" strike="noStrike" baseline="0" dirty="0">
                <a:solidFill>
                  <a:srgbClr val="262626"/>
                </a:solidFill>
                <a:latin typeface="Courier"/>
              </a:rPr>
              <a:t>(</a:t>
            </a:r>
            <a:r>
              <a:rPr lang="en-US" sz="1800" b="0" i="0" u="none" strike="noStrike" baseline="0" dirty="0" err="1">
                <a:solidFill>
                  <a:srgbClr val="262626"/>
                </a:solidFill>
                <a:latin typeface="Courier"/>
              </a:rPr>
              <a:t>x_train</a:t>
            </a:r>
            <a:r>
              <a:rPr lang="en-US" sz="1800" b="0" i="0" u="none" strike="noStrike" baseline="0" dirty="0">
                <a:solidFill>
                  <a:srgbClr val="262626"/>
                </a:solidFill>
                <a:latin typeface="Courier"/>
              </a:rPr>
              <a:t>, </a:t>
            </a:r>
            <a:r>
              <a:rPr lang="en-US" sz="1800" b="0" i="0" u="none" strike="noStrike" baseline="0" dirty="0" err="1">
                <a:solidFill>
                  <a:srgbClr val="262626"/>
                </a:solidFill>
                <a:latin typeface="Courier"/>
              </a:rPr>
              <a:t>y_train</a:t>
            </a:r>
            <a:r>
              <a:rPr lang="en-US" sz="1800" b="0" i="0" u="none" strike="noStrike" baseline="0" dirty="0">
                <a:solidFill>
                  <a:srgbClr val="262626"/>
                </a:solidFill>
                <a:latin typeface="Courier"/>
              </a:rPr>
              <a:t>), (</a:t>
            </a:r>
            <a:r>
              <a:rPr lang="en-US" sz="1800" b="0" i="0" u="none" strike="noStrike" baseline="0" dirty="0" err="1">
                <a:solidFill>
                  <a:srgbClr val="262626"/>
                </a:solidFill>
                <a:latin typeface="Courier"/>
              </a:rPr>
              <a:t>x_test</a:t>
            </a:r>
            <a:r>
              <a:rPr lang="en-US" sz="1800" b="0" i="0" u="none" strike="noStrike" baseline="0" dirty="0">
                <a:solidFill>
                  <a:srgbClr val="262626"/>
                </a:solidFill>
                <a:latin typeface="Courier"/>
              </a:rPr>
              <a:t>, </a:t>
            </a:r>
            <a:r>
              <a:rPr lang="en-US" sz="1800" b="0" i="0" u="none" strike="noStrike" baseline="0" dirty="0" err="1">
                <a:solidFill>
                  <a:srgbClr val="262626"/>
                </a:solidFill>
                <a:latin typeface="Courier"/>
              </a:rPr>
              <a:t>y_test</a:t>
            </a:r>
            <a:r>
              <a:rPr lang="en-US" sz="1800" b="0" i="0" u="none" strike="noStrike" baseline="0" dirty="0">
                <a:solidFill>
                  <a:srgbClr val="262626"/>
                </a:solidFill>
                <a:latin typeface="Courier"/>
              </a:rPr>
              <a:t>) = </a:t>
            </a:r>
            <a:r>
              <a:rPr lang="en-US" sz="1800" b="0" i="0" u="none" strike="noStrike" baseline="0" dirty="0" err="1">
                <a:solidFill>
                  <a:srgbClr val="262626"/>
                </a:solidFill>
                <a:latin typeface="Courier"/>
              </a:rPr>
              <a:t>load_data</a:t>
            </a:r>
            <a:r>
              <a:rPr lang="en-US" sz="1800" b="0" i="0" u="none" strike="noStrike" baseline="0" dirty="0">
                <a:solidFill>
                  <a:srgbClr val="262626"/>
                </a:solidFill>
                <a:latin typeface="Courier"/>
              </a:rPr>
              <a:t>()</a:t>
            </a:r>
            <a:endParaRPr lang="en-US" dirty="0"/>
          </a:p>
        </p:txBody>
      </p:sp>
    </p:spTree>
    <p:extLst>
      <p:ext uri="{BB962C8B-B14F-4D97-AF65-F5344CB8AC3E}">
        <p14:creationId xmlns:p14="http://schemas.microsoft.com/office/powerpoint/2010/main" val="19754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A8F9E6-B046-5E12-C857-C8DA98B040EE}"/>
              </a:ext>
            </a:extLst>
          </p:cNvPr>
          <p:cNvPicPr>
            <a:picLocks noGrp="1" noChangeAspect="1"/>
          </p:cNvPicPr>
          <p:nvPr>
            <p:ph idx="1"/>
          </p:nvPr>
        </p:nvPicPr>
        <p:blipFill>
          <a:blip r:embed="rId2"/>
          <a:stretch>
            <a:fillRect/>
          </a:stretch>
        </p:blipFill>
        <p:spPr>
          <a:xfrm>
            <a:off x="1659119" y="649293"/>
            <a:ext cx="6867872" cy="5188580"/>
          </a:xfrm>
        </p:spPr>
      </p:pic>
    </p:spTree>
    <p:extLst>
      <p:ext uri="{BB962C8B-B14F-4D97-AF65-F5344CB8AC3E}">
        <p14:creationId xmlns:p14="http://schemas.microsoft.com/office/powerpoint/2010/main" val="2590404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69716F-3A4B-4D42-A137-05DC994C58D0}"/>
              </a:ext>
            </a:extLst>
          </p:cNvPr>
          <p:cNvPicPr>
            <a:picLocks noChangeAspect="1"/>
          </p:cNvPicPr>
          <p:nvPr/>
        </p:nvPicPr>
        <p:blipFill>
          <a:blip r:embed="rId2"/>
          <a:stretch>
            <a:fillRect/>
          </a:stretch>
        </p:blipFill>
        <p:spPr>
          <a:xfrm>
            <a:off x="1603162" y="955207"/>
            <a:ext cx="7239180" cy="5220459"/>
          </a:xfrm>
          <a:prstGeom prst="rect">
            <a:avLst/>
          </a:prstGeom>
        </p:spPr>
      </p:pic>
    </p:spTree>
    <p:extLst>
      <p:ext uri="{BB962C8B-B14F-4D97-AF65-F5344CB8AC3E}">
        <p14:creationId xmlns:p14="http://schemas.microsoft.com/office/powerpoint/2010/main" val="3240086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CD8F-E776-62A8-5747-44E382DB5779}"/>
              </a:ext>
            </a:extLst>
          </p:cNvPr>
          <p:cNvSpPr>
            <a:spLocks noGrp="1"/>
          </p:cNvSpPr>
          <p:nvPr>
            <p:ph type="title"/>
          </p:nvPr>
        </p:nvSpPr>
        <p:spPr/>
        <p:txBody>
          <a:bodyPr/>
          <a:lstStyle/>
          <a:p>
            <a:r>
              <a:rPr lang="en-US" dirty="0"/>
              <a:t>Understanding the data</a:t>
            </a:r>
          </a:p>
        </p:txBody>
      </p:sp>
      <p:sp>
        <p:nvSpPr>
          <p:cNvPr id="3" name="Content Placeholder 2">
            <a:extLst>
              <a:ext uri="{FF2B5EF4-FFF2-40B4-BE49-F238E27FC236}">
                <a16:creationId xmlns:a16="http://schemas.microsoft.com/office/drawing/2014/main" id="{A4D97707-FEB1-A8FE-8CE8-E691A77E9314}"/>
              </a:ext>
            </a:extLst>
          </p:cNvPr>
          <p:cNvSpPr>
            <a:spLocks noGrp="1"/>
          </p:cNvSpPr>
          <p:nvPr>
            <p:ph idx="1"/>
          </p:nvPr>
        </p:nvSpPr>
        <p:spPr/>
        <p:txBody>
          <a:bodyPr/>
          <a:lstStyle/>
          <a:p>
            <a:pPr algn="l"/>
            <a:r>
              <a:rPr lang="en-US" sz="1800" b="0" i="0" u="none" strike="noStrike" baseline="0" dirty="0">
                <a:solidFill>
                  <a:srgbClr val="001CA7"/>
                </a:solidFill>
                <a:latin typeface="NewBaskerville-Roman"/>
                <a:hlinkClick r:id="rId2"/>
              </a:rPr>
              <a:t>https://datahub.io/core/co2-ppm/r/co2-mm-gl.csv</a:t>
            </a:r>
            <a:endParaRPr lang="en-US" sz="1800" b="0" i="0" u="none" strike="noStrike" baseline="0" dirty="0">
              <a:solidFill>
                <a:srgbClr val="001CA7"/>
              </a:solidFill>
              <a:latin typeface="NewBaskerville-Roman"/>
            </a:endParaRPr>
          </a:p>
          <a:p>
            <a:pPr algn="l"/>
            <a:r>
              <a:rPr lang="en-US" dirty="0"/>
              <a:t>Each datapoint has a date (YYYY-MM-DD format) and a floating-point value representing the CO2 concentration in CSV format</a:t>
            </a:r>
          </a:p>
        </p:txBody>
      </p:sp>
      <p:pic>
        <p:nvPicPr>
          <p:cNvPr id="5" name="Picture 4">
            <a:extLst>
              <a:ext uri="{FF2B5EF4-FFF2-40B4-BE49-F238E27FC236}">
                <a16:creationId xmlns:a16="http://schemas.microsoft.com/office/drawing/2014/main" id="{B1049AD4-726A-0037-6835-2850EE3F1010}"/>
              </a:ext>
            </a:extLst>
          </p:cNvPr>
          <p:cNvPicPr>
            <a:picLocks noChangeAspect="1"/>
          </p:cNvPicPr>
          <p:nvPr/>
        </p:nvPicPr>
        <p:blipFill>
          <a:blip r:embed="rId3"/>
          <a:stretch>
            <a:fillRect/>
          </a:stretch>
        </p:blipFill>
        <p:spPr>
          <a:xfrm>
            <a:off x="1052231" y="3102967"/>
            <a:ext cx="5407634" cy="2939614"/>
          </a:xfrm>
          <a:prstGeom prst="rect">
            <a:avLst/>
          </a:prstGeom>
        </p:spPr>
      </p:pic>
    </p:spTree>
    <p:extLst>
      <p:ext uri="{BB962C8B-B14F-4D97-AF65-F5344CB8AC3E}">
        <p14:creationId xmlns:p14="http://schemas.microsoft.com/office/powerpoint/2010/main" val="762411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B923-069A-D2F7-AFBF-CD1B3BB394E1}"/>
              </a:ext>
            </a:extLst>
          </p:cNvPr>
          <p:cNvSpPr>
            <a:spLocks noGrp="1"/>
          </p:cNvSpPr>
          <p:nvPr>
            <p:ph type="title"/>
          </p:nvPr>
        </p:nvSpPr>
        <p:spPr/>
        <p:txBody>
          <a:bodyPr/>
          <a:lstStyle/>
          <a:p>
            <a:r>
              <a:rPr lang="en-US" dirty="0"/>
              <a:t>Visualize the data</a:t>
            </a:r>
          </a:p>
        </p:txBody>
      </p:sp>
      <p:pic>
        <p:nvPicPr>
          <p:cNvPr id="5" name="Content Placeholder 4">
            <a:extLst>
              <a:ext uri="{FF2B5EF4-FFF2-40B4-BE49-F238E27FC236}">
                <a16:creationId xmlns:a16="http://schemas.microsoft.com/office/drawing/2014/main" id="{30E56D55-1033-007C-3FCD-7F62BFFE5CB1}"/>
              </a:ext>
            </a:extLst>
          </p:cNvPr>
          <p:cNvPicPr>
            <a:picLocks noGrp="1" noChangeAspect="1"/>
          </p:cNvPicPr>
          <p:nvPr>
            <p:ph idx="1"/>
          </p:nvPr>
        </p:nvPicPr>
        <p:blipFill>
          <a:blip r:embed="rId2"/>
          <a:stretch>
            <a:fillRect/>
          </a:stretch>
        </p:blipFill>
        <p:spPr>
          <a:xfrm>
            <a:off x="1849574" y="1825625"/>
            <a:ext cx="8492852" cy="4351338"/>
          </a:xfrm>
        </p:spPr>
      </p:pic>
    </p:spTree>
    <p:extLst>
      <p:ext uri="{BB962C8B-B14F-4D97-AF65-F5344CB8AC3E}">
        <p14:creationId xmlns:p14="http://schemas.microsoft.com/office/powerpoint/2010/main" val="945788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6453-A2F5-E9C2-DBE7-439E492D4D42}"/>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8CC6CA6A-C442-012E-6FE8-9CE9C2A09B5C}"/>
              </a:ext>
            </a:extLst>
          </p:cNvPr>
          <p:cNvSpPr>
            <a:spLocks noGrp="1"/>
          </p:cNvSpPr>
          <p:nvPr>
            <p:ph idx="1"/>
          </p:nvPr>
        </p:nvSpPr>
        <p:spPr/>
        <p:txBody>
          <a:bodyPr/>
          <a:lstStyle/>
          <a:p>
            <a:r>
              <a:rPr lang="en-US" dirty="0"/>
              <a:t>data has an upward trend and short repetitive cycles.</a:t>
            </a:r>
          </a:p>
          <a:p>
            <a:r>
              <a:rPr lang="en-US" dirty="0"/>
              <a:t>The range increases as we go further and further down the timeline.</a:t>
            </a:r>
          </a:p>
          <a:p>
            <a:r>
              <a:rPr lang="en-US" dirty="0"/>
              <a:t>But if you forget the absolute values and think about this data relative to the previous value, you will see that it moves between a very small range of values (appx –2.0 to +1.5)</a:t>
            </a:r>
          </a:p>
          <a:p>
            <a:r>
              <a:rPr lang="en-US" dirty="0"/>
              <a:t>Let’s create a new col avg diff and plot the col</a:t>
            </a:r>
          </a:p>
          <a:p>
            <a:endParaRPr lang="en-US" dirty="0"/>
          </a:p>
          <a:p>
            <a:r>
              <a:rPr lang="en-US" sz="2800" b="0" i="0" u="none" strike="noStrike" baseline="0" dirty="0">
                <a:solidFill>
                  <a:srgbClr val="262626"/>
                </a:solidFill>
                <a:latin typeface="Courier"/>
              </a:rPr>
              <a:t>data["Average Diff"]=data["Average"] - data["Average"].shift(1).</a:t>
            </a:r>
            <a:r>
              <a:rPr lang="en-US" sz="2800" b="0" i="0" u="none" strike="noStrike" baseline="0" dirty="0" err="1">
                <a:solidFill>
                  <a:srgbClr val="262626"/>
                </a:solidFill>
                <a:latin typeface="Courier"/>
              </a:rPr>
              <a:t>fillna</a:t>
            </a:r>
            <a:r>
              <a:rPr lang="en-US" sz="2800" b="0" i="0" u="none" strike="noStrike" baseline="0" dirty="0">
                <a:solidFill>
                  <a:srgbClr val="262626"/>
                </a:solidFill>
                <a:latin typeface="Courier"/>
              </a:rPr>
              <a:t>(method='</a:t>
            </a:r>
            <a:r>
              <a:rPr lang="en-US" sz="2800" b="0" i="0" u="none" strike="noStrike" baseline="0" dirty="0" err="1">
                <a:solidFill>
                  <a:srgbClr val="262626"/>
                </a:solidFill>
                <a:latin typeface="Courier"/>
              </a:rPr>
              <a:t>bfill</a:t>
            </a:r>
            <a:r>
              <a:rPr lang="en-US" sz="2800" b="0" i="0" u="none" strike="noStrike" baseline="0" dirty="0">
                <a:solidFill>
                  <a:srgbClr val="262626"/>
                </a:solidFill>
                <a:latin typeface="Courier"/>
              </a:rPr>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07847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1DAE6A-D496-2EBA-3D50-6C62519C4A3F}"/>
              </a:ext>
            </a:extLst>
          </p:cNvPr>
          <p:cNvPicPr>
            <a:picLocks noChangeAspect="1"/>
          </p:cNvPicPr>
          <p:nvPr/>
        </p:nvPicPr>
        <p:blipFill>
          <a:blip r:embed="rId2"/>
          <a:stretch>
            <a:fillRect/>
          </a:stretch>
        </p:blipFill>
        <p:spPr>
          <a:xfrm>
            <a:off x="527115" y="669701"/>
            <a:ext cx="10637949" cy="5518597"/>
          </a:xfrm>
          <a:prstGeom prst="rect">
            <a:avLst/>
          </a:prstGeom>
        </p:spPr>
      </p:pic>
    </p:spTree>
    <p:extLst>
      <p:ext uri="{BB962C8B-B14F-4D97-AF65-F5344CB8AC3E}">
        <p14:creationId xmlns:p14="http://schemas.microsoft.com/office/powerpoint/2010/main" val="4211313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5963-D1A6-0A81-E97D-66DD7ED642F3}"/>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90FEAE3-350E-AE83-422F-31CE68E0E30A}"/>
              </a:ext>
            </a:extLst>
          </p:cNvPr>
          <p:cNvSpPr>
            <a:spLocks noGrp="1"/>
          </p:cNvSpPr>
          <p:nvPr>
            <p:ph idx="1"/>
          </p:nvPr>
        </p:nvSpPr>
        <p:spPr/>
        <p:txBody>
          <a:bodyPr/>
          <a:lstStyle/>
          <a:p>
            <a:r>
              <a:rPr lang="en-US" dirty="0"/>
              <a:t>From an ever-increasing data stream, we have gone to a stream that changes within a short vertical span. The next step is creating batches of data for the model to learn. How do we create batches of data for a time series problem?</a:t>
            </a:r>
          </a:p>
          <a:p>
            <a:r>
              <a:rPr lang="en-US" dirty="0"/>
              <a:t>Remember, we cannot just randomly sample data naively, as each input depends on its predecessors.</a:t>
            </a:r>
          </a:p>
          <a:p>
            <a:r>
              <a:rPr lang="en-US" dirty="0"/>
              <a:t>Let’s assume we want to use 12 past CO2 concentration values (i.e., 12 time steps) to predict the current CO2 concentration value</a:t>
            </a:r>
          </a:p>
        </p:txBody>
      </p:sp>
    </p:spTree>
    <p:extLst>
      <p:ext uri="{BB962C8B-B14F-4D97-AF65-F5344CB8AC3E}">
        <p14:creationId xmlns:p14="http://schemas.microsoft.com/office/powerpoint/2010/main" val="4100626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C9F62D-B9D3-317C-41F9-EAF57459AEC9}"/>
              </a:ext>
            </a:extLst>
          </p:cNvPr>
          <p:cNvPicPr>
            <a:picLocks noGrp="1" noChangeAspect="1"/>
          </p:cNvPicPr>
          <p:nvPr>
            <p:ph idx="1"/>
          </p:nvPr>
        </p:nvPicPr>
        <p:blipFill>
          <a:blip r:embed="rId2"/>
          <a:stretch>
            <a:fillRect/>
          </a:stretch>
        </p:blipFill>
        <p:spPr>
          <a:xfrm>
            <a:off x="970961" y="914355"/>
            <a:ext cx="9304255" cy="4645710"/>
          </a:xfrm>
        </p:spPr>
      </p:pic>
    </p:spTree>
    <p:extLst>
      <p:ext uri="{BB962C8B-B14F-4D97-AF65-F5344CB8AC3E}">
        <p14:creationId xmlns:p14="http://schemas.microsoft.com/office/powerpoint/2010/main" val="743392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59CE61-F753-BD60-32D2-C03787F042F3}"/>
              </a:ext>
            </a:extLst>
          </p:cNvPr>
          <p:cNvPicPr>
            <a:picLocks noGrp="1" noChangeAspect="1"/>
          </p:cNvPicPr>
          <p:nvPr>
            <p:ph idx="1"/>
          </p:nvPr>
        </p:nvPicPr>
        <p:blipFill>
          <a:blip r:embed="rId2"/>
          <a:stretch>
            <a:fillRect/>
          </a:stretch>
        </p:blipFill>
        <p:spPr>
          <a:xfrm>
            <a:off x="612469" y="520805"/>
            <a:ext cx="11284563" cy="3903711"/>
          </a:xfrm>
        </p:spPr>
      </p:pic>
    </p:spTree>
    <p:extLst>
      <p:ext uri="{BB962C8B-B14F-4D97-AF65-F5344CB8AC3E}">
        <p14:creationId xmlns:p14="http://schemas.microsoft.com/office/powerpoint/2010/main" val="904011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C046-D143-D4DF-2957-2628F52EA50E}"/>
              </a:ext>
            </a:extLst>
          </p:cNvPr>
          <p:cNvSpPr>
            <a:spLocks noGrp="1"/>
          </p:cNvSpPr>
          <p:nvPr>
            <p:ph type="title"/>
          </p:nvPr>
        </p:nvSpPr>
        <p:spPr/>
        <p:txBody>
          <a:bodyPr/>
          <a:lstStyle/>
          <a:p>
            <a:r>
              <a:rPr lang="en-US" dirty="0"/>
              <a:t>Implementing the model</a:t>
            </a:r>
          </a:p>
        </p:txBody>
      </p:sp>
      <p:sp>
        <p:nvSpPr>
          <p:cNvPr id="3" name="Content Placeholder 2">
            <a:extLst>
              <a:ext uri="{FF2B5EF4-FFF2-40B4-BE49-F238E27FC236}">
                <a16:creationId xmlns:a16="http://schemas.microsoft.com/office/drawing/2014/main" id="{3FA1FE34-E53D-91EA-11E9-DD39F5A72EF3}"/>
              </a:ext>
            </a:extLst>
          </p:cNvPr>
          <p:cNvSpPr>
            <a:spLocks noGrp="1"/>
          </p:cNvSpPr>
          <p:nvPr>
            <p:ph idx="1"/>
          </p:nvPr>
        </p:nvSpPr>
        <p:spPr/>
        <p:txBody>
          <a:bodyPr/>
          <a:lstStyle/>
          <a:p>
            <a:pPr marL="0" indent="0">
              <a:buNone/>
            </a:pPr>
            <a:r>
              <a:rPr lang="en-US" dirty="0"/>
              <a:t>from </a:t>
            </a:r>
            <a:r>
              <a:rPr lang="en-US" dirty="0" err="1"/>
              <a:t>tensorflow.keras</a:t>
            </a:r>
            <a:r>
              <a:rPr lang="en-US" dirty="0"/>
              <a:t> import layers, models</a:t>
            </a:r>
          </a:p>
          <a:p>
            <a:pPr marL="0" indent="0">
              <a:buNone/>
            </a:pPr>
            <a:r>
              <a:rPr lang="en-US" dirty="0" err="1"/>
              <a:t>rnn</a:t>
            </a:r>
            <a:r>
              <a:rPr lang="en-US" dirty="0"/>
              <a:t> = </a:t>
            </a:r>
            <a:r>
              <a:rPr lang="en-US" dirty="0" err="1"/>
              <a:t>models.Sequential</a:t>
            </a:r>
            <a:r>
              <a:rPr lang="en-US" dirty="0"/>
              <a:t>([</a:t>
            </a:r>
          </a:p>
          <a:p>
            <a:pPr marL="0" indent="0">
              <a:buNone/>
            </a:pPr>
            <a:r>
              <a:rPr lang="en-US" dirty="0"/>
              <a:t>	</a:t>
            </a:r>
            <a:r>
              <a:rPr lang="en-US" dirty="0" err="1"/>
              <a:t>layers.SimpleRNN</a:t>
            </a:r>
            <a:r>
              <a:rPr lang="en-US" dirty="0"/>
              <a:t>(64),</a:t>
            </a:r>
          </a:p>
          <a:p>
            <a:pPr marL="0" indent="0">
              <a:buNone/>
            </a:pPr>
            <a:r>
              <a:rPr lang="en-US" dirty="0"/>
              <a:t>	</a:t>
            </a:r>
            <a:r>
              <a:rPr lang="en-US" dirty="0" err="1"/>
              <a:t>layers.Dense</a:t>
            </a:r>
            <a:r>
              <a:rPr lang="en-US" dirty="0"/>
              <a:t>(64, activation='</a:t>
            </a:r>
            <a:r>
              <a:rPr lang="en-US" dirty="0" err="1"/>
              <a:t>relu</a:t>
            </a:r>
            <a:r>
              <a:rPr lang="en-US" dirty="0"/>
              <a:t>’),</a:t>
            </a:r>
          </a:p>
          <a:p>
            <a:pPr marL="0" indent="0">
              <a:buNone/>
            </a:pPr>
            <a:r>
              <a:rPr lang="en-US" dirty="0"/>
              <a:t>	</a:t>
            </a:r>
            <a:r>
              <a:rPr lang="en-US" dirty="0" err="1"/>
              <a:t>layers.Dense</a:t>
            </a:r>
            <a:r>
              <a:rPr lang="en-US" dirty="0"/>
              <a:t>(1)</a:t>
            </a:r>
          </a:p>
          <a:p>
            <a:r>
              <a:rPr lang="en-US" dirty="0"/>
              <a:t>])</a:t>
            </a:r>
          </a:p>
        </p:txBody>
      </p:sp>
    </p:spTree>
    <p:extLst>
      <p:ext uri="{BB962C8B-B14F-4D97-AF65-F5344CB8AC3E}">
        <p14:creationId xmlns:p14="http://schemas.microsoft.com/office/powerpoint/2010/main" val="135849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580-9D9C-422B-4D36-1C9074FCF4F5}"/>
              </a:ext>
            </a:extLst>
          </p:cNvPr>
          <p:cNvSpPr>
            <a:spLocks noGrp="1"/>
          </p:cNvSpPr>
          <p:nvPr>
            <p:ph type="title"/>
          </p:nvPr>
        </p:nvSpPr>
        <p:spPr/>
        <p:txBody>
          <a:bodyPr/>
          <a:lstStyle/>
          <a:p>
            <a:r>
              <a:rPr lang="en-US" dirty="0"/>
              <a:t>Basic Data Preprocessing	</a:t>
            </a:r>
          </a:p>
        </p:txBody>
      </p:sp>
      <p:sp>
        <p:nvSpPr>
          <p:cNvPr id="3" name="Content Placeholder 2">
            <a:extLst>
              <a:ext uri="{FF2B5EF4-FFF2-40B4-BE49-F238E27FC236}">
                <a16:creationId xmlns:a16="http://schemas.microsoft.com/office/drawing/2014/main" id="{B967B91F-41DC-C13D-1627-943348A54FDD}"/>
              </a:ext>
            </a:extLst>
          </p:cNvPr>
          <p:cNvSpPr>
            <a:spLocks noGrp="1"/>
          </p:cNvSpPr>
          <p:nvPr>
            <p:ph idx="1"/>
          </p:nvPr>
        </p:nvSpPr>
        <p:spPr/>
        <p:txBody>
          <a:bodyPr/>
          <a:lstStyle/>
          <a:p>
            <a:r>
              <a:rPr lang="en-US" dirty="0"/>
              <a:t>Normalize the pixel values from -1 to 1</a:t>
            </a:r>
          </a:p>
          <a:p>
            <a:r>
              <a:rPr lang="fr-FR" sz="1800" b="0" i="0" u="none" strike="noStrike" baseline="0" dirty="0" err="1">
                <a:solidFill>
                  <a:srgbClr val="262626"/>
                </a:solidFill>
                <a:latin typeface="Courier"/>
              </a:rPr>
              <a:t>norm_x_train</a:t>
            </a:r>
            <a:r>
              <a:rPr lang="fr-FR" sz="1800" b="0" i="0" u="none" strike="noStrike" baseline="0" dirty="0">
                <a:solidFill>
                  <a:srgbClr val="262626"/>
                </a:solidFill>
                <a:latin typeface="Courier"/>
              </a:rPr>
              <a:t> = ((</a:t>
            </a:r>
            <a:r>
              <a:rPr lang="fr-FR" sz="1800" b="0" i="0" u="none" strike="noStrike" baseline="0" dirty="0" err="1">
                <a:solidFill>
                  <a:srgbClr val="262626"/>
                </a:solidFill>
                <a:latin typeface="Courier"/>
              </a:rPr>
              <a:t>x_train</a:t>
            </a:r>
            <a:r>
              <a:rPr lang="fr-FR" sz="1800" b="0" i="0" u="none" strike="noStrike" baseline="0" dirty="0">
                <a:solidFill>
                  <a:srgbClr val="262626"/>
                </a:solidFill>
                <a:latin typeface="Courier"/>
              </a:rPr>
              <a:t> - 128.0)/128.0).</a:t>
            </a:r>
            <a:r>
              <a:rPr lang="fr-FR" sz="1800" b="0" i="0" u="none" strike="noStrike" baseline="0" dirty="0" err="1">
                <a:solidFill>
                  <a:srgbClr val="262626"/>
                </a:solidFill>
                <a:latin typeface="Courier"/>
              </a:rPr>
              <a:t>reshape</a:t>
            </a:r>
            <a:r>
              <a:rPr lang="fr-FR" sz="1800" b="0" i="0" u="none" strike="noStrike" baseline="0" dirty="0">
                <a:solidFill>
                  <a:srgbClr val="262626"/>
                </a:solidFill>
                <a:latin typeface="Courier"/>
              </a:rPr>
              <a:t>([-1,784])</a:t>
            </a:r>
          </a:p>
          <a:p>
            <a:endParaRPr lang="fr-FR" sz="1800" dirty="0">
              <a:solidFill>
                <a:srgbClr val="262626"/>
              </a:solidFill>
              <a:latin typeface="Courier"/>
            </a:endParaRPr>
          </a:p>
          <a:p>
            <a:r>
              <a:rPr lang="en-US" dirty="0"/>
              <a:t>Here, reshape([-1, 784]) will unwrap the two-dimensional images (size 28 × 28) in the data set to a single dimensional vector (size 784). When reshaping, you do not need to provide all the dimensions of the reshaped tensor</a:t>
            </a:r>
          </a:p>
        </p:txBody>
      </p:sp>
    </p:spTree>
    <p:extLst>
      <p:ext uri="{BB962C8B-B14F-4D97-AF65-F5344CB8AC3E}">
        <p14:creationId xmlns:p14="http://schemas.microsoft.com/office/powerpoint/2010/main" val="3252439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BAB73A-8A58-89E4-0ABA-CE06F75A6251}"/>
              </a:ext>
            </a:extLst>
          </p:cNvPr>
          <p:cNvPicPr>
            <a:picLocks noChangeAspect="1"/>
          </p:cNvPicPr>
          <p:nvPr/>
        </p:nvPicPr>
        <p:blipFill>
          <a:blip r:embed="rId2"/>
          <a:stretch>
            <a:fillRect/>
          </a:stretch>
        </p:blipFill>
        <p:spPr>
          <a:xfrm>
            <a:off x="809047" y="452488"/>
            <a:ext cx="9777253" cy="5504516"/>
          </a:xfrm>
          <a:prstGeom prst="rect">
            <a:avLst/>
          </a:prstGeom>
        </p:spPr>
      </p:pic>
    </p:spTree>
    <p:extLst>
      <p:ext uri="{BB962C8B-B14F-4D97-AF65-F5344CB8AC3E}">
        <p14:creationId xmlns:p14="http://schemas.microsoft.com/office/powerpoint/2010/main" val="1247768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5D32-958F-C114-535D-8B3177869620}"/>
              </a:ext>
            </a:extLst>
          </p:cNvPr>
          <p:cNvSpPr>
            <a:spLocks noGrp="1"/>
          </p:cNvSpPr>
          <p:nvPr>
            <p:ph type="title"/>
          </p:nvPr>
        </p:nvSpPr>
        <p:spPr/>
        <p:txBody>
          <a:bodyPr/>
          <a:lstStyle/>
          <a:p>
            <a:r>
              <a:rPr lang="en-US" dirty="0"/>
              <a:t>RNN details</a:t>
            </a:r>
          </a:p>
        </p:txBody>
      </p:sp>
      <p:sp>
        <p:nvSpPr>
          <p:cNvPr id="3" name="Content Placeholder 2">
            <a:extLst>
              <a:ext uri="{FF2B5EF4-FFF2-40B4-BE49-F238E27FC236}">
                <a16:creationId xmlns:a16="http://schemas.microsoft.com/office/drawing/2014/main" id="{AAA80C7E-4F2E-8193-2837-EF63805BB30D}"/>
              </a:ext>
            </a:extLst>
          </p:cNvPr>
          <p:cNvSpPr>
            <a:spLocks noGrp="1"/>
          </p:cNvSpPr>
          <p:nvPr>
            <p:ph idx="1"/>
          </p:nvPr>
        </p:nvSpPr>
        <p:spPr/>
        <p:txBody>
          <a:bodyPr/>
          <a:lstStyle/>
          <a:p>
            <a:r>
              <a:rPr lang="en-US" dirty="0"/>
              <a:t>An RNN goes from one input to the other in the input sequence (i.e., x1, x2, x3) in the given order. </a:t>
            </a:r>
          </a:p>
          <a:p>
            <a:r>
              <a:rPr lang="en-US" dirty="0"/>
              <a:t>At each step, the recurrent layer produces an output (i.e., o1, o2, o3) and passes the hidden computation (h0, h1, h2, h3) to the next time step. Here, the first hidden state (h0) is typically set to zero.</a:t>
            </a:r>
          </a:p>
        </p:txBody>
      </p:sp>
    </p:spTree>
    <p:extLst>
      <p:ext uri="{BB962C8B-B14F-4D97-AF65-F5344CB8AC3E}">
        <p14:creationId xmlns:p14="http://schemas.microsoft.com/office/powerpoint/2010/main" val="2476044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5D32-958F-C114-535D-8B3177869620}"/>
              </a:ext>
            </a:extLst>
          </p:cNvPr>
          <p:cNvSpPr>
            <a:spLocks noGrp="1"/>
          </p:cNvSpPr>
          <p:nvPr>
            <p:ph type="title"/>
          </p:nvPr>
        </p:nvSpPr>
        <p:spPr/>
        <p:txBody>
          <a:bodyPr/>
          <a:lstStyle/>
          <a:p>
            <a:r>
              <a:rPr lang="en-US" dirty="0"/>
              <a:t>RNN details</a:t>
            </a:r>
          </a:p>
        </p:txBody>
      </p:sp>
      <p:sp>
        <p:nvSpPr>
          <p:cNvPr id="3" name="Content Placeholder 2">
            <a:extLst>
              <a:ext uri="{FF2B5EF4-FFF2-40B4-BE49-F238E27FC236}">
                <a16:creationId xmlns:a16="http://schemas.microsoft.com/office/drawing/2014/main" id="{AAA80C7E-4F2E-8193-2837-EF63805BB30D}"/>
              </a:ext>
            </a:extLst>
          </p:cNvPr>
          <p:cNvSpPr>
            <a:spLocks noGrp="1"/>
          </p:cNvSpPr>
          <p:nvPr>
            <p:ph idx="1"/>
          </p:nvPr>
        </p:nvSpPr>
        <p:spPr/>
        <p:txBody>
          <a:bodyPr/>
          <a:lstStyle/>
          <a:p>
            <a:r>
              <a:rPr lang="en-US" dirty="0"/>
              <a:t>By default, the </a:t>
            </a:r>
            <a:r>
              <a:rPr lang="en-US" dirty="0" err="1"/>
              <a:t>SimpleRNN</a:t>
            </a:r>
            <a:r>
              <a:rPr lang="en-US" dirty="0"/>
              <a:t> does not expose the hidden state to the developer and will be propagated between time steps automatically. For this task, we only need the final output produced by each time step, which is the output of that layer by default. Therefore, you can simply connect the </a:t>
            </a:r>
            <a:r>
              <a:rPr lang="en-US" dirty="0" err="1"/>
              <a:t>SimpleRNN</a:t>
            </a:r>
            <a:r>
              <a:rPr lang="en-US" dirty="0"/>
              <a:t> in the Sequential API to a Dense layer without any additional work.</a:t>
            </a:r>
          </a:p>
        </p:txBody>
      </p:sp>
    </p:spTree>
    <p:extLst>
      <p:ext uri="{BB962C8B-B14F-4D97-AF65-F5344CB8AC3E}">
        <p14:creationId xmlns:p14="http://schemas.microsoft.com/office/powerpoint/2010/main" val="766973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3BB6-1BC3-51DA-167E-A5709A50495C}"/>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4070D9D2-5B3A-456E-06B8-FA59EB8D268F}"/>
              </a:ext>
            </a:extLst>
          </p:cNvPr>
          <p:cNvSpPr>
            <a:spLocks noGrp="1"/>
          </p:cNvSpPr>
          <p:nvPr>
            <p:ph idx="1"/>
          </p:nvPr>
        </p:nvSpPr>
        <p:spPr/>
        <p:txBody>
          <a:bodyPr/>
          <a:lstStyle/>
          <a:p>
            <a:r>
              <a:rPr lang="en-US" sz="1800" b="0" i="0" u="none" strike="noStrike" baseline="0" dirty="0" err="1">
                <a:solidFill>
                  <a:srgbClr val="262626"/>
                </a:solidFill>
                <a:latin typeface="Courier"/>
              </a:rPr>
              <a:t>rnn.compile</a:t>
            </a:r>
            <a:r>
              <a:rPr lang="en-US" sz="1800" b="0" i="0" u="none" strike="noStrike" baseline="0" dirty="0">
                <a:solidFill>
                  <a:srgbClr val="262626"/>
                </a:solidFill>
                <a:latin typeface="Courier"/>
              </a:rPr>
              <a:t>(loss='</a:t>
            </a:r>
            <a:r>
              <a:rPr lang="en-US" sz="1800" b="0" i="0" u="none" strike="noStrike" baseline="0" dirty="0" err="1">
                <a:solidFill>
                  <a:srgbClr val="262626"/>
                </a:solidFill>
                <a:latin typeface="Courier"/>
              </a:rPr>
              <a:t>mse</a:t>
            </a:r>
            <a:r>
              <a:rPr lang="en-US" sz="1800" b="0" i="0" u="none" strike="noStrike" baseline="0" dirty="0">
                <a:solidFill>
                  <a:srgbClr val="262626"/>
                </a:solidFill>
                <a:latin typeface="Courier"/>
              </a:rPr>
              <a:t>', optimizer='</a:t>
            </a:r>
            <a:r>
              <a:rPr lang="en-US" sz="1800" b="0" i="0" u="none" strike="noStrike" baseline="0" dirty="0" err="1">
                <a:solidFill>
                  <a:srgbClr val="262626"/>
                </a:solidFill>
                <a:latin typeface="Courier"/>
              </a:rPr>
              <a:t>adam</a:t>
            </a:r>
            <a:r>
              <a:rPr lang="en-US" sz="1800" b="0" i="0" u="none" strike="noStrike" baseline="0" dirty="0">
                <a:solidFill>
                  <a:srgbClr val="262626"/>
                </a:solidFill>
                <a:latin typeface="Courier"/>
              </a:rPr>
              <a:t>’)</a:t>
            </a:r>
          </a:p>
          <a:p>
            <a:pPr algn="l"/>
            <a:r>
              <a:rPr lang="it-IT" sz="1800" b="0" i="0" u="none" strike="noStrike" baseline="0" dirty="0">
                <a:solidFill>
                  <a:srgbClr val="000000"/>
                </a:solidFill>
                <a:latin typeface="Courier"/>
              </a:rPr>
              <a:t>x, y = generate_data(data[“Average Diff”], n_seq=13)</a:t>
            </a:r>
          </a:p>
          <a:p>
            <a:pPr algn="l"/>
            <a:r>
              <a:rPr lang="en-US" sz="1800" b="0" i="0" u="none" strike="noStrike" baseline="0" dirty="0" err="1">
                <a:solidFill>
                  <a:srgbClr val="262626"/>
                </a:solidFill>
                <a:latin typeface="Courier"/>
              </a:rPr>
              <a:t>rnn.fit</a:t>
            </a:r>
            <a:r>
              <a:rPr lang="en-US" sz="1800" b="0" i="0" u="none" strike="noStrike" baseline="0" dirty="0">
                <a:solidFill>
                  <a:srgbClr val="262626"/>
                </a:solidFill>
                <a:latin typeface="Courier"/>
              </a:rPr>
              <a:t>(x, y, shuffle=True, </a:t>
            </a:r>
            <a:r>
              <a:rPr lang="en-US" sz="1800" b="0" i="0" u="none" strike="noStrike" baseline="0" dirty="0" err="1">
                <a:solidFill>
                  <a:srgbClr val="262626"/>
                </a:solidFill>
                <a:latin typeface="Courier"/>
              </a:rPr>
              <a:t>batch_size</a:t>
            </a:r>
            <a:r>
              <a:rPr lang="en-US" sz="1800" b="0" i="0" u="none" strike="noStrike" baseline="0" dirty="0">
                <a:solidFill>
                  <a:srgbClr val="262626"/>
                </a:solidFill>
                <a:latin typeface="Courier"/>
              </a:rPr>
              <a:t>=64, epochs=25)</a:t>
            </a:r>
            <a:endParaRPr lang="en-US" sz="1800" dirty="0">
              <a:solidFill>
                <a:srgbClr val="262626"/>
              </a:solidFill>
              <a:latin typeface="Courier"/>
            </a:endParaRPr>
          </a:p>
          <a:p>
            <a:pPr algn="l"/>
            <a:endParaRPr lang="en-US" sz="1800" dirty="0">
              <a:solidFill>
                <a:srgbClr val="262626"/>
              </a:solidFill>
              <a:latin typeface="Courier"/>
            </a:endParaRPr>
          </a:p>
          <a:p>
            <a:pPr algn="l"/>
            <a:endParaRPr lang="en-US" dirty="0"/>
          </a:p>
        </p:txBody>
      </p:sp>
      <p:pic>
        <p:nvPicPr>
          <p:cNvPr id="5" name="Picture 4">
            <a:extLst>
              <a:ext uri="{FF2B5EF4-FFF2-40B4-BE49-F238E27FC236}">
                <a16:creationId xmlns:a16="http://schemas.microsoft.com/office/drawing/2014/main" id="{3640551D-6BC2-4689-90D5-1D34AE93506F}"/>
              </a:ext>
            </a:extLst>
          </p:cNvPr>
          <p:cNvPicPr>
            <a:picLocks noChangeAspect="1"/>
          </p:cNvPicPr>
          <p:nvPr/>
        </p:nvPicPr>
        <p:blipFill>
          <a:blip r:embed="rId2"/>
          <a:stretch>
            <a:fillRect/>
          </a:stretch>
        </p:blipFill>
        <p:spPr>
          <a:xfrm>
            <a:off x="1104467" y="3616450"/>
            <a:ext cx="8214314" cy="1266635"/>
          </a:xfrm>
          <a:prstGeom prst="rect">
            <a:avLst/>
          </a:prstGeom>
        </p:spPr>
      </p:pic>
    </p:spTree>
    <p:extLst>
      <p:ext uri="{BB962C8B-B14F-4D97-AF65-F5344CB8AC3E}">
        <p14:creationId xmlns:p14="http://schemas.microsoft.com/office/powerpoint/2010/main" val="2197700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9F03-1DA5-A168-D4CE-333E830C65F2}"/>
              </a:ext>
            </a:extLst>
          </p:cNvPr>
          <p:cNvSpPr>
            <a:spLocks noGrp="1"/>
          </p:cNvSpPr>
          <p:nvPr>
            <p:ph type="title"/>
          </p:nvPr>
        </p:nvSpPr>
        <p:spPr/>
        <p:txBody>
          <a:bodyPr/>
          <a:lstStyle/>
          <a:p>
            <a:r>
              <a:rPr lang="en-US" dirty="0"/>
              <a:t>Specification</a:t>
            </a:r>
          </a:p>
        </p:txBody>
      </p:sp>
      <p:sp>
        <p:nvSpPr>
          <p:cNvPr id="3" name="Content Placeholder 2">
            <a:extLst>
              <a:ext uri="{FF2B5EF4-FFF2-40B4-BE49-F238E27FC236}">
                <a16:creationId xmlns:a16="http://schemas.microsoft.com/office/drawing/2014/main" id="{71679315-7F3A-3DAD-89BD-6231AEA1F3DD}"/>
              </a:ext>
            </a:extLst>
          </p:cNvPr>
          <p:cNvSpPr>
            <a:spLocks noGrp="1"/>
          </p:cNvSpPr>
          <p:nvPr>
            <p:ph idx="1"/>
          </p:nvPr>
        </p:nvSpPr>
        <p:spPr/>
        <p:txBody>
          <a:bodyPr/>
          <a:lstStyle/>
          <a:p>
            <a:r>
              <a:rPr lang="en-US" dirty="0"/>
              <a:t>The problem is that the </a:t>
            </a:r>
            <a:r>
              <a:rPr lang="en-US" dirty="0" err="1"/>
              <a:t>SimpleRNN</a:t>
            </a:r>
            <a:r>
              <a:rPr lang="en-US" dirty="0"/>
              <a:t> (or any other sequential layer in </a:t>
            </a:r>
            <a:r>
              <a:rPr lang="en-US" dirty="0" err="1"/>
              <a:t>tf.keras</a:t>
            </a:r>
            <a:r>
              <a:rPr lang="en-US" dirty="0"/>
              <a:t>) only accepts data in a very specific format. The data needs to be three-dimensional, with the following dimensions, in this order:</a:t>
            </a:r>
          </a:p>
          <a:p>
            <a:r>
              <a:rPr lang="en-US" dirty="0"/>
              <a:t>1 Batch dimension</a:t>
            </a:r>
          </a:p>
          <a:p>
            <a:r>
              <a:rPr lang="en-US" dirty="0"/>
              <a:t>2 Time dimension</a:t>
            </a:r>
          </a:p>
          <a:p>
            <a:r>
              <a:rPr lang="en-US" dirty="0"/>
              <a:t>3 Feature dimension</a:t>
            </a:r>
          </a:p>
        </p:txBody>
      </p:sp>
    </p:spTree>
    <p:extLst>
      <p:ext uri="{BB962C8B-B14F-4D97-AF65-F5344CB8AC3E}">
        <p14:creationId xmlns:p14="http://schemas.microsoft.com/office/powerpoint/2010/main" val="4753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4BFF-1D6E-2EC5-AD99-104CC18B0ED1}"/>
              </a:ext>
            </a:extLst>
          </p:cNvPr>
          <p:cNvSpPr>
            <a:spLocks noGrp="1"/>
          </p:cNvSpPr>
          <p:nvPr>
            <p:ph type="title"/>
          </p:nvPr>
        </p:nvSpPr>
        <p:spPr/>
        <p:txBody>
          <a:bodyPr/>
          <a:lstStyle/>
          <a:p>
            <a:r>
              <a:rPr lang="en-US" dirty="0"/>
              <a:t>Fix</a:t>
            </a:r>
          </a:p>
        </p:txBody>
      </p:sp>
      <p:pic>
        <p:nvPicPr>
          <p:cNvPr id="5" name="Picture 4">
            <a:extLst>
              <a:ext uri="{FF2B5EF4-FFF2-40B4-BE49-F238E27FC236}">
                <a16:creationId xmlns:a16="http://schemas.microsoft.com/office/drawing/2014/main" id="{E13DA948-7A55-0E35-EE98-384E4B8000F9}"/>
              </a:ext>
            </a:extLst>
          </p:cNvPr>
          <p:cNvPicPr>
            <a:picLocks noChangeAspect="1"/>
          </p:cNvPicPr>
          <p:nvPr/>
        </p:nvPicPr>
        <p:blipFill>
          <a:blip r:embed="rId2"/>
          <a:stretch>
            <a:fillRect/>
          </a:stretch>
        </p:blipFill>
        <p:spPr>
          <a:xfrm>
            <a:off x="838200" y="2099542"/>
            <a:ext cx="9931522" cy="3292589"/>
          </a:xfrm>
          <a:prstGeom prst="rect">
            <a:avLst/>
          </a:prstGeom>
        </p:spPr>
      </p:pic>
    </p:spTree>
    <p:extLst>
      <p:ext uri="{BB962C8B-B14F-4D97-AF65-F5344CB8AC3E}">
        <p14:creationId xmlns:p14="http://schemas.microsoft.com/office/powerpoint/2010/main" val="1102934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DE04-B4AD-9D86-94B6-D17C1C11DE85}"/>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97B52E11-DE90-1C0A-7284-BB87A372EE66}"/>
              </a:ext>
            </a:extLst>
          </p:cNvPr>
          <p:cNvSpPr>
            <a:spLocks noGrp="1"/>
          </p:cNvSpPr>
          <p:nvPr>
            <p:ph idx="1"/>
          </p:nvPr>
        </p:nvSpPr>
        <p:spPr/>
        <p:txBody>
          <a:bodyPr/>
          <a:lstStyle/>
          <a:p>
            <a:pPr algn="l"/>
            <a:r>
              <a:rPr lang="it-IT" sz="1800" b="0" i="0" u="none" strike="noStrike" baseline="0" dirty="0">
                <a:solidFill>
                  <a:srgbClr val="000000"/>
                </a:solidFill>
                <a:latin typeface="Courier"/>
              </a:rPr>
              <a:t>x, y = generate_data(data[“Average Diff”], n_seq=13)</a:t>
            </a:r>
          </a:p>
          <a:p>
            <a:pPr algn="l"/>
            <a:r>
              <a:rPr lang="en-US" sz="1800" b="0" i="0" u="none" strike="noStrike" baseline="0" dirty="0" err="1">
                <a:solidFill>
                  <a:srgbClr val="262626"/>
                </a:solidFill>
                <a:latin typeface="Courier"/>
              </a:rPr>
              <a:t>rnn.fit</a:t>
            </a:r>
            <a:r>
              <a:rPr lang="en-US" sz="1800" b="0" i="0" u="none" strike="noStrike" baseline="0" dirty="0">
                <a:solidFill>
                  <a:srgbClr val="262626"/>
                </a:solidFill>
                <a:latin typeface="Courier"/>
              </a:rPr>
              <a:t>(x, y, shuffle=True, </a:t>
            </a:r>
            <a:r>
              <a:rPr lang="en-US" sz="1800" b="0" i="0" u="none" strike="noStrike" baseline="0" dirty="0" err="1">
                <a:solidFill>
                  <a:srgbClr val="262626"/>
                </a:solidFill>
                <a:latin typeface="Courier"/>
              </a:rPr>
              <a:t>batch_size</a:t>
            </a:r>
            <a:r>
              <a:rPr lang="en-US" sz="1800" b="0" i="0" u="none" strike="noStrike" baseline="0" dirty="0">
                <a:solidFill>
                  <a:srgbClr val="262626"/>
                </a:solidFill>
                <a:latin typeface="Courier"/>
              </a:rPr>
              <a:t>=64, epochs=25)</a:t>
            </a:r>
          </a:p>
          <a:p>
            <a:pPr algn="l"/>
            <a:endParaRPr lang="en-US" sz="1800" dirty="0">
              <a:solidFill>
                <a:srgbClr val="262626"/>
              </a:solidFill>
              <a:latin typeface="Courier"/>
            </a:endParaRPr>
          </a:p>
          <a:p>
            <a:pPr algn="l"/>
            <a:r>
              <a:rPr lang="en-US" dirty="0"/>
              <a:t>We start with a loss of approximately 0.5 and end up with a loss of roughly 0.015. </a:t>
            </a:r>
          </a:p>
          <a:p>
            <a:pPr algn="l"/>
            <a:r>
              <a:rPr lang="en-US" dirty="0"/>
              <a:t>This is a very positive sign, as it indicates the model is learning the trends present in the data.</a:t>
            </a:r>
          </a:p>
        </p:txBody>
      </p:sp>
    </p:spTree>
    <p:extLst>
      <p:ext uri="{BB962C8B-B14F-4D97-AF65-F5344CB8AC3E}">
        <p14:creationId xmlns:p14="http://schemas.microsoft.com/office/powerpoint/2010/main" val="1943094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7C5F-A303-E7F8-B549-9C87DF6D42E0}"/>
              </a:ext>
            </a:extLst>
          </p:cNvPr>
          <p:cNvSpPr>
            <a:spLocks noGrp="1"/>
          </p:cNvSpPr>
          <p:nvPr>
            <p:ph type="title"/>
          </p:nvPr>
        </p:nvSpPr>
        <p:spPr/>
        <p:txBody>
          <a:bodyPr/>
          <a:lstStyle/>
          <a:p>
            <a:r>
              <a:rPr lang="en-US" dirty="0"/>
              <a:t>Predicting future CO2 values</a:t>
            </a:r>
          </a:p>
        </p:txBody>
      </p:sp>
      <p:sp>
        <p:nvSpPr>
          <p:cNvPr id="3" name="Content Placeholder 2">
            <a:extLst>
              <a:ext uri="{FF2B5EF4-FFF2-40B4-BE49-F238E27FC236}">
                <a16:creationId xmlns:a16="http://schemas.microsoft.com/office/drawing/2014/main" id="{969C783F-210E-ADEE-B9B1-3B77DCBE5A3A}"/>
              </a:ext>
            </a:extLst>
          </p:cNvPr>
          <p:cNvSpPr>
            <a:spLocks noGrp="1"/>
          </p:cNvSpPr>
          <p:nvPr>
            <p:ph idx="1"/>
          </p:nvPr>
        </p:nvSpPr>
        <p:spPr/>
        <p:txBody>
          <a:bodyPr>
            <a:normAutofit/>
          </a:bodyPr>
          <a:lstStyle/>
          <a:p>
            <a:r>
              <a:rPr lang="en-US" dirty="0"/>
              <a:t>It is much easier to evaluate models on classification tasks than regression tasks. In classification tasks (assuming a balanced data set), by computing the overall accuracy on the data, we can get a decent representative number on how well our model is doing. </a:t>
            </a:r>
          </a:p>
          <a:p>
            <a:r>
              <a:rPr lang="en-US" dirty="0"/>
              <a:t>In regression tasks it’s not so simple. We cannot measure an accuracy on regressed values, as the predictions are real values, not classes. </a:t>
            </a:r>
          </a:p>
          <a:p>
            <a:r>
              <a:rPr lang="en-US" dirty="0"/>
              <a:t>For example, the magnitude of the mean squared loss depends on values we are regressing, which makes them difficult to objectively interpret.</a:t>
            </a:r>
          </a:p>
        </p:txBody>
      </p:sp>
    </p:spTree>
    <p:extLst>
      <p:ext uri="{BB962C8B-B14F-4D97-AF65-F5344CB8AC3E}">
        <p14:creationId xmlns:p14="http://schemas.microsoft.com/office/powerpoint/2010/main" val="2664589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9615-88A4-F065-0913-3B9375FF33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8DAE7C-0638-80B7-11EB-2E0E2377E8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369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8A55-A7DA-8B6A-2ED6-A4CFB8F7DC13}"/>
              </a:ext>
            </a:extLst>
          </p:cNvPr>
          <p:cNvSpPr>
            <a:spLocks noGrp="1"/>
          </p:cNvSpPr>
          <p:nvPr>
            <p:ph type="title"/>
          </p:nvPr>
        </p:nvSpPr>
        <p:spPr/>
        <p:txBody>
          <a:bodyPr/>
          <a:lstStyle/>
          <a:p>
            <a:r>
              <a:rPr lang="en-US" dirty="0"/>
              <a:t>Synthesize a corresponding corrupted set of images</a:t>
            </a:r>
          </a:p>
        </p:txBody>
      </p:sp>
      <p:pic>
        <p:nvPicPr>
          <p:cNvPr id="5" name="Content Placeholder 4">
            <a:extLst>
              <a:ext uri="{FF2B5EF4-FFF2-40B4-BE49-F238E27FC236}">
                <a16:creationId xmlns:a16="http://schemas.microsoft.com/office/drawing/2014/main" id="{8816BF8C-FEE6-AA84-C5F8-75CF86D297BC}"/>
              </a:ext>
            </a:extLst>
          </p:cNvPr>
          <p:cNvPicPr>
            <a:picLocks noGrp="1" noChangeAspect="1"/>
          </p:cNvPicPr>
          <p:nvPr>
            <p:ph idx="1"/>
          </p:nvPr>
        </p:nvPicPr>
        <p:blipFill>
          <a:blip r:embed="rId2"/>
          <a:stretch>
            <a:fillRect/>
          </a:stretch>
        </p:blipFill>
        <p:spPr>
          <a:xfrm>
            <a:off x="1404802" y="2086955"/>
            <a:ext cx="9131547" cy="2805556"/>
          </a:xfrm>
        </p:spPr>
      </p:pic>
    </p:spTree>
    <p:extLst>
      <p:ext uri="{BB962C8B-B14F-4D97-AF65-F5344CB8AC3E}">
        <p14:creationId xmlns:p14="http://schemas.microsoft.com/office/powerpoint/2010/main" val="140944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EC0E-D414-A05D-2C75-252D823A8392}"/>
              </a:ext>
            </a:extLst>
          </p:cNvPr>
          <p:cNvSpPr>
            <a:spLocks noGrp="1"/>
          </p:cNvSpPr>
          <p:nvPr>
            <p:ph type="title"/>
          </p:nvPr>
        </p:nvSpPr>
        <p:spPr/>
        <p:txBody>
          <a:bodyPr/>
          <a:lstStyle/>
          <a:p>
            <a:r>
              <a:rPr lang="en-US" dirty="0"/>
              <a:t>The Binomial </a:t>
            </a:r>
            <a:r>
              <a:rPr lang="en-US" dirty="0" err="1"/>
              <a:t>Districution</a:t>
            </a:r>
            <a:endParaRPr lang="en-US" dirty="0"/>
          </a:p>
        </p:txBody>
      </p:sp>
      <p:sp>
        <p:nvSpPr>
          <p:cNvPr id="3" name="Content Placeholder 2">
            <a:extLst>
              <a:ext uri="{FF2B5EF4-FFF2-40B4-BE49-F238E27FC236}">
                <a16:creationId xmlns:a16="http://schemas.microsoft.com/office/drawing/2014/main" id="{DE6AEDB6-C877-42F6-9221-1E6AFC5958BF}"/>
              </a:ext>
            </a:extLst>
          </p:cNvPr>
          <p:cNvSpPr>
            <a:spLocks noGrp="1"/>
          </p:cNvSpPr>
          <p:nvPr>
            <p:ph idx="1"/>
          </p:nvPr>
        </p:nvSpPr>
        <p:spPr/>
        <p:txBody>
          <a:bodyPr/>
          <a:lstStyle/>
          <a:p>
            <a:r>
              <a:rPr lang="en-US" dirty="0"/>
              <a:t>In simple words, the binomial distribution represents the probability of heads (1) or tails (0) if you flip a coin several times. The binomial distribution has several important parameters:</a:t>
            </a:r>
          </a:p>
          <a:p>
            <a:r>
              <a:rPr lang="en-US" dirty="0"/>
              <a:t>N—Number of trials</a:t>
            </a:r>
          </a:p>
          <a:p>
            <a:r>
              <a:rPr lang="en-US" dirty="0"/>
              <a:t>P—Probability of a success (1)</a:t>
            </a:r>
          </a:p>
          <a:p>
            <a:r>
              <a:rPr lang="en-US" dirty="0"/>
              <a:t>Size—The number of tests (i.e., trial sets)</a:t>
            </a:r>
          </a:p>
        </p:txBody>
      </p:sp>
    </p:spTree>
    <p:extLst>
      <p:ext uri="{BB962C8B-B14F-4D97-AF65-F5344CB8AC3E}">
        <p14:creationId xmlns:p14="http://schemas.microsoft.com/office/powerpoint/2010/main" val="66916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B347-DE6D-1E01-8F7A-05488C263DF8}"/>
              </a:ext>
            </a:extLst>
          </p:cNvPr>
          <p:cNvSpPr>
            <a:spLocks noGrp="1"/>
          </p:cNvSpPr>
          <p:nvPr>
            <p:ph type="title"/>
          </p:nvPr>
        </p:nvSpPr>
        <p:spPr/>
        <p:txBody>
          <a:bodyPr/>
          <a:lstStyle/>
          <a:p>
            <a:r>
              <a:rPr lang="en-US" dirty="0" err="1"/>
              <a:t>Currupted</a:t>
            </a:r>
            <a:r>
              <a:rPr lang="en-US" dirty="0"/>
              <a:t> Images</a:t>
            </a:r>
          </a:p>
        </p:txBody>
      </p:sp>
      <p:pic>
        <p:nvPicPr>
          <p:cNvPr id="5" name="Content Placeholder 4">
            <a:extLst>
              <a:ext uri="{FF2B5EF4-FFF2-40B4-BE49-F238E27FC236}">
                <a16:creationId xmlns:a16="http://schemas.microsoft.com/office/drawing/2014/main" id="{538ADE55-B085-10E2-2B3F-FEAE42D0895C}"/>
              </a:ext>
            </a:extLst>
          </p:cNvPr>
          <p:cNvPicPr>
            <a:picLocks noGrp="1" noChangeAspect="1"/>
          </p:cNvPicPr>
          <p:nvPr>
            <p:ph idx="1"/>
          </p:nvPr>
        </p:nvPicPr>
        <p:blipFill>
          <a:blip r:embed="rId2"/>
          <a:stretch>
            <a:fillRect/>
          </a:stretch>
        </p:blipFill>
        <p:spPr>
          <a:xfrm>
            <a:off x="1055802" y="1798741"/>
            <a:ext cx="9898143" cy="4325461"/>
          </a:xfrm>
        </p:spPr>
      </p:pic>
    </p:spTree>
    <p:extLst>
      <p:ext uri="{BB962C8B-B14F-4D97-AF65-F5344CB8AC3E}">
        <p14:creationId xmlns:p14="http://schemas.microsoft.com/office/powerpoint/2010/main" val="188413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FEB6-F14B-00C9-2BB1-685445CF1F0E}"/>
              </a:ext>
            </a:extLst>
          </p:cNvPr>
          <p:cNvSpPr>
            <a:spLocks noGrp="1"/>
          </p:cNvSpPr>
          <p:nvPr>
            <p:ph type="title"/>
          </p:nvPr>
        </p:nvSpPr>
        <p:spPr/>
        <p:txBody>
          <a:bodyPr/>
          <a:lstStyle/>
          <a:p>
            <a:r>
              <a:rPr lang="en-US" dirty="0"/>
              <a:t>Autoencoder</a:t>
            </a:r>
          </a:p>
        </p:txBody>
      </p:sp>
      <p:sp>
        <p:nvSpPr>
          <p:cNvPr id="3" name="Content Placeholder 2">
            <a:extLst>
              <a:ext uri="{FF2B5EF4-FFF2-40B4-BE49-F238E27FC236}">
                <a16:creationId xmlns:a16="http://schemas.microsoft.com/office/drawing/2014/main" id="{5D23E83F-C2BD-A523-91B7-0282C18E12DD}"/>
              </a:ext>
            </a:extLst>
          </p:cNvPr>
          <p:cNvSpPr>
            <a:spLocks noGrp="1"/>
          </p:cNvSpPr>
          <p:nvPr>
            <p:ph idx="1"/>
          </p:nvPr>
        </p:nvSpPr>
        <p:spPr/>
        <p:txBody>
          <a:bodyPr>
            <a:normAutofit/>
          </a:bodyPr>
          <a:lstStyle/>
          <a:p>
            <a:r>
              <a:rPr lang="en-US" dirty="0"/>
              <a:t>Autoencoders operate in a similar way to the multilayer perceptron. </a:t>
            </a:r>
          </a:p>
          <a:p>
            <a:r>
              <a:rPr lang="en-US" dirty="0"/>
              <a:t>In other words, the computations (e.g., forward pass) you see in an autoencoder are exactly the same as in an MLP. </a:t>
            </a:r>
          </a:p>
          <a:p>
            <a:r>
              <a:rPr lang="en-US" dirty="0"/>
              <a:t>However, the final objectives of the two are different.</a:t>
            </a:r>
          </a:p>
          <a:p>
            <a:r>
              <a:rPr lang="en-US" dirty="0"/>
              <a:t>An MLP is trained to solve a supervised task (e.g., classifying flower species), whereas an autoencoder is trained to solve an unsupervised task</a:t>
            </a:r>
          </a:p>
        </p:txBody>
      </p:sp>
    </p:spTree>
    <p:extLst>
      <p:ext uri="{BB962C8B-B14F-4D97-AF65-F5344CB8AC3E}">
        <p14:creationId xmlns:p14="http://schemas.microsoft.com/office/powerpoint/2010/main" val="2854441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2463</Words>
  <Application>Microsoft Office PowerPoint</Application>
  <PresentationFormat>Widescreen</PresentationFormat>
  <Paragraphs>162</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vt:lpstr>
      <vt:lpstr>NewBaskerville-Roman</vt:lpstr>
      <vt:lpstr>Office Theme</vt:lpstr>
      <vt:lpstr>Deep learning with Tensorflow</vt:lpstr>
      <vt:lpstr>Types</vt:lpstr>
      <vt:lpstr>Implement an image restoration model using Tensor-Flow</vt:lpstr>
      <vt:lpstr>Loading the data</vt:lpstr>
      <vt:lpstr>Basic Data Preprocessing </vt:lpstr>
      <vt:lpstr>Synthesize a corresponding corrupted set of images</vt:lpstr>
      <vt:lpstr>The Binomial Districution</vt:lpstr>
      <vt:lpstr>Currupted Images</vt:lpstr>
      <vt:lpstr>Autoencoder</vt:lpstr>
      <vt:lpstr>Autoencoder phases </vt:lpstr>
      <vt:lpstr>PowerPoint Presentation</vt:lpstr>
      <vt:lpstr>The denoising autoencoder model</vt:lpstr>
      <vt:lpstr>Train the model </vt:lpstr>
      <vt:lpstr>Restore an image with the trained model</vt:lpstr>
      <vt:lpstr>Restored images</vt:lpstr>
      <vt:lpstr>What do Autoencoders help you to achieve</vt:lpstr>
      <vt:lpstr>Developing a model to classify vehicles</vt:lpstr>
      <vt:lpstr>Cifar 10 data set</vt:lpstr>
      <vt:lpstr>Loading the data</vt:lpstr>
      <vt:lpstr>Preprocessing</vt:lpstr>
      <vt:lpstr>Implementing the network</vt:lpstr>
      <vt:lpstr>Types of Layers in CNN</vt:lpstr>
      <vt:lpstr>The convolution layer</vt:lpstr>
      <vt:lpstr>PowerPoint Presentation</vt:lpstr>
      <vt:lpstr>The convolution layer</vt:lpstr>
      <vt:lpstr>The pooling layer</vt:lpstr>
      <vt:lpstr>The fully connected layers</vt:lpstr>
      <vt:lpstr>PowerPoint Presentation</vt:lpstr>
      <vt:lpstr>PowerPoint Presentation</vt:lpstr>
      <vt:lpstr>The Conv2D layer arguments</vt:lpstr>
      <vt:lpstr>The Conv2D layer</vt:lpstr>
      <vt:lpstr>PowerPoint Presentation</vt:lpstr>
      <vt:lpstr>PowerPoint Presentation</vt:lpstr>
      <vt:lpstr>PowerPoint Presentation</vt:lpstr>
      <vt:lpstr>Performance bottlenecks of CNNs</vt:lpstr>
      <vt:lpstr>Test our CNN</vt:lpstr>
      <vt:lpstr>Results</vt:lpstr>
      <vt:lpstr>Recurrent Neural Network</vt:lpstr>
      <vt:lpstr>RNNs</vt:lpstr>
      <vt:lpstr>PowerPoint Presentation</vt:lpstr>
      <vt:lpstr>PowerPoint Presentation</vt:lpstr>
      <vt:lpstr>Understanding the data</vt:lpstr>
      <vt:lpstr>Visualize the data</vt:lpstr>
      <vt:lpstr>Insights</vt:lpstr>
      <vt:lpstr>PowerPoint Presentation</vt:lpstr>
      <vt:lpstr>Insights</vt:lpstr>
      <vt:lpstr>PowerPoint Presentation</vt:lpstr>
      <vt:lpstr>PowerPoint Presentation</vt:lpstr>
      <vt:lpstr>Implementing the model</vt:lpstr>
      <vt:lpstr>PowerPoint Presentation</vt:lpstr>
      <vt:lpstr>RNN details</vt:lpstr>
      <vt:lpstr>RNN details</vt:lpstr>
      <vt:lpstr>Training the model</vt:lpstr>
      <vt:lpstr>Specification</vt:lpstr>
      <vt:lpstr>Fix</vt:lpstr>
      <vt:lpstr>Training</vt:lpstr>
      <vt:lpstr>Predicting future CO2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with Tensorflow</dc:title>
  <dc:creator>Rubaiyet</dc:creator>
  <cp:lastModifiedBy>Rubaiyet</cp:lastModifiedBy>
  <cp:revision>2</cp:revision>
  <dcterms:created xsi:type="dcterms:W3CDTF">2023-05-22T16:26:06Z</dcterms:created>
  <dcterms:modified xsi:type="dcterms:W3CDTF">2023-05-22T19:27:09Z</dcterms:modified>
</cp:coreProperties>
</file>