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7" r:id="rId22"/>
    <p:sldId id="278" r:id="rId23"/>
    <p:sldId id="279" r:id="rId24"/>
    <p:sldId id="280" r:id="rId25"/>
    <p:sldId id="281" r:id="rId26"/>
    <p:sldId id="282" r:id="rId27"/>
    <p:sldId id="284" r:id="rId28"/>
    <p:sldId id="283" r:id="rId29"/>
    <p:sldId id="285" r:id="rId30"/>
    <p:sldId id="286" r:id="rId31"/>
    <p:sldId id="287" r:id="rId32"/>
    <p:sldId id="288" r:id="rId33"/>
    <p:sldId id="290"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2" r:id="rId56"/>
    <p:sldId id="311" r:id="rId57"/>
    <p:sldId id="313" r:id="rId58"/>
    <p:sldId id="314" r:id="rId59"/>
    <p:sldId id="315" r:id="rId60"/>
    <p:sldId id="316" r:id="rId61"/>
    <p:sldId id="317" r:id="rId62"/>
    <p:sldId id="318" r:id="rId63"/>
    <p:sldId id="319" r:id="rId64"/>
    <p:sldId id="320" r:id="rId65"/>
    <p:sldId id="322" r:id="rId66"/>
    <p:sldId id="321" r:id="rId67"/>
    <p:sldId id="323" r:id="rId68"/>
    <p:sldId id="324" r:id="rId69"/>
    <p:sldId id="325" r:id="rId70"/>
    <p:sldId id="326" r:id="rId71"/>
    <p:sldId id="327" r:id="rId72"/>
    <p:sldId id="32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F3F1-C69A-9CB6-A7DA-B5089A03E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8D1582-FE69-8C84-1BA1-AE8CC5757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A5789A-4E4B-35EC-5AA8-2F5B9441E728}"/>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5" name="Footer Placeholder 4">
            <a:extLst>
              <a:ext uri="{FF2B5EF4-FFF2-40B4-BE49-F238E27FC236}">
                <a16:creationId xmlns:a16="http://schemas.microsoft.com/office/drawing/2014/main" id="{10E288EB-DA69-8585-137F-2F931D5D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0DFB-DC1D-55FA-0932-ED3A91B0EB31}"/>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32572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0A8C-C6C2-3466-7182-CC936B913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2BB6EE-C4FD-EF52-ACCE-0A654B0C0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44C97-23B1-6EE1-45DA-231D0F4AC50A}"/>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5" name="Footer Placeholder 4">
            <a:extLst>
              <a:ext uri="{FF2B5EF4-FFF2-40B4-BE49-F238E27FC236}">
                <a16:creationId xmlns:a16="http://schemas.microsoft.com/office/drawing/2014/main" id="{B81AEDE7-E38F-E20B-CE65-8E1430E88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FD4CA-0365-E93B-0C01-469450AD5128}"/>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4737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489C0-58A3-082E-4062-E8F337BC6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4BE206-D7D2-DF49-E6A5-FA5D19E8B5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77117-4794-BB71-11E8-55265BF6BA74}"/>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5" name="Footer Placeholder 4">
            <a:extLst>
              <a:ext uri="{FF2B5EF4-FFF2-40B4-BE49-F238E27FC236}">
                <a16:creationId xmlns:a16="http://schemas.microsoft.com/office/drawing/2014/main" id="{D0AB9009-9884-1422-CBA3-F59DF2BA8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C8711-7623-A374-865A-4DBE58315454}"/>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27927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3FB7-0317-95A5-19E5-FFDD7F05F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391AD-ED73-33B4-881A-3ACFAA426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DFE09-2B18-13F7-3615-0FACDB8E80F4}"/>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5" name="Footer Placeholder 4">
            <a:extLst>
              <a:ext uri="{FF2B5EF4-FFF2-40B4-BE49-F238E27FC236}">
                <a16:creationId xmlns:a16="http://schemas.microsoft.com/office/drawing/2014/main" id="{92CAC6D4-2F01-499F-6196-C7042B9E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18AB7-0557-187B-1E92-7A3F65118F12}"/>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136042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7373-661E-B40A-5E15-DCB47D9EC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9EF4C1-3750-974C-4231-564B11081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674F4-1CFF-D2D6-21E9-9992D83B4B5F}"/>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5" name="Footer Placeholder 4">
            <a:extLst>
              <a:ext uri="{FF2B5EF4-FFF2-40B4-BE49-F238E27FC236}">
                <a16:creationId xmlns:a16="http://schemas.microsoft.com/office/drawing/2014/main" id="{EC020550-50D3-14BD-877B-19C323DC2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5A51D-D802-794A-6FCE-5D7C3D4BB715}"/>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35092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66A6-7B79-35A7-F763-B13AF2F6D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1D26F-E6D7-5D85-6E31-2F07D38AB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102EF-0407-54CE-8D59-88AF125FB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184A9-AEBF-56B4-CFFD-916170B1B3D2}"/>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6" name="Footer Placeholder 5">
            <a:extLst>
              <a:ext uri="{FF2B5EF4-FFF2-40B4-BE49-F238E27FC236}">
                <a16:creationId xmlns:a16="http://schemas.microsoft.com/office/drawing/2014/main" id="{B352854A-5041-5A21-61F8-C29F8EF9C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CABA2-3E03-7575-4221-033F90D4284D}"/>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84194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1571-C0AC-BAAC-C16A-E15742343E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DFABDD-85F4-7D98-8D15-FA32572D3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CA70F5-140D-2C8D-5704-7CEEDAE74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E39-C81C-B217-05AF-8E44E7AF7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EE021-C78A-CB21-84DF-A9C9AFE1B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BD971-0322-0A83-67F2-685248B297D5}"/>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8" name="Footer Placeholder 7">
            <a:extLst>
              <a:ext uri="{FF2B5EF4-FFF2-40B4-BE49-F238E27FC236}">
                <a16:creationId xmlns:a16="http://schemas.microsoft.com/office/drawing/2014/main" id="{C07CC6F3-7539-5DB1-45D4-E64D96A421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437542-3DC4-1264-0769-5CB6E40FB423}"/>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35218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3B96-36D8-6F99-01EA-548305B42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7EB7AA-0BD4-13DF-5A98-9D0743578476}"/>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4" name="Footer Placeholder 3">
            <a:extLst>
              <a:ext uri="{FF2B5EF4-FFF2-40B4-BE49-F238E27FC236}">
                <a16:creationId xmlns:a16="http://schemas.microsoft.com/office/drawing/2014/main" id="{45F38E26-8FB2-A685-7ADB-8CB4ED883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2DBDF-13DA-4D00-E148-FE0EF8886A93}"/>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357018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1BC80-D7F9-D41B-08F3-09EC07018BC9}"/>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3" name="Footer Placeholder 2">
            <a:extLst>
              <a:ext uri="{FF2B5EF4-FFF2-40B4-BE49-F238E27FC236}">
                <a16:creationId xmlns:a16="http://schemas.microsoft.com/office/drawing/2014/main" id="{D5348AFD-18EE-EAC1-6EA5-0AF2057B2A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170E2-C8F9-71F4-F85E-38874BCB8542}"/>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57015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6CFA-CAC5-3170-03BD-353DEA59D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2BF86-3B0F-AE25-A450-FC7088EE8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E85DE-4195-8480-C70C-92999F22C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144D3-F8E8-5740-29D0-EB1CBF04CA7F}"/>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6" name="Footer Placeholder 5">
            <a:extLst>
              <a:ext uri="{FF2B5EF4-FFF2-40B4-BE49-F238E27FC236}">
                <a16:creationId xmlns:a16="http://schemas.microsoft.com/office/drawing/2014/main" id="{2648145B-32EB-16C7-EA38-BE3274A27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8EE6F-E52C-01C3-281C-CB95B8F0C0D7}"/>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262633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76BB-DDAB-E431-4FFF-C876CB2E3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1B69F-F766-E2C5-D97D-1310144DB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4B80E-C308-389F-ABEE-1B14477C8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FCC73-9454-0B26-0D93-93826118D48C}"/>
              </a:ext>
            </a:extLst>
          </p:cNvPr>
          <p:cNvSpPr>
            <a:spLocks noGrp="1"/>
          </p:cNvSpPr>
          <p:nvPr>
            <p:ph type="dt" sz="half" idx="10"/>
          </p:nvPr>
        </p:nvSpPr>
        <p:spPr/>
        <p:txBody>
          <a:bodyPr/>
          <a:lstStyle/>
          <a:p>
            <a:fld id="{088CE5BA-1BA1-4979-8E12-B6D6907E3B61}" type="datetimeFigureOut">
              <a:rPr lang="en-US" smtClean="0"/>
              <a:t>5/17/2023</a:t>
            </a:fld>
            <a:endParaRPr lang="en-US"/>
          </a:p>
        </p:txBody>
      </p:sp>
      <p:sp>
        <p:nvSpPr>
          <p:cNvPr id="6" name="Footer Placeholder 5">
            <a:extLst>
              <a:ext uri="{FF2B5EF4-FFF2-40B4-BE49-F238E27FC236}">
                <a16:creationId xmlns:a16="http://schemas.microsoft.com/office/drawing/2014/main" id="{DA1D0CE9-ED44-E6D2-D2FD-FEB56072A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8AB26-7120-2966-8FC1-5F70317503DA}"/>
              </a:ext>
            </a:extLst>
          </p:cNvPr>
          <p:cNvSpPr>
            <a:spLocks noGrp="1"/>
          </p:cNvSpPr>
          <p:nvPr>
            <p:ph type="sldNum" sz="quarter" idx="12"/>
          </p:nvPr>
        </p:nvSpPr>
        <p:spPr/>
        <p:txBody>
          <a:bodyPr/>
          <a:lstStyle/>
          <a:p>
            <a:fld id="{296DBFE9-C8FD-4331-93BF-54D7F7947731}" type="slidenum">
              <a:rPr lang="en-US" smtClean="0"/>
              <a:t>‹#›</a:t>
            </a:fld>
            <a:endParaRPr lang="en-US"/>
          </a:p>
        </p:txBody>
      </p:sp>
    </p:spTree>
    <p:extLst>
      <p:ext uri="{BB962C8B-B14F-4D97-AF65-F5344CB8AC3E}">
        <p14:creationId xmlns:p14="http://schemas.microsoft.com/office/powerpoint/2010/main" val="429143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08C67-8AB2-934E-479A-87BC87EC3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CA0C0-B51F-712D-181A-B821B2E4D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20495-7EC0-6B3B-240F-5F67F288B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CE5BA-1BA1-4979-8E12-B6D6907E3B61}" type="datetimeFigureOut">
              <a:rPr lang="en-US" smtClean="0"/>
              <a:t>5/17/2023</a:t>
            </a:fld>
            <a:endParaRPr lang="en-US"/>
          </a:p>
        </p:txBody>
      </p:sp>
      <p:sp>
        <p:nvSpPr>
          <p:cNvPr id="5" name="Footer Placeholder 4">
            <a:extLst>
              <a:ext uri="{FF2B5EF4-FFF2-40B4-BE49-F238E27FC236}">
                <a16:creationId xmlns:a16="http://schemas.microsoft.com/office/drawing/2014/main" id="{590CE0B6-A42B-340A-0D9C-A4AB46190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FD3108-355C-B65D-FA79-AC90AE626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DBFE9-C8FD-4331-93BF-54D7F7947731}" type="slidenum">
              <a:rPr lang="en-US" smtClean="0"/>
              <a:t>‹#›</a:t>
            </a:fld>
            <a:endParaRPr lang="en-US"/>
          </a:p>
        </p:txBody>
      </p:sp>
    </p:spTree>
    <p:extLst>
      <p:ext uri="{BB962C8B-B14F-4D97-AF65-F5344CB8AC3E}">
        <p14:creationId xmlns:p14="http://schemas.microsoft.com/office/powerpoint/2010/main" val="2101308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759A-0488-0CEF-8FCF-F8A1BC495605}"/>
              </a:ext>
            </a:extLst>
          </p:cNvPr>
          <p:cNvSpPr>
            <a:spLocks noGrp="1"/>
          </p:cNvSpPr>
          <p:nvPr>
            <p:ph type="ctrTitle"/>
          </p:nvPr>
        </p:nvSpPr>
        <p:spPr/>
        <p:txBody>
          <a:bodyPr/>
          <a:lstStyle/>
          <a:p>
            <a:r>
              <a:rPr lang="en-US" dirty="0"/>
              <a:t>Deep Learning</a:t>
            </a:r>
          </a:p>
        </p:txBody>
      </p:sp>
      <p:sp>
        <p:nvSpPr>
          <p:cNvPr id="3" name="Subtitle 2">
            <a:extLst>
              <a:ext uri="{FF2B5EF4-FFF2-40B4-BE49-F238E27FC236}">
                <a16:creationId xmlns:a16="http://schemas.microsoft.com/office/drawing/2014/main" id="{8FD43755-ADF8-05E0-12CD-0CFCD157A4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379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8482-123B-E8CB-F73D-9A415A335B22}"/>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B91A54BE-C6BB-A365-A6BA-55B50FB679A4}"/>
              </a:ext>
            </a:extLst>
          </p:cNvPr>
          <p:cNvSpPr>
            <a:spLocks noGrp="1"/>
          </p:cNvSpPr>
          <p:nvPr>
            <p:ph idx="1"/>
          </p:nvPr>
        </p:nvSpPr>
        <p:spPr/>
        <p:txBody>
          <a:bodyPr>
            <a:normAutofit lnSpcReduction="10000"/>
          </a:bodyPr>
          <a:lstStyle/>
          <a:p>
            <a:r>
              <a:rPr lang="en-US" dirty="0"/>
              <a:t>It handles one mini-batch at a time (for example, containing 32 instances each), and it goes through the full training set multiple times. Each pass is called an epoch.</a:t>
            </a:r>
          </a:p>
          <a:p>
            <a:r>
              <a:rPr lang="en-US" dirty="0"/>
              <a:t>Each mini-batch enters the network through the input layer. The algorithm then computes the output of all the neurons in the first hidden layer, for every instance in the mini-batch. The result is passed on to the next layer, and so on until we get the output of the last layer, the output layer. </a:t>
            </a:r>
          </a:p>
          <a:p>
            <a:r>
              <a:rPr lang="en-US" dirty="0"/>
              <a:t>This is the forward pass: it is exactly like making predictions, except all intermediate results are preserved since they are needed for the backward pass.</a:t>
            </a:r>
          </a:p>
        </p:txBody>
      </p:sp>
    </p:spTree>
    <p:extLst>
      <p:ext uri="{BB962C8B-B14F-4D97-AF65-F5344CB8AC3E}">
        <p14:creationId xmlns:p14="http://schemas.microsoft.com/office/powerpoint/2010/main" val="8207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4F3E3-245F-40E2-A5C2-658C50CAFF72}"/>
              </a:ext>
            </a:extLst>
          </p:cNvPr>
          <p:cNvSpPr>
            <a:spLocks noGrp="1"/>
          </p:cNvSpPr>
          <p:nvPr>
            <p:ph idx="1"/>
          </p:nvPr>
        </p:nvSpPr>
        <p:spPr>
          <a:xfrm>
            <a:off x="838200" y="377072"/>
            <a:ext cx="10515600" cy="6108569"/>
          </a:xfrm>
        </p:spPr>
        <p:txBody>
          <a:bodyPr>
            <a:normAutofit/>
          </a:bodyPr>
          <a:lstStyle/>
          <a:p>
            <a:r>
              <a:rPr lang="en-US" dirty="0"/>
              <a:t>Next, the algorithm measures the network’s output error (i.e., it uses a loss function that compares the desired output and the actual output of the network, and returns some measure of the error).</a:t>
            </a:r>
          </a:p>
          <a:p>
            <a:r>
              <a:rPr lang="en-US" dirty="0"/>
              <a:t>Then it computes how much each output bias and each connection to the output layer contributed to the error. This is done analytically by applying the chain rule</a:t>
            </a:r>
          </a:p>
          <a:p>
            <a:r>
              <a:rPr lang="en-US" dirty="0"/>
              <a:t>The algorithm then measures how much of these error contributions came from each connection in the layer below, again using the chain rule, working backward until the algorithm reaches the input layer.</a:t>
            </a:r>
          </a:p>
          <a:p>
            <a:r>
              <a:rPr lang="en-US" dirty="0"/>
              <a:t>Finally, the algorithm performs a Gradient Descent step to tweak all the connection weights in the network, using the error gradients it just computed.</a:t>
            </a:r>
          </a:p>
        </p:txBody>
      </p:sp>
    </p:spTree>
    <p:extLst>
      <p:ext uri="{BB962C8B-B14F-4D97-AF65-F5344CB8AC3E}">
        <p14:creationId xmlns:p14="http://schemas.microsoft.com/office/powerpoint/2010/main" val="201993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2FE5-B38A-5F0D-9579-66AF7A3AA0D7}"/>
              </a:ext>
            </a:extLst>
          </p:cNvPr>
          <p:cNvSpPr>
            <a:spLocks noGrp="1"/>
          </p:cNvSpPr>
          <p:nvPr>
            <p:ph type="title"/>
          </p:nvPr>
        </p:nvSpPr>
        <p:spPr/>
        <p:txBody>
          <a:bodyPr/>
          <a:lstStyle/>
          <a:p>
            <a:r>
              <a:rPr lang="en-US" dirty="0"/>
              <a:t>Switch to Sigmoid</a:t>
            </a:r>
          </a:p>
        </p:txBody>
      </p:sp>
      <p:sp>
        <p:nvSpPr>
          <p:cNvPr id="3" name="Content Placeholder 2">
            <a:extLst>
              <a:ext uri="{FF2B5EF4-FFF2-40B4-BE49-F238E27FC236}">
                <a16:creationId xmlns:a16="http://schemas.microsoft.com/office/drawing/2014/main" id="{FFDA7D6A-27F5-3283-FA29-66DDBE9B9032}"/>
              </a:ext>
            </a:extLst>
          </p:cNvPr>
          <p:cNvSpPr>
            <a:spLocks noGrp="1"/>
          </p:cNvSpPr>
          <p:nvPr>
            <p:ph idx="1"/>
          </p:nvPr>
        </p:nvSpPr>
        <p:spPr/>
        <p:txBody>
          <a:bodyPr/>
          <a:lstStyle/>
          <a:p>
            <a:r>
              <a:rPr lang="en-US" dirty="0"/>
              <a:t>In order for backprop to work properly, step function  was replaced with the logistic function, σ(z) = 1 / (1 + exp(–z)), also called the sigmoid function.</a:t>
            </a:r>
          </a:p>
          <a:p>
            <a:r>
              <a:rPr lang="en-US" dirty="0"/>
              <a:t>the sigmoid function has a well-defined nonzero derivative everywhere, allowing Gradient Descent to make some progress at every step.</a:t>
            </a:r>
          </a:p>
        </p:txBody>
      </p:sp>
    </p:spTree>
    <p:extLst>
      <p:ext uri="{BB962C8B-B14F-4D97-AF65-F5344CB8AC3E}">
        <p14:creationId xmlns:p14="http://schemas.microsoft.com/office/powerpoint/2010/main" val="48746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FD5D-14DF-EE68-3EB9-E9862BB73CBD}"/>
              </a:ext>
            </a:extLst>
          </p:cNvPr>
          <p:cNvSpPr>
            <a:spLocks noGrp="1"/>
          </p:cNvSpPr>
          <p:nvPr>
            <p:ph type="title"/>
          </p:nvPr>
        </p:nvSpPr>
        <p:spPr/>
        <p:txBody>
          <a:bodyPr/>
          <a:lstStyle/>
          <a:p>
            <a:r>
              <a:rPr lang="en-US" dirty="0"/>
              <a:t>Other Activation Functions</a:t>
            </a:r>
          </a:p>
        </p:txBody>
      </p:sp>
      <p:sp>
        <p:nvSpPr>
          <p:cNvPr id="3" name="Content Placeholder 2">
            <a:extLst>
              <a:ext uri="{FF2B5EF4-FFF2-40B4-BE49-F238E27FC236}">
                <a16:creationId xmlns:a16="http://schemas.microsoft.com/office/drawing/2014/main" id="{FA177406-1EC6-7907-02DC-6FC3786AC834}"/>
              </a:ext>
            </a:extLst>
          </p:cNvPr>
          <p:cNvSpPr>
            <a:spLocks noGrp="1"/>
          </p:cNvSpPr>
          <p:nvPr>
            <p:ph idx="1"/>
          </p:nvPr>
        </p:nvSpPr>
        <p:spPr/>
        <p:txBody>
          <a:bodyPr/>
          <a:lstStyle/>
          <a:p>
            <a:r>
              <a:rPr lang="en-US" dirty="0"/>
              <a:t>The hyperbolic tangent function: tanh(z) = 2σ(2z) – 1</a:t>
            </a:r>
          </a:p>
          <a:p>
            <a:r>
              <a:rPr lang="en-US" dirty="0"/>
              <a:t>Just like the sigmoid function, this activation function is S-shaped, continuous, and differentiable, but its output value ranges from –1 to 1 (instead of 0 to 1 in the case of the sigmoid function). That range tends to make each layer’s output more or less centered around 0 at the beginning of training, which often helps speed up convergence</a:t>
            </a:r>
          </a:p>
        </p:txBody>
      </p:sp>
    </p:spTree>
    <p:extLst>
      <p:ext uri="{BB962C8B-B14F-4D97-AF65-F5344CB8AC3E}">
        <p14:creationId xmlns:p14="http://schemas.microsoft.com/office/powerpoint/2010/main" val="244489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FD5D-14DF-EE68-3EB9-E9862BB73CBD}"/>
              </a:ext>
            </a:extLst>
          </p:cNvPr>
          <p:cNvSpPr>
            <a:spLocks noGrp="1"/>
          </p:cNvSpPr>
          <p:nvPr>
            <p:ph type="title"/>
          </p:nvPr>
        </p:nvSpPr>
        <p:spPr/>
        <p:txBody>
          <a:bodyPr/>
          <a:lstStyle/>
          <a:p>
            <a:r>
              <a:rPr lang="en-US" dirty="0"/>
              <a:t>Other Activation Functions</a:t>
            </a:r>
          </a:p>
        </p:txBody>
      </p:sp>
      <p:sp>
        <p:nvSpPr>
          <p:cNvPr id="3" name="Content Placeholder 2">
            <a:extLst>
              <a:ext uri="{FF2B5EF4-FFF2-40B4-BE49-F238E27FC236}">
                <a16:creationId xmlns:a16="http://schemas.microsoft.com/office/drawing/2014/main" id="{FA177406-1EC6-7907-02DC-6FC3786AC834}"/>
              </a:ext>
            </a:extLst>
          </p:cNvPr>
          <p:cNvSpPr>
            <a:spLocks noGrp="1"/>
          </p:cNvSpPr>
          <p:nvPr>
            <p:ph idx="1"/>
          </p:nvPr>
        </p:nvSpPr>
        <p:spPr>
          <a:xfrm>
            <a:off x="630811" y="1608809"/>
            <a:ext cx="10515600" cy="4351338"/>
          </a:xfrm>
        </p:spPr>
        <p:txBody>
          <a:bodyPr>
            <a:normAutofit/>
          </a:bodyPr>
          <a:lstStyle/>
          <a:p>
            <a:r>
              <a:rPr lang="en-US" sz="2800" b="0" i="1" u="none" strike="noStrike" baseline="0" dirty="0">
                <a:latin typeface="TimesNewRomanPS-ItalicMT"/>
              </a:rPr>
              <a:t>The Rectified Linear Unit function: </a:t>
            </a:r>
            <a:r>
              <a:rPr lang="en-US" sz="2800" b="0" i="1" u="none" strike="noStrike" baseline="0" dirty="0" err="1">
                <a:latin typeface="TimesNewRomanPS-ItalicMT"/>
              </a:rPr>
              <a:t>ReLU</a:t>
            </a:r>
            <a:r>
              <a:rPr lang="en-US" sz="2800" b="0" i="1" u="none" strike="noStrike" baseline="0" dirty="0">
                <a:latin typeface="TimesNewRomanPS-ItalicMT"/>
              </a:rPr>
              <a:t>(z) = max(0, z)</a:t>
            </a:r>
          </a:p>
          <a:p>
            <a:r>
              <a:rPr lang="en-US" dirty="0"/>
              <a:t>The </a:t>
            </a:r>
            <a:r>
              <a:rPr lang="en-US" dirty="0" err="1"/>
              <a:t>ReLU</a:t>
            </a:r>
            <a:r>
              <a:rPr lang="en-US" dirty="0"/>
              <a:t> function is continuous but unfortunately not differentiable at z = 0 (the slope changes abruptly, which can make Gradient Descent bounce around), and its derivative is 0 for z &lt; 0. In practice, however, it works very well and has the advantage of being fast to compute, so it has become the default. Importantly, the fact that it does not have a maximum output value helps reduce some issues during Gradient Descent</a:t>
            </a:r>
          </a:p>
        </p:txBody>
      </p:sp>
    </p:spTree>
    <p:extLst>
      <p:ext uri="{BB962C8B-B14F-4D97-AF65-F5344CB8AC3E}">
        <p14:creationId xmlns:p14="http://schemas.microsoft.com/office/powerpoint/2010/main" val="357694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88CFE-BA30-CDC3-48C6-C7DC31B289B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8AF383D-DAC8-FA6D-0098-8CE0733F818A}"/>
              </a:ext>
            </a:extLst>
          </p:cNvPr>
          <p:cNvPicPr>
            <a:picLocks noChangeAspect="1"/>
          </p:cNvPicPr>
          <p:nvPr/>
        </p:nvPicPr>
        <p:blipFill>
          <a:blip r:embed="rId2"/>
          <a:stretch>
            <a:fillRect/>
          </a:stretch>
        </p:blipFill>
        <p:spPr>
          <a:xfrm>
            <a:off x="707010" y="801278"/>
            <a:ext cx="10850252" cy="5128182"/>
          </a:xfrm>
          <a:prstGeom prst="rect">
            <a:avLst/>
          </a:prstGeom>
        </p:spPr>
      </p:pic>
    </p:spTree>
    <p:extLst>
      <p:ext uri="{BB962C8B-B14F-4D97-AF65-F5344CB8AC3E}">
        <p14:creationId xmlns:p14="http://schemas.microsoft.com/office/powerpoint/2010/main" val="276134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3F2E-002A-2AD3-7C86-BBDC1E2BA865}"/>
              </a:ext>
            </a:extLst>
          </p:cNvPr>
          <p:cNvSpPr>
            <a:spLocks noGrp="1"/>
          </p:cNvSpPr>
          <p:nvPr>
            <p:ph type="title"/>
          </p:nvPr>
        </p:nvSpPr>
        <p:spPr/>
        <p:txBody>
          <a:bodyPr/>
          <a:lstStyle/>
          <a:p>
            <a:r>
              <a:rPr lang="en-US" dirty="0"/>
              <a:t>Why do we need activation functions</a:t>
            </a:r>
          </a:p>
        </p:txBody>
      </p:sp>
      <p:sp>
        <p:nvSpPr>
          <p:cNvPr id="3" name="Content Placeholder 2">
            <a:extLst>
              <a:ext uri="{FF2B5EF4-FFF2-40B4-BE49-F238E27FC236}">
                <a16:creationId xmlns:a16="http://schemas.microsoft.com/office/drawing/2014/main" id="{36FB22E0-1184-53B0-70A4-AB3FDACD6FC5}"/>
              </a:ext>
            </a:extLst>
          </p:cNvPr>
          <p:cNvSpPr>
            <a:spLocks noGrp="1"/>
          </p:cNvSpPr>
          <p:nvPr>
            <p:ph idx="1"/>
          </p:nvPr>
        </p:nvSpPr>
        <p:spPr/>
        <p:txBody>
          <a:bodyPr>
            <a:normAutofit/>
          </a:bodyPr>
          <a:lstStyle/>
          <a:p>
            <a:r>
              <a:rPr lang="en-US" dirty="0"/>
              <a:t>Well, if you chain several linear transformations, all you get is a linear transformation.</a:t>
            </a:r>
          </a:p>
          <a:p>
            <a:r>
              <a:rPr lang="en-US" dirty="0"/>
              <a:t>if f(x) = 2x + 3 and g(x) = 5x – 1, then chaining these two linear functions gives you another linear function:</a:t>
            </a:r>
          </a:p>
          <a:p>
            <a:r>
              <a:rPr lang="en-US" dirty="0"/>
              <a:t>f(g(x)) = 2(5x – 1) + 3 = 10x + 1</a:t>
            </a:r>
          </a:p>
          <a:p>
            <a:endParaRPr lang="en-US" dirty="0"/>
          </a:p>
          <a:p>
            <a:pPr algn="l"/>
            <a:r>
              <a:rPr lang="en-US" sz="2800" b="0" i="0" u="none" strike="noStrike" baseline="0" dirty="0">
                <a:latin typeface="TimesNewRomanPSMT"/>
              </a:rPr>
              <a:t>Conversely, a large enough DNN with nonlinear activations can theoretically approximate any continuous function.</a:t>
            </a:r>
            <a:endParaRPr lang="en-US" dirty="0"/>
          </a:p>
        </p:txBody>
      </p:sp>
    </p:spTree>
    <p:extLst>
      <p:ext uri="{BB962C8B-B14F-4D97-AF65-F5344CB8AC3E}">
        <p14:creationId xmlns:p14="http://schemas.microsoft.com/office/powerpoint/2010/main" val="328256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F020-A54D-8562-637A-0550F589FC45}"/>
              </a:ext>
            </a:extLst>
          </p:cNvPr>
          <p:cNvSpPr>
            <a:spLocks noGrp="1"/>
          </p:cNvSpPr>
          <p:nvPr>
            <p:ph type="title"/>
          </p:nvPr>
        </p:nvSpPr>
        <p:spPr/>
        <p:txBody>
          <a:bodyPr/>
          <a:lstStyle/>
          <a:p>
            <a:r>
              <a:rPr lang="en-US" dirty="0"/>
              <a:t>Regression MLPs</a:t>
            </a:r>
          </a:p>
        </p:txBody>
      </p:sp>
      <p:sp>
        <p:nvSpPr>
          <p:cNvPr id="3" name="Content Placeholder 2">
            <a:extLst>
              <a:ext uri="{FF2B5EF4-FFF2-40B4-BE49-F238E27FC236}">
                <a16:creationId xmlns:a16="http://schemas.microsoft.com/office/drawing/2014/main" id="{3FF3D84F-6CAF-D358-91C7-74CDB4C4BBB2}"/>
              </a:ext>
            </a:extLst>
          </p:cNvPr>
          <p:cNvSpPr>
            <a:spLocks noGrp="1"/>
          </p:cNvSpPr>
          <p:nvPr>
            <p:ph idx="1"/>
          </p:nvPr>
        </p:nvSpPr>
        <p:spPr/>
        <p:txBody>
          <a:bodyPr/>
          <a:lstStyle/>
          <a:p>
            <a:pPr algn="l"/>
            <a:r>
              <a:rPr lang="en-US" sz="2800" b="0" i="0" u="none" strike="noStrike" baseline="0" dirty="0">
                <a:latin typeface="TimesNewRomanPSMT"/>
              </a:rPr>
              <a:t>First, MLPs can be used for regression tasks. If you want to predict a single value (e.g., the price of a house, given many of its features), then you just need a single output neuron</a:t>
            </a:r>
          </a:p>
          <a:p>
            <a:pPr algn="l"/>
            <a:r>
              <a:rPr lang="en-US" sz="2800" b="0" i="0" u="none" strike="noStrike" baseline="0" dirty="0">
                <a:latin typeface="TimesNewRomanPSMT"/>
              </a:rPr>
              <a:t>For multivariate regression (i.e., to predict multiple values at once), you need one output neuron per output dimension.</a:t>
            </a:r>
          </a:p>
          <a:p>
            <a:pPr algn="l"/>
            <a:r>
              <a:rPr lang="en-US" sz="2800" b="0" i="0" u="none" strike="noStrike" baseline="0" dirty="0">
                <a:latin typeface="TimesNewRomanPSMT"/>
              </a:rPr>
              <a:t>Scikit-Learn includes an </a:t>
            </a:r>
            <a:r>
              <a:rPr lang="en-US" sz="2800" b="0" i="0" u="none" strike="noStrike" baseline="0" dirty="0" err="1">
                <a:latin typeface="CourierNewPSMT"/>
              </a:rPr>
              <a:t>MLPRegressor</a:t>
            </a:r>
            <a:r>
              <a:rPr lang="en-US" sz="2800" b="0" i="0" u="none" strike="noStrike" baseline="0" dirty="0">
                <a:latin typeface="CourierNewPSMT"/>
              </a:rPr>
              <a:t> </a:t>
            </a:r>
            <a:r>
              <a:rPr lang="en-US" sz="2800" b="0" i="0" u="none" strike="noStrike" baseline="0" dirty="0">
                <a:latin typeface="TimesNewRomanPSMT"/>
              </a:rPr>
              <a:t>class</a:t>
            </a:r>
            <a:endParaRPr lang="en-US" dirty="0"/>
          </a:p>
        </p:txBody>
      </p:sp>
    </p:spTree>
    <p:extLst>
      <p:ext uri="{BB962C8B-B14F-4D97-AF65-F5344CB8AC3E}">
        <p14:creationId xmlns:p14="http://schemas.microsoft.com/office/powerpoint/2010/main" val="218121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C3B9D-8A05-E3A2-5B06-C8D4C5052A06}"/>
              </a:ext>
            </a:extLst>
          </p:cNvPr>
          <p:cNvPicPr>
            <a:picLocks noChangeAspect="1"/>
          </p:cNvPicPr>
          <p:nvPr/>
        </p:nvPicPr>
        <p:blipFill>
          <a:blip r:embed="rId2"/>
          <a:stretch>
            <a:fillRect/>
          </a:stretch>
        </p:blipFill>
        <p:spPr>
          <a:xfrm>
            <a:off x="639607" y="546141"/>
            <a:ext cx="8103699" cy="1188391"/>
          </a:xfrm>
          <a:prstGeom prst="rect">
            <a:avLst/>
          </a:prstGeom>
        </p:spPr>
      </p:pic>
      <p:pic>
        <p:nvPicPr>
          <p:cNvPr id="7" name="Picture 6">
            <a:extLst>
              <a:ext uri="{FF2B5EF4-FFF2-40B4-BE49-F238E27FC236}">
                <a16:creationId xmlns:a16="http://schemas.microsoft.com/office/drawing/2014/main" id="{A348E25C-6B81-D1B5-46BD-F7EB45FAC9FD}"/>
              </a:ext>
            </a:extLst>
          </p:cNvPr>
          <p:cNvPicPr>
            <a:picLocks noChangeAspect="1"/>
          </p:cNvPicPr>
          <p:nvPr/>
        </p:nvPicPr>
        <p:blipFill>
          <a:blip r:embed="rId3"/>
          <a:stretch>
            <a:fillRect/>
          </a:stretch>
        </p:blipFill>
        <p:spPr>
          <a:xfrm>
            <a:off x="639607" y="1594406"/>
            <a:ext cx="8585384" cy="4712741"/>
          </a:xfrm>
          <a:prstGeom prst="rect">
            <a:avLst/>
          </a:prstGeom>
        </p:spPr>
      </p:pic>
    </p:spTree>
    <p:extLst>
      <p:ext uri="{BB962C8B-B14F-4D97-AF65-F5344CB8AC3E}">
        <p14:creationId xmlns:p14="http://schemas.microsoft.com/office/powerpoint/2010/main" val="72117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B316E-A2FE-1178-69C3-4A8D793A52EC}"/>
              </a:ext>
            </a:extLst>
          </p:cNvPr>
          <p:cNvSpPr>
            <a:spLocks noGrp="1"/>
          </p:cNvSpPr>
          <p:nvPr>
            <p:ph idx="1"/>
          </p:nvPr>
        </p:nvSpPr>
        <p:spPr>
          <a:xfrm>
            <a:off x="838200" y="395926"/>
            <a:ext cx="10515600" cy="5781037"/>
          </a:xfrm>
        </p:spPr>
        <p:txBody>
          <a:bodyPr>
            <a:normAutofit lnSpcReduction="10000"/>
          </a:bodyPr>
          <a:lstStyle/>
          <a:p>
            <a:pPr algn="l"/>
            <a:r>
              <a:rPr lang="en-US" sz="2800" b="0" i="0" u="none" strike="noStrike" baseline="0" dirty="0">
                <a:latin typeface="TimesNewRomanPSMT"/>
              </a:rPr>
              <a:t>Note that this MLP does not use any activation function for the output layer,</a:t>
            </a:r>
          </a:p>
          <a:p>
            <a:pPr algn="l"/>
            <a:r>
              <a:rPr lang="en-US" sz="2800" b="0" i="0" u="none" strike="noStrike" baseline="0" dirty="0">
                <a:latin typeface="TimesNewRomanPSMT"/>
              </a:rPr>
              <a:t>But if you want to guarantee that the output will always be positive, then you should use the </a:t>
            </a:r>
            <a:r>
              <a:rPr lang="en-US" sz="2800" b="0" i="0" u="none" strike="noStrike" baseline="0" dirty="0" err="1">
                <a:latin typeface="TimesNewRomanPSMT"/>
              </a:rPr>
              <a:t>ReLU</a:t>
            </a:r>
            <a:r>
              <a:rPr lang="en-US" sz="2800" b="0" i="0" u="none" strike="noStrike" baseline="0" dirty="0">
                <a:latin typeface="TimesNewRomanPSMT"/>
              </a:rPr>
              <a:t> activation function in the output layer, or the </a:t>
            </a:r>
            <a:r>
              <a:rPr lang="en-US" sz="2800" b="0" i="1" u="none" strike="noStrike" baseline="0" dirty="0" err="1">
                <a:latin typeface="TimesNewRomanPS-ItalicMT"/>
              </a:rPr>
              <a:t>softplus</a:t>
            </a:r>
            <a:r>
              <a:rPr lang="en-US" sz="2800" b="0" i="1" u="none" strike="noStrike" baseline="0" dirty="0">
                <a:latin typeface="TimesNewRomanPS-ItalicMT"/>
              </a:rPr>
              <a:t> </a:t>
            </a:r>
            <a:r>
              <a:rPr lang="en-US" sz="2800" b="0" i="0" u="none" strike="noStrike" baseline="0" dirty="0">
                <a:latin typeface="TimesNewRomanPSMT"/>
              </a:rPr>
              <a:t>activation function, which is a smooth variant of </a:t>
            </a:r>
            <a:r>
              <a:rPr lang="en-US" sz="2800" b="0" i="0" u="none" strike="noStrike" baseline="0" dirty="0" err="1">
                <a:latin typeface="TimesNewRomanPSMT"/>
              </a:rPr>
              <a:t>ReLU</a:t>
            </a:r>
            <a:r>
              <a:rPr lang="en-US" sz="2800" b="0" i="0" u="none" strike="noStrike" baseline="0" dirty="0">
                <a:latin typeface="TimesNewRomanPSMT"/>
              </a:rPr>
              <a:t>: </a:t>
            </a:r>
            <a:r>
              <a:rPr lang="en-US" sz="2800" b="0" i="0" u="none" strike="noStrike" baseline="0" dirty="0" err="1">
                <a:latin typeface="TimesNewRomanPSMT"/>
              </a:rPr>
              <a:t>softplus</a:t>
            </a:r>
            <a:r>
              <a:rPr lang="en-US" sz="2800" b="0" i="0" u="none" strike="noStrike" baseline="0" dirty="0">
                <a:latin typeface="TimesNewRomanPSMT"/>
              </a:rPr>
              <a:t>(</a:t>
            </a:r>
            <a:r>
              <a:rPr lang="en-US" sz="2800" b="0" i="1" u="none" strike="noStrike" baseline="0" dirty="0">
                <a:latin typeface="TimesNewRomanPS-ItalicMT"/>
              </a:rPr>
              <a:t>z</a:t>
            </a:r>
            <a:r>
              <a:rPr lang="en-US" sz="2800" b="0" i="0" u="none" strike="noStrike" baseline="0" dirty="0">
                <a:latin typeface="TimesNewRomanPSMT"/>
              </a:rPr>
              <a:t>) = log(1 + exp(</a:t>
            </a:r>
            <a:r>
              <a:rPr lang="en-US" sz="2800" b="0" i="1" u="none" strike="noStrike" baseline="0" dirty="0">
                <a:latin typeface="TimesNewRomanPS-ItalicMT"/>
              </a:rPr>
              <a:t>z</a:t>
            </a:r>
            <a:r>
              <a:rPr lang="en-US" sz="2800" b="0" i="0" u="none" strike="noStrike" baseline="0" dirty="0">
                <a:latin typeface="TimesNewRomanPSMT"/>
              </a:rPr>
              <a:t>)). </a:t>
            </a:r>
          </a:p>
          <a:p>
            <a:pPr algn="l"/>
            <a:r>
              <a:rPr lang="en-US" sz="2800" b="0" i="0" u="none" strike="noStrike" baseline="0" dirty="0" err="1">
                <a:latin typeface="TimesNewRomanPSMT"/>
              </a:rPr>
              <a:t>Softplus</a:t>
            </a:r>
            <a:r>
              <a:rPr lang="en-US" sz="2800" b="0" i="0" u="none" strike="noStrike" baseline="0" dirty="0">
                <a:latin typeface="TimesNewRomanPSMT"/>
              </a:rPr>
              <a:t> is close to 0 when </a:t>
            </a:r>
            <a:r>
              <a:rPr lang="en-US" sz="2800" b="0" i="1" u="none" strike="noStrike" baseline="0" dirty="0">
                <a:latin typeface="TimesNewRomanPS-ItalicMT"/>
              </a:rPr>
              <a:t>z </a:t>
            </a:r>
            <a:r>
              <a:rPr lang="en-US" sz="2800" b="0" i="0" u="none" strike="noStrike" baseline="0" dirty="0">
                <a:latin typeface="TimesNewRomanPSMT"/>
              </a:rPr>
              <a:t>is negative, and close to </a:t>
            </a:r>
            <a:r>
              <a:rPr lang="en-US" sz="2800" b="0" i="1" u="none" strike="noStrike" baseline="0" dirty="0">
                <a:latin typeface="TimesNewRomanPS-ItalicMT"/>
              </a:rPr>
              <a:t>z </a:t>
            </a:r>
            <a:r>
              <a:rPr lang="en-US" sz="2800" b="0" i="0" u="none" strike="noStrike" baseline="0" dirty="0">
                <a:latin typeface="TimesNewRomanPSMT"/>
              </a:rPr>
              <a:t>when </a:t>
            </a:r>
            <a:r>
              <a:rPr lang="en-US" sz="2800" b="0" i="1" u="none" strike="noStrike" baseline="0" dirty="0">
                <a:latin typeface="TimesNewRomanPS-ItalicMT"/>
              </a:rPr>
              <a:t>z </a:t>
            </a:r>
            <a:r>
              <a:rPr lang="en-US" sz="2800" b="0" i="0" u="none" strike="noStrike" baseline="0" dirty="0">
                <a:latin typeface="TimesNewRomanPSMT"/>
              </a:rPr>
              <a:t>is positive. </a:t>
            </a:r>
          </a:p>
          <a:p>
            <a:pPr algn="l"/>
            <a:r>
              <a:rPr lang="en-US" sz="2800" b="0" i="0" u="none" strike="noStrike" baseline="0" dirty="0">
                <a:latin typeface="TimesNewRomanPSMT"/>
              </a:rPr>
              <a:t>Finally, if you want to guarantee that the predictions will always fall within a given range of values, then you should use the sigmoid function or the hyperbolic tangent, and scale the targets to the appropriate range: 0 to 1 for sigmoid and –1 to 1 for tanh. </a:t>
            </a:r>
          </a:p>
          <a:p>
            <a:pPr algn="l"/>
            <a:r>
              <a:rPr lang="en-US" sz="2800" b="0" i="0" u="none" strike="noStrike" baseline="0" dirty="0">
                <a:latin typeface="TimesNewRomanPSMT"/>
              </a:rPr>
              <a:t>Sadly, the </a:t>
            </a:r>
            <a:r>
              <a:rPr lang="en-US" sz="2800" b="0" i="0" u="none" strike="noStrike" baseline="0" dirty="0" err="1">
                <a:latin typeface="CourierNewPSMT"/>
              </a:rPr>
              <a:t>MLPRegressor</a:t>
            </a:r>
            <a:r>
              <a:rPr lang="en-US" sz="2800" b="0" i="0" u="none" strike="noStrike" baseline="0" dirty="0">
                <a:latin typeface="CourierNewPSMT"/>
              </a:rPr>
              <a:t> </a:t>
            </a:r>
            <a:r>
              <a:rPr lang="en-US" sz="2800" b="0" i="0" u="none" strike="noStrike" baseline="0" dirty="0">
                <a:latin typeface="TimesNewRomanPSMT"/>
              </a:rPr>
              <a:t>class does not support activation functions in the output layer.</a:t>
            </a:r>
            <a:endParaRPr lang="en-US" dirty="0"/>
          </a:p>
        </p:txBody>
      </p:sp>
    </p:spTree>
    <p:extLst>
      <p:ext uri="{BB962C8B-B14F-4D97-AF65-F5344CB8AC3E}">
        <p14:creationId xmlns:p14="http://schemas.microsoft.com/office/powerpoint/2010/main" val="344834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9D97-8298-129E-413D-C433CA060CD4}"/>
              </a:ext>
            </a:extLst>
          </p:cNvPr>
          <p:cNvSpPr>
            <a:spLocks noGrp="1"/>
          </p:cNvSpPr>
          <p:nvPr>
            <p:ph type="title"/>
          </p:nvPr>
        </p:nvSpPr>
        <p:spPr/>
        <p:txBody>
          <a:bodyPr/>
          <a:lstStyle/>
          <a:p>
            <a:r>
              <a:rPr lang="en-US" dirty="0"/>
              <a:t>Perceptron	</a:t>
            </a:r>
          </a:p>
        </p:txBody>
      </p:sp>
      <p:sp>
        <p:nvSpPr>
          <p:cNvPr id="3" name="Content Placeholder 2">
            <a:extLst>
              <a:ext uri="{FF2B5EF4-FFF2-40B4-BE49-F238E27FC236}">
                <a16:creationId xmlns:a16="http://schemas.microsoft.com/office/drawing/2014/main" id="{D1D26692-28D1-4890-941E-B4046043CE36}"/>
              </a:ext>
            </a:extLst>
          </p:cNvPr>
          <p:cNvSpPr>
            <a:spLocks noGrp="1"/>
          </p:cNvSpPr>
          <p:nvPr>
            <p:ph idx="1"/>
          </p:nvPr>
        </p:nvSpPr>
        <p:spPr/>
        <p:txBody>
          <a:bodyPr/>
          <a:lstStyle/>
          <a:p>
            <a:r>
              <a:rPr lang="en-US" dirty="0"/>
              <a:t>One of the simplest ANN architecture, invented in 1957 by Frank Rosenblatt</a:t>
            </a:r>
          </a:p>
          <a:p>
            <a:endParaRPr lang="en-US" dirty="0"/>
          </a:p>
          <a:p>
            <a:r>
              <a:rPr lang="en-US" dirty="0"/>
              <a:t>TLU -&gt;</a:t>
            </a:r>
          </a:p>
          <a:p>
            <a:endParaRPr lang="en-US" dirty="0"/>
          </a:p>
        </p:txBody>
      </p:sp>
      <p:pic>
        <p:nvPicPr>
          <p:cNvPr id="5" name="Picture 4">
            <a:extLst>
              <a:ext uri="{FF2B5EF4-FFF2-40B4-BE49-F238E27FC236}">
                <a16:creationId xmlns:a16="http://schemas.microsoft.com/office/drawing/2014/main" id="{FEEDC1CA-ABF2-7ADE-6E23-9DC6E276233B}"/>
              </a:ext>
            </a:extLst>
          </p:cNvPr>
          <p:cNvPicPr>
            <a:picLocks noChangeAspect="1"/>
          </p:cNvPicPr>
          <p:nvPr/>
        </p:nvPicPr>
        <p:blipFill>
          <a:blip r:embed="rId2"/>
          <a:stretch>
            <a:fillRect/>
          </a:stretch>
        </p:blipFill>
        <p:spPr>
          <a:xfrm>
            <a:off x="2516735" y="2645612"/>
            <a:ext cx="7856113" cy="3998890"/>
          </a:xfrm>
          <a:prstGeom prst="rect">
            <a:avLst/>
          </a:prstGeom>
        </p:spPr>
      </p:pic>
    </p:spTree>
    <p:extLst>
      <p:ext uri="{BB962C8B-B14F-4D97-AF65-F5344CB8AC3E}">
        <p14:creationId xmlns:p14="http://schemas.microsoft.com/office/powerpoint/2010/main" val="32849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B0D7-BBE1-7399-4001-6B6AFE496D7E}"/>
              </a:ext>
            </a:extLst>
          </p:cNvPr>
          <p:cNvSpPr>
            <a:spLocks noGrp="1"/>
          </p:cNvSpPr>
          <p:nvPr>
            <p:ph type="title"/>
          </p:nvPr>
        </p:nvSpPr>
        <p:spPr/>
        <p:txBody>
          <a:bodyPr/>
          <a:lstStyle/>
          <a:p>
            <a:r>
              <a:rPr lang="en-US" dirty="0" err="1"/>
              <a:t>Keras</a:t>
            </a:r>
            <a:endParaRPr lang="en-US" dirty="0"/>
          </a:p>
        </p:txBody>
      </p:sp>
      <p:sp>
        <p:nvSpPr>
          <p:cNvPr id="3" name="Content Placeholder 2">
            <a:extLst>
              <a:ext uri="{FF2B5EF4-FFF2-40B4-BE49-F238E27FC236}">
                <a16:creationId xmlns:a16="http://schemas.microsoft.com/office/drawing/2014/main" id="{4E5310A0-7C7A-C330-C184-10F2F85B6767}"/>
              </a:ext>
            </a:extLst>
          </p:cNvPr>
          <p:cNvSpPr>
            <a:spLocks noGrp="1"/>
          </p:cNvSpPr>
          <p:nvPr>
            <p:ph idx="1"/>
          </p:nvPr>
        </p:nvSpPr>
        <p:spPr/>
        <p:txBody>
          <a:bodyPr/>
          <a:lstStyle/>
          <a:p>
            <a:pPr algn="l"/>
            <a:r>
              <a:rPr lang="en-US" sz="2800" b="0" i="0" u="none" strike="noStrike" baseline="0" dirty="0">
                <a:latin typeface="TimesNewRomanPSMT"/>
              </a:rPr>
              <a:t>Building and training a standard MLP with Scikit-Learn in just a few lines of code is very convenient, but the neural net features are limited. This is why we will switch to </a:t>
            </a:r>
            <a:r>
              <a:rPr lang="en-US" sz="2800" b="0" i="0" u="none" strike="noStrike" baseline="0" dirty="0" err="1">
                <a:latin typeface="TimesNewRomanPSMT"/>
              </a:rPr>
              <a:t>Keras</a:t>
            </a:r>
            <a:r>
              <a:rPr lang="en-US" sz="2800" b="0" i="0" u="none" strike="noStrike" baseline="0" dirty="0">
                <a:latin typeface="TimesNewRomanPSMT"/>
              </a:rPr>
              <a:t> in the second part of this chapter.</a:t>
            </a:r>
            <a:endParaRPr lang="en-US" dirty="0"/>
          </a:p>
        </p:txBody>
      </p:sp>
    </p:spTree>
    <p:extLst>
      <p:ext uri="{BB962C8B-B14F-4D97-AF65-F5344CB8AC3E}">
        <p14:creationId xmlns:p14="http://schemas.microsoft.com/office/powerpoint/2010/main" val="3176533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A55ED-C35D-47AC-AA3F-960B69C87A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047FEB-D5EF-7607-8DE9-ACD7651A6729}"/>
              </a:ext>
            </a:extLst>
          </p:cNvPr>
          <p:cNvPicPr>
            <a:picLocks noChangeAspect="1"/>
          </p:cNvPicPr>
          <p:nvPr/>
        </p:nvPicPr>
        <p:blipFill>
          <a:blip r:embed="rId2"/>
          <a:stretch>
            <a:fillRect/>
          </a:stretch>
        </p:blipFill>
        <p:spPr>
          <a:xfrm>
            <a:off x="467894" y="527901"/>
            <a:ext cx="11381147" cy="5788057"/>
          </a:xfrm>
          <a:prstGeom prst="rect">
            <a:avLst/>
          </a:prstGeom>
        </p:spPr>
      </p:pic>
    </p:spTree>
    <p:extLst>
      <p:ext uri="{BB962C8B-B14F-4D97-AF65-F5344CB8AC3E}">
        <p14:creationId xmlns:p14="http://schemas.microsoft.com/office/powerpoint/2010/main" val="245603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FD5F-9235-D3BE-F979-BB51A23278EB}"/>
              </a:ext>
            </a:extLst>
          </p:cNvPr>
          <p:cNvSpPr>
            <a:spLocks noGrp="1"/>
          </p:cNvSpPr>
          <p:nvPr>
            <p:ph type="title"/>
          </p:nvPr>
        </p:nvSpPr>
        <p:spPr/>
        <p:txBody>
          <a:bodyPr/>
          <a:lstStyle/>
          <a:p>
            <a:r>
              <a:rPr lang="en-US" dirty="0"/>
              <a:t>Classification MLPs</a:t>
            </a:r>
          </a:p>
        </p:txBody>
      </p:sp>
      <p:sp>
        <p:nvSpPr>
          <p:cNvPr id="3" name="Content Placeholder 2">
            <a:extLst>
              <a:ext uri="{FF2B5EF4-FFF2-40B4-BE49-F238E27FC236}">
                <a16:creationId xmlns:a16="http://schemas.microsoft.com/office/drawing/2014/main" id="{C571E0BE-A27E-1BD3-0E27-A219A930544E}"/>
              </a:ext>
            </a:extLst>
          </p:cNvPr>
          <p:cNvSpPr>
            <a:spLocks noGrp="1"/>
          </p:cNvSpPr>
          <p:nvPr>
            <p:ph idx="1"/>
          </p:nvPr>
        </p:nvSpPr>
        <p:spPr/>
        <p:txBody>
          <a:bodyPr>
            <a:normAutofit fontScale="92500"/>
          </a:bodyPr>
          <a:lstStyle/>
          <a:p>
            <a:r>
              <a:rPr lang="en-US" dirty="0"/>
              <a:t>MLPs can also be used for classification tasks. For a binary classification problem, you just need a single output neuron using the sigmoid activation function: the output will be a number between 0 and 1, which you can interpret as the estimated probability of the positive class</a:t>
            </a:r>
          </a:p>
          <a:p>
            <a:r>
              <a:rPr lang="en-US" dirty="0"/>
              <a:t>More generally, you would dedicate one output neuron for each positive class. Note that the output probabilities do not necessarily add up to 1.</a:t>
            </a:r>
          </a:p>
          <a:p>
            <a:pPr algn="l"/>
            <a:r>
              <a:rPr lang="en-US" sz="2800" b="0" i="0" u="none" strike="noStrike" baseline="0" dirty="0">
                <a:latin typeface="TimesNewRomanPSMT"/>
              </a:rPr>
              <a:t>If each instance can belong only to a single class, out of three or more possible classes (e.g., classes 0 through 9 for digit image classification), then you need to have one output neuron per class, and you should use the </a:t>
            </a:r>
            <a:r>
              <a:rPr lang="en-US" sz="2800" b="0" i="0" u="none" strike="noStrike" baseline="0" dirty="0" err="1">
                <a:latin typeface="TimesNewRomanPSMT"/>
              </a:rPr>
              <a:t>softmax</a:t>
            </a:r>
            <a:r>
              <a:rPr lang="en-US" sz="2800" b="0" i="0" u="none" strike="noStrike" baseline="0" dirty="0">
                <a:latin typeface="TimesNewRomanPSMT"/>
              </a:rPr>
              <a:t> activation function for the whole output layer</a:t>
            </a:r>
            <a:endParaRPr lang="en-US" dirty="0"/>
          </a:p>
        </p:txBody>
      </p:sp>
    </p:spTree>
    <p:extLst>
      <p:ext uri="{BB962C8B-B14F-4D97-AF65-F5344CB8AC3E}">
        <p14:creationId xmlns:p14="http://schemas.microsoft.com/office/powerpoint/2010/main" val="2631420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CF85-4F94-47ED-187B-D72AE36B80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DBDA07-AFCB-B0A5-D837-C21C13225A3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53BE97-9441-1EA8-2502-18B4A93C4132}"/>
              </a:ext>
            </a:extLst>
          </p:cNvPr>
          <p:cNvPicPr>
            <a:picLocks noChangeAspect="1"/>
          </p:cNvPicPr>
          <p:nvPr/>
        </p:nvPicPr>
        <p:blipFill>
          <a:blip r:embed="rId2"/>
          <a:stretch>
            <a:fillRect/>
          </a:stretch>
        </p:blipFill>
        <p:spPr>
          <a:xfrm>
            <a:off x="581802" y="365125"/>
            <a:ext cx="11182850" cy="6213569"/>
          </a:xfrm>
          <a:prstGeom prst="rect">
            <a:avLst/>
          </a:prstGeom>
        </p:spPr>
      </p:pic>
    </p:spTree>
    <p:extLst>
      <p:ext uri="{BB962C8B-B14F-4D97-AF65-F5344CB8AC3E}">
        <p14:creationId xmlns:p14="http://schemas.microsoft.com/office/powerpoint/2010/main" val="57038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4FEB-7511-C7EB-DA55-A655364B925D}"/>
              </a:ext>
            </a:extLst>
          </p:cNvPr>
          <p:cNvSpPr>
            <a:spLocks noGrp="1"/>
          </p:cNvSpPr>
          <p:nvPr>
            <p:ph type="title"/>
          </p:nvPr>
        </p:nvSpPr>
        <p:spPr/>
        <p:txBody>
          <a:bodyPr/>
          <a:lstStyle/>
          <a:p>
            <a:r>
              <a:rPr lang="en-US" dirty="0"/>
              <a:t>Typical Hyperparameters</a:t>
            </a:r>
          </a:p>
        </p:txBody>
      </p:sp>
      <p:sp>
        <p:nvSpPr>
          <p:cNvPr id="3" name="Content Placeholder 2">
            <a:extLst>
              <a:ext uri="{FF2B5EF4-FFF2-40B4-BE49-F238E27FC236}">
                <a16:creationId xmlns:a16="http://schemas.microsoft.com/office/drawing/2014/main" id="{8FA4A017-AEB0-3D54-C8F3-28BF45B606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68BABE-3CB7-9A8C-1442-7A2332D399A5}"/>
              </a:ext>
            </a:extLst>
          </p:cNvPr>
          <p:cNvPicPr>
            <a:picLocks noChangeAspect="1"/>
          </p:cNvPicPr>
          <p:nvPr/>
        </p:nvPicPr>
        <p:blipFill>
          <a:blip r:embed="rId2"/>
          <a:stretch>
            <a:fillRect/>
          </a:stretch>
        </p:blipFill>
        <p:spPr>
          <a:xfrm>
            <a:off x="1049538" y="1825625"/>
            <a:ext cx="9745162" cy="3912991"/>
          </a:xfrm>
          <a:prstGeom prst="rect">
            <a:avLst/>
          </a:prstGeom>
        </p:spPr>
      </p:pic>
    </p:spTree>
    <p:extLst>
      <p:ext uri="{BB962C8B-B14F-4D97-AF65-F5344CB8AC3E}">
        <p14:creationId xmlns:p14="http://schemas.microsoft.com/office/powerpoint/2010/main" val="108287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76AD-05B1-4887-4AE4-25D288FCD908}"/>
              </a:ext>
            </a:extLst>
          </p:cNvPr>
          <p:cNvSpPr>
            <a:spLocks noGrp="1"/>
          </p:cNvSpPr>
          <p:nvPr>
            <p:ph type="title"/>
          </p:nvPr>
        </p:nvSpPr>
        <p:spPr/>
        <p:txBody>
          <a:bodyPr/>
          <a:lstStyle/>
          <a:p>
            <a:r>
              <a:rPr lang="en-US" dirty="0"/>
              <a:t>Implementing MLP with </a:t>
            </a:r>
            <a:r>
              <a:rPr lang="en-US" dirty="0" err="1"/>
              <a:t>Keras</a:t>
            </a:r>
            <a:endParaRPr lang="en-US" dirty="0"/>
          </a:p>
        </p:txBody>
      </p:sp>
      <p:sp>
        <p:nvSpPr>
          <p:cNvPr id="3" name="Content Placeholder 2">
            <a:extLst>
              <a:ext uri="{FF2B5EF4-FFF2-40B4-BE49-F238E27FC236}">
                <a16:creationId xmlns:a16="http://schemas.microsoft.com/office/drawing/2014/main" id="{BCFED32A-2D44-9681-E7FD-A96B241A6301}"/>
              </a:ext>
            </a:extLst>
          </p:cNvPr>
          <p:cNvSpPr>
            <a:spLocks noGrp="1"/>
          </p:cNvSpPr>
          <p:nvPr>
            <p:ph idx="1"/>
          </p:nvPr>
        </p:nvSpPr>
        <p:spPr/>
        <p:txBody>
          <a:bodyPr>
            <a:normAutofit/>
          </a:bodyPr>
          <a:lstStyle/>
          <a:p>
            <a:r>
              <a:rPr lang="en-US" dirty="0" err="1"/>
              <a:t>Keras</a:t>
            </a:r>
            <a:r>
              <a:rPr lang="en-US" dirty="0"/>
              <a:t> is TensorFlow’s high-level Deep Learning API: it allows you to build, train, evaluate, and execute all sorts of neural networks.</a:t>
            </a:r>
          </a:p>
          <a:p>
            <a:endParaRPr lang="en-US" dirty="0"/>
          </a:p>
          <a:p>
            <a:r>
              <a:rPr lang="en-US" dirty="0"/>
              <a:t>The most popular Deep Learning library, after </a:t>
            </a:r>
            <a:r>
              <a:rPr lang="en-US" dirty="0" err="1"/>
              <a:t>Keras</a:t>
            </a:r>
            <a:r>
              <a:rPr lang="en-US" dirty="0"/>
              <a:t> and TensorFlow, is Facebook’s </a:t>
            </a:r>
            <a:r>
              <a:rPr lang="en-US" dirty="0" err="1"/>
              <a:t>PyTorch</a:t>
            </a:r>
            <a:r>
              <a:rPr lang="en-US" dirty="0"/>
              <a:t> library. The good news is that its API is quite similar to </a:t>
            </a:r>
            <a:r>
              <a:rPr lang="en-US" dirty="0" err="1"/>
              <a:t>Keras’s</a:t>
            </a:r>
            <a:r>
              <a:rPr lang="en-US" dirty="0"/>
              <a:t>, in part because both APIs were inspired by Scikit-Learn and Chainer. So once you know </a:t>
            </a:r>
            <a:r>
              <a:rPr lang="en-US" dirty="0" err="1"/>
              <a:t>Keras</a:t>
            </a:r>
            <a:r>
              <a:rPr lang="en-US" dirty="0"/>
              <a:t>, it is not difficult to switch to </a:t>
            </a:r>
            <a:r>
              <a:rPr lang="en-US" dirty="0" err="1"/>
              <a:t>PyTorch</a:t>
            </a:r>
            <a:r>
              <a:rPr lang="en-US" dirty="0"/>
              <a:t>, if you ever want to</a:t>
            </a:r>
          </a:p>
        </p:txBody>
      </p:sp>
    </p:spTree>
    <p:extLst>
      <p:ext uri="{BB962C8B-B14F-4D97-AF65-F5344CB8AC3E}">
        <p14:creationId xmlns:p14="http://schemas.microsoft.com/office/powerpoint/2010/main" val="193880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8F18-C056-FFA0-9793-16707EFEACB5}"/>
              </a:ext>
            </a:extLst>
          </p:cNvPr>
          <p:cNvSpPr>
            <a:spLocks noGrp="1"/>
          </p:cNvSpPr>
          <p:nvPr>
            <p:ph type="title"/>
          </p:nvPr>
        </p:nvSpPr>
        <p:spPr/>
        <p:txBody>
          <a:bodyPr/>
          <a:lstStyle/>
          <a:p>
            <a:r>
              <a:rPr lang="en-US" sz="4400" b="1" i="0" u="none" strike="noStrike" baseline="0" dirty="0">
                <a:latin typeface="Arial-BoldMT"/>
              </a:rPr>
              <a:t>Building an Image Classifier Using the Sequential API</a:t>
            </a:r>
            <a:endParaRPr lang="en-US" dirty="0"/>
          </a:p>
        </p:txBody>
      </p:sp>
      <p:pic>
        <p:nvPicPr>
          <p:cNvPr id="5" name="Content Placeholder 4">
            <a:extLst>
              <a:ext uri="{FF2B5EF4-FFF2-40B4-BE49-F238E27FC236}">
                <a16:creationId xmlns:a16="http://schemas.microsoft.com/office/drawing/2014/main" id="{9E92EB62-530E-66AD-231E-53898C8CFDFE}"/>
              </a:ext>
            </a:extLst>
          </p:cNvPr>
          <p:cNvPicPr>
            <a:picLocks noGrp="1" noChangeAspect="1"/>
          </p:cNvPicPr>
          <p:nvPr>
            <p:ph idx="1"/>
          </p:nvPr>
        </p:nvPicPr>
        <p:blipFill>
          <a:blip r:embed="rId2"/>
          <a:stretch>
            <a:fillRect/>
          </a:stretch>
        </p:blipFill>
        <p:spPr>
          <a:xfrm>
            <a:off x="977475" y="1899409"/>
            <a:ext cx="9260034" cy="1991288"/>
          </a:xfrm>
        </p:spPr>
      </p:pic>
      <p:pic>
        <p:nvPicPr>
          <p:cNvPr id="7" name="Picture 6">
            <a:extLst>
              <a:ext uri="{FF2B5EF4-FFF2-40B4-BE49-F238E27FC236}">
                <a16:creationId xmlns:a16="http://schemas.microsoft.com/office/drawing/2014/main" id="{8CF000CF-6B52-A41F-CE38-4992E009BEC3}"/>
              </a:ext>
            </a:extLst>
          </p:cNvPr>
          <p:cNvPicPr>
            <a:picLocks noChangeAspect="1"/>
          </p:cNvPicPr>
          <p:nvPr/>
        </p:nvPicPr>
        <p:blipFill>
          <a:blip r:embed="rId3"/>
          <a:stretch>
            <a:fillRect/>
          </a:stretch>
        </p:blipFill>
        <p:spPr>
          <a:xfrm>
            <a:off x="904189" y="3596820"/>
            <a:ext cx="8485689" cy="747291"/>
          </a:xfrm>
          <a:prstGeom prst="rect">
            <a:avLst/>
          </a:prstGeom>
        </p:spPr>
      </p:pic>
      <p:pic>
        <p:nvPicPr>
          <p:cNvPr id="9" name="Picture 8">
            <a:extLst>
              <a:ext uri="{FF2B5EF4-FFF2-40B4-BE49-F238E27FC236}">
                <a16:creationId xmlns:a16="http://schemas.microsoft.com/office/drawing/2014/main" id="{5E86DB64-DB29-02C7-90E0-9C43949F35B1}"/>
              </a:ext>
            </a:extLst>
          </p:cNvPr>
          <p:cNvPicPr>
            <a:picLocks noChangeAspect="1"/>
          </p:cNvPicPr>
          <p:nvPr/>
        </p:nvPicPr>
        <p:blipFill>
          <a:blip r:embed="rId4"/>
          <a:stretch>
            <a:fillRect/>
          </a:stretch>
        </p:blipFill>
        <p:spPr>
          <a:xfrm>
            <a:off x="977473" y="4344111"/>
            <a:ext cx="8175954" cy="1185493"/>
          </a:xfrm>
          <a:prstGeom prst="rect">
            <a:avLst/>
          </a:prstGeom>
        </p:spPr>
      </p:pic>
      <p:pic>
        <p:nvPicPr>
          <p:cNvPr id="11" name="Picture 10">
            <a:extLst>
              <a:ext uri="{FF2B5EF4-FFF2-40B4-BE49-F238E27FC236}">
                <a16:creationId xmlns:a16="http://schemas.microsoft.com/office/drawing/2014/main" id="{D44C75B1-3356-572F-6F5C-148C2CE24082}"/>
              </a:ext>
            </a:extLst>
          </p:cNvPr>
          <p:cNvPicPr>
            <a:picLocks noChangeAspect="1"/>
          </p:cNvPicPr>
          <p:nvPr/>
        </p:nvPicPr>
        <p:blipFill>
          <a:blip r:embed="rId5"/>
          <a:stretch>
            <a:fillRect/>
          </a:stretch>
        </p:blipFill>
        <p:spPr>
          <a:xfrm>
            <a:off x="977473" y="5609373"/>
            <a:ext cx="4049387" cy="883502"/>
          </a:xfrm>
          <a:prstGeom prst="rect">
            <a:avLst/>
          </a:prstGeom>
        </p:spPr>
      </p:pic>
    </p:spTree>
    <p:extLst>
      <p:ext uri="{BB962C8B-B14F-4D97-AF65-F5344CB8AC3E}">
        <p14:creationId xmlns:p14="http://schemas.microsoft.com/office/powerpoint/2010/main" val="3684179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ACA0-968B-636C-B907-3DBEDF210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F4F15F-0CBF-4388-EF64-74B2580ADB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0D46638-CB50-71ED-F002-82EBE265185C}"/>
              </a:ext>
            </a:extLst>
          </p:cNvPr>
          <p:cNvPicPr>
            <a:picLocks noChangeAspect="1"/>
          </p:cNvPicPr>
          <p:nvPr/>
        </p:nvPicPr>
        <p:blipFill>
          <a:blip r:embed="rId2"/>
          <a:stretch>
            <a:fillRect/>
          </a:stretch>
        </p:blipFill>
        <p:spPr>
          <a:xfrm>
            <a:off x="0" y="365125"/>
            <a:ext cx="12192000" cy="6205357"/>
          </a:xfrm>
          <a:prstGeom prst="rect">
            <a:avLst/>
          </a:prstGeom>
        </p:spPr>
      </p:pic>
    </p:spTree>
    <p:extLst>
      <p:ext uri="{BB962C8B-B14F-4D97-AF65-F5344CB8AC3E}">
        <p14:creationId xmlns:p14="http://schemas.microsoft.com/office/powerpoint/2010/main" val="1106970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A433-5526-6BBD-B608-5B464ED9A803}"/>
              </a:ext>
            </a:extLst>
          </p:cNvPr>
          <p:cNvSpPr>
            <a:spLocks noGrp="1"/>
          </p:cNvSpPr>
          <p:nvPr>
            <p:ph type="title"/>
          </p:nvPr>
        </p:nvSpPr>
        <p:spPr/>
        <p:txBody>
          <a:bodyPr/>
          <a:lstStyle/>
          <a:p>
            <a:r>
              <a:rPr lang="en-US" dirty="0"/>
              <a:t>Creating a model with the </a:t>
            </a:r>
            <a:r>
              <a:rPr lang="en-US" dirty="0" err="1"/>
              <a:t>sequencial</a:t>
            </a:r>
            <a:r>
              <a:rPr lang="en-US" dirty="0"/>
              <a:t> </a:t>
            </a:r>
            <a:r>
              <a:rPr lang="en-US" dirty="0" err="1"/>
              <a:t>api</a:t>
            </a:r>
            <a:endParaRPr lang="en-US" dirty="0"/>
          </a:p>
        </p:txBody>
      </p:sp>
      <p:pic>
        <p:nvPicPr>
          <p:cNvPr id="5" name="Content Placeholder 4">
            <a:extLst>
              <a:ext uri="{FF2B5EF4-FFF2-40B4-BE49-F238E27FC236}">
                <a16:creationId xmlns:a16="http://schemas.microsoft.com/office/drawing/2014/main" id="{8EA6E2C4-CE34-EB81-6D02-6C600883A796}"/>
              </a:ext>
            </a:extLst>
          </p:cNvPr>
          <p:cNvPicPr>
            <a:picLocks noGrp="1" noChangeAspect="1"/>
          </p:cNvPicPr>
          <p:nvPr>
            <p:ph idx="1"/>
          </p:nvPr>
        </p:nvPicPr>
        <p:blipFill>
          <a:blip r:embed="rId2"/>
          <a:stretch>
            <a:fillRect/>
          </a:stretch>
        </p:blipFill>
        <p:spPr>
          <a:xfrm>
            <a:off x="943553" y="1690688"/>
            <a:ext cx="8820759" cy="2273845"/>
          </a:xfrm>
        </p:spPr>
      </p:pic>
      <p:pic>
        <p:nvPicPr>
          <p:cNvPr id="7" name="Picture 6">
            <a:extLst>
              <a:ext uri="{FF2B5EF4-FFF2-40B4-BE49-F238E27FC236}">
                <a16:creationId xmlns:a16="http://schemas.microsoft.com/office/drawing/2014/main" id="{459C72EA-C235-AD51-F8E7-B05695339B2B}"/>
              </a:ext>
            </a:extLst>
          </p:cNvPr>
          <p:cNvPicPr>
            <a:picLocks noChangeAspect="1"/>
          </p:cNvPicPr>
          <p:nvPr/>
        </p:nvPicPr>
        <p:blipFill>
          <a:blip r:embed="rId3"/>
          <a:stretch>
            <a:fillRect/>
          </a:stretch>
        </p:blipFill>
        <p:spPr>
          <a:xfrm>
            <a:off x="943553" y="4109828"/>
            <a:ext cx="7489922" cy="2008167"/>
          </a:xfrm>
          <a:prstGeom prst="rect">
            <a:avLst/>
          </a:prstGeom>
        </p:spPr>
      </p:pic>
    </p:spTree>
    <p:extLst>
      <p:ext uri="{BB962C8B-B14F-4D97-AF65-F5344CB8AC3E}">
        <p14:creationId xmlns:p14="http://schemas.microsoft.com/office/powerpoint/2010/main" val="72922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3598-2247-0868-2085-6AC039E0FA02}"/>
              </a:ext>
            </a:extLst>
          </p:cNvPr>
          <p:cNvSpPr>
            <a:spLocks noGrp="1"/>
          </p:cNvSpPr>
          <p:nvPr>
            <p:ph type="title"/>
          </p:nvPr>
        </p:nvSpPr>
        <p:spPr/>
        <p:txBody>
          <a:bodyPr/>
          <a:lstStyle/>
          <a:p>
            <a:r>
              <a:rPr lang="en-US" dirty="0"/>
              <a:t> Summary</a:t>
            </a:r>
          </a:p>
        </p:txBody>
      </p:sp>
      <p:pic>
        <p:nvPicPr>
          <p:cNvPr id="5" name="Content Placeholder 4">
            <a:extLst>
              <a:ext uri="{FF2B5EF4-FFF2-40B4-BE49-F238E27FC236}">
                <a16:creationId xmlns:a16="http://schemas.microsoft.com/office/drawing/2014/main" id="{71855AB1-C189-4D75-AD4D-9A9210B5881B}"/>
              </a:ext>
            </a:extLst>
          </p:cNvPr>
          <p:cNvPicPr>
            <a:picLocks noGrp="1" noChangeAspect="1"/>
          </p:cNvPicPr>
          <p:nvPr>
            <p:ph idx="1"/>
          </p:nvPr>
        </p:nvPicPr>
        <p:blipFill>
          <a:blip r:embed="rId2"/>
          <a:stretch>
            <a:fillRect/>
          </a:stretch>
        </p:blipFill>
        <p:spPr>
          <a:xfrm>
            <a:off x="1065229" y="1814240"/>
            <a:ext cx="8000579" cy="4508409"/>
          </a:xfrm>
        </p:spPr>
      </p:pic>
    </p:spTree>
    <p:extLst>
      <p:ext uri="{BB962C8B-B14F-4D97-AF65-F5344CB8AC3E}">
        <p14:creationId xmlns:p14="http://schemas.microsoft.com/office/powerpoint/2010/main" val="171887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889-ECD1-715D-6009-7225F01264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4276C9-DB47-6334-52D0-A6D654274598}"/>
              </a:ext>
            </a:extLst>
          </p:cNvPr>
          <p:cNvSpPr>
            <a:spLocks noGrp="1"/>
          </p:cNvSpPr>
          <p:nvPr>
            <p:ph idx="1"/>
          </p:nvPr>
        </p:nvSpPr>
        <p:spPr/>
        <p:txBody>
          <a:bodyPr/>
          <a:lstStyle/>
          <a:p>
            <a:r>
              <a:rPr lang="en-US" dirty="0"/>
              <a:t>The most common step function in perceptron is the </a:t>
            </a:r>
            <a:r>
              <a:rPr lang="en-US" dirty="0" err="1"/>
              <a:t>heaviside</a:t>
            </a:r>
            <a:r>
              <a:rPr lang="en-US" dirty="0"/>
              <a:t> function.</a:t>
            </a:r>
          </a:p>
          <a:p>
            <a:endParaRPr lang="en-US" dirty="0"/>
          </a:p>
          <a:p>
            <a:endParaRPr lang="en-US" dirty="0"/>
          </a:p>
          <a:p>
            <a:endParaRPr lang="en-US" dirty="0"/>
          </a:p>
          <a:p>
            <a:endParaRPr lang="en-US" dirty="0"/>
          </a:p>
          <a:p>
            <a:r>
              <a:rPr lang="en-US" dirty="0"/>
              <a:t>An single TLU can be used for linear binary classification task.</a:t>
            </a:r>
          </a:p>
          <a:p>
            <a:r>
              <a:rPr lang="en-US" dirty="0"/>
              <a:t>A perceptron is composed of one of more TLUs organized in a single layer</a:t>
            </a:r>
          </a:p>
        </p:txBody>
      </p:sp>
      <p:pic>
        <p:nvPicPr>
          <p:cNvPr id="5" name="Picture 4">
            <a:extLst>
              <a:ext uri="{FF2B5EF4-FFF2-40B4-BE49-F238E27FC236}">
                <a16:creationId xmlns:a16="http://schemas.microsoft.com/office/drawing/2014/main" id="{4F2EF1DF-CF23-3F09-720F-DCBCD349DD35}"/>
              </a:ext>
            </a:extLst>
          </p:cNvPr>
          <p:cNvPicPr>
            <a:picLocks noChangeAspect="1"/>
          </p:cNvPicPr>
          <p:nvPr/>
        </p:nvPicPr>
        <p:blipFill>
          <a:blip r:embed="rId2"/>
          <a:stretch>
            <a:fillRect/>
          </a:stretch>
        </p:blipFill>
        <p:spPr>
          <a:xfrm>
            <a:off x="1932751" y="2899189"/>
            <a:ext cx="5875529" cy="1455546"/>
          </a:xfrm>
          <a:prstGeom prst="rect">
            <a:avLst/>
          </a:prstGeom>
        </p:spPr>
      </p:pic>
    </p:spTree>
    <p:extLst>
      <p:ext uri="{BB962C8B-B14F-4D97-AF65-F5344CB8AC3E}">
        <p14:creationId xmlns:p14="http://schemas.microsoft.com/office/powerpoint/2010/main" val="126195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CB71-C393-5763-8136-D5B95DAC5DA5}"/>
              </a:ext>
            </a:extLst>
          </p:cNvPr>
          <p:cNvSpPr>
            <a:spLocks noGrp="1"/>
          </p:cNvSpPr>
          <p:nvPr>
            <p:ph type="title"/>
          </p:nvPr>
        </p:nvSpPr>
        <p:spPr/>
        <p:txBody>
          <a:bodyPr/>
          <a:lstStyle/>
          <a:p>
            <a:r>
              <a:rPr lang="en-US" dirty="0"/>
              <a:t>Model deep dive</a:t>
            </a:r>
          </a:p>
        </p:txBody>
      </p:sp>
      <p:sp>
        <p:nvSpPr>
          <p:cNvPr id="3" name="Content Placeholder 2">
            <a:extLst>
              <a:ext uri="{FF2B5EF4-FFF2-40B4-BE49-F238E27FC236}">
                <a16:creationId xmlns:a16="http://schemas.microsoft.com/office/drawing/2014/main" id="{A03FA8F3-2B68-3379-DA7A-7B6C7FF25ECF}"/>
              </a:ext>
            </a:extLst>
          </p:cNvPr>
          <p:cNvSpPr>
            <a:spLocks noGrp="1"/>
          </p:cNvSpPr>
          <p:nvPr>
            <p:ph idx="1"/>
          </p:nvPr>
        </p:nvSpPr>
        <p:spPr/>
        <p:txBody>
          <a:bodyPr/>
          <a:lstStyle/>
          <a:p>
            <a:r>
              <a:rPr lang="en-US" dirty="0"/>
              <a:t>can easily get a model’s list of layers using the layers attribute, or use the </a:t>
            </a:r>
            <a:r>
              <a:rPr lang="en-US" dirty="0" err="1"/>
              <a:t>get_layer</a:t>
            </a:r>
            <a:r>
              <a:rPr lang="en-US" dirty="0"/>
              <a:t>() method to access a layer by name</a:t>
            </a:r>
          </a:p>
          <a:p>
            <a:endParaRPr lang="en-US" dirty="0"/>
          </a:p>
          <a:p>
            <a:r>
              <a:rPr lang="en-US" dirty="0"/>
              <a:t>All the parameters of a layer can be accessed using its </a:t>
            </a:r>
            <a:r>
              <a:rPr lang="en-US" dirty="0" err="1"/>
              <a:t>get_weights</a:t>
            </a:r>
            <a:r>
              <a:rPr lang="en-US" dirty="0"/>
              <a:t>() and </a:t>
            </a:r>
            <a:r>
              <a:rPr lang="en-US" dirty="0" err="1"/>
              <a:t>set_weights</a:t>
            </a:r>
            <a:r>
              <a:rPr lang="en-US" dirty="0"/>
              <a:t>() methods. For a Dense layer, this includes both the connection weights and the bias terms</a:t>
            </a:r>
          </a:p>
        </p:txBody>
      </p:sp>
    </p:spTree>
    <p:extLst>
      <p:ext uri="{BB962C8B-B14F-4D97-AF65-F5344CB8AC3E}">
        <p14:creationId xmlns:p14="http://schemas.microsoft.com/office/powerpoint/2010/main" val="35696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BDF5-F6CF-FA3C-4E1D-0FC1154E4113}"/>
              </a:ext>
            </a:extLst>
          </p:cNvPr>
          <p:cNvSpPr>
            <a:spLocks noGrp="1"/>
          </p:cNvSpPr>
          <p:nvPr>
            <p:ph type="title"/>
          </p:nvPr>
        </p:nvSpPr>
        <p:spPr/>
        <p:txBody>
          <a:bodyPr/>
          <a:lstStyle/>
          <a:p>
            <a:r>
              <a:rPr lang="en-US" dirty="0"/>
              <a:t>Model Deep dive</a:t>
            </a:r>
          </a:p>
        </p:txBody>
      </p:sp>
      <p:sp>
        <p:nvSpPr>
          <p:cNvPr id="3" name="Content Placeholder 2">
            <a:extLst>
              <a:ext uri="{FF2B5EF4-FFF2-40B4-BE49-F238E27FC236}">
                <a16:creationId xmlns:a16="http://schemas.microsoft.com/office/drawing/2014/main" id="{A7808A5C-E6F2-4200-2DEA-3476BB73617B}"/>
              </a:ext>
            </a:extLst>
          </p:cNvPr>
          <p:cNvSpPr>
            <a:spLocks noGrp="1"/>
          </p:cNvSpPr>
          <p:nvPr>
            <p:ph idx="1"/>
          </p:nvPr>
        </p:nvSpPr>
        <p:spPr/>
        <p:txBody>
          <a:bodyPr/>
          <a:lstStyle/>
          <a:p>
            <a:pPr algn="l"/>
            <a:r>
              <a:rPr lang="en-US" sz="2800" b="0" i="0" u="none" strike="noStrike" baseline="0" dirty="0">
                <a:latin typeface="TimesNewRomanPSMT"/>
              </a:rPr>
              <a:t>Notice that the </a:t>
            </a:r>
            <a:r>
              <a:rPr lang="en-US" sz="2800" b="0" i="0" u="none" strike="noStrike" baseline="0" dirty="0">
                <a:latin typeface="CourierNewPSMT"/>
              </a:rPr>
              <a:t>Dense </a:t>
            </a:r>
            <a:r>
              <a:rPr lang="en-US" sz="2800" b="0" i="0" u="none" strike="noStrike" baseline="0" dirty="0">
                <a:latin typeface="TimesNewRomanPSMT"/>
              </a:rPr>
              <a:t>layer initialized the connection weights randomly (which is needed to break symmetry, as we discussed earlier), and the biases were initialized to zeros, which is fine. </a:t>
            </a:r>
          </a:p>
          <a:p>
            <a:pPr algn="l"/>
            <a:r>
              <a:rPr lang="en-US" sz="2800" b="0" i="0" u="none" strike="noStrike" baseline="0" dirty="0">
                <a:latin typeface="TimesNewRomanPSMT"/>
              </a:rPr>
              <a:t>If you ever want to use a different initialization method, you can set </a:t>
            </a:r>
            <a:r>
              <a:rPr lang="en-US" sz="2800" b="0" i="0" u="none" strike="noStrike" baseline="0" dirty="0" err="1">
                <a:latin typeface="CourierNewPSMT"/>
              </a:rPr>
              <a:t>kernel_initializer</a:t>
            </a:r>
            <a:r>
              <a:rPr lang="en-US" sz="2800" b="0" i="0" u="none" strike="noStrike" baseline="0" dirty="0">
                <a:latin typeface="CourierNewPSMT"/>
              </a:rPr>
              <a:t> </a:t>
            </a:r>
            <a:r>
              <a:rPr lang="en-US" sz="2800" b="0" i="0" u="none" strike="noStrike" baseline="0" dirty="0">
                <a:latin typeface="TimesNewRomanPSMT"/>
              </a:rPr>
              <a:t>(</a:t>
            </a:r>
            <a:r>
              <a:rPr lang="en-US" sz="2800" b="0" i="1" u="none" strike="noStrike" baseline="0" dirty="0">
                <a:latin typeface="TimesNewRomanPS-ItalicMT"/>
              </a:rPr>
              <a:t>kernel </a:t>
            </a:r>
            <a:r>
              <a:rPr lang="en-US" sz="2800" b="0" i="0" u="none" strike="noStrike" baseline="0" dirty="0">
                <a:latin typeface="TimesNewRomanPSMT"/>
              </a:rPr>
              <a:t>is another name for the matrix of connection weights) or </a:t>
            </a:r>
            <a:r>
              <a:rPr lang="en-US" sz="2800" b="0" i="0" u="none" strike="noStrike" baseline="0" dirty="0" err="1">
                <a:latin typeface="CourierNewPSMT"/>
              </a:rPr>
              <a:t>bias_initializer</a:t>
            </a:r>
            <a:r>
              <a:rPr lang="en-US" sz="2800" b="0" i="0" u="none" strike="noStrike" baseline="0" dirty="0">
                <a:latin typeface="CourierNewPSMT"/>
              </a:rPr>
              <a:t> </a:t>
            </a:r>
            <a:r>
              <a:rPr lang="en-US" sz="2800" b="0" i="0" u="none" strike="noStrike" baseline="0" dirty="0">
                <a:latin typeface="TimesNewRomanPSMT"/>
              </a:rPr>
              <a:t>when creating the layer</a:t>
            </a:r>
            <a:endParaRPr lang="en-US" dirty="0"/>
          </a:p>
        </p:txBody>
      </p:sp>
    </p:spTree>
    <p:extLst>
      <p:ext uri="{BB962C8B-B14F-4D97-AF65-F5344CB8AC3E}">
        <p14:creationId xmlns:p14="http://schemas.microsoft.com/office/powerpoint/2010/main" val="4237308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A201-81A4-9CE7-2D7B-4BEF2F00869F}"/>
              </a:ext>
            </a:extLst>
          </p:cNvPr>
          <p:cNvSpPr>
            <a:spLocks noGrp="1"/>
          </p:cNvSpPr>
          <p:nvPr>
            <p:ph type="title"/>
          </p:nvPr>
        </p:nvSpPr>
        <p:spPr/>
        <p:txBody>
          <a:bodyPr/>
          <a:lstStyle/>
          <a:p>
            <a:r>
              <a:rPr lang="en-US" dirty="0"/>
              <a:t>Compiling the model</a:t>
            </a:r>
          </a:p>
        </p:txBody>
      </p:sp>
      <p:pic>
        <p:nvPicPr>
          <p:cNvPr id="5" name="Content Placeholder 4">
            <a:extLst>
              <a:ext uri="{FF2B5EF4-FFF2-40B4-BE49-F238E27FC236}">
                <a16:creationId xmlns:a16="http://schemas.microsoft.com/office/drawing/2014/main" id="{8967A8DF-AB5C-4F79-67D9-C4282885E5C3}"/>
              </a:ext>
            </a:extLst>
          </p:cNvPr>
          <p:cNvPicPr>
            <a:picLocks noGrp="1" noChangeAspect="1"/>
          </p:cNvPicPr>
          <p:nvPr>
            <p:ph idx="1"/>
          </p:nvPr>
        </p:nvPicPr>
        <p:blipFill>
          <a:blip r:embed="rId2"/>
          <a:stretch>
            <a:fillRect/>
          </a:stretch>
        </p:blipFill>
        <p:spPr>
          <a:xfrm>
            <a:off x="764421" y="1780021"/>
            <a:ext cx="10522382" cy="1837241"/>
          </a:xfrm>
        </p:spPr>
      </p:pic>
    </p:spTree>
    <p:extLst>
      <p:ext uri="{BB962C8B-B14F-4D97-AF65-F5344CB8AC3E}">
        <p14:creationId xmlns:p14="http://schemas.microsoft.com/office/powerpoint/2010/main" val="3481775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A201-81A4-9CE7-2D7B-4BEF2F00869F}"/>
              </a:ext>
            </a:extLst>
          </p:cNvPr>
          <p:cNvSpPr>
            <a:spLocks noGrp="1"/>
          </p:cNvSpPr>
          <p:nvPr>
            <p:ph type="title"/>
          </p:nvPr>
        </p:nvSpPr>
        <p:spPr/>
        <p:txBody>
          <a:bodyPr/>
          <a:lstStyle/>
          <a:p>
            <a:r>
              <a:rPr lang="en-US" dirty="0"/>
              <a:t>Compiling the model</a:t>
            </a:r>
          </a:p>
        </p:txBody>
      </p:sp>
      <p:sp>
        <p:nvSpPr>
          <p:cNvPr id="3" name="Content Placeholder 2">
            <a:extLst>
              <a:ext uri="{FF2B5EF4-FFF2-40B4-BE49-F238E27FC236}">
                <a16:creationId xmlns:a16="http://schemas.microsoft.com/office/drawing/2014/main" id="{27B53F6F-B8DE-708A-A236-D76B44501431}"/>
              </a:ext>
            </a:extLst>
          </p:cNvPr>
          <p:cNvSpPr>
            <a:spLocks noGrp="1"/>
          </p:cNvSpPr>
          <p:nvPr>
            <p:ph idx="1"/>
          </p:nvPr>
        </p:nvSpPr>
        <p:spPr/>
        <p:txBody>
          <a:bodyPr>
            <a:normAutofit fontScale="92500" lnSpcReduction="10000"/>
          </a:bodyPr>
          <a:lstStyle/>
          <a:p>
            <a:pPr marL="0" indent="0">
              <a:buNone/>
            </a:pPr>
            <a:r>
              <a:rPr lang="en-US" sz="2400" b="0" i="0" u="none" strike="noStrike" baseline="0" dirty="0"/>
              <a:t>"</a:t>
            </a:r>
            <a:r>
              <a:rPr lang="en-US" sz="2400" b="0" i="0" u="none" strike="noStrike" baseline="0" dirty="0" err="1"/>
              <a:t>sparse_categorical_crossentropy“for</a:t>
            </a:r>
            <a:r>
              <a:rPr lang="en-US" sz="2400" b="0" i="0" u="none" strike="noStrike" baseline="0" dirty="0"/>
              <a:t> sparse labels (i.e., for each instance, there is just a target class index, from 0 to 9 in this case), and the classes are exclusive</a:t>
            </a:r>
          </a:p>
          <a:p>
            <a:pPr marL="0" indent="0">
              <a:buNone/>
            </a:pPr>
            <a:endParaRPr lang="en-US" sz="2400" b="0" i="0" u="none" strike="noStrike" baseline="0" dirty="0"/>
          </a:p>
          <a:p>
            <a:pPr marL="0" indent="0">
              <a:buNone/>
            </a:pPr>
            <a:r>
              <a:rPr lang="en-US" sz="2400" b="0" i="0" u="none" strike="noStrike" baseline="0" dirty="0"/>
              <a:t>If instead we had one target probability per class for each instance (such as one-hot vectors, e.g. [0., 0., 0., 1., 0., 0., 0., 0., 0., 0.] to represent class 3), then we would need to use the "</a:t>
            </a:r>
            <a:r>
              <a:rPr lang="en-US" sz="2400" b="0" i="0" u="none" strike="noStrike" baseline="0" dirty="0" err="1"/>
              <a:t>categorical_crossentropy</a:t>
            </a:r>
            <a:r>
              <a:rPr lang="en-US" sz="2400" b="0" i="0" u="none" strike="noStrike" baseline="0" dirty="0"/>
              <a:t>" loss instead.  </a:t>
            </a:r>
          </a:p>
          <a:p>
            <a:pPr marL="0" indent="0">
              <a:buNone/>
            </a:pPr>
            <a:endParaRPr lang="en-US" dirty="0"/>
          </a:p>
          <a:p>
            <a:pPr marL="0" indent="0">
              <a:buNone/>
            </a:pPr>
            <a:r>
              <a:rPr lang="en-US" dirty="0"/>
              <a:t>If we were doing binary classification or multilabel binary</a:t>
            </a:r>
          </a:p>
          <a:p>
            <a:pPr marL="0" indent="0">
              <a:buNone/>
            </a:pPr>
            <a:r>
              <a:rPr lang="en-US" dirty="0"/>
              <a:t>classification, then we would use the "sigmoid" activation function in</a:t>
            </a:r>
          </a:p>
          <a:p>
            <a:pPr marL="0" indent="0">
              <a:buNone/>
            </a:pPr>
            <a:r>
              <a:rPr lang="en-US" dirty="0"/>
              <a:t>the output layer instead of the "</a:t>
            </a:r>
            <a:r>
              <a:rPr lang="en-US" dirty="0" err="1"/>
              <a:t>softmax</a:t>
            </a:r>
            <a:r>
              <a:rPr lang="en-US" dirty="0"/>
              <a:t>" activation function, and we</a:t>
            </a:r>
          </a:p>
          <a:p>
            <a:pPr marL="0" indent="0">
              <a:buNone/>
            </a:pPr>
            <a:r>
              <a:rPr lang="en-US" dirty="0"/>
              <a:t>would use the "</a:t>
            </a:r>
            <a:r>
              <a:rPr lang="en-US" dirty="0" err="1"/>
              <a:t>binary_crossentropy</a:t>
            </a:r>
            <a:r>
              <a:rPr lang="en-US" dirty="0"/>
              <a:t>" loss.</a:t>
            </a:r>
          </a:p>
        </p:txBody>
      </p:sp>
    </p:spTree>
    <p:extLst>
      <p:ext uri="{BB962C8B-B14F-4D97-AF65-F5344CB8AC3E}">
        <p14:creationId xmlns:p14="http://schemas.microsoft.com/office/powerpoint/2010/main" val="3153555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891B-A694-6276-5657-0A7401590E98}"/>
              </a:ext>
            </a:extLst>
          </p:cNvPr>
          <p:cNvSpPr>
            <a:spLocks noGrp="1"/>
          </p:cNvSpPr>
          <p:nvPr>
            <p:ph type="title"/>
          </p:nvPr>
        </p:nvSpPr>
        <p:spPr/>
        <p:txBody>
          <a:bodyPr/>
          <a:lstStyle/>
          <a:p>
            <a:r>
              <a:rPr lang="en-US" dirty="0"/>
              <a:t>Training and evaluating the model</a:t>
            </a:r>
          </a:p>
        </p:txBody>
      </p:sp>
      <p:pic>
        <p:nvPicPr>
          <p:cNvPr id="5" name="Content Placeholder 4">
            <a:extLst>
              <a:ext uri="{FF2B5EF4-FFF2-40B4-BE49-F238E27FC236}">
                <a16:creationId xmlns:a16="http://schemas.microsoft.com/office/drawing/2014/main" id="{9B03793D-A7BD-4EC0-17C9-0CEA67734DB9}"/>
              </a:ext>
            </a:extLst>
          </p:cNvPr>
          <p:cNvPicPr>
            <a:picLocks noGrp="1" noChangeAspect="1"/>
          </p:cNvPicPr>
          <p:nvPr>
            <p:ph idx="1"/>
          </p:nvPr>
        </p:nvPicPr>
        <p:blipFill>
          <a:blip r:embed="rId2"/>
          <a:stretch>
            <a:fillRect/>
          </a:stretch>
        </p:blipFill>
        <p:spPr>
          <a:xfrm>
            <a:off x="945582" y="1572212"/>
            <a:ext cx="8471795" cy="4470947"/>
          </a:xfrm>
        </p:spPr>
      </p:pic>
    </p:spTree>
    <p:extLst>
      <p:ext uri="{BB962C8B-B14F-4D97-AF65-F5344CB8AC3E}">
        <p14:creationId xmlns:p14="http://schemas.microsoft.com/office/powerpoint/2010/main" val="1164502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9602-8725-6094-CA87-8E32D784ACA6}"/>
              </a:ext>
            </a:extLst>
          </p:cNvPr>
          <p:cNvSpPr>
            <a:spLocks noGrp="1"/>
          </p:cNvSpPr>
          <p:nvPr>
            <p:ph type="title"/>
          </p:nvPr>
        </p:nvSpPr>
        <p:spPr/>
        <p:txBody>
          <a:bodyPr/>
          <a:lstStyle/>
          <a:p>
            <a:r>
              <a:rPr lang="en-US" dirty="0"/>
              <a:t>Dealing with skewed data</a:t>
            </a:r>
          </a:p>
        </p:txBody>
      </p:sp>
      <p:sp>
        <p:nvSpPr>
          <p:cNvPr id="3" name="Content Placeholder 2">
            <a:extLst>
              <a:ext uri="{FF2B5EF4-FFF2-40B4-BE49-F238E27FC236}">
                <a16:creationId xmlns:a16="http://schemas.microsoft.com/office/drawing/2014/main" id="{EA0067BC-E694-3409-5A36-45E6F967EAEE}"/>
              </a:ext>
            </a:extLst>
          </p:cNvPr>
          <p:cNvSpPr>
            <a:spLocks noGrp="1"/>
          </p:cNvSpPr>
          <p:nvPr>
            <p:ph idx="1"/>
          </p:nvPr>
        </p:nvSpPr>
        <p:spPr/>
        <p:txBody>
          <a:bodyPr/>
          <a:lstStyle/>
          <a:p>
            <a:r>
              <a:rPr lang="en-US" dirty="0"/>
              <a:t>If the training set was very skewed, with some classes being overrepresented and others underrepresented, it would be useful to set the </a:t>
            </a:r>
            <a:r>
              <a:rPr lang="en-US" dirty="0" err="1"/>
              <a:t>class_weight</a:t>
            </a:r>
            <a:r>
              <a:rPr lang="en-US" dirty="0"/>
              <a:t> argument when calling the fit() method, to give a larger weight to underrepresented classes and a lower weight to overrepresented classes.</a:t>
            </a:r>
          </a:p>
        </p:txBody>
      </p:sp>
    </p:spTree>
    <p:extLst>
      <p:ext uri="{BB962C8B-B14F-4D97-AF65-F5344CB8AC3E}">
        <p14:creationId xmlns:p14="http://schemas.microsoft.com/office/powerpoint/2010/main" val="2401189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779D-7F63-E884-DF71-0162EF2B1506}"/>
              </a:ext>
            </a:extLst>
          </p:cNvPr>
          <p:cNvSpPr>
            <a:spLocks noGrp="1"/>
          </p:cNvSpPr>
          <p:nvPr>
            <p:ph type="title"/>
          </p:nvPr>
        </p:nvSpPr>
        <p:spPr/>
        <p:txBody>
          <a:bodyPr/>
          <a:lstStyle/>
          <a:p>
            <a:r>
              <a:rPr lang="en-US" dirty="0"/>
              <a:t>Sample Weights argument</a:t>
            </a:r>
          </a:p>
        </p:txBody>
      </p:sp>
      <p:sp>
        <p:nvSpPr>
          <p:cNvPr id="3" name="Content Placeholder 2">
            <a:extLst>
              <a:ext uri="{FF2B5EF4-FFF2-40B4-BE49-F238E27FC236}">
                <a16:creationId xmlns:a16="http://schemas.microsoft.com/office/drawing/2014/main" id="{D43314EF-A3CE-1BA2-E2B7-06FD1C302D5F}"/>
              </a:ext>
            </a:extLst>
          </p:cNvPr>
          <p:cNvSpPr>
            <a:spLocks noGrp="1"/>
          </p:cNvSpPr>
          <p:nvPr>
            <p:ph idx="1"/>
          </p:nvPr>
        </p:nvSpPr>
        <p:spPr/>
        <p:txBody>
          <a:bodyPr>
            <a:normAutofit/>
          </a:bodyPr>
          <a:lstStyle/>
          <a:p>
            <a:r>
              <a:rPr lang="en-US" dirty="0"/>
              <a:t>If you need per-instance weights, set the </a:t>
            </a:r>
            <a:r>
              <a:rPr lang="en-US" dirty="0" err="1"/>
              <a:t>sample_weight</a:t>
            </a:r>
            <a:r>
              <a:rPr lang="en-US" dirty="0"/>
              <a:t> argument. If both </a:t>
            </a:r>
            <a:r>
              <a:rPr lang="en-US" dirty="0" err="1"/>
              <a:t>class_weight</a:t>
            </a:r>
            <a:r>
              <a:rPr lang="en-US" dirty="0"/>
              <a:t> and </a:t>
            </a:r>
            <a:r>
              <a:rPr lang="en-US" dirty="0" err="1"/>
              <a:t>sample_weight</a:t>
            </a:r>
            <a:r>
              <a:rPr lang="en-US" dirty="0"/>
              <a:t> are provided, then </a:t>
            </a:r>
            <a:r>
              <a:rPr lang="en-US" dirty="0" err="1"/>
              <a:t>Keras</a:t>
            </a:r>
            <a:r>
              <a:rPr lang="en-US" dirty="0"/>
              <a:t> multiplies them. Per-instance weights could be useful for example if some instances were labeled by experts while others were labeled using a crowdsourcing platform: you might want to give more weight to the former. You can also provide sample weights (but not class weights) for the validation set by adding them as a third item in the </a:t>
            </a:r>
            <a:r>
              <a:rPr lang="en-US" dirty="0" err="1"/>
              <a:t>validation_data</a:t>
            </a:r>
            <a:r>
              <a:rPr lang="en-US" dirty="0"/>
              <a:t> tuple.</a:t>
            </a:r>
          </a:p>
        </p:txBody>
      </p:sp>
    </p:spTree>
    <p:extLst>
      <p:ext uri="{BB962C8B-B14F-4D97-AF65-F5344CB8AC3E}">
        <p14:creationId xmlns:p14="http://schemas.microsoft.com/office/powerpoint/2010/main" val="1146088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1925-F27D-3864-5C6A-C46EF3B2554F}"/>
              </a:ext>
            </a:extLst>
          </p:cNvPr>
          <p:cNvSpPr>
            <a:spLocks noGrp="1"/>
          </p:cNvSpPr>
          <p:nvPr>
            <p:ph type="title"/>
          </p:nvPr>
        </p:nvSpPr>
        <p:spPr/>
        <p:txBody>
          <a:bodyPr/>
          <a:lstStyle/>
          <a:p>
            <a:r>
              <a:rPr lang="en-US" dirty="0"/>
              <a:t>History</a:t>
            </a:r>
          </a:p>
        </p:txBody>
      </p:sp>
      <p:pic>
        <p:nvPicPr>
          <p:cNvPr id="5" name="Content Placeholder 4">
            <a:extLst>
              <a:ext uri="{FF2B5EF4-FFF2-40B4-BE49-F238E27FC236}">
                <a16:creationId xmlns:a16="http://schemas.microsoft.com/office/drawing/2014/main" id="{DB9B1468-A0C0-56DC-95FF-A62C49E408EC}"/>
              </a:ext>
            </a:extLst>
          </p:cNvPr>
          <p:cNvPicPr>
            <a:picLocks noGrp="1" noChangeAspect="1"/>
          </p:cNvPicPr>
          <p:nvPr>
            <p:ph idx="1"/>
          </p:nvPr>
        </p:nvPicPr>
        <p:blipFill>
          <a:blip r:embed="rId2"/>
          <a:stretch>
            <a:fillRect/>
          </a:stretch>
        </p:blipFill>
        <p:spPr>
          <a:xfrm>
            <a:off x="769046" y="1822159"/>
            <a:ext cx="9039923" cy="3213682"/>
          </a:xfrm>
        </p:spPr>
      </p:pic>
    </p:spTree>
    <p:extLst>
      <p:ext uri="{BB962C8B-B14F-4D97-AF65-F5344CB8AC3E}">
        <p14:creationId xmlns:p14="http://schemas.microsoft.com/office/powerpoint/2010/main" val="19375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CDBF9F-B027-863A-FF96-D4F01B7139A5}"/>
              </a:ext>
            </a:extLst>
          </p:cNvPr>
          <p:cNvPicPr>
            <a:picLocks noChangeAspect="1"/>
          </p:cNvPicPr>
          <p:nvPr/>
        </p:nvPicPr>
        <p:blipFill>
          <a:blip r:embed="rId2"/>
          <a:stretch>
            <a:fillRect/>
          </a:stretch>
        </p:blipFill>
        <p:spPr>
          <a:xfrm>
            <a:off x="399354" y="367645"/>
            <a:ext cx="11393291" cy="6193412"/>
          </a:xfrm>
          <a:prstGeom prst="rect">
            <a:avLst/>
          </a:prstGeom>
        </p:spPr>
      </p:pic>
    </p:spTree>
    <p:extLst>
      <p:ext uri="{BB962C8B-B14F-4D97-AF65-F5344CB8AC3E}">
        <p14:creationId xmlns:p14="http://schemas.microsoft.com/office/powerpoint/2010/main" val="718559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0A6C-4E2F-4BE8-C5D9-BA4E698D55CF}"/>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CD36BCD6-C9AF-A4F7-5E59-7D3CEFA38093}"/>
              </a:ext>
            </a:extLst>
          </p:cNvPr>
          <p:cNvSpPr>
            <a:spLocks noGrp="1"/>
          </p:cNvSpPr>
          <p:nvPr>
            <p:ph idx="1"/>
          </p:nvPr>
        </p:nvSpPr>
        <p:spPr/>
        <p:txBody>
          <a:bodyPr>
            <a:normAutofit/>
          </a:bodyPr>
          <a:lstStyle/>
          <a:p>
            <a:r>
              <a:rPr lang="en-US" dirty="0"/>
              <a:t>Both the training accuracy and the validation accuracy steadily increase during training, while the training loss and the validation loss decrease.</a:t>
            </a:r>
          </a:p>
          <a:p>
            <a:r>
              <a:rPr lang="en-US" dirty="0"/>
              <a:t>The validation curves are relatively close to each other at first, but they get further apart over time, which shows that there’s a little bit of overfitting.</a:t>
            </a:r>
          </a:p>
          <a:p>
            <a:r>
              <a:rPr lang="en-US" dirty="0"/>
              <a:t>But that’s not the case: indeed, the validation error is computed at the end of each epoch, while the training error is computed using a running mean during each epoch. So the training curve should be shifted by half an epoch to the left.</a:t>
            </a:r>
          </a:p>
        </p:txBody>
      </p:sp>
    </p:spTree>
    <p:extLst>
      <p:ext uri="{BB962C8B-B14F-4D97-AF65-F5344CB8AC3E}">
        <p14:creationId xmlns:p14="http://schemas.microsoft.com/office/powerpoint/2010/main" val="67863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76DD-9BD3-8B70-0B03-526234125F1C}"/>
              </a:ext>
            </a:extLst>
          </p:cNvPr>
          <p:cNvSpPr>
            <a:spLocks noGrp="1"/>
          </p:cNvSpPr>
          <p:nvPr>
            <p:ph type="title"/>
          </p:nvPr>
        </p:nvSpPr>
        <p:spPr/>
        <p:txBody>
          <a:bodyPr/>
          <a:lstStyle/>
          <a:p>
            <a:r>
              <a:rPr lang="en-US" dirty="0"/>
              <a:t>Architecture of a Perceptron</a:t>
            </a:r>
          </a:p>
        </p:txBody>
      </p:sp>
      <p:pic>
        <p:nvPicPr>
          <p:cNvPr id="5" name="Content Placeholder 4">
            <a:extLst>
              <a:ext uri="{FF2B5EF4-FFF2-40B4-BE49-F238E27FC236}">
                <a16:creationId xmlns:a16="http://schemas.microsoft.com/office/drawing/2014/main" id="{CD5401CD-EBB8-800F-B948-9A58E721A792}"/>
              </a:ext>
            </a:extLst>
          </p:cNvPr>
          <p:cNvPicPr>
            <a:picLocks noGrp="1" noChangeAspect="1"/>
          </p:cNvPicPr>
          <p:nvPr>
            <p:ph idx="1"/>
          </p:nvPr>
        </p:nvPicPr>
        <p:blipFill>
          <a:blip r:embed="rId2"/>
          <a:stretch>
            <a:fillRect/>
          </a:stretch>
        </p:blipFill>
        <p:spPr>
          <a:xfrm>
            <a:off x="3005070" y="2191812"/>
            <a:ext cx="6181859" cy="3618963"/>
          </a:xfrm>
        </p:spPr>
      </p:pic>
    </p:spTree>
    <p:extLst>
      <p:ext uri="{BB962C8B-B14F-4D97-AF65-F5344CB8AC3E}">
        <p14:creationId xmlns:p14="http://schemas.microsoft.com/office/powerpoint/2010/main" val="2706055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2F45-2B27-BCF7-0395-6B77494E517C}"/>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5C417B14-D902-98DC-47F3-2935683E8CD8}"/>
              </a:ext>
            </a:extLst>
          </p:cNvPr>
          <p:cNvSpPr>
            <a:spLocks noGrp="1"/>
          </p:cNvSpPr>
          <p:nvPr>
            <p:ph idx="1"/>
          </p:nvPr>
        </p:nvSpPr>
        <p:spPr/>
        <p:txBody>
          <a:bodyPr/>
          <a:lstStyle/>
          <a:p>
            <a:r>
              <a:rPr lang="en-US" dirty="0"/>
              <a:t>You can tell that the model has not quite converged yet, as the validation loss is still going down, so you should probably continue training. It’s as simple as calling the fit() method again, since </a:t>
            </a:r>
            <a:r>
              <a:rPr lang="en-US" dirty="0" err="1"/>
              <a:t>Keras</a:t>
            </a:r>
            <a:r>
              <a:rPr lang="en-US" dirty="0"/>
              <a:t> just continues training where it left off.</a:t>
            </a:r>
          </a:p>
          <a:p>
            <a:r>
              <a:rPr lang="en-US" dirty="0"/>
              <a:t>If you are not satisfied with the performance of your model, you should go back and tune the hyperparameters like learning rate, optimizers. Then try tuning the number of layers, the number of neurons per layer, and the types of activation functions to use for each hidden layer</a:t>
            </a:r>
          </a:p>
        </p:txBody>
      </p:sp>
    </p:spTree>
    <p:extLst>
      <p:ext uri="{BB962C8B-B14F-4D97-AF65-F5344CB8AC3E}">
        <p14:creationId xmlns:p14="http://schemas.microsoft.com/office/powerpoint/2010/main" val="371975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B765-CF77-0F57-F6DF-651BF3AC3CB7}"/>
              </a:ext>
            </a:extLst>
          </p:cNvPr>
          <p:cNvSpPr>
            <a:spLocks noGrp="1"/>
          </p:cNvSpPr>
          <p:nvPr>
            <p:ph type="title"/>
          </p:nvPr>
        </p:nvSpPr>
        <p:spPr/>
        <p:txBody>
          <a:bodyPr/>
          <a:lstStyle/>
          <a:p>
            <a:r>
              <a:rPr lang="en-US" dirty="0"/>
              <a:t>Evaluate</a:t>
            </a:r>
          </a:p>
        </p:txBody>
      </p:sp>
      <p:sp>
        <p:nvSpPr>
          <p:cNvPr id="3" name="Content Placeholder 2">
            <a:extLst>
              <a:ext uri="{FF2B5EF4-FFF2-40B4-BE49-F238E27FC236}">
                <a16:creationId xmlns:a16="http://schemas.microsoft.com/office/drawing/2014/main" id="{0D54FDD8-AAEE-997A-E5E7-A3908AF823B5}"/>
              </a:ext>
            </a:extLst>
          </p:cNvPr>
          <p:cNvSpPr>
            <a:spLocks noGrp="1"/>
          </p:cNvSpPr>
          <p:nvPr>
            <p:ph idx="1"/>
          </p:nvPr>
        </p:nvSpPr>
        <p:spPr/>
        <p:txBody>
          <a:bodyPr/>
          <a:lstStyle/>
          <a:p>
            <a:r>
              <a:rPr lang="en-US" dirty="0"/>
              <a:t>Once you are satisfied with your model’s validation accuracy, you should evaluate it on the test set to estimate the generalization error before you deploy the model to production.</a:t>
            </a:r>
          </a:p>
          <a:p>
            <a:endParaRPr lang="en-US" dirty="0"/>
          </a:p>
          <a:p>
            <a:endParaRPr lang="en-US" dirty="0"/>
          </a:p>
        </p:txBody>
      </p:sp>
      <p:pic>
        <p:nvPicPr>
          <p:cNvPr id="5" name="Picture 4">
            <a:extLst>
              <a:ext uri="{FF2B5EF4-FFF2-40B4-BE49-F238E27FC236}">
                <a16:creationId xmlns:a16="http://schemas.microsoft.com/office/drawing/2014/main" id="{4785FA9B-289F-4EFC-F2B9-34700BA58D4A}"/>
              </a:ext>
            </a:extLst>
          </p:cNvPr>
          <p:cNvPicPr>
            <a:picLocks noChangeAspect="1"/>
          </p:cNvPicPr>
          <p:nvPr/>
        </p:nvPicPr>
        <p:blipFill>
          <a:blip r:embed="rId2"/>
          <a:stretch>
            <a:fillRect/>
          </a:stretch>
        </p:blipFill>
        <p:spPr>
          <a:xfrm>
            <a:off x="1354541" y="3913094"/>
            <a:ext cx="8776853" cy="1429871"/>
          </a:xfrm>
          <a:prstGeom prst="rect">
            <a:avLst/>
          </a:prstGeom>
        </p:spPr>
      </p:pic>
    </p:spTree>
    <p:extLst>
      <p:ext uri="{BB962C8B-B14F-4D97-AF65-F5344CB8AC3E}">
        <p14:creationId xmlns:p14="http://schemas.microsoft.com/office/powerpoint/2010/main" val="1163533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18CA-10FD-4372-A774-AD7FB979E75D}"/>
              </a:ext>
            </a:extLst>
          </p:cNvPr>
          <p:cNvSpPr>
            <a:spLocks noGrp="1"/>
          </p:cNvSpPr>
          <p:nvPr>
            <p:ph type="title"/>
          </p:nvPr>
        </p:nvSpPr>
        <p:spPr/>
        <p:txBody>
          <a:bodyPr/>
          <a:lstStyle/>
          <a:p>
            <a:r>
              <a:rPr lang="en-US" dirty="0"/>
              <a:t>Make Predictions</a:t>
            </a:r>
          </a:p>
        </p:txBody>
      </p:sp>
      <p:pic>
        <p:nvPicPr>
          <p:cNvPr id="5" name="Content Placeholder 4">
            <a:extLst>
              <a:ext uri="{FF2B5EF4-FFF2-40B4-BE49-F238E27FC236}">
                <a16:creationId xmlns:a16="http://schemas.microsoft.com/office/drawing/2014/main" id="{447BC68D-BEF5-0F09-EE7D-E87FBF39D51E}"/>
              </a:ext>
            </a:extLst>
          </p:cNvPr>
          <p:cNvPicPr>
            <a:picLocks noGrp="1" noChangeAspect="1"/>
          </p:cNvPicPr>
          <p:nvPr>
            <p:ph idx="1"/>
          </p:nvPr>
        </p:nvPicPr>
        <p:blipFill>
          <a:blip r:embed="rId2"/>
          <a:stretch>
            <a:fillRect/>
          </a:stretch>
        </p:blipFill>
        <p:spPr>
          <a:xfrm>
            <a:off x="1211966" y="2041284"/>
            <a:ext cx="8505065" cy="3005845"/>
          </a:xfrm>
        </p:spPr>
      </p:pic>
    </p:spTree>
    <p:extLst>
      <p:ext uri="{BB962C8B-B14F-4D97-AF65-F5344CB8AC3E}">
        <p14:creationId xmlns:p14="http://schemas.microsoft.com/office/powerpoint/2010/main" val="2222725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3DCE-1B2F-5A99-1CD7-F528D0CD974A}"/>
              </a:ext>
            </a:extLst>
          </p:cNvPr>
          <p:cNvSpPr>
            <a:spLocks noGrp="1"/>
          </p:cNvSpPr>
          <p:nvPr>
            <p:ph type="title"/>
          </p:nvPr>
        </p:nvSpPr>
        <p:spPr/>
        <p:txBody>
          <a:bodyPr/>
          <a:lstStyle/>
          <a:p>
            <a:r>
              <a:rPr lang="en-US" dirty="0"/>
              <a:t>Make Predictions</a:t>
            </a:r>
          </a:p>
        </p:txBody>
      </p:sp>
      <p:pic>
        <p:nvPicPr>
          <p:cNvPr id="5" name="Content Placeholder 4">
            <a:extLst>
              <a:ext uri="{FF2B5EF4-FFF2-40B4-BE49-F238E27FC236}">
                <a16:creationId xmlns:a16="http://schemas.microsoft.com/office/drawing/2014/main" id="{EA86FBA2-76B1-538A-68DF-DCD053568FE3}"/>
              </a:ext>
            </a:extLst>
          </p:cNvPr>
          <p:cNvPicPr>
            <a:picLocks noGrp="1" noChangeAspect="1"/>
          </p:cNvPicPr>
          <p:nvPr>
            <p:ph idx="1"/>
          </p:nvPr>
        </p:nvPicPr>
        <p:blipFill>
          <a:blip r:embed="rId2"/>
          <a:stretch>
            <a:fillRect/>
          </a:stretch>
        </p:blipFill>
        <p:spPr>
          <a:xfrm>
            <a:off x="1185073" y="1889627"/>
            <a:ext cx="10004454" cy="2341714"/>
          </a:xfrm>
        </p:spPr>
      </p:pic>
    </p:spTree>
    <p:extLst>
      <p:ext uri="{BB962C8B-B14F-4D97-AF65-F5344CB8AC3E}">
        <p14:creationId xmlns:p14="http://schemas.microsoft.com/office/powerpoint/2010/main" val="1050544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80C6-CD78-C639-3977-B0A68D46B874}"/>
              </a:ext>
            </a:extLst>
          </p:cNvPr>
          <p:cNvSpPr>
            <a:spLocks noGrp="1"/>
          </p:cNvSpPr>
          <p:nvPr>
            <p:ph type="title"/>
          </p:nvPr>
        </p:nvSpPr>
        <p:spPr/>
        <p:txBody>
          <a:bodyPr/>
          <a:lstStyle/>
          <a:p>
            <a:r>
              <a:rPr lang="en-US" dirty="0"/>
              <a:t>Building a Regression MLP Using the Sequential API</a:t>
            </a:r>
          </a:p>
        </p:txBody>
      </p:sp>
      <p:sp>
        <p:nvSpPr>
          <p:cNvPr id="3" name="Content Placeholder 2">
            <a:extLst>
              <a:ext uri="{FF2B5EF4-FFF2-40B4-BE49-F238E27FC236}">
                <a16:creationId xmlns:a16="http://schemas.microsoft.com/office/drawing/2014/main" id="{C0C2A776-A3B9-2D3C-A15A-133ACEC9E3BF}"/>
              </a:ext>
            </a:extLst>
          </p:cNvPr>
          <p:cNvSpPr>
            <a:spLocks noGrp="1"/>
          </p:cNvSpPr>
          <p:nvPr>
            <p:ph idx="1"/>
          </p:nvPr>
        </p:nvSpPr>
        <p:spPr/>
        <p:txBody>
          <a:bodyPr>
            <a:normAutofit/>
          </a:bodyPr>
          <a:lstStyle/>
          <a:p>
            <a:r>
              <a:rPr lang="en-US" dirty="0"/>
              <a:t>Quite similar to what we did for classification</a:t>
            </a:r>
          </a:p>
          <a:p>
            <a:pPr algn="l"/>
            <a:r>
              <a:rPr lang="en-US" sz="2800" b="0" i="0" u="none" strike="noStrike" baseline="0" dirty="0">
                <a:latin typeface="TimesNewRomanPSMT"/>
              </a:rPr>
              <a:t>the output layer has a single neuron (since we only want to predict a single value)</a:t>
            </a:r>
          </a:p>
          <a:p>
            <a:pPr algn="l"/>
            <a:r>
              <a:rPr lang="en-US" sz="2800" b="0" i="0" u="none" strike="noStrike" baseline="0" dirty="0">
                <a:latin typeface="TimesNewRomanPSMT"/>
              </a:rPr>
              <a:t>it uses no activation function, the loss function is the mean squared error, the metric is the RMSE</a:t>
            </a:r>
          </a:p>
          <a:p>
            <a:pPr algn="l"/>
            <a:r>
              <a:rPr lang="en-US" sz="2800" b="0" i="0" u="none" strike="noStrike" baseline="0" dirty="0">
                <a:latin typeface="TimesNewRomanPSMT"/>
              </a:rPr>
              <a:t> Moreover, in this example we don’t need a </a:t>
            </a:r>
            <a:r>
              <a:rPr lang="en-US" sz="2800" b="0" i="0" u="none" strike="noStrike" baseline="0" dirty="0">
                <a:latin typeface="CourierNewPSMT"/>
              </a:rPr>
              <a:t>Flatten </a:t>
            </a:r>
            <a:r>
              <a:rPr lang="en-US" sz="2800" b="0" i="0" u="none" strike="noStrike" baseline="0" dirty="0">
                <a:latin typeface="TimesNewRomanPSMT"/>
              </a:rPr>
              <a:t>layer, and instead we’re using a </a:t>
            </a:r>
            <a:r>
              <a:rPr lang="en-US" sz="2800" b="0" i="0" u="none" strike="noStrike" baseline="0" dirty="0">
                <a:latin typeface="CourierNewPSMT"/>
              </a:rPr>
              <a:t>Normalization </a:t>
            </a:r>
            <a:r>
              <a:rPr lang="en-US" sz="2800" b="0" i="0" u="none" strike="noStrike" baseline="0" dirty="0">
                <a:latin typeface="TimesNewRomanPSMT"/>
              </a:rPr>
              <a:t>layer as the first layer</a:t>
            </a:r>
            <a:endParaRPr lang="en-US" dirty="0"/>
          </a:p>
        </p:txBody>
      </p:sp>
    </p:spTree>
    <p:extLst>
      <p:ext uri="{BB962C8B-B14F-4D97-AF65-F5344CB8AC3E}">
        <p14:creationId xmlns:p14="http://schemas.microsoft.com/office/powerpoint/2010/main" val="1613095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53B3E9-2AF5-5090-7536-598C6C5882C3}"/>
              </a:ext>
            </a:extLst>
          </p:cNvPr>
          <p:cNvPicPr>
            <a:picLocks noChangeAspect="1"/>
          </p:cNvPicPr>
          <p:nvPr/>
        </p:nvPicPr>
        <p:blipFill>
          <a:blip r:embed="rId2"/>
          <a:stretch>
            <a:fillRect/>
          </a:stretch>
        </p:blipFill>
        <p:spPr>
          <a:xfrm>
            <a:off x="1228565" y="585672"/>
            <a:ext cx="7923663" cy="4999339"/>
          </a:xfrm>
          <a:prstGeom prst="rect">
            <a:avLst/>
          </a:prstGeom>
        </p:spPr>
      </p:pic>
    </p:spTree>
    <p:extLst>
      <p:ext uri="{BB962C8B-B14F-4D97-AF65-F5344CB8AC3E}">
        <p14:creationId xmlns:p14="http://schemas.microsoft.com/office/powerpoint/2010/main" val="2186221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F567-E62E-5E3C-41E9-4DC1C32BA36F}"/>
              </a:ext>
            </a:extLst>
          </p:cNvPr>
          <p:cNvSpPr>
            <a:spLocks noGrp="1"/>
          </p:cNvSpPr>
          <p:nvPr>
            <p:ph type="title"/>
          </p:nvPr>
        </p:nvSpPr>
        <p:spPr/>
        <p:txBody>
          <a:bodyPr/>
          <a:lstStyle/>
          <a:p>
            <a:r>
              <a:rPr lang="en-US" dirty="0"/>
              <a:t>The Functional API</a:t>
            </a:r>
          </a:p>
        </p:txBody>
      </p:sp>
      <p:sp>
        <p:nvSpPr>
          <p:cNvPr id="3" name="Content Placeholder 2">
            <a:extLst>
              <a:ext uri="{FF2B5EF4-FFF2-40B4-BE49-F238E27FC236}">
                <a16:creationId xmlns:a16="http://schemas.microsoft.com/office/drawing/2014/main" id="{B096DA38-BF78-CEAA-A102-585352CDA6AE}"/>
              </a:ext>
            </a:extLst>
          </p:cNvPr>
          <p:cNvSpPr>
            <a:spLocks noGrp="1"/>
          </p:cNvSpPr>
          <p:nvPr>
            <p:ph idx="1"/>
          </p:nvPr>
        </p:nvSpPr>
        <p:spPr/>
        <p:txBody>
          <a:bodyPr/>
          <a:lstStyle/>
          <a:p>
            <a:r>
              <a:rPr lang="en-US" dirty="0"/>
              <a:t>As you can see, the Sequential API is quite clean and straightforward.</a:t>
            </a:r>
          </a:p>
          <a:p>
            <a:r>
              <a:rPr lang="en-US" dirty="0"/>
              <a:t>However, although Sequential models are extremely common, it is sometimes useful to build neural networks with more complex topologies or multiple inputs or outputs. For this purpose, </a:t>
            </a:r>
            <a:r>
              <a:rPr lang="en-US" dirty="0" err="1"/>
              <a:t>Keras</a:t>
            </a:r>
            <a:r>
              <a:rPr lang="en-US" dirty="0"/>
              <a:t> offers a Functional API.</a:t>
            </a:r>
          </a:p>
        </p:txBody>
      </p:sp>
    </p:spTree>
    <p:extLst>
      <p:ext uri="{BB962C8B-B14F-4D97-AF65-F5344CB8AC3E}">
        <p14:creationId xmlns:p14="http://schemas.microsoft.com/office/powerpoint/2010/main" val="1149441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23F1-FCBB-8073-0A10-23BB6C63AB66}"/>
              </a:ext>
            </a:extLst>
          </p:cNvPr>
          <p:cNvSpPr>
            <a:spLocks noGrp="1"/>
          </p:cNvSpPr>
          <p:nvPr>
            <p:ph type="title"/>
          </p:nvPr>
        </p:nvSpPr>
        <p:spPr/>
        <p:txBody>
          <a:bodyPr/>
          <a:lstStyle/>
          <a:p>
            <a:r>
              <a:rPr lang="en-US" dirty="0"/>
              <a:t>Building Complex Models Using the Functional API</a:t>
            </a:r>
          </a:p>
        </p:txBody>
      </p:sp>
      <p:pic>
        <p:nvPicPr>
          <p:cNvPr id="11" name="Content Placeholder 10">
            <a:extLst>
              <a:ext uri="{FF2B5EF4-FFF2-40B4-BE49-F238E27FC236}">
                <a16:creationId xmlns:a16="http://schemas.microsoft.com/office/drawing/2014/main" id="{4AA77FB8-E6DD-C498-4967-C82B0A9053B1}"/>
              </a:ext>
            </a:extLst>
          </p:cNvPr>
          <p:cNvPicPr>
            <a:picLocks noGrp="1" noChangeAspect="1"/>
          </p:cNvPicPr>
          <p:nvPr>
            <p:ph idx="1"/>
          </p:nvPr>
        </p:nvPicPr>
        <p:blipFill>
          <a:blip r:embed="rId2"/>
          <a:stretch>
            <a:fillRect/>
          </a:stretch>
        </p:blipFill>
        <p:spPr>
          <a:xfrm>
            <a:off x="904283" y="1798780"/>
            <a:ext cx="8161651" cy="3499361"/>
          </a:xfrm>
        </p:spPr>
      </p:pic>
      <p:pic>
        <p:nvPicPr>
          <p:cNvPr id="13" name="Picture 12">
            <a:extLst>
              <a:ext uri="{FF2B5EF4-FFF2-40B4-BE49-F238E27FC236}">
                <a16:creationId xmlns:a16="http://schemas.microsoft.com/office/drawing/2014/main" id="{C22E4DE7-2D17-6ADF-6112-A9985109BE23}"/>
              </a:ext>
            </a:extLst>
          </p:cNvPr>
          <p:cNvPicPr>
            <a:picLocks noChangeAspect="1"/>
          </p:cNvPicPr>
          <p:nvPr/>
        </p:nvPicPr>
        <p:blipFill>
          <a:blip r:embed="rId3"/>
          <a:stretch>
            <a:fillRect/>
          </a:stretch>
        </p:blipFill>
        <p:spPr>
          <a:xfrm>
            <a:off x="904283" y="4932792"/>
            <a:ext cx="8285220" cy="1234925"/>
          </a:xfrm>
          <a:prstGeom prst="rect">
            <a:avLst/>
          </a:prstGeom>
        </p:spPr>
      </p:pic>
    </p:spTree>
    <p:extLst>
      <p:ext uri="{BB962C8B-B14F-4D97-AF65-F5344CB8AC3E}">
        <p14:creationId xmlns:p14="http://schemas.microsoft.com/office/powerpoint/2010/main" val="3896841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90FC-7F54-98C5-E002-2E3A6794414D}"/>
              </a:ext>
            </a:extLst>
          </p:cNvPr>
          <p:cNvSpPr>
            <a:spLocks noGrp="1"/>
          </p:cNvSpPr>
          <p:nvPr>
            <p:ph type="title"/>
          </p:nvPr>
        </p:nvSpPr>
        <p:spPr/>
        <p:txBody>
          <a:bodyPr/>
          <a:lstStyle/>
          <a:p>
            <a:r>
              <a:rPr lang="en-US" dirty="0"/>
              <a:t>Building a complex model with the functional API</a:t>
            </a:r>
          </a:p>
        </p:txBody>
      </p:sp>
      <p:sp>
        <p:nvSpPr>
          <p:cNvPr id="3" name="Content Placeholder 2">
            <a:extLst>
              <a:ext uri="{FF2B5EF4-FFF2-40B4-BE49-F238E27FC236}">
                <a16:creationId xmlns:a16="http://schemas.microsoft.com/office/drawing/2014/main" id="{3617975D-0588-1B3A-FCC2-EBF12043F1A1}"/>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D0F91313-B436-B452-08F5-1729E54E39A5}"/>
              </a:ext>
            </a:extLst>
          </p:cNvPr>
          <p:cNvPicPr>
            <a:picLocks noChangeAspect="1"/>
          </p:cNvPicPr>
          <p:nvPr/>
        </p:nvPicPr>
        <p:blipFill>
          <a:blip r:embed="rId2"/>
          <a:stretch>
            <a:fillRect/>
          </a:stretch>
        </p:blipFill>
        <p:spPr>
          <a:xfrm>
            <a:off x="4912261" y="1825625"/>
            <a:ext cx="2367478" cy="4351338"/>
          </a:xfrm>
          <a:prstGeom prst="rect">
            <a:avLst/>
          </a:prstGeom>
        </p:spPr>
      </p:pic>
    </p:spTree>
    <p:extLst>
      <p:ext uri="{BB962C8B-B14F-4D97-AF65-F5344CB8AC3E}">
        <p14:creationId xmlns:p14="http://schemas.microsoft.com/office/powerpoint/2010/main" val="4044660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FA2-A526-20D4-7715-C307A4BB37B9}"/>
              </a:ext>
            </a:extLst>
          </p:cNvPr>
          <p:cNvSpPr>
            <a:spLocks noGrp="1"/>
          </p:cNvSpPr>
          <p:nvPr>
            <p:ph type="title"/>
          </p:nvPr>
        </p:nvSpPr>
        <p:spPr/>
        <p:txBody>
          <a:bodyPr/>
          <a:lstStyle/>
          <a:p>
            <a:r>
              <a:rPr lang="en-US" dirty="0"/>
              <a:t>Another Architecture</a:t>
            </a:r>
          </a:p>
        </p:txBody>
      </p:sp>
      <p:pic>
        <p:nvPicPr>
          <p:cNvPr id="5" name="Content Placeholder 4">
            <a:extLst>
              <a:ext uri="{FF2B5EF4-FFF2-40B4-BE49-F238E27FC236}">
                <a16:creationId xmlns:a16="http://schemas.microsoft.com/office/drawing/2014/main" id="{B7C3550C-D03E-99A4-8D22-755B16D330EF}"/>
              </a:ext>
            </a:extLst>
          </p:cNvPr>
          <p:cNvPicPr>
            <a:picLocks noGrp="1" noChangeAspect="1"/>
          </p:cNvPicPr>
          <p:nvPr>
            <p:ph idx="1"/>
          </p:nvPr>
        </p:nvPicPr>
        <p:blipFill>
          <a:blip r:embed="rId2"/>
          <a:stretch>
            <a:fillRect/>
          </a:stretch>
        </p:blipFill>
        <p:spPr>
          <a:xfrm>
            <a:off x="4710224" y="1825625"/>
            <a:ext cx="2771552" cy="4351338"/>
          </a:xfrm>
        </p:spPr>
      </p:pic>
    </p:spTree>
    <p:extLst>
      <p:ext uri="{BB962C8B-B14F-4D97-AF65-F5344CB8AC3E}">
        <p14:creationId xmlns:p14="http://schemas.microsoft.com/office/powerpoint/2010/main" val="296396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C5B7-A3C5-8612-A408-30CCE15344B6}"/>
              </a:ext>
            </a:extLst>
          </p:cNvPr>
          <p:cNvSpPr>
            <a:spLocks noGrp="1"/>
          </p:cNvSpPr>
          <p:nvPr>
            <p:ph type="title"/>
          </p:nvPr>
        </p:nvSpPr>
        <p:spPr/>
        <p:txBody>
          <a:bodyPr/>
          <a:lstStyle/>
          <a:p>
            <a:r>
              <a:rPr lang="en-US" dirty="0"/>
              <a:t>Learning rule</a:t>
            </a:r>
          </a:p>
        </p:txBody>
      </p:sp>
      <p:pic>
        <p:nvPicPr>
          <p:cNvPr id="5" name="Content Placeholder 4">
            <a:extLst>
              <a:ext uri="{FF2B5EF4-FFF2-40B4-BE49-F238E27FC236}">
                <a16:creationId xmlns:a16="http://schemas.microsoft.com/office/drawing/2014/main" id="{FF387C69-9E1E-BDA4-4F9C-E8A05CFA7ED6}"/>
              </a:ext>
            </a:extLst>
          </p:cNvPr>
          <p:cNvPicPr>
            <a:picLocks noGrp="1" noChangeAspect="1"/>
          </p:cNvPicPr>
          <p:nvPr>
            <p:ph idx="1"/>
          </p:nvPr>
        </p:nvPicPr>
        <p:blipFill>
          <a:blip r:embed="rId2"/>
          <a:stretch>
            <a:fillRect/>
          </a:stretch>
        </p:blipFill>
        <p:spPr>
          <a:xfrm>
            <a:off x="1700201" y="1835180"/>
            <a:ext cx="5957011" cy="908020"/>
          </a:xfrm>
        </p:spPr>
      </p:pic>
      <p:pic>
        <p:nvPicPr>
          <p:cNvPr id="7" name="Picture 6">
            <a:extLst>
              <a:ext uri="{FF2B5EF4-FFF2-40B4-BE49-F238E27FC236}">
                <a16:creationId xmlns:a16="http://schemas.microsoft.com/office/drawing/2014/main" id="{16D522CB-557B-D99E-30F9-487B049C296D}"/>
              </a:ext>
            </a:extLst>
          </p:cNvPr>
          <p:cNvPicPr>
            <a:picLocks noChangeAspect="1"/>
          </p:cNvPicPr>
          <p:nvPr/>
        </p:nvPicPr>
        <p:blipFill>
          <a:blip r:embed="rId3"/>
          <a:stretch>
            <a:fillRect/>
          </a:stretch>
        </p:blipFill>
        <p:spPr>
          <a:xfrm>
            <a:off x="1700201" y="2743200"/>
            <a:ext cx="7655475" cy="3091992"/>
          </a:xfrm>
          <a:prstGeom prst="rect">
            <a:avLst/>
          </a:prstGeom>
        </p:spPr>
      </p:pic>
      <p:pic>
        <p:nvPicPr>
          <p:cNvPr id="9" name="Picture 8">
            <a:extLst>
              <a:ext uri="{FF2B5EF4-FFF2-40B4-BE49-F238E27FC236}">
                <a16:creationId xmlns:a16="http://schemas.microsoft.com/office/drawing/2014/main" id="{A5239736-88AF-4A62-9275-1485A3BD802C}"/>
              </a:ext>
            </a:extLst>
          </p:cNvPr>
          <p:cNvPicPr>
            <a:picLocks noChangeAspect="1"/>
          </p:cNvPicPr>
          <p:nvPr/>
        </p:nvPicPr>
        <p:blipFill>
          <a:blip r:embed="rId4"/>
          <a:stretch>
            <a:fillRect/>
          </a:stretch>
        </p:blipFill>
        <p:spPr>
          <a:xfrm>
            <a:off x="1761810" y="5835191"/>
            <a:ext cx="2640507" cy="702263"/>
          </a:xfrm>
          <a:prstGeom prst="rect">
            <a:avLst/>
          </a:prstGeom>
        </p:spPr>
      </p:pic>
    </p:spTree>
    <p:extLst>
      <p:ext uri="{BB962C8B-B14F-4D97-AF65-F5344CB8AC3E}">
        <p14:creationId xmlns:p14="http://schemas.microsoft.com/office/powerpoint/2010/main" val="3314514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FA2-A526-20D4-7715-C307A4BB37B9}"/>
              </a:ext>
            </a:extLst>
          </p:cNvPr>
          <p:cNvSpPr>
            <a:spLocks noGrp="1"/>
          </p:cNvSpPr>
          <p:nvPr>
            <p:ph type="title"/>
          </p:nvPr>
        </p:nvSpPr>
        <p:spPr/>
        <p:txBody>
          <a:bodyPr/>
          <a:lstStyle/>
          <a:p>
            <a:r>
              <a:rPr lang="en-US" dirty="0"/>
              <a:t>Another Architecture</a:t>
            </a:r>
          </a:p>
        </p:txBody>
      </p:sp>
      <p:pic>
        <p:nvPicPr>
          <p:cNvPr id="7" name="Content Placeholder 6">
            <a:extLst>
              <a:ext uri="{FF2B5EF4-FFF2-40B4-BE49-F238E27FC236}">
                <a16:creationId xmlns:a16="http://schemas.microsoft.com/office/drawing/2014/main" id="{1B346D49-21F0-2AC8-248A-4BFA5E3A51DB}"/>
              </a:ext>
            </a:extLst>
          </p:cNvPr>
          <p:cNvPicPr>
            <a:picLocks noGrp="1" noChangeAspect="1"/>
          </p:cNvPicPr>
          <p:nvPr>
            <p:ph idx="1"/>
          </p:nvPr>
        </p:nvPicPr>
        <p:blipFill>
          <a:blip r:embed="rId2"/>
          <a:stretch>
            <a:fillRect/>
          </a:stretch>
        </p:blipFill>
        <p:spPr>
          <a:xfrm>
            <a:off x="1055769" y="1768076"/>
            <a:ext cx="8672367" cy="3494206"/>
          </a:xfrm>
        </p:spPr>
      </p:pic>
    </p:spTree>
    <p:extLst>
      <p:ext uri="{BB962C8B-B14F-4D97-AF65-F5344CB8AC3E}">
        <p14:creationId xmlns:p14="http://schemas.microsoft.com/office/powerpoint/2010/main" val="3852375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3806-82F0-FE4F-00D7-2B1F2ED89864}"/>
              </a:ext>
            </a:extLst>
          </p:cNvPr>
          <p:cNvSpPr>
            <a:spLocks noGrp="1"/>
          </p:cNvSpPr>
          <p:nvPr>
            <p:ph type="title"/>
          </p:nvPr>
        </p:nvSpPr>
        <p:spPr/>
        <p:txBody>
          <a:bodyPr/>
          <a:lstStyle/>
          <a:p>
            <a:r>
              <a:rPr lang="en-US" dirty="0"/>
              <a:t>Cases for Multiple output layer</a:t>
            </a:r>
          </a:p>
        </p:txBody>
      </p:sp>
      <p:sp>
        <p:nvSpPr>
          <p:cNvPr id="3" name="Content Placeholder 2">
            <a:extLst>
              <a:ext uri="{FF2B5EF4-FFF2-40B4-BE49-F238E27FC236}">
                <a16:creationId xmlns:a16="http://schemas.microsoft.com/office/drawing/2014/main" id="{A75734B6-8BBB-91D6-1E1D-F377A9A72538}"/>
              </a:ext>
            </a:extLst>
          </p:cNvPr>
          <p:cNvSpPr>
            <a:spLocks noGrp="1"/>
          </p:cNvSpPr>
          <p:nvPr>
            <p:ph idx="1"/>
          </p:nvPr>
        </p:nvSpPr>
        <p:spPr/>
        <p:txBody>
          <a:bodyPr/>
          <a:lstStyle/>
          <a:p>
            <a:pPr algn="l"/>
            <a:r>
              <a:rPr lang="en-US" sz="2800" b="0" i="0" u="none" strike="noStrike" baseline="0" dirty="0">
                <a:latin typeface="TimesNewRomanPSMT"/>
              </a:rPr>
              <a:t>The task may demand it. For instance, you may want to locate and classify the main object in a picture. This is both a regression tasks and a classification task.</a:t>
            </a:r>
          </a:p>
          <a:p>
            <a:pPr algn="l"/>
            <a:r>
              <a:rPr lang="en-US" dirty="0"/>
              <a:t>Similarly, you may have multiple independent tasks based on the same data. Sure, you could train one neural network per task, but in many cases you will get better results on all tasks by training a single neural network with one output per task.</a:t>
            </a:r>
          </a:p>
          <a:p>
            <a:pPr algn="l"/>
            <a:r>
              <a:rPr lang="en-US" dirty="0"/>
              <a:t>Another use case is as a regularization technique</a:t>
            </a:r>
          </a:p>
        </p:txBody>
      </p:sp>
    </p:spTree>
    <p:extLst>
      <p:ext uri="{BB962C8B-B14F-4D97-AF65-F5344CB8AC3E}">
        <p14:creationId xmlns:p14="http://schemas.microsoft.com/office/powerpoint/2010/main" val="1677297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35E9A-F9A6-DB21-F43B-6DCCD8CFA862}"/>
              </a:ext>
            </a:extLst>
          </p:cNvPr>
          <p:cNvPicPr>
            <a:picLocks noChangeAspect="1"/>
          </p:cNvPicPr>
          <p:nvPr/>
        </p:nvPicPr>
        <p:blipFill>
          <a:blip r:embed="rId2"/>
          <a:stretch>
            <a:fillRect/>
          </a:stretch>
        </p:blipFill>
        <p:spPr>
          <a:xfrm>
            <a:off x="4164169" y="1017431"/>
            <a:ext cx="3863662" cy="4823138"/>
          </a:xfrm>
          <a:prstGeom prst="rect">
            <a:avLst/>
          </a:prstGeom>
        </p:spPr>
      </p:pic>
    </p:spTree>
    <p:extLst>
      <p:ext uri="{BB962C8B-B14F-4D97-AF65-F5344CB8AC3E}">
        <p14:creationId xmlns:p14="http://schemas.microsoft.com/office/powerpoint/2010/main" val="3892897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9439-310E-65DA-9C4D-E64506EB5C7C}"/>
              </a:ext>
            </a:extLst>
          </p:cNvPr>
          <p:cNvSpPr>
            <a:spLocks noGrp="1"/>
          </p:cNvSpPr>
          <p:nvPr>
            <p:ph type="title"/>
          </p:nvPr>
        </p:nvSpPr>
        <p:spPr/>
        <p:txBody>
          <a:bodyPr/>
          <a:lstStyle/>
          <a:p>
            <a:r>
              <a:rPr lang="en-US" dirty="0"/>
              <a:t>Multiple output layer</a:t>
            </a:r>
          </a:p>
        </p:txBody>
      </p:sp>
      <p:pic>
        <p:nvPicPr>
          <p:cNvPr id="5" name="Content Placeholder 4">
            <a:extLst>
              <a:ext uri="{FF2B5EF4-FFF2-40B4-BE49-F238E27FC236}">
                <a16:creationId xmlns:a16="http://schemas.microsoft.com/office/drawing/2014/main" id="{0D4492C8-BC97-B67A-70B9-0A22F3C9E073}"/>
              </a:ext>
            </a:extLst>
          </p:cNvPr>
          <p:cNvPicPr>
            <a:picLocks noGrp="1" noChangeAspect="1"/>
          </p:cNvPicPr>
          <p:nvPr>
            <p:ph idx="1"/>
          </p:nvPr>
        </p:nvPicPr>
        <p:blipFill>
          <a:blip r:embed="rId2"/>
          <a:stretch>
            <a:fillRect/>
          </a:stretch>
        </p:blipFill>
        <p:spPr>
          <a:xfrm>
            <a:off x="1804617" y="2179618"/>
            <a:ext cx="8325197" cy="1962076"/>
          </a:xfrm>
        </p:spPr>
      </p:pic>
    </p:spTree>
    <p:extLst>
      <p:ext uri="{BB962C8B-B14F-4D97-AF65-F5344CB8AC3E}">
        <p14:creationId xmlns:p14="http://schemas.microsoft.com/office/powerpoint/2010/main" val="2483883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6D42-1F5E-B3E9-214C-CA299B699B42}"/>
              </a:ext>
            </a:extLst>
          </p:cNvPr>
          <p:cNvSpPr>
            <a:spLocks noGrp="1"/>
          </p:cNvSpPr>
          <p:nvPr>
            <p:ph type="title"/>
          </p:nvPr>
        </p:nvSpPr>
        <p:spPr/>
        <p:txBody>
          <a:bodyPr/>
          <a:lstStyle/>
          <a:p>
            <a:r>
              <a:rPr lang="en-US" dirty="0"/>
              <a:t>Using the Subclassing API to Build Dynamic Models</a:t>
            </a:r>
          </a:p>
        </p:txBody>
      </p:sp>
      <p:sp>
        <p:nvSpPr>
          <p:cNvPr id="3" name="Content Placeholder 2">
            <a:extLst>
              <a:ext uri="{FF2B5EF4-FFF2-40B4-BE49-F238E27FC236}">
                <a16:creationId xmlns:a16="http://schemas.microsoft.com/office/drawing/2014/main" id="{B7CACF9E-A617-FB9C-8B70-6730E5B88132}"/>
              </a:ext>
            </a:extLst>
          </p:cNvPr>
          <p:cNvSpPr>
            <a:spLocks noGrp="1"/>
          </p:cNvSpPr>
          <p:nvPr>
            <p:ph idx="1"/>
          </p:nvPr>
        </p:nvSpPr>
        <p:spPr/>
        <p:txBody>
          <a:bodyPr/>
          <a:lstStyle/>
          <a:p>
            <a:r>
              <a:rPr lang="en-US" dirty="0"/>
              <a:t>Some models involve loops, varying shapes, conditional branching, and other dynamic behaviors. For such cases, or simply if you prefer a more imperative programming style, the subclassing API is for you.</a:t>
            </a:r>
          </a:p>
          <a:p>
            <a:endParaRPr lang="en-US" dirty="0"/>
          </a:p>
          <a:p>
            <a:endParaRPr lang="en-US" dirty="0"/>
          </a:p>
        </p:txBody>
      </p:sp>
    </p:spTree>
    <p:extLst>
      <p:ext uri="{BB962C8B-B14F-4D97-AF65-F5344CB8AC3E}">
        <p14:creationId xmlns:p14="http://schemas.microsoft.com/office/powerpoint/2010/main" val="41289638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6D42-1F5E-B3E9-214C-CA299B699B42}"/>
              </a:ext>
            </a:extLst>
          </p:cNvPr>
          <p:cNvSpPr>
            <a:spLocks noGrp="1"/>
          </p:cNvSpPr>
          <p:nvPr>
            <p:ph type="title"/>
          </p:nvPr>
        </p:nvSpPr>
        <p:spPr/>
        <p:txBody>
          <a:bodyPr/>
          <a:lstStyle/>
          <a:p>
            <a:r>
              <a:rPr lang="en-US" dirty="0"/>
              <a:t>Using the Subclassing API to Build Dynamic Models</a:t>
            </a:r>
          </a:p>
        </p:txBody>
      </p:sp>
      <p:sp>
        <p:nvSpPr>
          <p:cNvPr id="3" name="Content Placeholder 2">
            <a:extLst>
              <a:ext uri="{FF2B5EF4-FFF2-40B4-BE49-F238E27FC236}">
                <a16:creationId xmlns:a16="http://schemas.microsoft.com/office/drawing/2014/main" id="{B7CACF9E-A617-FB9C-8B70-6730E5B88132}"/>
              </a:ext>
            </a:extLst>
          </p:cNvPr>
          <p:cNvSpPr>
            <a:spLocks noGrp="1"/>
          </p:cNvSpPr>
          <p:nvPr>
            <p:ph idx="1"/>
          </p:nvPr>
        </p:nvSpPr>
        <p:spPr/>
        <p:txBody>
          <a:bodyPr>
            <a:normAutofit fontScale="92500"/>
          </a:bodyPr>
          <a:lstStyle/>
          <a:p>
            <a:r>
              <a:rPr lang="en-US" dirty="0"/>
              <a:t>This makes it a great API when experimenting with new ideas, especially for researchers. However, this extra flexibility does come at a cost:</a:t>
            </a:r>
          </a:p>
          <a:p>
            <a:r>
              <a:rPr lang="en-US" dirty="0"/>
              <a:t>Your model’s architecture is hidden within the call() method, so </a:t>
            </a:r>
            <a:r>
              <a:rPr lang="en-US" dirty="0" err="1"/>
              <a:t>Keras</a:t>
            </a:r>
            <a:r>
              <a:rPr lang="en-US" dirty="0"/>
              <a:t> cannot easily inspect it</a:t>
            </a:r>
          </a:p>
          <a:p>
            <a:r>
              <a:rPr lang="en-US" dirty="0"/>
              <a:t>The model cannot be cloned using </a:t>
            </a:r>
            <a:r>
              <a:rPr lang="en-US" dirty="0" err="1"/>
              <a:t>tf.keras.models.clone_model</a:t>
            </a:r>
            <a:r>
              <a:rPr lang="en-US" dirty="0"/>
              <a:t>(); and when you call the summary() method, you only get a list of layers, without any information on how they are connected to each other. </a:t>
            </a:r>
          </a:p>
          <a:p>
            <a:r>
              <a:rPr lang="en-US" dirty="0"/>
              <a:t>Moreover, </a:t>
            </a:r>
            <a:r>
              <a:rPr lang="en-US" dirty="0" err="1"/>
              <a:t>Keras</a:t>
            </a:r>
            <a:r>
              <a:rPr lang="en-US" dirty="0"/>
              <a:t> cannot check types and shapes ahead of time, and it is easier to make mistakes. So unless you really need that extra flexibility, you should probably stick to the sequential API or the functional API.</a:t>
            </a:r>
          </a:p>
        </p:txBody>
      </p:sp>
    </p:spTree>
    <p:extLst>
      <p:ext uri="{BB962C8B-B14F-4D97-AF65-F5344CB8AC3E}">
        <p14:creationId xmlns:p14="http://schemas.microsoft.com/office/powerpoint/2010/main" val="2486134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27605-D315-9C17-5DF1-43FD6184FB93}"/>
              </a:ext>
            </a:extLst>
          </p:cNvPr>
          <p:cNvPicPr>
            <a:picLocks noChangeAspect="1"/>
          </p:cNvPicPr>
          <p:nvPr/>
        </p:nvPicPr>
        <p:blipFill>
          <a:blip r:embed="rId2"/>
          <a:stretch>
            <a:fillRect/>
          </a:stretch>
        </p:blipFill>
        <p:spPr>
          <a:xfrm>
            <a:off x="968189" y="725452"/>
            <a:ext cx="7687506" cy="5596879"/>
          </a:xfrm>
          <a:prstGeom prst="rect">
            <a:avLst/>
          </a:prstGeom>
        </p:spPr>
      </p:pic>
    </p:spTree>
    <p:extLst>
      <p:ext uri="{BB962C8B-B14F-4D97-AF65-F5344CB8AC3E}">
        <p14:creationId xmlns:p14="http://schemas.microsoft.com/office/powerpoint/2010/main" val="334501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7641-660B-6693-12E5-E0F994C27642}"/>
              </a:ext>
            </a:extLst>
          </p:cNvPr>
          <p:cNvSpPr>
            <a:spLocks noGrp="1"/>
          </p:cNvSpPr>
          <p:nvPr>
            <p:ph type="title"/>
          </p:nvPr>
        </p:nvSpPr>
        <p:spPr/>
        <p:txBody>
          <a:bodyPr/>
          <a:lstStyle/>
          <a:p>
            <a:r>
              <a:rPr lang="en-US" dirty="0"/>
              <a:t>Saving and loading models</a:t>
            </a:r>
          </a:p>
        </p:txBody>
      </p:sp>
      <p:sp>
        <p:nvSpPr>
          <p:cNvPr id="3" name="Content Placeholder 2">
            <a:extLst>
              <a:ext uri="{FF2B5EF4-FFF2-40B4-BE49-F238E27FC236}">
                <a16:creationId xmlns:a16="http://schemas.microsoft.com/office/drawing/2014/main" id="{1130D5FB-EA00-3013-88C2-258438A6DC07}"/>
              </a:ext>
            </a:extLst>
          </p:cNvPr>
          <p:cNvSpPr>
            <a:spLocks noGrp="1"/>
          </p:cNvSpPr>
          <p:nvPr>
            <p:ph idx="1"/>
          </p:nvPr>
        </p:nvSpPr>
        <p:spPr/>
        <p:txBody>
          <a:bodyPr/>
          <a:lstStyle/>
          <a:p>
            <a:r>
              <a:rPr lang="en-US" sz="1800" b="0" i="0" u="none" strike="noStrike" baseline="0" dirty="0" err="1">
                <a:solidFill>
                  <a:srgbClr val="000089"/>
                </a:solidFill>
                <a:latin typeface="UbuntuMono-Regular"/>
              </a:rPr>
              <a:t>model</a:t>
            </a:r>
            <a:r>
              <a:rPr lang="en-US" sz="1800" b="0" i="0" u="none" strike="noStrike" baseline="0" dirty="0" err="1">
                <a:solidFill>
                  <a:srgbClr val="555555"/>
                </a:solidFill>
                <a:latin typeface="UbuntuMono-Regular"/>
              </a:rPr>
              <a:t>.</a:t>
            </a:r>
            <a:r>
              <a:rPr lang="en-US" sz="1800" b="0" i="0" u="none" strike="noStrike" baseline="0" dirty="0" err="1">
                <a:solidFill>
                  <a:srgbClr val="000089"/>
                </a:solidFill>
                <a:latin typeface="UbuntuMono-Regular"/>
              </a:rPr>
              <a:t>save</a:t>
            </a:r>
            <a:r>
              <a:rPr lang="en-US" sz="1800" b="0" i="0" u="none" strike="noStrike" baseline="0" dirty="0">
                <a:solidFill>
                  <a:srgbClr val="000000"/>
                </a:solidFill>
                <a:latin typeface="UbuntuMono-Regular"/>
              </a:rPr>
              <a:t>(</a:t>
            </a:r>
            <a:r>
              <a:rPr lang="en-US" sz="1800" b="0" i="0" u="none" strike="noStrike" baseline="0" dirty="0">
                <a:solidFill>
                  <a:srgbClr val="CD3300"/>
                </a:solidFill>
                <a:latin typeface="UbuntuMono-Regular"/>
              </a:rPr>
              <a:t>"</a:t>
            </a:r>
            <a:r>
              <a:rPr lang="en-US" sz="1800" b="0" i="0" u="none" strike="noStrike" baseline="0" dirty="0" err="1">
                <a:solidFill>
                  <a:srgbClr val="CD3300"/>
                </a:solidFill>
                <a:latin typeface="UbuntuMono-Regular"/>
              </a:rPr>
              <a:t>my_keras_model</a:t>
            </a:r>
            <a:r>
              <a:rPr lang="en-US" sz="1800" b="0" i="0" u="none" strike="noStrike" baseline="0" dirty="0">
                <a:solidFill>
                  <a:srgbClr val="CD3300"/>
                </a:solidFill>
                <a:latin typeface="UbuntuMono-Regular"/>
              </a:rPr>
              <a:t>"</a:t>
            </a:r>
            <a:r>
              <a:rPr lang="en-US" sz="1800" b="0" i="0" u="none" strike="noStrike" baseline="0" dirty="0">
                <a:solidFill>
                  <a:srgbClr val="000000"/>
                </a:solidFill>
                <a:latin typeface="UbuntuMono-Regular"/>
              </a:rPr>
              <a:t>, </a:t>
            </a:r>
            <a:r>
              <a:rPr lang="en-US" sz="1800" b="0" i="0" u="none" strike="noStrike" baseline="0" dirty="0" err="1">
                <a:solidFill>
                  <a:srgbClr val="000089"/>
                </a:solidFill>
                <a:latin typeface="UbuntuMono-Regular"/>
              </a:rPr>
              <a:t>save_format</a:t>
            </a:r>
            <a:r>
              <a:rPr lang="en-US" sz="1800" b="0" i="0" u="none" strike="noStrike" baseline="0" dirty="0">
                <a:solidFill>
                  <a:srgbClr val="555555"/>
                </a:solidFill>
                <a:latin typeface="UbuntuMono-Regular"/>
              </a:rPr>
              <a:t>=</a:t>
            </a:r>
            <a:r>
              <a:rPr lang="en-US" sz="1800" b="0" i="0" u="none" strike="noStrike" baseline="0" dirty="0">
                <a:solidFill>
                  <a:srgbClr val="CD3300"/>
                </a:solidFill>
                <a:latin typeface="UbuntuMono-Regular"/>
              </a:rPr>
              <a:t>"</a:t>
            </a:r>
            <a:r>
              <a:rPr lang="en-US" sz="1800" b="0" i="0" u="none" strike="noStrike" baseline="0" dirty="0" err="1">
                <a:solidFill>
                  <a:srgbClr val="CD3300"/>
                </a:solidFill>
                <a:latin typeface="UbuntuMono-Regular"/>
              </a:rPr>
              <a:t>tf</a:t>
            </a:r>
            <a:r>
              <a:rPr lang="en-US" sz="1800" b="0" i="0" u="none" strike="noStrike" baseline="0" dirty="0">
                <a:solidFill>
                  <a:srgbClr val="CD3300"/>
                </a:solidFill>
                <a:latin typeface="UbuntuMono-Regular"/>
              </a:rPr>
              <a:t>"</a:t>
            </a:r>
            <a:r>
              <a:rPr lang="en-US" sz="1800" b="0" i="0" u="none" strike="noStrike" baseline="0" dirty="0">
                <a:solidFill>
                  <a:srgbClr val="000000"/>
                </a:solidFill>
                <a:latin typeface="UbuntuMono-Regular"/>
              </a:rPr>
              <a:t>)</a:t>
            </a:r>
          </a:p>
          <a:p>
            <a:r>
              <a:rPr lang="en-US" dirty="0"/>
              <a:t>When you set </a:t>
            </a:r>
            <a:r>
              <a:rPr lang="en-US" dirty="0" err="1"/>
              <a:t>save_format</a:t>
            </a:r>
            <a:r>
              <a:rPr lang="en-US" dirty="0"/>
              <a:t>="</a:t>
            </a:r>
            <a:r>
              <a:rPr lang="en-US" dirty="0" err="1"/>
              <a:t>tf</a:t>
            </a:r>
            <a:r>
              <a:rPr lang="en-US" dirty="0"/>
              <a:t>", </a:t>
            </a:r>
            <a:r>
              <a:rPr lang="en-US" dirty="0" err="1"/>
              <a:t>Keras</a:t>
            </a:r>
            <a:r>
              <a:rPr lang="en-US" dirty="0"/>
              <a:t> saves the model using TensorFlow’s </a:t>
            </a:r>
            <a:r>
              <a:rPr lang="en-US" dirty="0" err="1"/>
              <a:t>SavedModel</a:t>
            </a:r>
            <a:r>
              <a:rPr lang="en-US" dirty="0"/>
              <a:t> format: this is a directory (with the given name) containing several files and subdirectories</a:t>
            </a:r>
          </a:p>
          <a:p>
            <a:r>
              <a:rPr lang="en-US" dirty="0"/>
              <a:t>You will typically have a script that trains a model and saves it, and one or more scripts (or web services) that load the model and use it to evaluate it or to make predictions.</a:t>
            </a:r>
          </a:p>
          <a:p>
            <a:endParaRPr lang="en-US" dirty="0"/>
          </a:p>
        </p:txBody>
      </p:sp>
      <p:pic>
        <p:nvPicPr>
          <p:cNvPr id="5" name="Picture 4">
            <a:extLst>
              <a:ext uri="{FF2B5EF4-FFF2-40B4-BE49-F238E27FC236}">
                <a16:creationId xmlns:a16="http://schemas.microsoft.com/office/drawing/2014/main" id="{ACBF73D2-568A-342A-2646-8F1FEF9E2B33}"/>
              </a:ext>
            </a:extLst>
          </p:cNvPr>
          <p:cNvPicPr>
            <a:picLocks noChangeAspect="1"/>
          </p:cNvPicPr>
          <p:nvPr/>
        </p:nvPicPr>
        <p:blipFill>
          <a:blip r:embed="rId2"/>
          <a:stretch>
            <a:fillRect/>
          </a:stretch>
        </p:blipFill>
        <p:spPr>
          <a:xfrm>
            <a:off x="1036745" y="4882600"/>
            <a:ext cx="8790596" cy="962388"/>
          </a:xfrm>
          <a:prstGeom prst="rect">
            <a:avLst/>
          </a:prstGeom>
        </p:spPr>
      </p:pic>
    </p:spTree>
    <p:extLst>
      <p:ext uri="{BB962C8B-B14F-4D97-AF65-F5344CB8AC3E}">
        <p14:creationId xmlns:p14="http://schemas.microsoft.com/office/powerpoint/2010/main" val="1547753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A301-EA29-4867-018F-A34D8C05A4D1}"/>
              </a:ext>
            </a:extLst>
          </p:cNvPr>
          <p:cNvSpPr>
            <a:spLocks noGrp="1"/>
          </p:cNvSpPr>
          <p:nvPr>
            <p:ph type="title"/>
          </p:nvPr>
        </p:nvSpPr>
        <p:spPr/>
        <p:txBody>
          <a:bodyPr/>
          <a:lstStyle/>
          <a:p>
            <a:r>
              <a:rPr lang="en-US" dirty="0"/>
              <a:t>Saving weights</a:t>
            </a:r>
          </a:p>
        </p:txBody>
      </p:sp>
      <p:sp>
        <p:nvSpPr>
          <p:cNvPr id="3" name="Content Placeholder 2">
            <a:extLst>
              <a:ext uri="{FF2B5EF4-FFF2-40B4-BE49-F238E27FC236}">
                <a16:creationId xmlns:a16="http://schemas.microsoft.com/office/drawing/2014/main" id="{88134B9F-75BD-92AE-BBD9-E9C97E0B2B82}"/>
              </a:ext>
            </a:extLst>
          </p:cNvPr>
          <p:cNvSpPr>
            <a:spLocks noGrp="1"/>
          </p:cNvSpPr>
          <p:nvPr>
            <p:ph idx="1"/>
          </p:nvPr>
        </p:nvSpPr>
        <p:spPr/>
        <p:txBody>
          <a:bodyPr>
            <a:normAutofit/>
          </a:bodyPr>
          <a:lstStyle/>
          <a:p>
            <a:r>
              <a:rPr lang="en-US" dirty="0"/>
              <a:t>You can also use </a:t>
            </a:r>
            <a:r>
              <a:rPr lang="en-US" dirty="0" err="1"/>
              <a:t>save_weights</a:t>
            </a:r>
            <a:r>
              <a:rPr lang="en-US" dirty="0"/>
              <a:t>() and </a:t>
            </a:r>
            <a:r>
              <a:rPr lang="en-US" dirty="0" err="1"/>
              <a:t>load_weights</a:t>
            </a:r>
            <a:r>
              <a:rPr lang="en-US" dirty="0"/>
              <a:t>() to save and load only the parameter values.</a:t>
            </a:r>
          </a:p>
          <a:p>
            <a:r>
              <a:rPr lang="en-US" dirty="0"/>
              <a:t>Saving just the weights is faster and uses less disk space than saving the whole model, so it’s perfect to save quick checkpoints during training. If you’re training a big model, and it takes hours or days, then you must save checkpoints regularly in case the computer crashes. </a:t>
            </a:r>
          </a:p>
          <a:p>
            <a:r>
              <a:rPr lang="en-US" dirty="0"/>
              <a:t>But how can you tell the fit() method to save checkpoints? Use callbacks.</a:t>
            </a:r>
          </a:p>
        </p:txBody>
      </p:sp>
    </p:spTree>
    <p:extLst>
      <p:ext uri="{BB962C8B-B14F-4D97-AF65-F5344CB8AC3E}">
        <p14:creationId xmlns:p14="http://schemas.microsoft.com/office/powerpoint/2010/main" val="2850490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4D83-B4F2-2F9E-B2E6-01A1A6A7725F}"/>
              </a:ext>
            </a:extLst>
          </p:cNvPr>
          <p:cNvSpPr>
            <a:spLocks noGrp="1"/>
          </p:cNvSpPr>
          <p:nvPr>
            <p:ph type="title"/>
          </p:nvPr>
        </p:nvSpPr>
        <p:spPr/>
        <p:txBody>
          <a:bodyPr/>
          <a:lstStyle/>
          <a:p>
            <a:r>
              <a:rPr lang="en-US" dirty="0"/>
              <a:t>Using </a:t>
            </a:r>
            <a:r>
              <a:rPr lang="en-US" dirty="0" err="1"/>
              <a:t>Tensorboard</a:t>
            </a:r>
            <a:endParaRPr lang="en-US" dirty="0"/>
          </a:p>
        </p:txBody>
      </p:sp>
      <p:sp>
        <p:nvSpPr>
          <p:cNvPr id="3" name="Content Placeholder 2">
            <a:extLst>
              <a:ext uri="{FF2B5EF4-FFF2-40B4-BE49-F238E27FC236}">
                <a16:creationId xmlns:a16="http://schemas.microsoft.com/office/drawing/2014/main" id="{2A4842F9-5883-3EB5-CD73-F540D0699444}"/>
              </a:ext>
            </a:extLst>
          </p:cNvPr>
          <p:cNvSpPr>
            <a:spLocks noGrp="1"/>
          </p:cNvSpPr>
          <p:nvPr>
            <p:ph idx="1"/>
          </p:nvPr>
        </p:nvSpPr>
        <p:spPr/>
        <p:txBody>
          <a:bodyPr>
            <a:normAutofit/>
          </a:bodyPr>
          <a:lstStyle/>
          <a:p>
            <a:r>
              <a:rPr lang="en-US" dirty="0" err="1"/>
              <a:t>TensorBoard</a:t>
            </a:r>
            <a:r>
              <a:rPr lang="en-US" dirty="0"/>
              <a:t> is a great interactive visualization tool that you can use to view the learning curves during training, compare curves and metrics between multiple runs, visualize the computation graph, analyze training statistics, view images generated by your model, visualize complex multidimensional data projected down to 3D and automatically clustered for you, profile your network (i.e., measure its speed to identify bottlenecks), and more!</a:t>
            </a:r>
          </a:p>
        </p:txBody>
      </p:sp>
    </p:spTree>
    <p:extLst>
      <p:ext uri="{BB962C8B-B14F-4D97-AF65-F5344CB8AC3E}">
        <p14:creationId xmlns:p14="http://schemas.microsoft.com/office/powerpoint/2010/main" val="169335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692D-7BA5-953B-4DB5-0C74B5CD18D6}"/>
              </a:ext>
            </a:extLst>
          </p:cNvPr>
          <p:cNvSpPr>
            <a:spLocks noGrp="1"/>
          </p:cNvSpPr>
          <p:nvPr>
            <p:ph type="title"/>
          </p:nvPr>
        </p:nvSpPr>
        <p:spPr/>
        <p:txBody>
          <a:bodyPr/>
          <a:lstStyle/>
          <a:p>
            <a:r>
              <a:rPr lang="en-US" dirty="0"/>
              <a:t>Limitations	</a:t>
            </a:r>
          </a:p>
        </p:txBody>
      </p:sp>
      <p:sp>
        <p:nvSpPr>
          <p:cNvPr id="3" name="Content Placeholder 2">
            <a:extLst>
              <a:ext uri="{FF2B5EF4-FFF2-40B4-BE49-F238E27FC236}">
                <a16:creationId xmlns:a16="http://schemas.microsoft.com/office/drawing/2014/main" id="{D797F634-431A-A9B7-6CDF-5A1B47D3D784}"/>
              </a:ext>
            </a:extLst>
          </p:cNvPr>
          <p:cNvSpPr>
            <a:spLocks noGrp="1"/>
          </p:cNvSpPr>
          <p:nvPr>
            <p:ph idx="1"/>
          </p:nvPr>
        </p:nvSpPr>
        <p:spPr/>
        <p:txBody>
          <a:bodyPr/>
          <a:lstStyle/>
          <a:p>
            <a:r>
              <a:rPr lang="en-US" dirty="0"/>
              <a:t>The decision boundary of each output neuron is linear, so </a:t>
            </a:r>
            <a:r>
              <a:rPr lang="en-US" dirty="0" err="1"/>
              <a:t>Perceptrons</a:t>
            </a:r>
            <a:r>
              <a:rPr lang="en-US" dirty="0"/>
              <a:t> are incapable of learning complex patterns</a:t>
            </a:r>
          </a:p>
          <a:p>
            <a:r>
              <a:rPr lang="en-US" dirty="0"/>
              <a:t>However, if the training instances are linearly separable, `Rosenblatt demonstrated that the </a:t>
            </a:r>
            <a:r>
              <a:rPr lang="en-US" dirty="0" err="1"/>
              <a:t>alg</a:t>
            </a:r>
            <a:r>
              <a:rPr lang="en-US" dirty="0"/>
              <a:t> will converge to a solution.</a:t>
            </a:r>
          </a:p>
        </p:txBody>
      </p:sp>
    </p:spTree>
    <p:extLst>
      <p:ext uri="{BB962C8B-B14F-4D97-AF65-F5344CB8AC3E}">
        <p14:creationId xmlns:p14="http://schemas.microsoft.com/office/powerpoint/2010/main" val="2509897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D0FA-B027-C4F7-AE2F-0E2104BAE9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13B204-D98D-971A-4C90-0F2612213F1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FBDC62-7F84-B309-25E3-68B6F3B61D85}"/>
              </a:ext>
            </a:extLst>
          </p:cNvPr>
          <p:cNvPicPr>
            <a:picLocks noChangeAspect="1"/>
          </p:cNvPicPr>
          <p:nvPr/>
        </p:nvPicPr>
        <p:blipFill>
          <a:blip r:embed="rId2"/>
          <a:stretch>
            <a:fillRect/>
          </a:stretch>
        </p:blipFill>
        <p:spPr>
          <a:xfrm>
            <a:off x="582706" y="252357"/>
            <a:ext cx="11035553" cy="6403444"/>
          </a:xfrm>
          <a:prstGeom prst="rect">
            <a:avLst/>
          </a:prstGeom>
        </p:spPr>
      </p:pic>
    </p:spTree>
    <p:extLst>
      <p:ext uri="{BB962C8B-B14F-4D97-AF65-F5344CB8AC3E}">
        <p14:creationId xmlns:p14="http://schemas.microsoft.com/office/powerpoint/2010/main" val="573250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4708-025B-3337-CDA7-0DD052F869BB}"/>
              </a:ext>
            </a:extLst>
          </p:cNvPr>
          <p:cNvSpPr>
            <a:spLocks noGrp="1"/>
          </p:cNvSpPr>
          <p:nvPr>
            <p:ph type="title"/>
          </p:nvPr>
        </p:nvSpPr>
        <p:spPr/>
        <p:txBody>
          <a:bodyPr/>
          <a:lstStyle/>
          <a:p>
            <a:r>
              <a:rPr lang="en-US" dirty="0"/>
              <a:t>Fine tuning the Hyperparameters</a:t>
            </a:r>
          </a:p>
        </p:txBody>
      </p:sp>
      <p:sp>
        <p:nvSpPr>
          <p:cNvPr id="3" name="Content Placeholder 2">
            <a:extLst>
              <a:ext uri="{FF2B5EF4-FFF2-40B4-BE49-F238E27FC236}">
                <a16:creationId xmlns:a16="http://schemas.microsoft.com/office/drawing/2014/main" id="{83A510B7-0244-9DFF-BB00-6B9BE28E5020}"/>
              </a:ext>
            </a:extLst>
          </p:cNvPr>
          <p:cNvSpPr>
            <a:spLocks noGrp="1"/>
          </p:cNvSpPr>
          <p:nvPr>
            <p:ph idx="1"/>
          </p:nvPr>
        </p:nvSpPr>
        <p:spPr/>
        <p:txBody>
          <a:bodyPr/>
          <a:lstStyle/>
          <a:p>
            <a:r>
              <a:rPr lang="en-US" dirty="0"/>
              <a:t>One option is to convert your </a:t>
            </a:r>
            <a:r>
              <a:rPr lang="en-US" dirty="0" err="1"/>
              <a:t>Keras</a:t>
            </a:r>
            <a:r>
              <a:rPr lang="en-US" dirty="0"/>
              <a:t> model to a Scikit-Learn estimator, and then use </a:t>
            </a:r>
            <a:r>
              <a:rPr lang="en-US" dirty="0" err="1"/>
              <a:t>GridSearchCV</a:t>
            </a:r>
            <a:r>
              <a:rPr lang="en-US" dirty="0"/>
              <a:t> or </a:t>
            </a:r>
            <a:r>
              <a:rPr lang="en-US" dirty="0" err="1"/>
              <a:t>RandomizedSearchCV</a:t>
            </a:r>
            <a:r>
              <a:rPr lang="en-US" dirty="0"/>
              <a:t> to fine-tune the hyperparameters</a:t>
            </a:r>
          </a:p>
          <a:p>
            <a:r>
              <a:rPr lang="en-US" dirty="0"/>
              <a:t>However, there’s a better way: you can use the </a:t>
            </a:r>
            <a:r>
              <a:rPr lang="en-US" dirty="0" err="1"/>
              <a:t>Keras</a:t>
            </a:r>
            <a:r>
              <a:rPr lang="en-US" dirty="0"/>
              <a:t> Tuner library, which is a hyperparameter tuning library for </a:t>
            </a:r>
            <a:r>
              <a:rPr lang="en-US" dirty="0" err="1"/>
              <a:t>Keras</a:t>
            </a:r>
            <a:r>
              <a:rPr lang="en-US" dirty="0"/>
              <a:t> models.</a:t>
            </a:r>
          </a:p>
        </p:txBody>
      </p:sp>
    </p:spTree>
    <p:extLst>
      <p:ext uri="{BB962C8B-B14F-4D97-AF65-F5344CB8AC3E}">
        <p14:creationId xmlns:p14="http://schemas.microsoft.com/office/powerpoint/2010/main" val="1830520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471EC-FA79-9282-0499-88BF1AD38578}"/>
              </a:ext>
            </a:extLst>
          </p:cNvPr>
          <p:cNvPicPr>
            <a:picLocks noChangeAspect="1"/>
          </p:cNvPicPr>
          <p:nvPr/>
        </p:nvPicPr>
        <p:blipFill>
          <a:blip r:embed="rId2"/>
          <a:stretch>
            <a:fillRect/>
          </a:stretch>
        </p:blipFill>
        <p:spPr>
          <a:xfrm>
            <a:off x="578224" y="600221"/>
            <a:ext cx="8503023" cy="5652241"/>
          </a:xfrm>
          <a:prstGeom prst="rect">
            <a:avLst/>
          </a:prstGeom>
        </p:spPr>
      </p:pic>
    </p:spTree>
    <p:extLst>
      <p:ext uri="{BB962C8B-B14F-4D97-AF65-F5344CB8AC3E}">
        <p14:creationId xmlns:p14="http://schemas.microsoft.com/office/powerpoint/2010/main" val="2799157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05020F-A340-3244-8BF1-9EE8A99C899C}"/>
              </a:ext>
            </a:extLst>
          </p:cNvPr>
          <p:cNvPicPr>
            <a:picLocks noChangeAspect="1"/>
          </p:cNvPicPr>
          <p:nvPr/>
        </p:nvPicPr>
        <p:blipFill>
          <a:blip r:embed="rId2"/>
          <a:stretch>
            <a:fillRect/>
          </a:stretch>
        </p:blipFill>
        <p:spPr>
          <a:xfrm>
            <a:off x="916380" y="521015"/>
            <a:ext cx="8962725" cy="1985414"/>
          </a:xfrm>
          <a:prstGeom prst="rect">
            <a:avLst/>
          </a:prstGeom>
        </p:spPr>
      </p:pic>
      <p:pic>
        <p:nvPicPr>
          <p:cNvPr id="7" name="Picture 6">
            <a:extLst>
              <a:ext uri="{FF2B5EF4-FFF2-40B4-BE49-F238E27FC236}">
                <a16:creationId xmlns:a16="http://schemas.microsoft.com/office/drawing/2014/main" id="{380F72EB-D333-AB4B-519C-657ECF3F89FD}"/>
              </a:ext>
            </a:extLst>
          </p:cNvPr>
          <p:cNvPicPr>
            <a:picLocks noChangeAspect="1"/>
          </p:cNvPicPr>
          <p:nvPr/>
        </p:nvPicPr>
        <p:blipFill>
          <a:blip r:embed="rId3"/>
          <a:stretch>
            <a:fillRect/>
          </a:stretch>
        </p:blipFill>
        <p:spPr>
          <a:xfrm>
            <a:off x="916380" y="2506429"/>
            <a:ext cx="8532420" cy="770204"/>
          </a:xfrm>
          <a:prstGeom prst="rect">
            <a:avLst/>
          </a:prstGeom>
        </p:spPr>
      </p:pic>
      <p:pic>
        <p:nvPicPr>
          <p:cNvPr id="9" name="Picture 8">
            <a:extLst>
              <a:ext uri="{FF2B5EF4-FFF2-40B4-BE49-F238E27FC236}">
                <a16:creationId xmlns:a16="http://schemas.microsoft.com/office/drawing/2014/main" id="{DE91399E-87A4-7DDA-3319-B88E6A5B9C67}"/>
              </a:ext>
            </a:extLst>
          </p:cNvPr>
          <p:cNvPicPr>
            <a:picLocks noChangeAspect="1"/>
          </p:cNvPicPr>
          <p:nvPr/>
        </p:nvPicPr>
        <p:blipFill>
          <a:blip r:embed="rId4"/>
          <a:stretch>
            <a:fillRect/>
          </a:stretch>
        </p:blipFill>
        <p:spPr>
          <a:xfrm>
            <a:off x="916380" y="3428999"/>
            <a:ext cx="9480172" cy="1896035"/>
          </a:xfrm>
          <a:prstGeom prst="rect">
            <a:avLst/>
          </a:prstGeom>
        </p:spPr>
      </p:pic>
    </p:spTree>
    <p:extLst>
      <p:ext uri="{BB962C8B-B14F-4D97-AF65-F5344CB8AC3E}">
        <p14:creationId xmlns:p14="http://schemas.microsoft.com/office/powerpoint/2010/main" val="1562099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D373-0FCE-0904-09EC-CA7BF79ECA19}"/>
              </a:ext>
            </a:extLst>
          </p:cNvPr>
          <p:cNvSpPr>
            <a:spLocks noGrp="1"/>
          </p:cNvSpPr>
          <p:nvPr>
            <p:ph type="title"/>
          </p:nvPr>
        </p:nvSpPr>
        <p:spPr/>
        <p:txBody>
          <a:bodyPr>
            <a:normAutofit/>
          </a:bodyPr>
          <a:lstStyle/>
          <a:p>
            <a:r>
              <a:rPr lang="en-US" sz="3200" b="0" i="0" u="none" strike="noStrike" baseline="0" dirty="0">
                <a:latin typeface="TimesNewRomanPSMT"/>
              </a:rPr>
              <a:t>fine-tune data preprocessing hyperparameters, or </a:t>
            </a:r>
            <a:r>
              <a:rPr lang="en-US" sz="3200" b="0" i="0" u="none" strike="noStrike" baseline="0" dirty="0" err="1">
                <a:latin typeface="UbuntuMono-Regular"/>
              </a:rPr>
              <a:t>model.fit</a:t>
            </a:r>
            <a:r>
              <a:rPr lang="en-US" sz="3200" b="0" i="0" u="none" strike="noStrike" baseline="0" dirty="0">
                <a:latin typeface="UbuntuMono-Regular"/>
              </a:rPr>
              <a:t>() </a:t>
            </a:r>
            <a:r>
              <a:rPr lang="en-US" sz="3200" b="0" i="0" u="none" strike="noStrike" baseline="0" dirty="0">
                <a:latin typeface="TimesNewRomanPSMT"/>
              </a:rPr>
              <a:t>arguments</a:t>
            </a:r>
            <a:endParaRPr lang="en-US" sz="6600" dirty="0"/>
          </a:p>
        </p:txBody>
      </p:sp>
      <p:sp>
        <p:nvSpPr>
          <p:cNvPr id="3" name="Content Placeholder 2">
            <a:extLst>
              <a:ext uri="{FF2B5EF4-FFF2-40B4-BE49-F238E27FC236}">
                <a16:creationId xmlns:a16="http://schemas.microsoft.com/office/drawing/2014/main" id="{0E08FDF8-72EA-7655-E234-9D947CAAFC5D}"/>
              </a:ext>
            </a:extLst>
          </p:cNvPr>
          <p:cNvSpPr>
            <a:spLocks noGrp="1"/>
          </p:cNvSpPr>
          <p:nvPr>
            <p:ph idx="1"/>
          </p:nvPr>
        </p:nvSpPr>
        <p:spPr/>
        <p:txBody>
          <a:bodyPr/>
          <a:lstStyle/>
          <a:p>
            <a:r>
              <a:rPr lang="en-US" dirty="0"/>
              <a:t>instead of writing a </a:t>
            </a:r>
            <a:r>
              <a:rPr lang="en-US" dirty="0" err="1"/>
              <a:t>build_model</a:t>
            </a:r>
            <a:r>
              <a:rPr lang="en-US" dirty="0"/>
              <a:t>() function, you must subclass the </a:t>
            </a:r>
            <a:r>
              <a:rPr lang="en-US" dirty="0" err="1"/>
              <a:t>kt.HyperModel</a:t>
            </a:r>
            <a:r>
              <a:rPr lang="en-US" dirty="0"/>
              <a:t> class and define two methods, build() and fit()</a:t>
            </a:r>
          </a:p>
        </p:txBody>
      </p:sp>
      <p:pic>
        <p:nvPicPr>
          <p:cNvPr id="5" name="Picture 4">
            <a:extLst>
              <a:ext uri="{FF2B5EF4-FFF2-40B4-BE49-F238E27FC236}">
                <a16:creationId xmlns:a16="http://schemas.microsoft.com/office/drawing/2014/main" id="{6C4E3A05-4FB8-7350-7D5A-93945756EE21}"/>
              </a:ext>
            </a:extLst>
          </p:cNvPr>
          <p:cNvPicPr>
            <a:picLocks noChangeAspect="1"/>
          </p:cNvPicPr>
          <p:nvPr/>
        </p:nvPicPr>
        <p:blipFill>
          <a:blip r:embed="rId2"/>
          <a:stretch>
            <a:fillRect/>
          </a:stretch>
        </p:blipFill>
        <p:spPr>
          <a:xfrm>
            <a:off x="1463045" y="3022039"/>
            <a:ext cx="6981708" cy="2706334"/>
          </a:xfrm>
          <a:prstGeom prst="rect">
            <a:avLst/>
          </a:prstGeom>
        </p:spPr>
      </p:pic>
    </p:spTree>
    <p:extLst>
      <p:ext uri="{BB962C8B-B14F-4D97-AF65-F5344CB8AC3E}">
        <p14:creationId xmlns:p14="http://schemas.microsoft.com/office/powerpoint/2010/main" val="3382223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6DF0-A896-8436-AD24-6EE70CABB809}"/>
              </a:ext>
            </a:extLst>
          </p:cNvPr>
          <p:cNvSpPr>
            <a:spLocks noGrp="1"/>
          </p:cNvSpPr>
          <p:nvPr>
            <p:ph type="title"/>
          </p:nvPr>
        </p:nvSpPr>
        <p:spPr/>
        <p:txBody>
          <a:bodyPr/>
          <a:lstStyle/>
          <a:p>
            <a:r>
              <a:rPr lang="en-US" dirty="0"/>
              <a:t>Number of hidden layers</a:t>
            </a:r>
          </a:p>
        </p:txBody>
      </p:sp>
      <p:sp>
        <p:nvSpPr>
          <p:cNvPr id="3" name="Content Placeholder 2">
            <a:extLst>
              <a:ext uri="{FF2B5EF4-FFF2-40B4-BE49-F238E27FC236}">
                <a16:creationId xmlns:a16="http://schemas.microsoft.com/office/drawing/2014/main" id="{35DA3DB1-50D1-F779-536B-9655F85D1BA4}"/>
              </a:ext>
            </a:extLst>
          </p:cNvPr>
          <p:cNvSpPr>
            <a:spLocks noGrp="1"/>
          </p:cNvSpPr>
          <p:nvPr>
            <p:ph idx="1"/>
          </p:nvPr>
        </p:nvSpPr>
        <p:spPr/>
        <p:txBody>
          <a:bodyPr/>
          <a:lstStyle/>
          <a:p>
            <a:pPr marL="0" indent="0">
              <a:buNone/>
            </a:pPr>
            <a:r>
              <a:rPr lang="en-US" dirty="0"/>
              <a:t>An MLP with just one hidden layer can theoretically model even the most complex functions, provided it has enough neurons.</a:t>
            </a:r>
          </a:p>
          <a:p>
            <a:pPr marL="0" indent="0">
              <a:buNone/>
            </a:pPr>
            <a:r>
              <a:rPr lang="en-US" dirty="0"/>
              <a:t>But for complex problems, deep networks have a much higher parameter efficiency than shallow ones: they can model complex functions using exponentially fewer neurons than shallow nets, allowing them to reach much better performance with the same amount of training data.</a:t>
            </a:r>
          </a:p>
        </p:txBody>
      </p:sp>
    </p:spTree>
    <p:extLst>
      <p:ext uri="{BB962C8B-B14F-4D97-AF65-F5344CB8AC3E}">
        <p14:creationId xmlns:p14="http://schemas.microsoft.com/office/powerpoint/2010/main" val="2504681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D67E-1355-640E-87F4-E675047FD0CD}"/>
              </a:ext>
            </a:extLst>
          </p:cNvPr>
          <p:cNvSpPr>
            <a:spLocks noGrp="1"/>
          </p:cNvSpPr>
          <p:nvPr>
            <p:ph type="title"/>
          </p:nvPr>
        </p:nvSpPr>
        <p:spPr/>
        <p:txBody>
          <a:bodyPr/>
          <a:lstStyle/>
          <a:p>
            <a:r>
              <a:rPr lang="en-US" dirty="0"/>
              <a:t>Number of Neurons per Hidden Layer</a:t>
            </a:r>
          </a:p>
        </p:txBody>
      </p:sp>
      <p:sp>
        <p:nvSpPr>
          <p:cNvPr id="3" name="Content Placeholder 2">
            <a:extLst>
              <a:ext uri="{FF2B5EF4-FFF2-40B4-BE49-F238E27FC236}">
                <a16:creationId xmlns:a16="http://schemas.microsoft.com/office/drawing/2014/main" id="{941047A3-A86B-FDA8-3BA1-EE429325F0D2}"/>
              </a:ext>
            </a:extLst>
          </p:cNvPr>
          <p:cNvSpPr>
            <a:spLocks noGrp="1"/>
          </p:cNvSpPr>
          <p:nvPr>
            <p:ph idx="1"/>
          </p:nvPr>
        </p:nvSpPr>
        <p:spPr/>
        <p:txBody>
          <a:bodyPr>
            <a:normAutofit/>
          </a:bodyPr>
          <a:lstStyle/>
          <a:p>
            <a:r>
              <a:rPr lang="en-US" dirty="0"/>
              <a:t>The number of neurons in the input and output layers is determined by the type of input and output your task requires.</a:t>
            </a:r>
          </a:p>
          <a:p>
            <a:r>
              <a:rPr lang="en-US" dirty="0"/>
              <a:t>Just like the number of layers, you can try increasing the number of neurons gradually until the network starts overfitting. Alternatively, you can try building a model with slightly more layers and neurons than you actually need, then use early stopping and other regularization techniques to prevent it from overfitting too much</a:t>
            </a:r>
          </a:p>
        </p:txBody>
      </p:sp>
    </p:spTree>
    <p:extLst>
      <p:ext uri="{BB962C8B-B14F-4D97-AF65-F5344CB8AC3E}">
        <p14:creationId xmlns:p14="http://schemas.microsoft.com/office/powerpoint/2010/main" val="18130981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9112-9824-6F03-1F08-8616AEEA0555}"/>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4FCDEC61-7F36-C10A-D188-6793F343F62F}"/>
              </a:ext>
            </a:extLst>
          </p:cNvPr>
          <p:cNvSpPr>
            <a:spLocks noGrp="1"/>
          </p:cNvSpPr>
          <p:nvPr>
            <p:ph idx="1"/>
          </p:nvPr>
        </p:nvSpPr>
        <p:spPr/>
        <p:txBody>
          <a:bodyPr>
            <a:normAutofit fontScale="92500" lnSpcReduction="10000"/>
          </a:bodyPr>
          <a:lstStyle/>
          <a:p>
            <a:r>
              <a:rPr lang="en-US" dirty="0"/>
              <a:t>The optimal learning rate is about half of the maximum learning rate (i.e., the learning rate above which the training algorithm diverges). </a:t>
            </a:r>
          </a:p>
          <a:p>
            <a:r>
              <a:rPr lang="en-US" dirty="0"/>
              <a:t>One way to find a good learning rate is to train the model for a few hundred iterations, starting with a very low learning rate (e.g., 10 ) and gradually increasing it up to a very large value (e.g., 10). </a:t>
            </a:r>
          </a:p>
          <a:p>
            <a:r>
              <a:rPr lang="en-US" dirty="0"/>
              <a:t>This is done by multiplying the learning rate by a constant factor at each iteration (e.g., by (10 / 10 ) to go from 10 to 10 in 500 iterations). If you plot the loss as a function of the learning rate (using a log scale for the learning rate), you should see it dropping at first. </a:t>
            </a:r>
          </a:p>
          <a:p>
            <a:r>
              <a:rPr lang="en-US" dirty="0"/>
              <a:t>But after a while, the learning rate will be too large, so the loss will shoot back up: the optimal learning rate will be a bit lower than the point at which the loss starts to climb</a:t>
            </a:r>
          </a:p>
        </p:txBody>
      </p:sp>
    </p:spTree>
    <p:extLst>
      <p:ext uri="{BB962C8B-B14F-4D97-AF65-F5344CB8AC3E}">
        <p14:creationId xmlns:p14="http://schemas.microsoft.com/office/powerpoint/2010/main" val="2324473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0744-1812-7BCE-3514-81C47061F927}"/>
              </a:ext>
            </a:extLst>
          </p:cNvPr>
          <p:cNvSpPr>
            <a:spLocks noGrp="1"/>
          </p:cNvSpPr>
          <p:nvPr>
            <p:ph type="title"/>
          </p:nvPr>
        </p:nvSpPr>
        <p:spPr/>
        <p:txBody>
          <a:bodyPr/>
          <a:lstStyle/>
          <a:p>
            <a:r>
              <a:rPr lang="en-US" dirty="0"/>
              <a:t>Optimizer</a:t>
            </a:r>
          </a:p>
        </p:txBody>
      </p:sp>
      <p:sp>
        <p:nvSpPr>
          <p:cNvPr id="3" name="Content Placeholder 2">
            <a:extLst>
              <a:ext uri="{FF2B5EF4-FFF2-40B4-BE49-F238E27FC236}">
                <a16:creationId xmlns:a16="http://schemas.microsoft.com/office/drawing/2014/main" id="{047235C9-22DC-28AA-DDE2-D8D0CC7452B0}"/>
              </a:ext>
            </a:extLst>
          </p:cNvPr>
          <p:cNvSpPr>
            <a:spLocks noGrp="1"/>
          </p:cNvSpPr>
          <p:nvPr>
            <p:ph idx="1"/>
          </p:nvPr>
        </p:nvSpPr>
        <p:spPr/>
        <p:txBody>
          <a:bodyPr/>
          <a:lstStyle/>
          <a:p>
            <a:r>
              <a:rPr lang="en-US" dirty="0"/>
              <a:t>Choosing a better optimizer than plain old mini-batch gradient descent (and tuning its hyperparameters) is also quite important.</a:t>
            </a:r>
          </a:p>
        </p:txBody>
      </p:sp>
    </p:spTree>
    <p:extLst>
      <p:ext uri="{BB962C8B-B14F-4D97-AF65-F5344CB8AC3E}">
        <p14:creationId xmlns:p14="http://schemas.microsoft.com/office/powerpoint/2010/main" val="13783469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59A5-886C-47F3-BDA1-6570D5983B79}"/>
              </a:ext>
            </a:extLst>
          </p:cNvPr>
          <p:cNvSpPr>
            <a:spLocks noGrp="1"/>
          </p:cNvSpPr>
          <p:nvPr>
            <p:ph type="title"/>
          </p:nvPr>
        </p:nvSpPr>
        <p:spPr/>
        <p:txBody>
          <a:bodyPr/>
          <a:lstStyle/>
          <a:p>
            <a:r>
              <a:rPr lang="en-US" dirty="0"/>
              <a:t>Batch size</a:t>
            </a:r>
          </a:p>
        </p:txBody>
      </p:sp>
      <p:sp>
        <p:nvSpPr>
          <p:cNvPr id="3" name="Content Placeholder 2">
            <a:extLst>
              <a:ext uri="{FF2B5EF4-FFF2-40B4-BE49-F238E27FC236}">
                <a16:creationId xmlns:a16="http://schemas.microsoft.com/office/drawing/2014/main" id="{73E2158F-68A4-A64D-34AA-C7C58C8EC57D}"/>
              </a:ext>
            </a:extLst>
          </p:cNvPr>
          <p:cNvSpPr>
            <a:spLocks noGrp="1"/>
          </p:cNvSpPr>
          <p:nvPr>
            <p:ph idx="1"/>
          </p:nvPr>
        </p:nvSpPr>
        <p:spPr/>
        <p:txBody>
          <a:bodyPr>
            <a:normAutofit/>
          </a:bodyPr>
          <a:lstStyle/>
          <a:p>
            <a:r>
              <a:rPr lang="en-US" dirty="0"/>
              <a:t>The batch size can have a significant impact on your model’s performance and training time. The main benefit of using large batch sizes is that hardware accelerators like GPUs can process them efficiently</a:t>
            </a:r>
          </a:p>
          <a:p>
            <a:r>
              <a:rPr lang="en-US" dirty="0"/>
              <a:t>One strategy is to try to using a large batch size, with learning rate warmup, and if training is unstable or the final performance is disappointing, then try using a small batch size instead.</a:t>
            </a:r>
          </a:p>
        </p:txBody>
      </p:sp>
    </p:spTree>
    <p:extLst>
      <p:ext uri="{BB962C8B-B14F-4D97-AF65-F5344CB8AC3E}">
        <p14:creationId xmlns:p14="http://schemas.microsoft.com/office/powerpoint/2010/main" val="130982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A8B8-3963-53EA-FEFB-6C13B14ED8C9}"/>
              </a:ext>
            </a:extLst>
          </p:cNvPr>
          <p:cNvSpPr>
            <a:spLocks noGrp="1"/>
          </p:cNvSpPr>
          <p:nvPr>
            <p:ph type="title"/>
          </p:nvPr>
        </p:nvSpPr>
        <p:spPr/>
        <p:txBody>
          <a:bodyPr/>
          <a:lstStyle/>
          <a:p>
            <a:r>
              <a:rPr lang="en-US" dirty="0"/>
              <a:t>Scikit-</a:t>
            </a:r>
            <a:r>
              <a:rPr lang="en-US" dirty="0" err="1"/>
              <a:t>learn’s</a:t>
            </a:r>
            <a:r>
              <a:rPr lang="en-US" dirty="0"/>
              <a:t> perceptron</a:t>
            </a:r>
          </a:p>
        </p:txBody>
      </p:sp>
      <p:sp>
        <p:nvSpPr>
          <p:cNvPr id="3" name="Content Placeholder 2">
            <a:extLst>
              <a:ext uri="{FF2B5EF4-FFF2-40B4-BE49-F238E27FC236}">
                <a16:creationId xmlns:a16="http://schemas.microsoft.com/office/drawing/2014/main" id="{2234F3AD-5BE0-7CAF-5043-5D269D4655D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16339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8A45-D772-5533-6E6B-5FF19528969E}"/>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08314365-6311-858B-D6EE-064A546D23FD}"/>
              </a:ext>
            </a:extLst>
          </p:cNvPr>
          <p:cNvSpPr>
            <a:spLocks noGrp="1"/>
          </p:cNvSpPr>
          <p:nvPr>
            <p:ph idx="1"/>
          </p:nvPr>
        </p:nvSpPr>
        <p:spPr/>
        <p:txBody>
          <a:bodyPr/>
          <a:lstStyle/>
          <a:p>
            <a:r>
              <a:rPr lang="en-US" dirty="0"/>
              <a:t>in general, the </a:t>
            </a:r>
            <a:r>
              <a:rPr lang="en-US" dirty="0" err="1"/>
              <a:t>ReLU</a:t>
            </a:r>
            <a:r>
              <a:rPr lang="en-US" dirty="0"/>
              <a:t> activation function will be a good default for all hidden layers, but for the output layer it really depends on your task.</a:t>
            </a:r>
          </a:p>
        </p:txBody>
      </p:sp>
    </p:spTree>
    <p:extLst>
      <p:ext uri="{BB962C8B-B14F-4D97-AF65-F5344CB8AC3E}">
        <p14:creationId xmlns:p14="http://schemas.microsoft.com/office/powerpoint/2010/main" val="3682011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F433-CAFB-D6F3-714B-B9267B28EE82}"/>
              </a:ext>
            </a:extLst>
          </p:cNvPr>
          <p:cNvSpPr>
            <a:spLocks noGrp="1"/>
          </p:cNvSpPr>
          <p:nvPr>
            <p:ph type="title"/>
          </p:nvPr>
        </p:nvSpPr>
        <p:spPr/>
        <p:txBody>
          <a:bodyPr/>
          <a:lstStyle/>
          <a:p>
            <a:r>
              <a:rPr lang="en-US" dirty="0"/>
              <a:t># of iterations</a:t>
            </a:r>
          </a:p>
        </p:txBody>
      </p:sp>
      <p:sp>
        <p:nvSpPr>
          <p:cNvPr id="3" name="Content Placeholder 2">
            <a:extLst>
              <a:ext uri="{FF2B5EF4-FFF2-40B4-BE49-F238E27FC236}">
                <a16:creationId xmlns:a16="http://schemas.microsoft.com/office/drawing/2014/main" id="{81975178-46B3-361B-5638-E158AE9DDF24}"/>
              </a:ext>
            </a:extLst>
          </p:cNvPr>
          <p:cNvSpPr>
            <a:spLocks noGrp="1"/>
          </p:cNvSpPr>
          <p:nvPr>
            <p:ph idx="1"/>
          </p:nvPr>
        </p:nvSpPr>
        <p:spPr/>
        <p:txBody>
          <a:bodyPr/>
          <a:lstStyle/>
          <a:p>
            <a:r>
              <a:rPr lang="en-US" dirty="0"/>
              <a:t>In most cases, the number of training iterations does not actually need to be tweaked: just use early stopping instead</a:t>
            </a:r>
          </a:p>
        </p:txBody>
      </p:sp>
    </p:spTree>
    <p:extLst>
      <p:ext uri="{BB962C8B-B14F-4D97-AF65-F5344CB8AC3E}">
        <p14:creationId xmlns:p14="http://schemas.microsoft.com/office/powerpoint/2010/main" val="15347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B4EA-3753-CEE2-6D64-E7259F193F43}"/>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5CF1823-AB0A-C8E8-452F-A3FECDB6552D}"/>
              </a:ext>
            </a:extLst>
          </p:cNvPr>
          <p:cNvSpPr>
            <a:spLocks noGrp="1"/>
          </p:cNvSpPr>
          <p:nvPr>
            <p:ph idx="1"/>
          </p:nvPr>
        </p:nvSpPr>
        <p:spPr/>
        <p:txBody>
          <a:bodyPr>
            <a:normAutofit/>
          </a:bodyPr>
          <a:lstStyle/>
          <a:p>
            <a:r>
              <a:rPr lang="en-US" dirty="0"/>
              <a:t>Train a deep MLP on the MNIST dataset (you can load it using </a:t>
            </a:r>
            <a:r>
              <a:rPr lang="en-US" dirty="0" err="1"/>
              <a:t>tf.keras</a:t>
            </a:r>
            <a:r>
              <a:rPr lang="en-US" dirty="0"/>
              <a:t>. </a:t>
            </a:r>
            <a:r>
              <a:rPr lang="en-US" dirty="0" err="1"/>
              <a:t>data⁠sets.mnist.load_data</a:t>
            </a:r>
            <a:r>
              <a:rPr lang="en-US" dirty="0"/>
              <a:t>()). </a:t>
            </a:r>
          </a:p>
          <a:p>
            <a:r>
              <a:rPr lang="en-US" dirty="0"/>
              <a:t>See if you can get over 98% accuracy by manually tuning the hyperparameters. </a:t>
            </a:r>
          </a:p>
          <a:p>
            <a:r>
              <a:rPr lang="en-US" dirty="0"/>
              <a:t>Try searching for the optimal learning rate by using the approach presented   (i.e., by growing the learning rate exponentially, plotting the loss, and finding the point where the loss shoots up). Next, try tuning the hyperparameters using </a:t>
            </a:r>
            <a:r>
              <a:rPr lang="en-US" dirty="0" err="1"/>
              <a:t>Keras</a:t>
            </a:r>
            <a:r>
              <a:rPr lang="en-US" dirty="0"/>
              <a:t> Tuner with all the bells and whistles —save checkpoints, use early stopping, and plot learning curves using </a:t>
            </a:r>
            <a:r>
              <a:rPr lang="en-US" dirty="0" err="1"/>
              <a:t>TensorBoard</a:t>
            </a:r>
            <a:r>
              <a:rPr lang="en-US" dirty="0"/>
              <a:t>.</a:t>
            </a:r>
          </a:p>
        </p:txBody>
      </p:sp>
    </p:spTree>
    <p:extLst>
      <p:ext uri="{BB962C8B-B14F-4D97-AF65-F5344CB8AC3E}">
        <p14:creationId xmlns:p14="http://schemas.microsoft.com/office/powerpoint/2010/main" val="93544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168D2-1710-31BB-DC77-1AB62A1BECA6}"/>
              </a:ext>
            </a:extLst>
          </p:cNvPr>
          <p:cNvPicPr>
            <a:picLocks noChangeAspect="1"/>
          </p:cNvPicPr>
          <p:nvPr/>
        </p:nvPicPr>
        <p:blipFill>
          <a:blip r:embed="rId2"/>
          <a:stretch>
            <a:fillRect/>
          </a:stretch>
        </p:blipFill>
        <p:spPr>
          <a:xfrm>
            <a:off x="1227786" y="634284"/>
            <a:ext cx="9736428" cy="5589431"/>
          </a:xfrm>
          <a:prstGeom prst="rect">
            <a:avLst/>
          </a:prstGeom>
        </p:spPr>
      </p:pic>
    </p:spTree>
    <p:extLst>
      <p:ext uri="{BB962C8B-B14F-4D97-AF65-F5344CB8AC3E}">
        <p14:creationId xmlns:p14="http://schemas.microsoft.com/office/powerpoint/2010/main" val="216960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39FF-0DFE-97F8-520B-55B737F93850}"/>
              </a:ext>
            </a:extLst>
          </p:cNvPr>
          <p:cNvSpPr>
            <a:spLocks noGrp="1"/>
          </p:cNvSpPr>
          <p:nvPr>
            <p:ph type="title"/>
          </p:nvPr>
        </p:nvSpPr>
        <p:spPr/>
        <p:txBody>
          <a:bodyPr/>
          <a:lstStyle/>
          <a:p>
            <a:r>
              <a:rPr lang="en-US" dirty="0"/>
              <a:t>Deep Neural Networks</a:t>
            </a:r>
          </a:p>
        </p:txBody>
      </p:sp>
      <p:sp>
        <p:nvSpPr>
          <p:cNvPr id="3" name="Content Placeholder 2">
            <a:extLst>
              <a:ext uri="{FF2B5EF4-FFF2-40B4-BE49-F238E27FC236}">
                <a16:creationId xmlns:a16="http://schemas.microsoft.com/office/drawing/2014/main" id="{A5D2EBB4-FBD0-5718-EA5F-E682A72D7215}"/>
              </a:ext>
            </a:extLst>
          </p:cNvPr>
          <p:cNvSpPr>
            <a:spLocks noGrp="1"/>
          </p:cNvSpPr>
          <p:nvPr>
            <p:ph idx="1"/>
          </p:nvPr>
        </p:nvSpPr>
        <p:spPr/>
        <p:txBody>
          <a:bodyPr>
            <a:normAutofit fontScale="85000" lnSpcReduction="20000"/>
          </a:bodyPr>
          <a:lstStyle/>
          <a:p>
            <a:r>
              <a:rPr lang="en-US" dirty="0"/>
              <a:t>When an ANN contains a deep stack of hidden layers, it is called a deep neural network (DNN). </a:t>
            </a:r>
          </a:p>
          <a:p>
            <a:endParaRPr lang="en-US" dirty="0"/>
          </a:p>
          <a:p>
            <a:r>
              <a:rPr lang="en-US" dirty="0"/>
              <a:t>The field of Deep Learning studies DNNs, and more generally it is interested in models containing deep stacks of computations</a:t>
            </a:r>
          </a:p>
          <a:p>
            <a:endParaRPr lang="en-US" dirty="0"/>
          </a:p>
          <a:p>
            <a:r>
              <a:rPr lang="en-US" dirty="0"/>
              <a:t>In the early 1960s, several researchers discussed the possibility to use Gradient Descent to train neural networks</a:t>
            </a:r>
          </a:p>
          <a:p>
            <a:r>
              <a:rPr lang="en-US" dirty="0"/>
              <a:t>Reverse-mode automatic differentiation (or reverse-mode </a:t>
            </a:r>
            <a:r>
              <a:rPr lang="en-US" dirty="0" err="1"/>
              <a:t>autodiff</a:t>
            </a:r>
            <a:r>
              <a:rPr lang="en-US" dirty="0"/>
              <a:t> for short) was introduced by Seppo </a:t>
            </a:r>
            <a:r>
              <a:rPr lang="en-US" dirty="0" err="1"/>
              <a:t>Linnainmaa</a:t>
            </a:r>
            <a:r>
              <a:rPr lang="en-US" dirty="0"/>
              <a:t>, in his master thesis. </a:t>
            </a:r>
          </a:p>
          <a:p>
            <a:r>
              <a:rPr lang="en-US" dirty="0"/>
              <a:t>In just two passes through the network (one forward, one backward), it is able to compute the gradients of the neural network’s error with regard to every single model parameter.</a:t>
            </a:r>
          </a:p>
        </p:txBody>
      </p:sp>
    </p:spTree>
    <p:extLst>
      <p:ext uri="{BB962C8B-B14F-4D97-AF65-F5344CB8AC3E}">
        <p14:creationId xmlns:p14="http://schemas.microsoft.com/office/powerpoint/2010/main" val="1972687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3428</Words>
  <Application>Microsoft Office PowerPoint</Application>
  <PresentationFormat>Widescreen</PresentationFormat>
  <Paragraphs>169</Paragraphs>
  <Slides>72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Arial-BoldMT</vt:lpstr>
      <vt:lpstr>Calibri</vt:lpstr>
      <vt:lpstr>Calibri Light</vt:lpstr>
      <vt:lpstr>CourierNewPSMT</vt:lpstr>
      <vt:lpstr>TimesNewRomanPS-ItalicMT</vt:lpstr>
      <vt:lpstr>TimesNewRomanPSMT</vt:lpstr>
      <vt:lpstr>UbuntuMono-Regular</vt:lpstr>
      <vt:lpstr>Office Theme</vt:lpstr>
      <vt:lpstr>Deep Learning</vt:lpstr>
      <vt:lpstr>Perceptron </vt:lpstr>
      <vt:lpstr>PowerPoint Presentation</vt:lpstr>
      <vt:lpstr>Architecture of a Perceptron</vt:lpstr>
      <vt:lpstr>Learning rule</vt:lpstr>
      <vt:lpstr>Limitations </vt:lpstr>
      <vt:lpstr>Scikit-learn’s perceptron</vt:lpstr>
      <vt:lpstr>PowerPoint Presentation</vt:lpstr>
      <vt:lpstr>Deep Neural Networks</vt:lpstr>
      <vt:lpstr>Backpropagation</vt:lpstr>
      <vt:lpstr>PowerPoint Presentation</vt:lpstr>
      <vt:lpstr>Switch to Sigmoid</vt:lpstr>
      <vt:lpstr>Other Activation Functions</vt:lpstr>
      <vt:lpstr>Other Activation Functions</vt:lpstr>
      <vt:lpstr>PowerPoint Presentation</vt:lpstr>
      <vt:lpstr>Why do we need activation functions</vt:lpstr>
      <vt:lpstr>Regression MLPs</vt:lpstr>
      <vt:lpstr>PowerPoint Presentation</vt:lpstr>
      <vt:lpstr>PowerPoint Presentation</vt:lpstr>
      <vt:lpstr>Keras</vt:lpstr>
      <vt:lpstr>PowerPoint Presentation</vt:lpstr>
      <vt:lpstr>Classification MLPs</vt:lpstr>
      <vt:lpstr>PowerPoint Presentation</vt:lpstr>
      <vt:lpstr>Typical Hyperparameters</vt:lpstr>
      <vt:lpstr>Implementing MLP with Keras</vt:lpstr>
      <vt:lpstr>Building an Image Classifier Using the Sequential API</vt:lpstr>
      <vt:lpstr>PowerPoint Presentation</vt:lpstr>
      <vt:lpstr>Creating a model with the sequencial api</vt:lpstr>
      <vt:lpstr> Summary</vt:lpstr>
      <vt:lpstr>Model deep dive</vt:lpstr>
      <vt:lpstr>Model Deep dive</vt:lpstr>
      <vt:lpstr>Compiling the model</vt:lpstr>
      <vt:lpstr>Compiling the model</vt:lpstr>
      <vt:lpstr>Training and evaluating the model</vt:lpstr>
      <vt:lpstr>Dealing with skewed data</vt:lpstr>
      <vt:lpstr>Sample Weights argument</vt:lpstr>
      <vt:lpstr>History</vt:lpstr>
      <vt:lpstr>PowerPoint Presentation</vt:lpstr>
      <vt:lpstr>Insights</vt:lpstr>
      <vt:lpstr>Insights</vt:lpstr>
      <vt:lpstr>Evaluate</vt:lpstr>
      <vt:lpstr>Make Predictions</vt:lpstr>
      <vt:lpstr>Make Predictions</vt:lpstr>
      <vt:lpstr>Building a Regression MLP Using the Sequential API</vt:lpstr>
      <vt:lpstr>PowerPoint Presentation</vt:lpstr>
      <vt:lpstr>The Functional API</vt:lpstr>
      <vt:lpstr>Building Complex Models Using the Functional API</vt:lpstr>
      <vt:lpstr>Building a complex model with the functional API</vt:lpstr>
      <vt:lpstr>Another Architecture</vt:lpstr>
      <vt:lpstr>Another Architecture</vt:lpstr>
      <vt:lpstr>Cases for Multiple output layer</vt:lpstr>
      <vt:lpstr>PowerPoint Presentation</vt:lpstr>
      <vt:lpstr>Multiple output layer</vt:lpstr>
      <vt:lpstr>Using the Subclassing API to Build Dynamic Models</vt:lpstr>
      <vt:lpstr>Using the Subclassing API to Build Dynamic Models</vt:lpstr>
      <vt:lpstr>PowerPoint Presentation</vt:lpstr>
      <vt:lpstr>Saving and loading models</vt:lpstr>
      <vt:lpstr>Saving weights</vt:lpstr>
      <vt:lpstr>Using Tensorboard</vt:lpstr>
      <vt:lpstr>PowerPoint Presentation</vt:lpstr>
      <vt:lpstr>Fine tuning the Hyperparameters</vt:lpstr>
      <vt:lpstr>PowerPoint Presentation</vt:lpstr>
      <vt:lpstr>PowerPoint Presentation</vt:lpstr>
      <vt:lpstr>fine-tune data preprocessing hyperparameters, or model.fit() arguments</vt:lpstr>
      <vt:lpstr>Number of hidden layers</vt:lpstr>
      <vt:lpstr>Number of Neurons per Hidden Layer</vt:lpstr>
      <vt:lpstr>Learning Rate</vt:lpstr>
      <vt:lpstr>Optimizer</vt:lpstr>
      <vt:lpstr>Batch size</vt:lpstr>
      <vt:lpstr>Activation function</vt:lpstr>
      <vt:lpstr># of iterations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Rubaiyet</dc:creator>
  <cp:lastModifiedBy>Rubaiyet</cp:lastModifiedBy>
  <cp:revision>7</cp:revision>
  <dcterms:created xsi:type="dcterms:W3CDTF">2023-05-16T08:26:23Z</dcterms:created>
  <dcterms:modified xsi:type="dcterms:W3CDTF">2023-05-17T11:18:32Z</dcterms:modified>
</cp:coreProperties>
</file>