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3340-3201-403D-87FE-4B2FF1A6F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C401C-CF01-7459-C73B-D1A5D2009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4F932E-1CC2-58F3-7FC0-BECCF532D6CA}"/>
              </a:ext>
            </a:extLst>
          </p:cNvPr>
          <p:cNvSpPr>
            <a:spLocks noGrp="1"/>
          </p:cNvSpPr>
          <p:nvPr>
            <p:ph type="dt" sz="half" idx="10"/>
          </p:nvPr>
        </p:nvSpPr>
        <p:spPr/>
        <p:txBody>
          <a:bodyPr/>
          <a:lstStyle/>
          <a:p>
            <a:fld id="{6FBDF5D2-3B9D-418E-98C0-F2B149824FAB}" type="datetimeFigureOut">
              <a:rPr lang="en-US" smtClean="0"/>
              <a:t>5/30/2023</a:t>
            </a:fld>
            <a:endParaRPr lang="en-US"/>
          </a:p>
        </p:txBody>
      </p:sp>
      <p:sp>
        <p:nvSpPr>
          <p:cNvPr id="5" name="Footer Placeholder 4">
            <a:extLst>
              <a:ext uri="{FF2B5EF4-FFF2-40B4-BE49-F238E27FC236}">
                <a16:creationId xmlns:a16="http://schemas.microsoft.com/office/drawing/2014/main" id="{C387344F-F3C2-7B4B-5004-904DF5980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3C281-8CC8-6AC2-F009-AE623A87D115}"/>
              </a:ext>
            </a:extLst>
          </p:cNvPr>
          <p:cNvSpPr>
            <a:spLocks noGrp="1"/>
          </p:cNvSpPr>
          <p:nvPr>
            <p:ph type="sldNum" sz="quarter" idx="12"/>
          </p:nvPr>
        </p:nvSpPr>
        <p:spPr/>
        <p:txBody>
          <a:bodyPr/>
          <a:lstStyle/>
          <a:p>
            <a:fld id="{343433EC-F9B0-4887-9773-77034C22262F}" type="slidenum">
              <a:rPr lang="en-US" smtClean="0"/>
              <a:t>‹#›</a:t>
            </a:fld>
            <a:endParaRPr lang="en-US"/>
          </a:p>
        </p:txBody>
      </p:sp>
    </p:spTree>
    <p:extLst>
      <p:ext uri="{BB962C8B-B14F-4D97-AF65-F5344CB8AC3E}">
        <p14:creationId xmlns:p14="http://schemas.microsoft.com/office/powerpoint/2010/main" val="279745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F0680-5775-1ED1-ACF4-902FECE10D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0CECB8-3E32-554F-4124-3165A1ABCD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B139A-7881-CC28-06C9-E5796A9F9FE5}"/>
              </a:ext>
            </a:extLst>
          </p:cNvPr>
          <p:cNvSpPr>
            <a:spLocks noGrp="1"/>
          </p:cNvSpPr>
          <p:nvPr>
            <p:ph type="dt" sz="half" idx="10"/>
          </p:nvPr>
        </p:nvSpPr>
        <p:spPr/>
        <p:txBody>
          <a:bodyPr/>
          <a:lstStyle/>
          <a:p>
            <a:fld id="{6FBDF5D2-3B9D-418E-98C0-F2B149824FAB}" type="datetimeFigureOut">
              <a:rPr lang="en-US" smtClean="0"/>
              <a:t>5/30/2023</a:t>
            </a:fld>
            <a:endParaRPr lang="en-US"/>
          </a:p>
        </p:txBody>
      </p:sp>
      <p:sp>
        <p:nvSpPr>
          <p:cNvPr id="5" name="Footer Placeholder 4">
            <a:extLst>
              <a:ext uri="{FF2B5EF4-FFF2-40B4-BE49-F238E27FC236}">
                <a16:creationId xmlns:a16="http://schemas.microsoft.com/office/drawing/2014/main" id="{60EEC5E1-53F5-5460-E71D-EE1BFFAC9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A2699-6B3D-4CC2-84AF-593BBA3B5915}"/>
              </a:ext>
            </a:extLst>
          </p:cNvPr>
          <p:cNvSpPr>
            <a:spLocks noGrp="1"/>
          </p:cNvSpPr>
          <p:nvPr>
            <p:ph type="sldNum" sz="quarter" idx="12"/>
          </p:nvPr>
        </p:nvSpPr>
        <p:spPr/>
        <p:txBody>
          <a:bodyPr/>
          <a:lstStyle/>
          <a:p>
            <a:fld id="{343433EC-F9B0-4887-9773-77034C22262F}" type="slidenum">
              <a:rPr lang="en-US" smtClean="0"/>
              <a:t>‹#›</a:t>
            </a:fld>
            <a:endParaRPr lang="en-US"/>
          </a:p>
        </p:txBody>
      </p:sp>
    </p:spTree>
    <p:extLst>
      <p:ext uri="{BB962C8B-B14F-4D97-AF65-F5344CB8AC3E}">
        <p14:creationId xmlns:p14="http://schemas.microsoft.com/office/powerpoint/2010/main" val="1447903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5DD32-4D88-D5F0-D033-4067EDB99A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221612-AE5E-50D9-C19A-AAE40E5D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CEC3F-A90D-BEB0-F5F7-A9BD746B07FF}"/>
              </a:ext>
            </a:extLst>
          </p:cNvPr>
          <p:cNvSpPr>
            <a:spLocks noGrp="1"/>
          </p:cNvSpPr>
          <p:nvPr>
            <p:ph type="dt" sz="half" idx="10"/>
          </p:nvPr>
        </p:nvSpPr>
        <p:spPr/>
        <p:txBody>
          <a:bodyPr/>
          <a:lstStyle/>
          <a:p>
            <a:fld id="{6FBDF5D2-3B9D-418E-98C0-F2B149824FAB}" type="datetimeFigureOut">
              <a:rPr lang="en-US" smtClean="0"/>
              <a:t>5/30/2023</a:t>
            </a:fld>
            <a:endParaRPr lang="en-US"/>
          </a:p>
        </p:txBody>
      </p:sp>
      <p:sp>
        <p:nvSpPr>
          <p:cNvPr id="5" name="Footer Placeholder 4">
            <a:extLst>
              <a:ext uri="{FF2B5EF4-FFF2-40B4-BE49-F238E27FC236}">
                <a16:creationId xmlns:a16="http://schemas.microsoft.com/office/drawing/2014/main" id="{7CE10B0E-0C70-F18D-8FF6-B50BEDAED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D4526-8EFF-86D3-23AC-2CD1C16F0B7C}"/>
              </a:ext>
            </a:extLst>
          </p:cNvPr>
          <p:cNvSpPr>
            <a:spLocks noGrp="1"/>
          </p:cNvSpPr>
          <p:nvPr>
            <p:ph type="sldNum" sz="quarter" idx="12"/>
          </p:nvPr>
        </p:nvSpPr>
        <p:spPr/>
        <p:txBody>
          <a:bodyPr/>
          <a:lstStyle/>
          <a:p>
            <a:fld id="{343433EC-F9B0-4887-9773-77034C22262F}" type="slidenum">
              <a:rPr lang="en-US" smtClean="0"/>
              <a:t>‹#›</a:t>
            </a:fld>
            <a:endParaRPr lang="en-US"/>
          </a:p>
        </p:txBody>
      </p:sp>
    </p:spTree>
    <p:extLst>
      <p:ext uri="{BB962C8B-B14F-4D97-AF65-F5344CB8AC3E}">
        <p14:creationId xmlns:p14="http://schemas.microsoft.com/office/powerpoint/2010/main" val="423712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DAF6-AEA4-18A8-1A5D-A33C00CDC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5D17C-61C1-84F3-E3AB-7143DF9450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1A48CB-DF8F-4097-04D4-7F40BE695A28}"/>
              </a:ext>
            </a:extLst>
          </p:cNvPr>
          <p:cNvSpPr>
            <a:spLocks noGrp="1"/>
          </p:cNvSpPr>
          <p:nvPr>
            <p:ph type="dt" sz="half" idx="10"/>
          </p:nvPr>
        </p:nvSpPr>
        <p:spPr/>
        <p:txBody>
          <a:bodyPr/>
          <a:lstStyle/>
          <a:p>
            <a:fld id="{6FBDF5D2-3B9D-418E-98C0-F2B149824FAB}" type="datetimeFigureOut">
              <a:rPr lang="en-US" smtClean="0"/>
              <a:t>5/30/2023</a:t>
            </a:fld>
            <a:endParaRPr lang="en-US"/>
          </a:p>
        </p:txBody>
      </p:sp>
      <p:sp>
        <p:nvSpPr>
          <p:cNvPr id="5" name="Footer Placeholder 4">
            <a:extLst>
              <a:ext uri="{FF2B5EF4-FFF2-40B4-BE49-F238E27FC236}">
                <a16:creationId xmlns:a16="http://schemas.microsoft.com/office/drawing/2014/main" id="{343E5289-8165-8FD2-A9B1-43AF6F0B3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CFD21-87A2-F638-502F-1A4495EB6D5A}"/>
              </a:ext>
            </a:extLst>
          </p:cNvPr>
          <p:cNvSpPr>
            <a:spLocks noGrp="1"/>
          </p:cNvSpPr>
          <p:nvPr>
            <p:ph type="sldNum" sz="quarter" idx="12"/>
          </p:nvPr>
        </p:nvSpPr>
        <p:spPr/>
        <p:txBody>
          <a:bodyPr/>
          <a:lstStyle/>
          <a:p>
            <a:fld id="{343433EC-F9B0-4887-9773-77034C22262F}" type="slidenum">
              <a:rPr lang="en-US" smtClean="0"/>
              <a:t>‹#›</a:t>
            </a:fld>
            <a:endParaRPr lang="en-US"/>
          </a:p>
        </p:txBody>
      </p:sp>
    </p:spTree>
    <p:extLst>
      <p:ext uri="{BB962C8B-B14F-4D97-AF65-F5344CB8AC3E}">
        <p14:creationId xmlns:p14="http://schemas.microsoft.com/office/powerpoint/2010/main" val="346402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A1E2-A7E1-55B6-089F-08E5259AF3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50F0DD-3C28-D96E-8BA7-5E65D2CF3A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CDECD-0C10-8DC4-6558-F4C09A73C10A}"/>
              </a:ext>
            </a:extLst>
          </p:cNvPr>
          <p:cNvSpPr>
            <a:spLocks noGrp="1"/>
          </p:cNvSpPr>
          <p:nvPr>
            <p:ph type="dt" sz="half" idx="10"/>
          </p:nvPr>
        </p:nvSpPr>
        <p:spPr/>
        <p:txBody>
          <a:bodyPr/>
          <a:lstStyle/>
          <a:p>
            <a:fld id="{6FBDF5D2-3B9D-418E-98C0-F2B149824FAB}" type="datetimeFigureOut">
              <a:rPr lang="en-US" smtClean="0"/>
              <a:t>5/30/2023</a:t>
            </a:fld>
            <a:endParaRPr lang="en-US"/>
          </a:p>
        </p:txBody>
      </p:sp>
      <p:sp>
        <p:nvSpPr>
          <p:cNvPr id="5" name="Footer Placeholder 4">
            <a:extLst>
              <a:ext uri="{FF2B5EF4-FFF2-40B4-BE49-F238E27FC236}">
                <a16:creationId xmlns:a16="http://schemas.microsoft.com/office/drawing/2014/main" id="{26AE5976-7E60-2396-F783-CD3738FA1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DD654-CEE3-358A-23D5-2284937BF4AB}"/>
              </a:ext>
            </a:extLst>
          </p:cNvPr>
          <p:cNvSpPr>
            <a:spLocks noGrp="1"/>
          </p:cNvSpPr>
          <p:nvPr>
            <p:ph type="sldNum" sz="quarter" idx="12"/>
          </p:nvPr>
        </p:nvSpPr>
        <p:spPr/>
        <p:txBody>
          <a:bodyPr/>
          <a:lstStyle/>
          <a:p>
            <a:fld id="{343433EC-F9B0-4887-9773-77034C22262F}" type="slidenum">
              <a:rPr lang="en-US" smtClean="0"/>
              <a:t>‹#›</a:t>
            </a:fld>
            <a:endParaRPr lang="en-US"/>
          </a:p>
        </p:txBody>
      </p:sp>
    </p:spTree>
    <p:extLst>
      <p:ext uri="{BB962C8B-B14F-4D97-AF65-F5344CB8AC3E}">
        <p14:creationId xmlns:p14="http://schemas.microsoft.com/office/powerpoint/2010/main" val="1611856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33E2-04FB-6D9C-1B78-8FC25A72FB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4C002E-6881-803E-2F68-C627F0156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252412-F765-B45A-5C84-E478A3D8C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8E33F2-3449-68AC-1615-74D05CFC3101}"/>
              </a:ext>
            </a:extLst>
          </p:cNvPr>
          <p:cNvSpPr>
            <a:spLocks noGrp="1"/>
          </p:cNvSpPr>
          <p:nvPr>
            <p:ph type="dt" sz="half" idx="10"/>
          </p:nvPr>
        </p:nvSpPr>
        <p:spPr/>
        <p:txBody>
          <a:bodyPr/>
          <a:lstStyle/>
          <a:p>
            <a:fld id="{6FBDF5D2-3B9D-418E-98C0-F2B149824FAB}" type="datetimeFigureOut">
              <a:rPr lang="en-US" smtClean="0"/>
              <a:t>5/30/2023</a:t>
            </a:fld>
            <a:endParaRPr lang="en-US"/>
          </a:p>
        </p:txBody>
      </p:sp>
      <p:sp>
        <p:nvSpPr>
          <p:cNvPr id="6" name="Footer Placeholder 5">
            <a:extLst>
              <a:ext uri="{FF2B5EF4-FFF2-40B4-BE49-F238E27FC236}">
                <a16:creationId xmlns:a16="http://schemas.microsoft.com/office/drawing/2014/main" id="{8CBCEB67-92E5-5A46-648E-60B34E770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D52AF-3765-A19D-9AD4-2C60AF56ACAF}"/>
              </a:ext>
            </a:extLst>
          </p:cNvPr>
          <p:cNvSpPr>
            <a:spLocks noGrp="1"/>
          </p:cNvSpPr>
          <p:nvPr>
            <p:ph type="sldNum" sz="quarter" idx="12"/>
          </p:nvPr>
        </p:nvSpPr>
        <p:spPr/>
        <p:txBody>
          <a:bodyPr/>
          <a:lstStyle/>
          <a:p>
            <a:fld id="{343433EC-F9B0-4887-9773-77034C22262F}" type="slidenum">
              <a:rPr lang="en-US" smtClean="0"/>
              <a:t>‹#›</a:t>
            </a:fld>
            <a:endParaRPr lang="en-US"/>
          </a:p>
        </p:txBody>
      </p:sp>
    </p:spTree>
    <p:extLst>
      <p:ext uri="{BB962C8B-B14F-4D97-AF65-F5344CB8AC3E}">
        <p14:creationId xmlns:p14="http://schemas.microsoft.com/office/powerpoint/2010/main" val="423394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98E3-EFAB-7676-6B2D-F5E2523B86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873A64-4042-AC66-1956-5FB9E7B08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FF9B39-3F6D-6955-B914-E3FFF81CB6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280925-B909-1BBD-4326-122EC0068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9F3AC-069B-A2A7-80E8-6C852C8B3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D7D828-89D5-459B-FA5E-15EACFA3DDB1}"/>
              </a:ext>
            </a:extLst>
          </p:cNvPr>
          <p:cNvSpPr>
            <a:spLocks noGrp="1"/>
          </p:cNvSpPr>
          <p:nvPr>
            <p:ph type="dt" sz="half" idx="10"/>
          </p:nvPr>
        </p:nvSpPr>
        <p:spPr/>
        <p:txBody>
          <a:bodyPr/>
          <a:lstStyle/>
          <a:p>
            <a:fld id="{6FBDF5D2-3B9D-418E-98C0-F2B149824FAB}" type="datetimeFigureOut">
              <a:rPr lang="en-US" smtClean="0"/>
              <a:t>5/30/2023</a:t>
            </a:fld>
            <a:endParaRPr lang="en-US"/>
          </a:p>
        </p:txBody>
      </p:sp>
      <p:sp>
        <p:nvSpPr>
          <p:cNvPr id="8" name="Footer Placeholder 7">
            <a:extLst>
              <a:ext uri="{FF2B5EF4-FFF2-40B4-BE49-F238E27FC236}">
                <a16:creationId xmlns:a16="http://schemas.microsoft.com/office/drawing/2014/main" id="{66FFFDD5-AF17-44F5-86DC-FB62081F64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A37988-174D-2A50-8FEC-A6912A53DA9D}"/>
              </a:ext>
            </a:extLst>
          </p:cNvPr>
          <p:cNvSpPr>
            <a:spLocks noGrp="1"/>
          </p:cNvSpPr>
          <p:nvPr>
            <p:ph type="sldNum" sz="quarter" idx="12"/>
          </p:nvPr>
        </p:nvSpPr>
        <p:spPr/>
        <p:txBody>
          <a:bodyPr/>
          <a:lstStyle/>
          <a:p>
            <a:fld id="{343433EC-F9B0-4887-9773-77034C22262F}" type="slidenum">
              <a:rPr lang="en-US" smtClean="0"/>
              <a:t>‹#›</a:t>
            </a:fld>
            <a:endParaRPr lang="en-US"/>
          </a:p>
        </p:txBody>
      </p:sp>
    </p:spTree>
    <p:extLst>
      <p:ext uri="{BB962C8B-B14F-4D97-AF65-F5344CB8AC3E}">
        <p14:creationId xmlns:p14="http://schemas.microsoft.com/office/powerpoint/2010/main" val="2882958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ACC9-55C7-11D7-E9C9-BEDED33FE9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599736-6E3B-3944-EB4F-825F7AACCE8E}"/>
              </a:ext>
            </a:extLst>
          </p:cNvPr>
          <p:cNvSpPr>
            <a:spLocks noGrp="1"/>
          </p:cNvSpPr>
          <p:nvPr>
            <p:ph type="dt" sz="half" idx="10"/>
          </p:nvPr>
        </p:nvSpPr>
        <p:spPr/>
        <p:txBody>
          <a:bodyPr/>
          <a:lstStyle/>
          <a:p>
            <a:fld id="{6FBDF5D2-3B9D-418E-98C0-F2B149824FAB}" type="datetimeFigureOut">
              <a:rPr lang="en-US" smtClean="0"/>
              <a:t>5/30/2023</a:t>
            </a:fld>
            <a:endParaRPr lang="en-US"/>
          </a:p>
        </p:txBody>
      </p:sp>
      <p:sp>
        <p:nvSpPr>
          <p:cNvPr id="4" name="Footer Placeholder 3">
            <a:extLst>
              <a:ext uri="{FF2B5EF4-FFF2-40B4-BE49-F238E27FC236}">
                <a16:creationId xmlns:a16="http://schemas.microsoft.com/office/drawing/2014/main" id="{C723657C-3605-4749-234E-202FADE194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EEAADE-CD6D-6329-898A-31BE577E0AB6}"/>
              </a:ext>
            </a:extLst>
          </p:cNvPr>
          <p:cNvSpPr>
            <a:spLocks noGrp="1"/>
          </p:cNvSpPr>
          <p:nvPr>
            <p:ph type="sldNum" sz="quarter" idx="12"/>
          </p:nvPr>
        </p:nvSpPr>
        <p:spPr/>
        <p:txBody>
          <a:bodyPr/>
          <a:lstStyle/>
          <a:p>
            <a:fld id="{343433EC-F9B0-4887-9773-77034C22262F}" type="slidenum">
              <a:rPr lang="en-US" smtClean="0"/>
              <a:t>‹#›</a:t>
            </a:fld>
            <a:endParaRPr lang="en-US"/>
          </a:p>
        </p:txBody>
      </p:sp>
    </p:spTree>
    <p:extLst>
      <p:ext uri="{BB962C8B-B14F-4D97-AF65-F5344CB8AC3E}">
        <p14:creationId xmlns:p14="http://schemas.microsoft.com/office/powerpoint/2010/main" val="67026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7EDE8F-AEE1-BE7E-5752-749E4F68D0D4}"/>
              </a:ext>
            </a:extLst>
          </p:cNvPr>
          <p:cNvSpPr>
            <a:spLocks noGrp="1"/>
          </p:cNvSpPr>
          <p:nvPr>
            <p:ph type="dt" sz="half" idx="10"/>
          </p:nvPr>
        </p:nvSpPr>
        <p:spPr/>
        <p:txBody>
          <a:bodyPr/>
          <a:lstStyle/>
          <a:p>
            <a:fld id="{6FBDF5D2-3B9D-418E-98C0-F2B149824FAB}" type="datetimeFigureOut">
              <a:rPr lang="en-US" smtClean="0"/>
              <a:t>5/30/2023</a:t>
            </a:fld>
            <a:endParaRPr lang="en-US"/>
          </a:p>
        </p:txBody>
      </p:sp>
      <p:sp>
        <p:nvSpPr>
          <p:cNvPr id="3" name="Footer Placeholder 2">
            <a:extLst>
              <a:ext uri="{FF2B5EF4-FFF2-40B4-BE49-F238E27FC236}">
                <a16:creationId xmlns:a16="http://schemas.microsoft.com/office/drawing/2014/main" id="{6B613F57-9A19-A1B5-785B-DE2D00B564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3BFB4D-1EA6-DEA3-9455-F5008B6C6E6F}"/>
              </a:ext>
            </a:extLst>
          </p:cNvPr>
          <p:cNvSpPr>
            <a:spLocks noGrp="1"/>
          </p:cNvSpPr>
          <p:nvPr>
            <p:ph type="sldNum" sz="quarter" idx="12"/>
          </p:nvPr>
        </p:nvSpPr>
        <p:spPr/>
        <p:txBody>
          <a:bodyPr/>
          <a:lstStyle/>
          <a:p>
            <a:fld id="{343433EC-F9B0-4887-9773-77034C22262F}" type="slidenum">
              <a:rPr lang="en-US" smtClean="0"/>
              <a:t>‹#›</a:t>
            </a:fld>
            <a:endParaRPr lang="en-US"/>
          </a:p>
        </p:txBody>
      </p:sp>
    </p:spTree>
    <p:extLst>
      <p:ext uri="{BB962C8B-B14F-4D97-AF65-F5344CB8AC3E}">
        <p14:creationId xmlns:p14="http://schemas.microsoft.com/office/powerpoint/2010/main" val="87134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CAE9-A89D-8339-03D5-59CF3DE45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68124A-37B7-42C9-7572-3A84523B3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6E13BA-8400-D547-E5B2-4D93C98AB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52AFE4-627A-F9B3-9699-6191B9025B66}"/>
              </a:ext>
            </a:extLst>
          </p:cNvPr>
          <p:cNvSpPr>
            <a:spLocks noGrp="1"/>
          </p:cNvSpPr>
          <p:nvPr>
            <p:ph type="dt" sz="half" idx="10"/>
          </p:nvPr>
        </p:nvSpPr>
        <p:spPr/>
        <p:txBody>
          <a:bodyPr/>
          <a:lstStyle/>
          <a:p>
            <a:fld id="{6FBDF5D2-3B9D-418E-98C0-F2B149824FAB}" type="datetimeFigureOut">
              <a:rPr lang="en-US" smtClean="0"/>
              <a:t>5/30/2023</a:t>
            </a:fld>
            <a:endParaRPr lang="en-US"/>
          </a:p>
        </p:txBody>
      </p:sp>
      <p:sp>
        <p:nvSpPr>
          <p:cNvPr id="6" name="Footer Placeholder 5">
            <a:extLst>
              <a:ext uri="{FF2B5EF4-FFF2-40B4-BE49-F238E27FC236}">
                <a16:creationId xmlns:a16="http://schemas.microsoft.com/office/drawing/2014/main" id="{297CA766-D65F-267A-A326-23C8137ED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3426E-9F50-1E43-D6AA-E9B78855E66B}"/>
              </a:ext>
            </a:extLst>
          </p:cNvPr>
          <p:cNvSpPr>
            <a:spLocks noGrp="1"/>
          </p:cNvSpPr>
          <p:nvPr>
            <p:ph type="sldNum" sz="quarter" idx="12"/>
          </p:nvPr>
        </p:nvSpPr>
        <p:spPr/>
        <p:txBody>
          <a:bodyPr/>
          <a:lstStyle/>
          <a:p>
            <a:fld id="{343433EC-F9B0-4887-9773-77034C22262F}" type="slidenum">
              <a:rPr lang="en-US" smtClean="0"/>
              <a:t>‹#›</a:t>
            </a:fld>
            <a:endParaRPr lang="en-US"/>
          </a:p>
        </p:txBody>
      </p:sp>
    </p:spTree>
    <p:extLst>
      <p:ext uri="{BB962C8B-B14F-4D97-AF65-F5344CB8AC3E}">
        <p14:creationId xmlns:p14="http://schemas.microsoft.com/office/powerpoint/2010/main" val="2095345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0361-A2E5-F503-83A7-70A75A11E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16748C-64C7-B032-6532-C48EEBA6C7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21EB4C-B5CF-2270-4A4D-6DB1A6EE0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E78C3-4BE3-63D8-F73C-0675A6832088}"/>
              </a:ext>
            </a:extLst>
          </p:cNvPr>
          <p:cNvSpPr>
            <a:spLocks noGrp="1"/>
          </p:cNvSpPr>
          <p:nvPr>
            <p:ph type="dt" sz="half" idx="10"/>
          </p:nvPr>
        </p:nvSpPr>
        <p:spPr/>
        <p:txBody>
          <a:bodyPr/>
          <a:lstStyle/>
          <a:p>
            <a:fld id="{6FBDF5D2-3B9D-418E-98C0-F2B149824FAB}" type="datetimeFigureOut">
              <a:rPr lang="en-US" smtClean="0"/>
              <a:t>5/30/2023</a:t>
            </a:fld>
            <a:endParaRPr lang="en-US"/>
          </a:p>
        </p:txBody>
      </p:sp>
      <p:sp>
        <p:nvSpPr>
          <p:cNvPr id="6" name="Footer Placeholder 5">
            <a:extLst>
              <a:ext uri="{FF2B5EF4-FFF2-40B4-BE49-F238E27FC236}">
                <a16:creationId xmlns:a16="http://schemas.microsoft.com/office/drawing/2014/main" id="{E2FC745C-00DA-766B-3B32-10C29447D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1D18B9-6B94-2B69-A4EF-1D4E84AB4B91}"/>
              </a:ext>
            </a:extLst>
          </p:cNvPr>
          <p:cNvSpPr>
            <a:spLocks noGrp="1"/>
          </p:cNvSpPr>
          <p:nvPr>
            <p:ph type="sldNum" sz="quarter" idx="12"/>
          </p:nvPr>
        </p:nvSpPr>
        <p:spPr/>
        <p:txBody>
          <a:bodyPr/>
          <a:lstStyle/>
          <a:p>
            <a:fld id="{343433EC-F9B0-4887-9773-77034C22262F}" type="slidenum">
              <a:rPr lang="en-US" smtClean="0"/>
              <a:t>‹#›</a:t>
            </a:fld>
            <a:endParaRPr lang="en-US"/>
          </a:p>
        </p:txBody>
      </p:sp>
    </p:spTree>
    <p:extLst>
      <p:ext uri="{BB962C8B-B14F-4D97-AF65-F5344CB8AC3E}">
        <p14:creationId xmlns:p14="http://schemas.microsoft.com/office/powerpoint/2010/main" val="345927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E7EF92-4205-669B-3C0F-C26AEBCD6A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331F27-162D-10BC-B2F8-A2C63FF1E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64AE5-EC78-C88E-47CF-58A06999F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DF5D2-3B9D-418E-98C0-F2B149824FAB}" type="datetimeFigureOut">
              <a:rPr lang="en-US" smtClean="0"/>
              <a:t>5/30/2023</a:t>
            </a:fld>
            <a:endParaRPr lang="en-US"/>
          </a:p>
        </p:txBody>
      </p:sp>
      <p:sp>
        <p:nvSpPr>
          <p:cNvPr id="5" name="Footer Placeholder 4">
            <a:extLst>
              <a:ext uri="{FF2B5EF4-FFF2-40B4-BE49-F238E27FC236}">
                <a16:creationId xmlns:a16="http://schemas.microsoft.com/office/drawing/2014/main" id="{064B4F8C-7FE2-162B-B3AA-923DA0D89E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6DB5CE-5D81-0BCB-B672-F7F2A5D076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433EC-F9B0-4887-9773-77034C22262F}" type="slidenum">
              <a:rPr lang="en-US" smtClean="0"/>
              <a:t>‹#›</a:t>
            </a:fld>
            <a:endParaRPr lang="en-US"/>
          </a:p>
        </p:txBody>
      </p:sp>
    </p:spTree>
    <p:extLst>
      <p:ext uri="{BB962C8B-B14F-4D97-AF65-F5344CB8AC3E}">
        <p14:creationId xmlns:p14="http://schemas.microsoft.com/office/powerpoint/2010/main" val="290057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olab.research.google.com/github/ageron/handson-ml3/blob/main/15_processing_sequences_using_rnns_and_cnns.ipyn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4A1C-EBB1-08D4-37AE-B1129AE78780}"/>
              </a:ext>
            </a:extLst>
          </p:cNvPr>
          <p:cNvSpPr>
            <a:spLocks noGrp="1"/>
          </p:cNvSpPr>
          <p:nvPr>
            <p:ph type="ctrTitle"/>
          </p:nvPr>
        </p:nvSpPr>
        <p:spPr/>
        <p:txBody>
          <a:bodyPr/>
          <a:lstStyle/>
          <a:p>
            <a:r>
              <a:rPr lang="en-US" dirty="0"/>
              <a:t>Processing Sequences</a:t>
            </a:r>
          </a:p>
        </p:txBody>
      </p:sp>
      <p:sp>
        <p:nvSpPr>
          <p:cNvPr id="3" name="Subtitle 2">
            <a:extLst>
              <a:ext uri="{FF2B5EF4-FFF2-40B4-BE49-F238E27FC236}">
                <a16:creationId xmlns:a16="http://schemas.microsoft.com/office/drawing/2014/main" id="{0886638D-93C6-D290-457D-E1441AD0DCB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9039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6D81-FF77-A469-8057-9D692214BA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C29665-AED7-126D-034F-C7729831C99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2F83B1C-A497-82D7-8A5A-1C310C948B40}"/>
              </a:ext>
            </a:extLst>
          </p:cNvPr>
          <p:cNvPicPr>
            <a:picLocks noChangeAspect="1"/>
          </p:cNvPicPr>
          <p:nvPr/>
        </p:nvPicPr>
        <p:blipFill>
          <a:blip r:embed="rId2"/>
          <a:stretch>
            <a:fillRect/>
          </a:stretch>
        </p:blipFill>
        <p:spPr>
          <a:xfrm>
            <a:off x="613611" y="365124"/>
            <a:ext cx="10856494" cy="6040167"/>
          </a:xfrm>
          <a:prstGeom prst="rect">
            <a:avLst/>
          </a:prstGeom>
        </p:spPr>
      </p:pic>
    </p:spTree>
    <p:extLst>
      <p:ext uri="{BB962C8B-B14F-4D97-AF65-F5344CB8AC3E}">
        <p14:creationId xmlns:p14="http://schemas.microsoft.com/office/powerpoint/2010/main" val="37134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0D5D-05FD-B008-9363-5C87BDE1F6AF}"/>
              </a:ext>
            </a:extLst>
          </p:cNvPr>
          <p:cNvSpPr>
            <a:spLocks noGrp="1"/>
          </p:cNvSpPr>
          <p:nvPr>
            <p:ph type="title"/>
          </p:nvPr>
        </p:nvSpPr>
        <p:spPr/>
        <p:txBody>
          <a:bodyPr/>
          <a:lstStyle/>
          <a:p>
            <a:r>
              <a:rPr lang="en-US" dirty="0"/>
              <a:t>Sequence to sequence network</a:t>
            </a:r>
          </a:p>
        </p:txBody>
      </p:sp>
      <p:sp>
        <p:nvSpPr>
          <p:cNvPr id="3" name="Content Placeholder 2">
            <a:extLst>
              <a:ext uri="{FF2B5EF4-FFF2-40B4-BE49-F238E27FC236}">
                <a16:creationId xmlns:a16="http://schemas.microsoft.com/office/drawing/2014/main" id="{121E293B-FFFC-9549-6DB0-D0C8329058E5}"/>
              </a:ext>
            </a:extLst>
          </p:cNvPr>
          <p:cNvSpPr>
            <a:spLocks noGrp="1"/>
          </p:cNvSpPr>
          <p:nvPr>
            <p:ph idx="1"/>
          </p:nvPr>
        </p:nvSpPr>
        <p:spPr/>
        <p:txBody>
          <a:bodyPr>
            <a:normAutofit/>
          </a:bodyPr>
          <a:lstStyle/>
          <a:p>
            <a:r>
              <a:rPr lang="en-US" dirty="0"/>
              <a:t>An RNN can simultaneously take a sequence of inputs and produce a</a:t>
            </a:r>
          </a:p>
          <a:p>
            <a:r>
              <a:rPr lang="en-US" dirty="0"/>
              <a:t>sequence of outputs. This type of sequence-to-sequence network is useful to forecast time series, such as your home’s daily power consumption: you feed it the data over the last N days, and you train it to output the power consumption shifted by one day into the future (i.e., from N – 1 days ago to tomorrow).</a:t>
            </a:r>
          </a:p>
        </p:txBody>
      </p:sp>
    </p:spTree>
    <p:extLst>
      <p:ext uri="{BB962C8B-B14F-4D97-AF65-F5344CB8AC3E}">
        <p14:creationId xmlns:p14="http://schemas.microsoft.com/office/powerpoint/2010/main" val="374429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CC75-861E-A787-068D-C9A12FA0E5BD}"/>
              </a:ext>
            </a:extLst>
          </p:cNvPr>
          <p:cNvSpPr>
            <a:spLocks noGrp="1"/>
          </p:cNvSpPr>
          <p:nvPr>
            <p:ph type="title"/>
          </p:nvPr>
        </p:nvSpPr>
        <p:spPr/>
        <p:txBody>
          <a:bodyPr/>
          <a:lstStyle/>
          <a:p>
            <a:r>
              <a:rPr lang="en-US" dirty="0"/>
              <a:t>Sequence-to-vector</a:t>
            </a:r>
          </a:p>
        </p:txBody>
      </p:sp>
      <p:sp>
        <p:nvSpPr>
          <p:cNvPr id="3" name="Content Placeholder 2">
            <a:extLst>
              <a:ext uri="{FF2B5EF4-FFF2-40B4-BE49-F238E27FC236}">
                <a16:creationId xmlns:a16="http://schemas.microsoft.com/office/drawing/2014/main" id="{0E63EB39-002E-A91A-E940-8654CCF41DB2}"/>
              </a:ext>
            </a:extLst>
          </p:cNvPr>
          <p:cNvSpPr>
            <a:spLocks noGrp="1"/>
          </p:cNvSpPr>
          <p:nvPr>
            <p:ph idx="1"/>
          </p:nvPr>
        </p:nvSpPr>
        <p:spPr/>
        <p:txBody>
          <a:bodyPr/>
          <a:lstStyle/>
          <a:p>
            <a:r>
              <a:rPr lang="en-US" dirty="0"/>
              <a:t>In sequence to vector network, you feed the network a sequence of inputs and ignore all outputs except for the last one.</a:t>
            </a:r>
          </a:p>
          <a:p>
            <a:r>
              <a:rPr lang="en-US" dirty="0"/>
              <a:t>For example, you could feed the network a sequence of words corresponding to a movie review, and the network would output a sentiment score (e.g., from 0 [hate] to 1 [love]).</a:t>
            </a:r>
          </a:p>
        </p:txBody>
      </p:sp>
    </p:spTree>
    <p:extLst>
      <p:ext uri="{BB962C8B-B14F-4D97-AF65-F5344CB8AC3E}">
        <p14:creationId xmlns:p14="http://schemas.microsoft.com/office/powerpoint/2010/main" val="3978729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EAC8C-238C-C696-9097-8F7EBFD6A9EA}"/>
              </a:ext>
            </a:extLst>
          </p:cNvPr>
          <p:cNvSpPr>
            <a:spLocks noGrp="1"/>
          </p:cNvSpPr>
          <p:nvPr>
            <p:ph type="title"/>
          </p:nvPr>
        </p:nvSpPr>
        <p:spPr/>
        <p:txBody>
          <a:bodyPr/>
          <a:lstStyle/>
          <a:p>
            <a:r>
              <a:rPr lang="en-US" dirty="0"/>
              <a:t>Vector to sequence Network</a:t>
            </a:r>
          </a:p>
        </p:txBody>
      </p:sp>
      <p:sp>
        <p:nvSpPr>
          <p:cNvPr id="3" name="Content Placeholder 2">
            <a:extLst>
              <a:ext uri="{FF2B5EF4-FFF2-40B4-BE49-F238E27FC236}">
                <a16:creationId xmlns:a16="http://schemas.microsoft.com/office/drawing/2014/main" id="{AA002755-4D48-9381-DF32-9C2387EB75A8}"/>
              </a:ext>
            </a:extLst>
          </p:cNvPr>
          <p:cNvSpPr>
            <a:spLocks noGrp="1"/>
          </p:cNvSpPr>
          <p:nvPr>
            <p:ph idx="1"/>
          </p:nvPr>
        </p:nvSpPr>
        <p:spPr/>
        <p:txBody>
          <a:bodyPr/>
          <a:lstStyle/>
          <a:p>
            <a:r>
              <a:rPr lang="en-US" dirty="0"/>
              <a:t>feed the network the same input vector over and over again at each time step and let it output a sequence</a:t>
            </a:r>
          </a:p>
          <a:p>
            <a:endParaRPr lang="en-US" dirty="0"/>
          </a:p>
          <a:p>
            <a:r>
              <a:rPr lang="en-US" dirty="0"/>
              <a:t>For example, the input could be an image (or the output of a CNN), and the output could be a caption for that image.</a:t>
            </a:r>
          </a:p>
        </p:txBody>
      </p:sp>
    </p:spTree>
    <p:extLst>
      <p:ext uri="{BB962C8B-B14F-4D97-AF65-F5344CB8AC3E}">
        <p14:creationId xmlns:p14="http://schemas.microsoft.com/office/powerpoint/2010/main" val="2569039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70EE-05E2-FA47-5A41-937B758A435C}"/>
              </a:ext>
            </a:extLst>
          </p:cNvPr>
          <p:cNvSpPr>
            <a:spLocks noGrp="1"/>
          </p:cNvSpPr>
          <p:nvPr>
            <p:ph type="title"/>
          </p:nvPr>
        </p:nvSpPr>
        <p:spPr/>
        <p:txBody>
          <a:bodyPr/>
          <a:lstStyle/>
          <a:p>
            <a:r>
              <a:rPr lang="en-US" dirty="0"/>
              <a:t>Encoder decoder</a:t>
            </a:r>
          </a:p>
        </p:txBody>
      </p:sp>
      <p:sp>
        <p:nvSpPr>
          <p:cNvPr id="3" name="Content Placeholder 2">
            <a:extLst>
              <a:ext uri="{FF2B5EF4-FFF2-40B4-BE49-F238E27FC236}">
                <a16:creationId xmlns:a16="http://schemas.microsoft.com/office/drawing/2014/main" id="{D4D3BD77-7A54-2905-5707-199F674754B4}"/>
              </a:ext>
            </a:extLst>
          </p:cNvPr>
          <p:cNvSpPr>
            <a:spLocks noGrp="1"/>
          </p:cNvSpPr>
          <p:nvPr>
            <p:ph idx="1"/>
          </p:nvPr>
        </p:nvSpPr>
        <p:spPr/>
        <p:txBody>
          <a:bodyPr>
            <a:normAutofit/>
          </a:bodyPr>
          <a:lstStyle/>
          <a:p>
            <a:r>
              <a:rPr lang="en-US" dirty="0"/>
              <a:t>Lastly, you could have a sequence-to-vector network, called an encoder, followed by a vector-to-sequence network, called a decoder.</a:t>
            </a:r>
          </a:p>
          <a:p>
            <a:endParaRPr lang="en-US" dirty="0"/>
          </a:p>
          <a:p>
            <a:r>
              <a:rPr lang="en-US" dirty="0"/>
              <a:t>For example, this could be used for translating a sentence from one language to another. You would feed the network a sentence in one language, the encoder would convert this sentence into a single vector representation, and then the decoder would decode this vector into a sentence in another language.</a:t>
            </a:r>
          </a:p>
        </p:txBody>
      </p:sp>
    </p:spTree>
    <p:extLst>
      <p:ext uri="{BB962C8B-B14F-4D97-AF65-F5344CB8AC3E}">
        <p14:creationId xmlns:p14="http://schemas.microsoft.com/office/powerpoint/2010/main" val="205418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22A8-3850-D676-95F3-C4452522E37B}"/>
              </a:ext>
            </a:extLst>
          </p:cNvPr>
          <p:cNvSpPr>
            <a:spLocks noGrp="1"/>
          </p:cNvSpPr>
          <p:nvPr>
            <p:ph type="title"/>
          </p:nvPr>
        </p:nvSpPr>
        <p:spPr/>
        <p:txBody>
          <a:bodyPr/>
          <a:lstStyle/>
          <a:p>
            <a:r>
              <a:rPr lang="en-US" dirty="0"/>
              <a:t>Training RNNs</a:t>
            </a:r>
          </a:p>
        </p:txBody>
      </p:sp>
      <p:pic>
        <p:nvPicPr>
          <p:cNvPr id="5" name="Content Placeholder 4">
            <a:extLst>
              <a:ext uri="{FF2B5EF4-FFF2-40B4-BE49-F238E27FC236}">
                <a16:creationId xmlns:a16="http://schemas.microsoft.com/office/drawing/2014/main" id="{9155C86B-A359-8E40-4365-F118DED3C5D9}"/>
              </a:ext>
            </a:extLst>
          </p:cNvPr>
          <p:cNvPicPr>
            <a:picLocks noGrp="1" noChangeAspect="1"/>
          </p:cNvPicPr>
          <p:nvPr>
            <p:ph idx="1"/>
          </p:nvPr>
        </p:nvPicPr>
        <p:blipFill>
          <a:blip r:embed="rId2"/>
          <a:stretch>
            <a:fillRect/>
          </a:stretch>
        </p:blipFill>
        <p:spPr>
          <a:xfrm>
            <a:off x="2836063" y="1276976"/>
            <a:ext cx="6519873" cy="5215899"/>
          </a:xfrm>
        </p:spPr>
      </p:pic>
    </p:spTree>
    <p:extLst>
      <p:ext uri="{BB962C8B-B14F-4D97-AF65-F5344CB8AC3E}">
        <p14:creationId xmlns:p14="http://schemas.microsoft.com/office/powerpoint/2010/main" val="274467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4250-26F0-14B9-970F-BAC01712DA23}"/>
              </a:ext>
            </a:extLst>
          </p:cNvPr>
          <p:cNvSpPr>
            <a:spLocks noGrp="1"/>
          </p:cNvSpPr>
          <p:nvPr>
            <p:ph type="title"/>
          </p:nvPr>
        </p:nvSpPr>
        <p:spPr/>
        <p:txBody>
          <a:bodyPr/>
          <a:lstStyle/>
          <a:p>
            <a:r>
              <a:rPr lang="en-US" dirty="0"/>
              <a:t>Forecasting a time series</a:t>
            </a:r>
          </a:p>
        </p:txBody>
      </p:sp>
      <p:sp>
        <p:nvSpPr>
          <p:cNvPr id="7" name="Content Placeholder 6">
            <a:extLst>
              <a:ext uri="{FF2B5EF4-FFF2-40B4-BE49-F238E27FC236}">
                <a16:creationId xmlns:a16="http://schemas.microsoft.com/office/drawing/2014/main" id="{68CBEF81-3A7D-A570-D07D-601B73C9360B}"/>
              </a:ext>
            </a:extLst>
          </p:cNvPr>
          <p:cNvSpPr>
            <a:spLocks noGrp="1"/>
          </p:cNvSpPr>
          <p:nvPr>
            <p:ph idx="1"/>
          </p:nvPr>
        </p:nvSpPr>
        <p:spPr/>
        <p:txBody>
          <a:bodyPr/>
          <a:lstStyle/>
          <a:p>
            <a:r>
              <a:rPr lang="en-US" dirty="0"/>
              <a:t>Build a model capable of forecasting the number of passengers that will ride on bus and rail the next day. </a:t>
            </a:r>
          </a:p>
          <a:p>
            <a:r>
              <a:rPr lang="en-US" dirty="0"/>
              <a:t>You have access to daily ridership data since 2001. Let’s walk through together how you would handle this.</a:t>
            </a:r>
          </a:p>
          <a:p>
            <a:endParaRPr lang="en-US" dirty="0"/>
          </a:p>
          <a:p>
            <a:r>
              <a:rPr lang="en-US" dirty="0">
                <a:hlinkClick r:id="rId2"/>
              </a:rPr>
              <a:t>15_processing_sequences_using_rnns_and_cnns.ipynb - </a:t>
            </a:r>
            <a:r>
              <a:rPr lang="en-US" dirty="0" err="1">
                <a:hlinkClick r:id="rId2"/>
              </a:rPr>
              <a:t>Colaboratory</a:t>
            </a:r>
            <a:r>
              <a:rPr lang="en-US" dirty="0">
                <a:hlinkClick r:id="rId2"/>
              </a:rPr>
              <a:t> (google.com)</a:t>
            </a:r>
            <a:endParaRPr lang="en-US" dirty="0"/>
          </a:p>
        </p:txBody>
      </p:sp>
    </p:spTree>
    <p:extLst>
      <p:ext uri="{BB962C8B-B14F-4D97-AF65-F5344CB8AC3E}">
        <p14:creationId xmlns:p14="http://schemas.microsoft.com/office/powerpoint/2010/main" val="59504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F2E8-7BF8-0718-D653-FD55B98503D3}"/>
              </a:ext>
            </a:extLst>
          </p:cNvPr>
          <p:cNvSpPr>
            <a:spLocks noGrp="1"/>
          </p:cNvSpPr>
          <p:nvPr>
            <p:ph type="title"/>
          </p:nvPr>
        </p:nvSpPr>
        <p:spPr/>
        <p:txBody>
          <a:bodyPr/>
          <a:lstStyle/>
          <a:p>
            <a:r>
              <a:rPr lang="en-US" dirty="0"/>
              <a:t>Forecasting a time series</a:t>
            </a:r>
          </a:p>
        </p:txBody>
      </p:sp>
      <p:sp>
        <p:nvSpPr>
          <p:cNvPr id="3" name="Content Placeholder 2">
            <a:extLst>
              <a:ext uri="{FF2B5EF4-FFF2-40B4-BE49-F238E27FC236}">
                <a16:creationId xmlns:a16="http://schemas.microsoft.com/office/drawing/2014/main" id="{76D1206E-187A-9BF1-1A21-BCC5A9836188}"/>
              </a:ext>
            </a:extLst>
          </p:cNvPr>
          <p:cNvSpPr>
            <a:spLocks noGrp="1"/>
          </p:cNvSpPr>
          <p:nvPr>
            <p:ph idx="1"/>
          </p:nvPr>
        </p:nvSpPr>
        <p:spPr/>
        <p:txBody>
          <a:bodyPr/>
          <a:lstStyle/>
          <a:p>
            <a:r>
              <a:rPr lang="en-US" dirty="0"/>
              <a:t>Let’s plot the bus and rail ridership</a:t>
            </a:r>
          </a:p>
          <a:p>
            <a:endParaRPr lang="en-US" dirty="0"/>
          </a:p>
          <a:p>
            <a:endParaRPr lang="en-US" dirty="0"/>
          </a:p>
        </p:txBody>
      </p:sp>
      <p:pic>
        <p:nvPicPr>
          <p:cNvPr id="7" name="Picture 6">
            <a:extLst>
              <a:ext uri="{FF2B5EF4-FFF2-40B4-BE49-F238E27FC236}">
                <a16:creationId xmlns:a16="http://schemas.microsoft.com/office/drawing/2014/main" id="{C5035D7C-C69F-A35B-C00E-1E46D5A38C9C}"/>
              </a:ext>
            </a:extLst>
          </p:cNvPr>
          <p:cNvPicPr>
            <a:picLocks noChangeAspect="1"/>
          </p:cNvPicPr>
          <p:nvPr/>
        </p:nvPicPr>
        <p:blipFill>
          <a:blip r:embed="rId2"/>
          <a:stretch>
            <a:fillRect/>
          </a:stretch>
        </p:blipFill>
        <p:spPr>
          <a:xfrm>
            <a:off x="1656968" y="2760674"/>
            <a:ext cx="8878063" cy="3551226"/>
          </a:xfrm>
          <a:prstGeom prst="rect">
            <a:avLst/>
          </a:prstGeom>
        </p:spPr>
      </p:pic>
    </p:spTree>
    <p:extLst>
      <p:ext uri="{BB962C8B-B14F-4D97-AF65-F5344CB8AC3E}">
        <p14:creationId xmlns:p14="http://schemas.microsoft.com/office/powerpoint/2010/main" val="2159690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F2E8-7BF8-0718-D653-FD55B98503D3}"/>
              </a:ext>
            </a:extLst>
          </p:cNvPr>
          <p:cNvSpPr>
            <a:spLocks noGrp="1"/>
          </p:cNvSpPr>
          <p:nvPr>
            <p:ph type="title"/>
          </p:nvPr>
        </p:nvSpPr>
        <p:spPr/>
        <p:txBody>
          <a:bodyPr/>
          <a:lstStyle/>
          <a:p>
            <a:r>
              <a:rPr lang="en-US" dirty="0"/>
              <a:t>Forecasting a time series</a:t>
            </a:r>
          </a:p>
        </p:txBody>
      </p:sp>
      <p:sp>
        <p:nvSpPr>
          <p:cNvPr id="3" name="Content Placeholder 2">
            <a:extLst>
              <a:ext uri="{FF2B5EF4-FFF2-40B4-BE49-F238E27FC236}">
                <a16:creationId xmlns:a16="http://schemas.microsoft.com/office/drawing/2014/main" id="{76D1206E-187A-9BF1-1A21-BCC5A9836188}"/>
              </a:ext>
            </a:extLst>
          </p:cNvPr>
          <p:cNvSpPr>
            <a:spLocks noGrp="1"/>
          </p:cNvSpPr>
          <p:nvPr>
            <p:ph idx="1"/>
          </p:nvPr>
        </p:nvSpPr>
        <p:spPr/>
        <p:txBody>
          <a:bodyPr>
            <a:normAutofit/>
          </a:bodyPr>
          <a:lstStyle/>
          <a:p>
            <a:r>
              <a:rPr lang="en-US" dirty="0"/>
              <a:t>This is a time series: data with values at different time steps, usually at regular intervals. More specifically, since there are multiple values per time step, this is called a multivariate time series. If we only looked at the bus column, it would be a univariate time series, with a single value per time step.</a:t>
            </a:r>
          </a:p>
          <a:p>
            <a:r>
              <a:rPr lang="en-US" dirty="0"/>
              <a:t>we can see that a similar pattern is clearly repeated every week. This is called a weekly seasonality. </a:t>
            </a:r>
          </a:p>
          <a:p>
            <a:r>
              <a:rPr lang="en-US" dirty="0"/>
              <a:t>Naïve forecasting: simply copying a past value to make our forecast. Naïve forecasting is often a great baseline</a:t>
            </a:r>
          </a:p>
        </p:txBody>
      </p:sp>
    </p:spTree>
    <p:extLst>
      <p:ext uri="{BB962C8B-B14F-4D97-AF65-F5344CB8AC3E}">
        <p14:creationId xmlns:p14="http://schemas.microsoft.com/office/powerpoint/2010/main" val="730992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F2E8-7BF8-0718-D653-FD55B98503D3}"/>
              </a:ext>
            </a:extLst>
          </p:cNvPr>
          <p:cNvSpPr>
            <a:spLocks noGrp="1"/>
          </p:cNvSpPr>
          <p:nvPr>
            <p:ph type="title"/>
          </p:nvPr>
        </p:nvSpPr>
        <p:spPr/>
        <p:txBody>
          <a:bodyPr/>
          <a:lstStyle/>
          <a:p>
            <a:r>
              <a:rPr lang="en-US" dirty="0"/>
              <a:t>Forecasting a time series</a:t>
            </a:r>
          </a:p>
        </p:txBody>
      </p:sp>
      <p:sp>
        <p:nvSpPr>
          <p:cNvPr id="3" name="Content Placeholder 2">
            <a:extLst>
              <a:ext uri="{FF2B5EF4-FFF2-40B4-BE49-F238E27FC236}">
                <a16:creationId xmlns:a16="http://schemas.microsoft.com/office/drawing/2014/main" id="{76D1206E-187A-9BF1-1A21-BCC5A9836188}"/>
              </a:ext>
            </a:extLst>
          </p:cNvPr>
          <p:cNvSpPr>
            <a:spLocks noGrp="1"/>
          </p:cNvSpPr>
          <p:nvPr>
            <p:ph idx="1"/>
          </p:nvPr>
        </p:nvSpPr>
        <p:spPr/>
        <p:txBody>
          <a:bodyPr/>
          <a:lstStyle/>
          <a:p>
            <a:r>
              <a:rPr lang="en-US" dirty="0"/>
              <a:t>The MAE, MAPE, and MSE are among the most common metrics you can use to evaluate your forecasts. As always, choosing the right metric depends on the task. For example, if your project suffers quadratically more from large errors than from small ones, then the MSE may be preferable, as it strongly penalizes large errors.</a:t>
            </a:r>
          </a:p>
        </p:txBody>
      </p:sp>
    </p:spTree>
    <p:extLst>
      <p:ext uri="{BB962C8B-B14F-4D97-AF65-F5344CB8AC3E}">
        <p14:creationId xmlns:p14="http://schemas.microsoft.com/office/powerpoint/2010/main" val="44625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EF6B-8DFB-4854-8968-F1A8A47780E0}"/>
              </a:ext>
            </a:extLst>
          </p:cNvPr>
          <p:cNvSpPr>
            <a:spLocks noGrp="1"/>
          </p:cNvSpPr>
          <p:nvPr>
            <p:ph type="title"/>
          </p:nvPr>
        </p:nvSpPr>
        <p:spPr/>
        <p:txBody>
          <a:bodyPr/>
          <a:lstStyle/>
          <a:p>
            <a:r>
              <a:rPr lang="en-US" dirty="0"/>
              <a:t>RNNs</a:t>
            </a:r>
          </a:p>
        </p:txBody>
      </p:sp>
      <p:sp>
        <p:nvSpPr>
          <p:cNvPr id="3" name="Content Placeholder 2">
            <a:extLst>
              <a:ext uri="{FF2B5EF4-FFF2-40B4-BE49-F238E27FC236}">
                <a16:creationId xmlns:a16="http://schemas.microsoft.com/office/drawing/2014/main" id="{FF65C76B-0139-7E7D-7A0D-DD2D846C32D5}"/>
              </a:ext>
            </a:extLst>
          </p:cNvPr>
          <p:cNvSpPr>
            <a:spLocks noGrp="1"/>
          </p:cNvSpPr>
          <p:nvPr>
            <p:ph idx="1"/>
          </p:nvPr>
        </p:nvSpPr>
        <p:spPr/>
        <p:txBody>
          <a:bodyPr>
            <a:normAutofit/>
          </a:bodyPr>
          <a:lstStyle/>
          <a:p>
            <a:r>
              <a:rPr lang="en-US" dirty="0"/>
              <a:t>we will discuss recurrent neural networks (RNNs)—a class of nets that can predict the future (well, up to a point). RNNs can analyze time series data</a:t>
            </a:r>
          </a:p>
          <a:p>
            <a:r>
              <a:rPr lang="en-US" dirty="0"/>
              <a:t>as the number of daily active users on your website, the hourly temperature in your city, your home’s daily power consumption, the trajectories of nearby cars, and more. Once an RNN learns past patterns in the data, it is able to use its knowledge to forecast the future</a:t>
            </a:r>
          </a:p>
        </p:txBody>
      </p:sp>
    </p:spTree>
    <p:extLst>
      <p:ext uri="{BB962C8B-B14F-4D97-AF65-F5344CB8AC3E}">
        <p14:creationId xmlns:p14="http://schemas.microsoft.com/office/powerpoint/2010/main" val="2477980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F2E8-7BF8-0718-D653-FD55B98503D3}"/>
              </a:ext>
            </a:extLst>
          </p:cNvPr>
          <p:cNvSpPr>
            <a:spLocks noGrp="1"/>
          </p:cNvSpPr>
          <p:nvPr>
            <p:ph type="title"/>
          </p:nvPr>
        </p:nvSpPr>
        <p:spPr/>
        <p:txBody>
          <a:bodyPr/>
          <a:lstStyle/>
          <a:p>
            <a:r>
              <a:rPr lang="en-US" dirty="0"/>
              <a:t>Forecasting a time series : </a:t>
            </a:r>
            <a:r>
              <a:rPr lang="en-US" sz="4400" b="0" i="0" u="none" strike="noStrike" baseline="0" dirty="0">
                <a:latin typeface="TimesNewRomanPSMT"/>
              </a:rPr>
              <a:t>differencing</a:t>
            </a:r>
            <a:endParaRPr lang="en-US" dirty="0"/>
          </a:p>
        </p:txBody>
      </p:sp>
      <p:pic>
        <p:nvPicPr>
          <p:cNvPr id="5" name="Content Placeholder 4">
            <a:extLst>
              <a:ext uri="{FF2B5EF4-FFF2-40B4-BE49-F238E27FC236}">
                <a16:creationId xmlns:a16="http://schemas.microsoft.com/office/drawing/2014/main" id="{A20A68BC-F614-1A89-A793-CB185311BB48}"/>
              </a:ext>
            </a:extLst>
          </p:cNvPr>
          <p:cNvPicPr>
            <a:picLocks noGrp="1" noChangeAspect="1"/>
          </p:cNvPicPr>
          <p:nvPr>
            <p:ph idx="1"/>
          </p:nvPr>
        </p:nvPicPr>
        <p:blipFill>
          <a:blip r:embed="rId2"/>
          <a:stretch>
            <a:fillRect/>
          </a:stretch>
        </p:blipFill>
        <p:spPr>
          <a:xfrm>
            <a:off x="1469094" y="1690688"/>
            <a:ext cx="8685558" cy="2432133"/>
          </a:xfrm>
        </p:spPr>
      </p:pic>
      <p:pic>
        <p:nvPicPr>
          <p:cNvPr id="7" name="Picture 6">
            <a:extLst>
              <a:ext uri="{FF2B5EF4-FFF2-40B4-BE49-F238E27FC236}">
                <a16:creationId xmlns:a16="http://schemas.microsoft.com/office/drawing/2014/main" id="{44A47542-87B8-9CF6-38F0-01FDD8CBD3B5}"/>
              </a:ext>
            </a:extLst>
          </p:cNvPr>
          <p:cNvPicPr>
            <a:picLocks noChangeAspect="1"/>
          </p:cNvPicPr>
          <p:nvPr/>
        </p:nvPicPr>
        <p:blipFill>
          <a:blip r:embed="rId3"/>
          <a:stretch>
            <a:fillRect/>
          </a:stretch>
        </p:blipFill>
        <p:spPr>
          <a:xfrm>
            <a:off x="1469095" y="4411579"/>
            <a:ext cx="8685557" cy="2268375"/>
          </a:xfrm>
          <a:prstGeom prst="rect">
            <a:avLst/>
          </a:prstGeom>
        </p:spPr>
      </p:pic>
    </p:spTree>
    <p:extLst>
      <p:ext uri="{BB962C8B-B14F-4D97-AF65-F5344CB8AC3E}">
        <p14:creationId xmlns:p14="http://schemas.microsoft.com/office/powerpoint/2010/main" val="346876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F2E8-7BF8-0718-D653-FD55B98503D3}"/>
              </a:ext>
            </a:extLst>
          </p:cNvPr>
          <p:cNvSpPr>
            <a:spLocks noGrp="1"/>
          </p:cNvSpPr>
          <p:nvPr>
            <p:ph type="title"/>
          </p:nvPr>
        </p:nvSpPr>
        <p:spPr/>
        <p:txBody>
          <a:bodyPr/>
          <a:lstStyle/>
          <a:p>
            <a:r>
              <a:rPr lang="en-US" dirty="0"/>
              <a:t>Forecasting a time series</a:t>
            </a:r>
          </a:p>
        </p:txBody>
      </p:sp>
      <p:sp>
        <p:nvSpPr>
          <p:cNvPr id="3" name="Content Placeholder 2">
            <a:extLst>
              <a:ext uri="{FF2B5EF4-FFF2-40B4-BE49-F238E27FC236}">
                <a16:creationId xmlns:a16="http://schemas.microsoft.com/office/drawing/2014/main" id="{76D1206E-187A-9BF1-1A21-BCC5A9836188}"/>
              </a:ext>
            </a:extLst>
          </p:cNvPr>
          <p:cNvSpPr>
            <a:spLocks noGrp="1"/>
          </p:cNvSpPr>
          <p:nvPr>
            <p:ph idx="1"/>
          </p:nvPr>
        </p:nvSpPr>
        <p:spPr/>
        <p:txBody>
          <a:bodyPr>
            <a:normAutofit/>
          </a:bodyPr>
          <a:lstStyle/>
          <a:p>
            <a:r>
              <a:rPr lang="en-US" dirty="0"/>
              <a:t>differencing is a common technique used to remove trend and seasonality from a time series:</a:t>
            </a:r>
          </a:p>
          <a:p>
            <a:r>
              <a:rPr lang="en-US" dirty="0"/>
              <a:t>it’s easier to study a stationary time series, meaning one whose statistical properties remain constant over time, without any seasonality or trends.</a:t>
            </a:r>
          </a:p>
          <a:p>
            <a:r>
              <a:rPr lang="en-US" dirty="0"/>
              <a:t>Once you’re able to make accurate forecasts on the differenced time series, it’s easy to turn them into forecasts for the actual time series by just adding back the past values that were previously subtracted.</a:t>
            </a:r>
          </a:p>
        </p:txBody>
      </p:sp>
    </p:spTree>
    <p:extLst>
      <p:ext uri="{BB962C8B-B14F-4D97-AF65-F5344CB8AC3E}">
        <p14:creationId xmlns:p14="http://schemas.microsoft.com/office/powerpoint/2010/main" val="250362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00BC-6C1E-3717-169C-B543D9342A90}"/>
              </a:ext>
            </a:extLst>
          </p:cNvPr>
          <p:cNvSpPr>
            <a:spLocks noGrp="1"/>
          </p:cNvSpPr>
          <p:nvPr>
            <p:ph type="title"/>
          </p:nvPr>
        </p:nvSpPr>
        <p:spPr/>
        <p:txBody>
          <a:bodyPr/>
          <a:lstStyle/>
          <a:p>
            <a:r>
              <a:rPr lang="it-IT" dirty="0">
                <a:latin typeface="TimesNewRomanPS-ItalicMT"/>
              </a:rPr>
              <a:t>A</a:t>
            </a:r>
            <a:r>
              <a:rPr lang="it-IT" sz="4400" u="none" strike="noStrike" baseline="0" dirty="0">
                <a:latin typeface="TimesNewRomanPS-ItalicMT"/>
              </a:rPr>
              <a:t>utoregressive moving average </a:t>
            </a:r>
            <a:r>
              <a:rPr lang="it-IT" sz="4400" u="none" strike="noStrike" baseline="0" dirty="0">
                <a:latin typeface="TimesNewRomanPSMT"/>
              </a:rPr>
              <a:t>(ARMA) model</a:t>
            </a:r>
            <a:endParaRPr lang="en-US" dirty="0"/>
          </a:p>
        </p:txBody>
      </p:sp>
      <p:sp>
        <p:nvSpPr>
          <p:cNvPr id="3" name="Content Placeholder 2">
            <a:extLst>
              <a:ext uri="{FF2B5EF4-FFF2-40B4-BE49-F238E27FC236}">
                <a16:creationId xmlns:a16="http://schemas.microsoft.com/office/drawing/2014/main" id="{C019BC2D-5AB7-F337-76EE-B924065FAEFF}"/>
              </a:ext>
            </a:extLst>
          </p:cNvPr>
          <p:cNvSpPr>
            <a:spLocks noGrp="1"/>
          </p:cNvSpPr>
          <p:nvPr>
            <p:ph idx="1"/>
          </p:nvPr>
        </p:nvSpPr>
        <p:spPr/>
        <p:txBody>
          <a:bodyPr/>
          <a:lstStyle/>
          <a:p>
            <a:r>
              <a:rPr lang="en-US" dirty="0"/>
              <a:t>It computes its forecasts using a simple weighted sum of lagged values and corrects these forecasts by adding a moving average</a:t>
            </a:r>
          </a:p>
          <a:p>
            <a:endParaRPr lang="en-US" dirty="0"/>
          </a:p>
          <a:p>
            <a:r>
              <a:rPr lang="en-US" dirty="0"/>
              <a:t>the moving average component is computed using a weighted sum of the last few forecast errors</a:t>
            </a:r>
          </a:p>
          <a:p>
            <a:endParaRPr lang="en-US" dirty="0"/>
          </a:p>
          <a:p>
            <a:endParaRPr lang="en-US" dirty="0"/>
          </a:p>
        </p:txBody>
      </p:sp>
      <p:pic>
        <p:nvPicPr>
          <p:cNvPr id="5" name="Picture 4">
            <a:extLst>
              <a:ext uri="{FF2B5EF4-FFF2-40B4-BE49-F238E27FC236}">
                <a16:creationId xmlns:a16="http://schemas.microsoft.com/office/drawing/2014/main" id="{D4B2C9FA-72C1-F24B-40FA-ADFC158F91AD}"/>
              </a:ext>
            </a:extLst>
          </p:cNvPr>
          <p:cNvPicPr>
            <a:picLocks noChangeAspect="1"/>
          </p:cNvPicPr>
          <p:nvPr/>
        </p:nvPicPr>
        <p:blipFill>
          <a:blip r:embed="rId2"/>
          <a:stretch>
            <a:fillRect/>
          </a:stretch>
        </p:blipFill>
        <p:spPr>
          <a:xfrm>
            <a:off x="1889193" y="4342959"/>
            <a:ext cx="6244154" cy="1467749"/>
          </a:xfrm>
          <a:prstGeom prst="rect">
            <a:avLst/>
          </a:prstGeom>
        </p:spPr>
      </p:pic>
    </p:spTree>
    <p:extLst>
      <p:ext uri="{BB962C8B-B14F-4D97-AF65-F5344CB8AC3E}">
        <p14:creationId xmlns:p14="http://schemas.microsoft.com/office/powerpoint/2010/main" val="4238175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00BC-6C1E-3717-169C-B543D9342A90}"/>
              </a:ext>
            </a:extLst>
          </p:cNvPr>
          <p:cNvSpPr>
            <a:spLocks noGrp="1"/>
          </p:cNvSpPr>
          <p:nvPr>
            <p:ph type="title"/>
          </p:nvPr>
        </p:nvSpPr>
        <p:spPr/>
        <p:txBody>
          <a:bodyPr/>
          <a:lstStyle/>
          <a:p>
            <a:r>
              <a:rPr lang="it-IT" dirty="0">
                <a:latin typeface="TimesNewRomanPS-ItalicMT"/>
              </a:rPr>
              <a:t>A</a:t>
            </a:r>
            <a:r>
              <a:rPr lang="it-IT" sz="4400" u="none" strike="noStrike" baseline="0" dirty="0">
                <a:latin typeface="TimesNewRomanPS-ItalicMT"/>
              </a:rPr>
              <a:t>utoregressive moving average </a:t>
            </a:r>
            <a:r>
              <a:rPr lang="it-IT" sz="4400" u="none" strike="noStrike" baseline="0" dirty="0">
                <a:latin typeface="TimesNewRomanPSMT"/>
              </a:rPr>
              <a:t>(ARMA) model</a:t>
            </a:r>
            <a:endParaRPr lang="en-US" dirty="0"/>
          </a:p>
        </p:txBody>
      </p:sp>
      <p:pic>
        <p:nvPicPr>
          <p:cNvPr id="6" name="Content Placeholder 5">
            <a:extLst>
              <a:ext uri="{FF2B5EF4-FFF2-40B4-BE49-F238E27FC236}">
                <a16:creationId xmlns:a16="http://schemas.microsoft.com/office/drawing/2014/main" id="{93DB08A2-D053-6BE1-7902-AD3CEEAE6FD8}"/>
              </a:ext>
            </a:extLst>
          </p:cNvPr>
          <p:cNvPicPr>
            <a:picLocks noGrp="1" noChangeAspect="1"/>
          </p:cNvPicPr>
          <p:nvPr>
            <p:ph idx="1"/>
          </p:nvPr>
        </p:nvPicPr>
        <p:blipFill>
          <a:blip r:embed="rId2"/>
          <a:stretch>
            <a:fillRect/>
          </a:stretch>
        </p:blipFill>
        <p:spPr>
          <a:xfrm>
            <a:off x="1058779" y="2103973"/>
            <a:ext cx="9063789" cy="4331277"/>
          </a:xfrm>
        </p:spPr>
      </p:pic>
    </p:spTree>
    <p:extLst>
      <p:ext uri="{BB962C8B-B14F-4D97-AF65-F5344CB8AC3E}">
        <p14:creationId xmlns:p14="http://schemas.microsoft.com/office/powerpoint/2010/main" val="1170459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AEA9-ADA2-089F-0354-A01B44923F2F}"/>
              </a:ext>
            </a:extLst>
          </p:cNvPr>
          <p:cNvSpPr>
            <a:spLocks noGrp="1"/>
          </p:cNvSpPr>
          <p:nvPr>
            <p:ph type="title"/>
          </p:nvPr>
        </p:nvSpPr>
        <p:spPr/>
        <p:txBody>
          <a:bodyPr/>
          <a:lstStyle/>
          <a:p>
            <a:r>
              <a:rPr lang="en-US" dirty="0"/>
              <a:t>Differencing</a:t>
            </a:r>
          </a:p>
        </p:txBody>
      </p:sp>
      <p:sp>
        <p:nvSpPr>
          <p:cNvPr id="3" name="Content Placeholder 2">
            <a:extLst>
              <a:ext uri="{FF2B5EF4-FFF2-40B4-BE49-F238E27FC236}">
                <a16:creationId xmlns:a16="http://schemas.microsoft.com/office/drawing/2014/main" id="{F47363C9-A582-276A-E98D-94611EE6B1F5}"/>
              </a:ext>
            </a:extLst>
          </p:cNvPr>
          <p:cNvSpPr>
            <a:spLocks noGrp="1"/>
          </p:cNvSpPr>
          <p:nvPr>
            <p:ph idx="1"/>
          </p:nvPr>
        </p:nvSpPr>
        <p:spPr/>
        <p:txBody>
          <a:bodyPr>
            <a:normAutofit fontScale="92500"/>
          </a:bodyPr>
          <a:lstStyle/>
          <a:p>
            <a:pPr marL="0" indent="0">
              <a:buNone/>
            </a:pPr>
            <a:r>
              <a:rPr lang="en-US" dirty="0"/>
              <a:t>Importantly, this model assumes that the time series is stationary. If it is not,</a:t>
            </a:r>
          </a:p>
          <a:p>
            <a:pPr marL="0" indent="0">
              <a:buNone/>
            </a:pPr>
            <a:r>
              <a:rPr lang="en-US" dirty="0"/>
              <a:t>then differencing may help. Using differencing over a single time step will</a:t>
            </a:r>
          </a:p>
          <a:p>
            <a:pPr marL="0" indent="0">
              <a:buNone/>
            </a:pPr>
            <a:r>
              <a:rPr lang="en-US" dirty="0"/>
              <a:t>produce an approximation of the derivative of the time series: indeed, it will</a:t>
            </a:r>
          </a:p>
          <a:p>
            <a:pPr marL="0" indent="0">
              <a:buNone/>
            </a:pPr>
            <a:r>
              <a:rPr lang="en-US" dirty="0"/>
              <a:t>give the slope of the series at each time step. This means that it will</a:t>
            </a:r>
          </a:p>
          <a:p>
            <a:pPr marL="0" indent="0">
              <a:buNone/>
            </a:pPr>
            <a:r>
              <a:rPr lang="en-US" dirty="0"/>
              <a:t>eliminate any linear trend, transforming it into a constant value. For</a:t>
            </a:r>
          </a:p>
          <a:p>
            <a:pPr marL="0" indent="0">
              <a:buNone/>
            </a:pPr>
            <a:r>
              <a:rPr lang="en-US" dirty="0"/>
              <a:t>example, if you apply one-step differencing to the series [3, 5, 7, 9, 11], you</a:t>
            </a:r>
          </a:p>
          <a:p>
            <a:pPr marL="0" indent="0">
              <a:buNone/>
            </a:pPr>
            <a:r>
              <a:rPr lang="en-US" dirty="0"/>
              <a:t>get the differenced series [2, 2, 2, 2].</a:t>
            </a:r>
          </a:p>
        </p:txBody>
      </p:sp>
    </p:spTree>
    <p:extLst>
      <p:ext uri="{BB962C8B-B14F-4D97-AF65-F5344CB8AC3E}">
        <p14:creationId xmlns:p14="http://schemas.microsoft.com/office/powerpoint/2010/main" val="3800737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D8C6-1913-59F9-12C8-177D7DAECA06}"/>
              </a:ext>
            </a:extLst>
          </p:cNvPr>
          <p:cNvSpPr>
            <a:spLocks noGrp="1"/>
          </p:cNvSpPr>
          <p:nvPr>
            <p:ph type="title"/>
          </p:nvPr>
        </p:nvSpPr>
        <p:spPr/>
        <p:txBody>
          <a:bodyPr/>
          <a:lstStyle/>
          <a:p>
            <a:r>
              <a:rPr lang="en-US" dirty="0"/>
              <a:t>Differencing</a:t>
            </a:r>
          </a:p>
        </p:txBody>
      </p:sp>
      <p:sp>
        <p:nvSpPr>
          <p:cNvPr id="3" name="Content Placeholder 2">
            <a:extLst>
              <a:ext uri="{FF2B5EF4-FFF2-40B4-BE49-F238E27FC236}">
                <a16:creationId xmlns:a16="http://schemas.microsoft.com/office/drawing/2014/main" id="{467CE470-27CD-1695-B639-43F5EB9258EC}"/>
              </a:ext>
            </a:extLst>
          </p:cNvPr>
          <p:cNvSpPr>
            <a:spLocks noGrp="1"/>
          </p:cNvSpPr>
          <p:nvPr>
            <p:ph idx="1"/>
          </p:nvPr>
        </p:nvSpPr>
        <p:spPr/>
        <p:txBody>
          <a:bodyPr>
            <a:normAutofit fontScale="92500"/>
          </a:bodyPr>
          <a:lstStyle/>
          <a:p>
            <a:pPr marL="0" indent="0">
              <a:buNone/>
            </a:pPr>
            <a:r>
              <a:rPr lang="en-US" dirty="0"/>
              <a:t>If the original time series has a quadratic trend instead of a linear trend, then</a:t>
            </a:r>
          </a:p>
          <a:p>
            <a:pPr marL="0" indent="0">
              <a:buNone/>
            </a:pPr>
            <a:r>
              <a:rPr lang="en-US" dirty="0"/>
              <a:t>a single round of differencing will not be enough. For example, the series</a:t>
            </a:r>
          </a:p>
          <a:p>
            <a:pPr marL="0" indent="0">
              <a:buNone/>
            </a:pPr>
            <a:r>
              <a:rPr lang="en-US" dirty="0"/>
              <a:t>[1, 4, 9, 16, 25, 36] becomes [3, 5, 7, 9, 11] after one round of differencing,</a:t>
            </a:r>
          </a:p>
          <a:p>
            <a:pPr marL="0" indent="0">
              <a:buNone/>
            </a:pPr>
            <a:r>
              <a:rPr lang="en-US" dirty="0"/>
              <a:t>but if you run differencing for a second round, then you get [2, 2, 2, 2]. So,</a:t>
            </a:r>
          </a:p>
          <a:p>
            <a:pPr marL="0" indent="0">
              <a:buNone/>
            </a:pPr>
            <a:r>
              <a:rPr lang="en-US" dirty="0"/>
              <a:t>running two rounds of differencing will eliminate quadratic trends. More</a:t>
            </a:r>
          </a:p>
          <a:p>
            <a:pPr marL="0" indent="0">
              <a:buNone/>
            </a:pPr>
            <a:r>
              <a:rPr lang="en-US" dirty="0"/>
              <a:t>generally, running d consecutive rounds of differencing computes an</a:t>
            </a:r>
          </a:p>
          <a:p>
            <a:pPr marL="0" indent="0">
              <a:buNone/>
            </a:pPr>
            <a:r>
              <a:rPr lang="en-US" dirty="0"/>
              <a:t>approximation of the d order derivative of the time series, so it will</a:t>
            </a:r>
          </a:p>
          <a:p>
            <a:pPr marL="0" indent="0">
              <a:buNone/>
            </a:pPr>
            <a:r>
              <a:rPr lang="en-US" dirty="0"/>
              <a:t>eliminate polynomial trends up to degree d. This hyperparameter d is called</a:t>
            </a:r>
          </a:p>
          <a:p>
            <a:pPr marL="0" indent="0">
              <a:buNone/>
            </a:pPr>
            <a:r>
              <a:rPr lang="en-US" dirty="0"/>
              <a:t>the order of integration.</a:t>
            </a:r>
          </a:p>
        </p:txBody>
      </p:sp>
    </p:spTree>
    <p:extLst>
      <p:ext uri="{BB962C8B-B14F-4D97-AF65-F5344CB8AC3E}">
        <p14:creationId xmlns:p14="http://schemas.microsoft.com/office/powerpoint/2010/main" val="1988794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6934-412C-8E6A-F7ED-1CC9D1669058}"/>
              </a:ext>
            </a:extLst>
          </p:cNvPr>
          <p:cNvSpPr>
            <a:spLocks noGrp="1"/>
          </p:cNvSpPr>
          <p:nvPr>
            <p:ph type="title"/>
          </p:nvPr>
        </p:nvSpPr>
        <p:spPr/>
        <p:txBody>
          <a:bodyPr/>
          <a:lstStyle/>
          <a:p>
            <a:r>
              <a:rPr lang="en-US" dirty="0"/>
              <a:t>Autoregressive integrated</a:t>
            </a:r>
            <a:br>
              <a:rPr lang="en-US" dirty="0"/>
            </a:br>
            <a:r>
              <a:rPr lang="en-US" dirty="0"/>
              <a:t>moving average (ARIMA) model</a:t>
            </a:r>
          </a:p>
        </p:txBody>
      </p:sp>
      <p:sp>
        <p:nvSpPr>
          <p:cNvPr id="3" name="Content Placeholder 2">
            <a:extLst>
              <a:ext uri="{FF2B5EF4-FFF2-40B4-BE49-F238E27FC236}">
                <a16:creationId xmlns:a16="http://schemas.microsoft.com/office/drawing/2014/main" id="{D13BB7C9-3E02-E195-1592-61A5CD2BEF5C}"/>
              </a:ext>
            </a:extLst>
          </p:cNvPr>
          <p:cNvSpPr>
            <a:spLocks noGrp="1"/>
          </p:cNvSpPr>
          <p:nvPr>
            <p:ph idx="1"/>
          </p:nvPr>
        </p:nvSpPr>
        <p:spPr/>
        <p:txBody>
          <a:bodyPr/>
          <a:lstStyle/>
          <a:p>
            <a:pPr marL="0" indent="0">
              <a:buNone/>
            </a:pPr>
            <a:r>
              <a:rPr lang="en-US" dirty="0"/>
              <a:t>This model runs d rounds of differencing to make the time series more stationary, then it applies a regular ARMA model. </a:t>
            </a:r>
          </a:p>
          <a:p>
            <a:pPr marL="0" indent="0">
              <a:buNone/>
            </a:pPr>
            <a:endParaRPr lang="en-US" dirty="0"/>
          </a:p>
          <a:p>
            <a:pPr marL="0" indent="0">
              <a:buNone/>
            </a:pPr>
            <a:r>
              <a:rPr lang="en-US" dirty="0"/>
              <a:t>When making forecasts, it uses this ARMA model, then it adds back the terms that were subtracted by differencing.</a:t>
            </a:r>
          </a:p>
        </p:txBody>
      </p:sp>
    </p:spTree>
    <p:extLst>
      <p:ext uri="{BB962C8B-B14F-4D97-AF65-F5344CB8AC3E}">
        <p14:creationId xmlns:p14="http://schemas.microsoft.com/office/powerpoint/2010/main" val="1713252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CFBB-0534-C372-F430-7FA3445F7D3D}"/>
              </a:ext>
            </a:extLst>
          </p:cNvPr>
          <p:cNvSpPr>
            <a:spLocks noGrp="1"/>
          </p:cNvSpPr>
          <p:nvPr>
            <p:ph type="title"/>
          </p:nvPr>
        </p:nvSpPr>
        <p:spPr/>
        <p:txBody>
          <a:bodyPr/>
          <a:lstStyle/>
          <a:p>
            <a:r>
              <a:rPr lang="en-US" dirty="0"/>
              <a:t>Seasonal ARIMA (SARIMA)</a:t>
            </a:r>
          </a:p>
        </p:txBody>
      </p:sp>
      <p:sp>
        <p:nvSpPr>
          <p:cNvPr id="3" name="Content Placeholder 2">
            <a:extLst>
              <a:ext uri="{FF2B5EF4-FFF2-40B4-BE49-F238E27FC236}">
                <a16:creationId xmlns:a16="http://schemas.microsoft.com/office/drawing/2014/main" id="{D7584D83-3802-B8DE-AA2A-9AF7D9F2664D}"/>
              </a:ext>
            </a:extLst>
          </p:cNvPr>
          <p:cNvSpPr>
            <a:spLocks noGrp="1"/>
          </p:cNvSpPr>
          <p:nvPr>
            <p:ph idx="1"/>
          </p:nvPr>
        </p:nvSpPr>
        <p:spPr/>
        <p:txBody>
          <a:bodyPr/>
          <a:lstStyle/>
          <a:p>
            <a:r>
              <a:rPr lang="en-US" dirty="0"/>
              <a:t>It models the time series in the same way as ARIMA, but it additionally models a seasonal component for a given frequency (</a:t>
            </a:r>
            <a:r>
              <a:rPr lang="en-US" dirty="0" err="1"/>
              <a:t>e.g.,weekly</a:t>
            </a:r>
            <a:r>
              <a:rPr lang="en-US" dirty="0"/>
              <a:t>), using the exact same ARIMA approach</a:t>
            </a:r>
          </a:p>
        </p:txBody>
      </p:sp>
    </p:spTree>
    <p:extLst>
      <p:ext uri="{BB962C8B-B14F-4D97-AF65-F5344CB8AC3E}">
        <p14:creationId xmlns:p14="http://schemas.microsoft.com/office/powerpoint/2010/main" val="333428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177E-3B4D-1E0A-CB32-984FE7259785}"/>
              </a:ext>
            </a:extLst>
          </p:cNvPr>
          <p:cNvSpPr>
            <a:spLocks noGrp="1"/>
          </p:cNvSpPr>
          <p:nvPr>
            <p:ph type="title"/>
          </p:nvPr>
        </p:nvSpPr>
        <p:spPr/>
        <p:txBody>
          <a:bodyPr/>
          <a:lstStyle/>
          <a:p>
            <a:r>
              <a:rPr lang="en-US" dirty="0"/>
              <a:t>Deep learning Model</a:t>
            </a:r>
          </a:p>
        </p:txBody>
      </p:sp>
      <p:sp>
        <p:nvSpPr>
          <p:cNvPr id="3" name="Content Placeholder 2">
            <a:extLst>
              <a:ext uri="{FF2B5EF4-FFF2-40B4-BE49-F238E27FC236}">
                <a16:creationId xmlns:a16="http://schemas.microsoft.com/office/drawing/2014/main" id="{1DB265A5-CCAE-65BB-375E-D492DB18036D}"/>
              </a:ext>
            </a:extLst>
          </p:cNvPr>
          <p:cNvSpPr>
            <a:spLocks noGrp="1"/>
          </p:cNvSpPr>
          <p:nvPr>
            <p:ph idx="1"/>
          </p:nvPr>
        </p:nvSpPr>
        <p:spPr/>
        <p:txBody>
          <a:bodyPr/>
          <a:lstStyle/>
          <a:p>
            <a:pPr marL="0" indent="0">
              <a:buNone/>
            </a:pPr>
            <a:r>
              <a:rPr lang="en-US" dirty="0"/>
              <a:t>Our goal will be to forecast tomorrow’s ridership based on the ridership of the past 8 weeks of data (56 days). The inputs to our model will therefore be sequences (usually a single sequence per day once the model is in production), each containing 56 values from time steps t – 55 to t. For each input sequence, the model will output a single value: the forecast for time step t + 1.</a:t>
            </a:r>
          </a:p>
        </p:txBody>
      </p:sp>
    </p:spTree>
    <p:extLst>
      <p:ext uri="{BB962C8B-B14F-4D97-AF65-F5344CB8AC3E}">
        <p14:creationId xmlns:p14="http://schemas.microsoft.com/office/powerpoint/2010/main" val="1419116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3D89-8A8A-25FA-CF54-3BC7006C0F04}"/>
              </a:ext>
            </a:extLst>
          </p:cNvPr>
          <p:cNvSpPr>
            <a:spLocks noGrp="1"/>
          </p:cNvSpPr>
          <p:nvPr>
            <p:ph type="title"/>
          </p:nvPr>
        </p:nvSpPr>
        <p:spPr/>
        <p:txBody>
          <a:bodyPr/>
          <a:lstStyle/>
          <a:p>
            <a:r>
              <a:rPr lang="en-US" dirty="0"/>
              <a:t>Data </a:t>
            </a:r>
            <a:r>
              <a:rPr lang="en-US" dirty="0" err="1"/>
              <a:t>Preperation</a:t>
            </a:r>
            <a:endParaRPr lang="en-US" dirty="0"/>
          </a:p>
        </p:txBody>
      </p:sp>
      <p:pic>
        <p:nvPicPr>
          <p:cNvPr id="5" name="Content Placeholder 4">
            <a:extLst>
              <a:ext uri="{FF2B5EF4-FFF2-40B4-BE49-F238E27FC236}">
                <a16:creationId xmlns:a16="http://schemas.microsoft.com/office/drawing/2014/main" id="{AF8E9DDB-F70F-9CB6-9F11-31F99A0A887A}"/>
              </a:ext>
            </a:extLst>
          </p:cNvPr>
          <p:cNvPicPr>
            <a:picLocks noGrp="1" noChangeAspect="1"/>
          </p:cNvPicPr>
          <p:nvPr>
            <p:ph idx="1"/>
          </p:nvPr>
        </p:nvPicPr>
        <p:blipFill>
          <a:blip r:embed="rId2"/>
          <a:stretch>
            <a:fillRect/>
          </a:stretch>
        </p:blipFill>
        <p:spPr>
          <a:xfrm>
            <a:off x="1209106" y="1690688"/>
            <a:ext cx="9161568" cy="2993607"/>
          </a:xfrm>
        </p:spPr>
      </p:pic>
      <p:pic>
        <p:nvPicPr>
          <p:cNvPr id="9" name="Picture 8">
            <a:extLst>
              <a:ext uri="{FF2B5EF4-FFF2-40B4-BE49-F238E27FC236}">
                <a16:creationId xmlns:a16="http://schemas.microsoft.com/office/drawing/2014/main" id="{20E43DDC-9EDE-69C3-F5EA-530040A2DAD6}"/>
              </a:ext>
            </a:extLst>
          </p:cNvPr>
          <p:cNvPicPr>
            <a:picLocks noChangeAspect="1"/>
          </p:cNvPicPr>
          <p:nvPr/>
        </p:nvPicPr>
        <p:blipFill>
          <a:blip r:embed="rId3"/>
          <a:stretch>
            <a:fillRect/>
          </a:stretch>
        </p:blipFill>
        <p:spPr>
          <a:xfrm>
            <a:off x="4799618" y="4848814"/>
            <a:ext cx="1182486" cy="1491424"/>
          </a:xfrm>
          <a:prstGeom prst="rect">
            <a:avLst/>
          </a:prstGeom>
        </p:spPr>
      </p:pic>
      <p:pic>
        <p:nvPicPr>
          <p:cNvPr id="11" name="Picture 10">
            <a:extLst>
              <a:ext uri="{FF2B5EF4-FFF2-40B4-BE49-F238E27FC236}">
                <a16:creationId xmlns:a16="http://schemas.microsoft.com/office/drawing/2014/main" id="{B6866EBA-FC70-610A-E85C-6DA9AC912D3B}"/>
              </a:ext>
            </a:extLst>
          </p:cNvPr>
          <p:cNvPicPr>
            <a:picLocks noChangeAspect="1"/>
          </p:cNvPicPr>
          <p:nvPr/>
        </p:nvPicPr>
        <p:blipFill>
          <a:blip r:embed="rId4"/>
          <a:stretch>
            <a:fillRect/>
          </a:stretch>
        </p:blipFill>
        <p:spPr>
          <a:xfrm>
            <a:off x="4913514" y="4684295"/>
            <a:ext cx="1182486" cy="329039"/>
          </a:xfrm>
          <a:prstGeom prst="rect">
            <a:avLst/>
          </a:prstGeom>
        </p:spPr>
      </p:pic>
    </p:spTree>
    <p:extLst>
      <p:ext uri="{BB962C8B-B14F-4D97-AF65-F5344CB8AC3E}">
        <p14:creationId xmlns:p14="http://schemas.microsoft.com/office/powerpoint/2010/main" val="364759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30FF-52CE-C927-1D4F-5E6C94DE18A8}"/>
              </a:ext>
            </a:extLst>
          </p:cNvPr>
          <p:cNvSpPr>
            <a:spLocks noGrp="1"/>
          </p:cNvSpPr>
          <p:nvPr>
            <p:ph type="title"/>
          </p:nvPr>
        </p:nvSpPr>
        <p:spPr/>
        <p:txBody>
          <a:bodyPr/>
          <a:lstStyle/>
          <a:p>
            <a:r>
              <a:rPr lang="en-US" dirty="0"/>
              <a:t>The Simplest Possible RNN</a:t>
            </a:r>
          </a:p>
        </p:txBody>
      </p:sp>
      <p:sp>
        <p:nvSpPr>
          <p:cNvPr id="3" name="Content Placeholder 2">
            <a:extLst>
              <a:ext uri="{FF2B5EF4-FFF2-40B4-BE49-F238E27FC236}">
                <a16:creationId xmlns:a16="http://schemas.microsoft.com/office/drawing/2014/main" id="{419E233D-06BB-4C6E-ED45-C40067A0F516}"/>
              </a:ext>
            </a:extLst>
          </p:cNvPr>
          <p:cNvSpPr>
            <a:spLocks noGrp="1"/>
          </p:cNvSpPr>
          <p:nvPr>
            <p:ph idx="1"/>
          </p:nvPr>
        </p:nvSpPr>
        <p:spPr/>
        <p:txBody>
          <a:bodyPr/>
          <a:lstStyle/>
          <a:p>
            <a:r>
              <a:rPr lang="en-US" dirty="0"/>
              <a:t>One neuron receiving inputs, producing an output and sending that output back to itself.</a:t>
            </a:r>
          </a:p>
        </p:txBody>
      </p:sp>
      <p:pic>
        <p:nvPicPr>
          <p:cNvPr id="5" name="Picture 4">
            <a:extLst>
              <a:ext uri="{FF2B5EF4-FFF2-40B4-BE49-F238E27FC236}">
                <a16:creationId xmlns:a16="http://schemas.microsoft.com/office/drawing/2014/main" id="{813FFE46-848A-DE22-7D7B-B248993D8092}"/>
              </a:ext>
            </a:extLst>
          </p:cNvPr>
          <p:cNvPicPr>
            <a:picLocks noChangeAspect="1"/>
          </p:cNvPicPr>
          <p:nvPr/>
        </p:nvPicPr>
        <p:blipFill>
          <a:blip r:embed="rId2"/>
          <a:stretch>
            <a:fillRect/>
          </a:stretch>
        </p:blipFill>
        <p:spPr>
          <a:xfrm>
            <a:off x="1709726" y="3663474"/>
            <a:ext cx="5942357" cy="2584925"/>
          </a:xfrm>
          <a:prstGeom prst="rect">
            <a:avLst/>
          </a:prstGeom>
        </p:spPr>
      </p:pic>
    </p:spTree>
    <p:extLst>
      <p:ext uri="{BB962C8B-B14F-4D97-AF65-F5344CB8AC3E}">
        <p14:creationId xmlns:p14="http://schemas.microsoft.com/office/powerpoint/2010/main" val="3039133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80C1-F54B-87EB-977C-72DF58F8EA86}"/>
              </a:ext>
            </a:extLst>
          </p:cNvPr>
          <p:cNvSpPr>
            <a:spLocks noGrp="1"/>
          </p:cNvSpPr>
          <p:nvPr>
            <p:ph type="title"/>
          </p:nvPr>
        </p:nvSpPr>
        <p:spPr/>
        <p:txBody>
          <a:bodyPr/>
          <a:lstStyle/>
          <a:p>
            <a:r>
              <a:rPr lang="en-US" dirty="0"/>
              <a:t>Flatten the list</a:t>
            </a:r>
          </a:p>
        </p:txBody>
      </p:sp>
      <p:pic>
        <p:nvPicPr>
          <p:cNvPr id="5" name="Content Placeholder 4">
            <a:extLst>
              <a:ext uri="{FF2B5EF4-FFF2-40B4-BE49-F238E27FC236}">
                <a16:creationId xmlns:a16="http://schemas.microsoft.com/office/drawing/2014/main" id="{6F6ECA31-C111-9CF4-0704-3688EE0E98F0}"/>
              </a:ext>
            </a:extLst>
          </p:cNvPr>
          <p:cNvPicPr>
            <a:picLocks noGrp="1" noChangeAspect="1"/>
          </p:cNvPicPr>
          <p:nvPr>
            <p:ph idx="1"/>
          </p:nvPr>
        </p:nvPicPr>
        <p:blipFill>
          <a:blip r:embed="rId2"/>
          <a:stretch>
            <a:fillRect/>
          </a:stretch>
        </p:blipFill>
        <p:spPr>
          <a:xfrm>
            <a:off x="838200" y="2293351"/>
            <a:ext cx="10208364" cy="2182396"/>
          </a:xfrm>
        </p:spPr>
      </p:pic>
      <p:pic>
        <p:nvPicPr>
          <p:cNvPr id="7" name="Picture 6">
            <a:extLst>
              <a:ext uri="{FF2B5EF4-FFF2-40B4-BE49-F238E27FC236}">
                <a16:creationId xmlns:a16="http://schemas.microsoft.com/office/drawing/2014/main" id="{72812A63-9E5A-7347-106E-B6A0CA128A2C}"/>
              </a:ext>
            </a:extLst>
          </p:cNvPr>
          <p:cNvPicPr>
            <a:picLocks noChangeAspect="1"/>
          </p:cNvPicPr>
          <p:nvPr/>
        </p:nvPicPr>
        <p:blipFill>
          <a:blip r:embed="rId3"/>
          <a:stretch>
            <a:fillRect/>
          </a:stretch>
        </p:blipFill>
        <p:spPr>
          <a:xfrm>
            <a:off x="968105" y="4471736"/>
            <a:ext cx="1277790" cy="615232"/>
          </a:xfrm>
          <a:prstGeom prst="rect">
            <a:avLst/>
          </a:prstGeom>
        </p:spPr>
      </p:pic>
    </p:spTree>
    <p:extLst>
      <p:ext uri="{BB962C8B-B14F-4D97-AF65-F5344CB8AC3E}">
        <p14:creationId xmlns:p14="http://schemas.microsoft.com/office/powerpoint/2010/main" val="2125415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7CEB-B045-5A18-DF84-CFAED2C1F586}"/>
              </a:ext>
            </a:extLst>
          </p:cNvPr>
          <p:cNvSpPr>
            <a:spLocks noGrp="1"/>
          </p:cNvSpPr>
          <p:nvPr>
            <p:ph type="title"/>
          </p:nvPr>
        </p:nvSpPr>
        <p:spPr/>
        <p:txBody>
          <a:bodyPr/>
          <a:lstStyle/>
          <a:p>
            <a:r>
              <a:rPr lang="en-US" dirty="0"/>
              <a:t>Split the data</a:t>
            </a:r>
          </a:p>
        </p:txBody>
      </p:sp>
      <p:pic>
        <p:nvPicPr>
          <p:cNvPr id="5" name="Content Placeholder 4">
            <a:extLst>
              <a:ext uri="{FF2B5EF4-FFF2-40B4-BE49-F238E27FC236}">
                <a16:creationId xmlns:a16="http://schemas.microsoft.com/office/drawing/2014/main" id="{CA1B4CCF-22D2-C810-E243-F5D3C602E094}"/>
              </a:ext>
            </a:extLst>
          </p:cNvPr>
          <p:cNvPicPr>
            <a:picLocks noGrp="1" noChangeAspect="1"/>
          </p:cNvPicPr>
          <p:nvPr>
            <p:ph idx="1"/>
          </p:nvPr>
        </p:nvPicPr>
        <p:blipFill>
          <a:blip r:embed="rId2"/>
          <a:stretch>
            <a:fillRect/>
          </a:stretch>
        </p:blipFill>
        <p:spPr>
          <a:xfrm>
            <a:off x="1110917" y="1984766"/>
            <a:ext cx="11057621" cy="1913466"/>
          </a:xfrm>
        </p:spPr>
      </p:pic>
    </p:spTree>
    <p:extLst>
      <p:ext uri="{BB962C8B-B14F-4D97-AF65-F5344CB8AC3E}">
        <p14:creationId xmlns:p14="http://schemas.microsoft.com/office/powerpoint/2010/main" val="3744978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B299-8F93-5A31-111F-DDE5E5583EAF}"/>
              </a:ext>
            </a:extLst>
          </p:cNvPr>
          <p:cNvSpPr>
            <a:spLocks noGrp="1"/>
          </p:cNvSpPr>
          <p:nvPr>
            <p:ph type="title"/>
          </p:nvPr>
        </p:nvSpPr>
        <p:spPr/>
        <p:txBody>
          <a:bodyPr/>
          <a:lstStyle/>
          <a:p>
            <a:r>
              <a:rPr lang="en-US" dirty="0"/>
              <a:t>Create datasets</a:t>
            </a:r>
          </a:p>
        </p:txBody>
      </p:sp>
      <p:pic>
        <p:nvPicPr>
          <p:cNvPr id="5" name="Content Placeholder 4">
            <a:extLst>
              <a:ext uri="{FF2B5EF4-FFF2-40B4-BE49-F238E27FC236}">
                <a16:creationId xmlns:a16="http://schemas.microsoft.com/office/drawing/2014/main" id="{3811D514-4775-A9B1-0AA1-BFBCA319330D}"/>
              </a:ext>
            </a:extLst>
          </p:cNvPr>
          <p:cNvPicPr>
            <a:picLocks noGrp="1" noChangeAspect="1"/>
          </p:cNvPicPr>
          <p:nvPr>
            <p:ph idx="1"/>
          </p:nvPr>
        </p:nvPicPr>
        <p:blipFill>
          <a:blip r:embed="rId2"/>
          <a:stretch>
            <a:fillRect/>
          </a:stretch>
        </p:blipFill>
        <p:spPr>
          <a:xfrm>
            <a:off x="1203535" y="1690687"/>
            <a:ext cx="6865643" cy="4277659"/>
          </a:xfrm>
        </p:spPr>
      </p:pic>
    </p:spTree>
    <p:extLst>
      <p:ext uri="{BB962C8B-B14F-4D97-AF65-F5344CB8AC3E}">
        <p14:creationId xmlns:p14="http://schemas.microsoft.com/office/powerpoint/2010/main" val="1479266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B5571-2E57-809E-F032-03256AF8D23C}"/>
              </a:ext>
            </a:extLst>
          </p:cNvPr>
          <p:cNvSpPr>
            <a:spLocks noGrp="1"/>
          </p:cNvSpPr>
          <p:nvPr>
            <p:ph type="title"/>
          </p:nvPr>
        </p:nvSpPr>
        <p:spPr/>
        <p:txBody>
          <a:bodyPr/>
          <a:lstStyle/>
          <a:p>
            <a:r>
              <a:rPr lang="en-US" dirty="0"/>
              <a:t>Forecasting using a linear model</a:t>
            </a:r>
          </a:p>
        </p:txBody>
      </p:sp>
      <p:pic>
        <p:nvPicPr>
          <p:cNvPr id="5" name="Content Placeholder 4">
            <a:extLst>
              <a:ext uri="{FF2B5EF4-FFF2-40B4-BE49-F238E27FC236}">
                <a16:creationId xmlns:a16="http://schemas.microsoft.com/office/drawing/2014/main" id="{BAC70C43-4E11-FCC9-EBDE-552D718747DC}"/>
              </a:ext>
            </a:extLst>
          </p:cNvPr>
          <p:cNvPicPr>
            <a:picLocks noGrp="1" noChangeAspect="1"/>
          </p:cNvPicPr>
          <p:nvPr>
            <p:ph idx="1"/>
          </p:nvPr>
        </p:nvPicPr>
        <p:blipFill>
          <a:blip r:embed="rId2"/>
          <a:stretch>
            <a:fillRect/>
          </a:stretch>
        </p:blipFill>
        <p:spPr>
          <a:xfrm>
            <a:off x="838200" y="2101516"/>
            <a:ext cx="9002110" cy="3018608"/>
          </a:xfrm>
        </p:spPr>
      </p:pic>
    </p:spTree>
    <p:extLst>
      <p:ext uri="{BB962C8B-B14F-4D97-AF65-F5344CB8AC3E}">
        <p14:creationId xmlns:p14="http://schemas.microsoft.com/office/powerpoint/2010/main" val="4091662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A44F-E141-AFEA-C940-BB83761DAB20}"/>
              </a:ext>
            </a:extLst>
          </p:cNvPr>
          <p:cNvSpPr>
            <a:spLocks noGrp="1"/>
          </p:cNvSpPr>
          <p:nvPr>
            <p:ph type="title"/>
          </p:nvPr>
        </p:nvSpPr>
        <p:spPr/>
        <p:txBody>
          <a:bodyPr/>
          <a:lstStyle/>
          <a:p>
            <a:r>
              <a:rPr lang="en-US" dirty="0"/>
              <a:t>Forecasting using a simple RNN</a:t>
            </a:r>
          </a:p>
        </p:txBody>
      </p:sp>
      <p:pic>
        <p:nvPicPr>
          <p:cNvPr id="5" name="Content Placeholder 4">
            <a:extLst>
              <a:ext uri="{FF2B5EF4-FFF2-40B4-BE49-F238E27FC236}">
                <a16:creationId xmlns:a16="http://schemas.microsoft.com/office/drawing/2014/main" id="{AA0273AD-AE8B-B59B-3AD3-329560C9FBB7}"/>
              </a:ext>
            </a:extLst>
          </p:cNvPr>
          <p:cNvPicPr>
            <a:picLocks noGrp="1" noChangeAspect="1"/>
          </p:cNvPicPr>
          <p:nvPr>
            <p:ph idx="1"/>
          </p:nvPr>
        </p:nvPicPr>
        <p:blipFill>
          <a:blip r:embed="rId2"/>
          <a:stretch>
            <a:fillRect/>
          </a:stretch>
        </p:blipFill>
        <p:spPr>
          <a:xfrm>
            <a:off x="838200" y="2051084"/>
            <a:ext cx="9088681" cy="1377916"/>
          </a:xfrm>
        </p:spPr>
      </p:pic>
    </p:spTree>
    <p:extLst>
      <p:ext uri="{BB962C8B-B14F-4D97-AF65-F5344CB8AC3E}">
        <p14:creationId xmlns:p14="http://schemas.microsoft.com/office/powerpoint/2010/main" val="3385197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A44F-E141-AFEA-C940-BB83761DAB20}"/>
              </a:ext>
            </a:extLst>
          </p:cNvPr>
          <p:cNvSpPr>
            <a:spLocks noGrp="1"/>
          </p:cNvSpPr>
          <p:nvPr>
            <p:ph type="title"/>
          </p:nvPr>
        </p:nvSpPr>
        <p:spPr/>
        <p:txBody>
          <a:bodyPr/>
          <a:lstStyle/>
          <a:p>
            <a:r>
              <a:rPr lang="en-US" dirty="0"/>
              <a:t>Forecasting using a simple RNN</a:t>
            </a:r>
          </a:p>
        </p:txBody>
      </p:sp>
      <p:sp>
        <p:nvSpPr>
          <p:cNvPr id="4" name="Content Placeholder 3">
            <a:extLst>
              <a:ext uri="{FF2B5EF4-FFF2-40B4-BE49-F238E27FC236}">
                <a16:creationId xmlns:a16="http://schemas.microsoft.com/office/drawing/2014/main" id="{0C83A782-D48F-B546-C930-E340988F77A0}"/>
              </a:ext>
            </a:extLst>
          </p:cNvPr>
          <p:cNvSpPr>
            <a:spLocks noGrp="1"/>
          </p:cNvSpPr>
          <p:nvPr>
            <p:ph idx="1"/>
          </p:nvPr>
        </p:nvSpPr>
        <p:spPr/>
        <p:txBody>
          <a:bodyPr/>
          <a:lstStyle/>
          <a:p>
            <a:r>
              <a:rPr lang="en-US" dirty="0"/>
              <a:t>All recurrent layers in </a:t>
            </a:r>
            <a:r>
              <a:rPr lang="en-US" dirty="0" err="1"/>
              <a:t>Keras</a:t>
            </a:r>
            <a:r>
              <a:rPr lang="en-US" dirty="0"/>
              <a:t> expect 3D inputs of shape [batch size, time steps, dimensionality], where dimensionality is 1 for univariate time series and more for multivariate time series</a:t>
            </a:r>
          </a:p>
          <a:p>
            <a:endParaRPr lang="en-US" dirty="0"/>
          </a:p>
          <a:p>
            <a:r>
              <a:rPr lang="en-US" dirty="0"/>
              <a:t>Now if you compile, train, and evaluate this model just like the previous model, you will find that it’s no good at all: its validation MAE is greater than 100,000</a:t>
            </a:r>
          </a:p>
        </p:txBody>
      </p:sp>
    </p:spTree>
    <p:extLst>
      <p:ext uri="{BB962C8B-B14F-4D97-AF65-F5344CB8AC3E}">
        <p14:creationId xmlns:p14="http://schemas.microsoft.com/office/powerpoint/2010/main" val="1242821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9050-4A59-52A7-949B-BD7A7AAC5C98}"/>
              </a:ext>
            </a:extLst>
          </p:cNvPr>
          <p:cNvSpPr>
            <a:spLocks noGrp="1"/>
          </p:cNvSpPr>
          <p:nvPr>
            <p:ph type="title"/>
          </p:nvPr>
        </p:nvSpPr>
        <p:spPr/>
        <p:txBody>
          <a:bodyPr/>
          <a:lstStyle/>
          <a:p>
            <a:r>
              <a:rPr lang="en-US" dirty="0"/>
              <a:t>Investigating performance</a:t>
            </a:r>
          </a:p>
        </p:txBody>
      </p:sp>
      <p:sp>
        <p:nvSpPr>
          <p:cNvPr id="3" name="Content Placeholder 2">
            <a:extLst>
              <a:ext uri="{FF2B5EF4-FFF2-40B4-BE49-F238E27FC236}">
                <a16:creationId xmlns:a16="http://schemas.microsoft.com/office/drawing/2014/main" id="{573B6D72-58E9-39C0-3901-603E4722118B}"/>
              </a:ext>
            </a:extLst>
          </p:cNvPr>
          <p:cNvSpPr>
            <a:spLocks noGrp="1"/>
          </p:cNvSpPr>
          <p:nvPr>
            <p:ph idx="1"/>
          </p:nvPr>
        </p:nvSpPr>
        <p:spPr/>
        <p:txBody>
          <a:bodyPr/>
          <a:lstStyle/>
          <a:p>
            <a:r>
              <a:rPr lang="en-US" dirty="0"/>
              <a:t>The model only has a single recurrent neuron, so the only data it can use to make a prediction at each time step is the input value at the current time step and the output value from the previous time step.</a:t>
            </a:r>
          </a:p>
          <a:p>
            <a:r>
              <a:rPr lang="en-US" dirty="0"/>
              <a:t>That’s not much to go on! In other words, the RNN’s memory is extremely limited: it’s just a single number, its previous output.</a:t>
            </a:r>
          </a:p>
          <a:p>
            <a:r>
              <a:rPr lang="en-US" dirty="0"/>
              <a:t>The time series contains values from 0 to about 1.4, but since the default activation function is tanh, the recurrent layer can only output</a:t>
            </a:r>
          </a:p>
          <a:p>
            <a:r>
              <a:rPr lang="en-US" dirty="0"/>
              <a:t>values between –1 and +1. There’s no way it can predict values between 1.0 and 1.4.</a:t>
            </a:r>
          </a:p>
        </p:txBody>
      </p:sp>
    </p:spTree>
    <p:extLst>
      <p:ext uri="{BB962C8B-B14F-4D97-AF65-F5344CB8AC3E}">
        <p14:creationId xmlns:p14="http://schemas.microsoft.com/office/powerpoint/2010/main" val="3413886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A8FC5-2A02-675D-CD4F-3909E1D55E88}"/>
              </a:ext>
            </a:extLst>
          </p:cNvPr>
          <p:cNvSpPr>
            <a:spLocks noGrp="1"/>
          </p:cNvSpPr>
          <p:nvPr>
            <p:ph type="title"/>
          </p:nvPr>
        </p:nvSpPr>
        <p:spPr/>
        <p:txBody>
          <a:bodyPr/>
          <a:lstStyle/>
          <a:p>
            <a:r>
              <a:rPr lang="en-US" dirty="0"/>
              <a:t>Fix</a:t>
            </a:r>
          </a:p>
        </p:txBody>
      </p:sp>
      <p:pic>
        <p:nvPicPr>
          <p:cNvPr id="5" name="Content Placeholder 4">
            <a:extLst>
              <a:ext uri="{FF2B5EF4-FFF2-40B4-BE49-F238E27FC236}">
                <a16:creationId xmlns:a16="http://schemas.microsoft.com/office/drawing/2014/main" id="{BD4D856D-DB64-8C16-3947-46EAE69C83EF}"/>
              </a:ext>
            </a:extLst>
          </p:cNvPr>
          <p:cNvPicPr>
            <a:picLocks noGrp="1" noChangeAspect="1"/>
          </p:cNvPicPr>
          <p:nvPr>
            <p:ph idx="1"/>
          </p:nvPr>
        </p:nvPicPr>
        <p:blipFill>
          <a:blip r:embed="rId2"/>
          <a:stretch>
            <a:fillRect/>
          </a:stretch>
        </p:blipFill>
        <p:spPr>
          <a:xfrm>
            <a:off x="1043559" y="2476133"/>
            <a:ext cx="7890336" cy="1443225"/>
          </a:xfrm>
        </p:spPr>
      </p:pic>
    </p:spTree>
    <p:extLst>
      <p:ext uri="{BB962C8B-B14F-4D97-AF65-F5344CB8AC3E}">
        <p14:creationId xmlns:p14="http://schemas.microsoft.com/office/powerpoint/2010/main" val="3049602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2764-0811-D818-B1CF-010D1D2C6A12}"/>
              </a:ext>
            </a:extLst>
          </p:cNvPr>
          <p:cNvSpPr>
            <a:spLocks noGrp="1"/>
          </p:cNvSpPr>
          <p:nvPr>
            <p:ph type="title"/>
          </p:nvPr>
        </p:nvSpPr>
        <p:spPr/>
        <p:txBody>
          <a:bodyPr/>
          <a:lstStyle/>
          <a:p>
            <a:r>
              <a:rPr lang="en-US" dirty="0"/>
              <a:t>Forecasting Using Deep RNN</a:t>
            </a:r>
          </a:p>
        </p:txBody>
      </p:sp>
      <p:pic>
        <p:nvPicPr>
          <p:cNvPr id="5" name="Content Placeholder 4">
            <a:extLst>
              <a:ext uri="{FF2B5EF4-FFF2-40B4-BE49-F238E27FC236}">
                <a16:creationId xmlns:a16="http://schemas.microsoft.com/office/drawing/2014/main" id="{61DA22AE-E2F6-81F3-C249-09460FED58EF}"/>
              </a:ext>
            </a:extLst>
          </p:cNvPr>
          <p:cNvPicPr>
            <a:picLocks noGrp="1" noChangeAspect="1"/>
          </p:cNvPicPr>
          <p:nvPr>
            <p:ph idx="1"/>
          </p:nvPr>
        </p:nvPicPr>
        <p:blipFill>
          <a:blip r:embed="rId2"/>
          <a:stretch>
            <a:fillRect/>
          </a:stretch>
        </p:blipFill>
        <p:spPr>
          <a:xfrm>
            <a:off x="838200" y="1690688"/>
            <a:ext cx="7864532" cy="4613859"/>
          </a:xfrm>
        </p:spPr>
      </p:pic>
    </p:spTree>
    <p:extLst>
      <p:ext uri="{BB962C8B-B14F-4D97-AF65-F5344CB8AC3E}">
        <p14:creationId xmlns:p14="http://schemas.microsoft.com/office/powerpoint/2010/main" val="4173909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4E9A8-C853-764B-6064-8EAEA422B50C}"/>
              </a:ext>
            </a:extLst>
          </p:cNvPr>
          <p:cNvSpPr>
            <a:spLocks noGrp="1"/>
          </p:cNvSpPr>
          <p:nvPr>
            <p:ph type="title"/>
          </p:nvPr>
        </p:nvSpPr>
        <p:spPr/>
        <p:txBody>
          <a:bodyPr/>
          <a:lstStyle/>
          <a:p>
            <a:r>
              <a:rPr lang="en-US" dirty="0"/>
              <a:t>Deep RNN</a:t>
            </a:r>
          </a:p>
        </p:txBody>
      </p:sp>
      <p:sp>
        <p:nvSpPr>
          <p:cNvPr id="3" name="Content Placeholder 2">
            <a:extLst>
              <a:ext uri="{FF2B5EF4-FFF2-40B4-BE49-F238E27FC236}">
                <a16:creationId xmlns:a16="http://schemas.microsoft.com/office/drawing/2014/main" id="{BD6E3674-75E4-F993-0BEA-10A493D75950}"/>
              </a:ext>
            </a:extLst>
          </p:cNvPr>
          <p:cNvSpPr>
            <a:spLocks noGrp="1"/>
          </p:cNvSpPr>
          <p:nvPr>
            <p:ph idx="1"/>
          </p:nvPr>
        </p:nvSpPr>
        <p:spPr/>
        <p:txBody>
          <a:bodyPr/>
          <a:lstStyle/>
          <a:p>
            <a:r>
              <a:rPr lang="en-US" dirty="0"/>
              <a:t>Does not beat our shallow model</a:t>
            </a:r>
          </a:p>
          <a:p>
            <a:endParaRPr lang="en-US" dirty="0"/>
          </a:p>
          <a:p>
            <a:endParaRPr lang="en-US" dirty="0"/>
          </a:p>
        </p:txBody>
      </p:sp>
      <p:pic>
        <p:nvPicPr>
          <p:cNvPr id="7" name="Picture 6">
            <a:extLst>
              <a:ext uri="{FF2B5EF4-FFF2-40B4-BE49-F238E27FC236}">
                <a16:creationId xmlns:a16="http://schemas.microsoft.com/office/drawing/2014/main" id="{CD7A42B3-25D3-3D53-0DF7-E736D67F30C6}"/>
              </a:ext>
            </a:extLst>
          </p:cNvPr>
          <p:cNvPicPr>
            <a:picLocks noChangeAspect="1"/>
          </p:cNvPicPr>
          <p:nvPr/>
        </p:nvPicPr>
        <p:blipFill>
          <a:blip r:embed="rId2"/>
          <a:stretch>
            <a:fillRect/>
          </a:stretch>
        </p:blipFill>
        <p:spPr>
          <a:xfrm>
            <a:off x="1367512" y="2961103"/>
            <a:ext cx="9542845" cy="2348834"/>
          </a:xfrm>
          <a:prstGeom prst="rect">
            <a:avLst/>
          </a:prstGeom>
        </p:spPr>
      </p:pic>
    </p:spTree>
    <p:extLst>
      <p:ext uri="{BB962C8B-B14F-4D97-AF65-F5344CB8AC3E}">
        <p14:creationId xmlns:p14="http://schemas.microsoft.com/office/powerpoint/2010/main" val="31681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5361-6258-E20F-DF10-6F1905B691A7}"/>
              </a:ext>
            </a:extLst>
          </p:cNvPr>
          <p:cNvSpPr>
            <a:spLocks noGrp="1"/>
          </p:cNvSpPr>
          <p:nvPr>
            <p:ph type="title"/>
          </p:nvPr>
        </p:nvSpPr>
        <p:spPr/>
        <p:txBody>
          <a:bodyPr/>
          <a:lstStyle/>
          <a:p>
            <a:r>
              <a:rPr lang="en-US" dirty="0"/>
              <a:t>The simplest possible RNN</a:t>
            </a:r>
          </a:p>
        </p:txBody>
      </p:sp>
      <p:sp>
        <p:nvSpPr>
          <p:cNvPr id="3" name="Content Placeholder 2">
            <a:extLst>
              <a:ext uri="{FF2B5EF4-FFF2-40B4-BE49-F238E27FC236}">
                <a16:creationId xmlns:a16="http://schemas.microsoft.com/office/drawing/2014/main" id="{24220913-B9A5-B628-A1AB-159629314639}"/>
              </a:ext>
            </a:extLst>
          </p:cNvPr>
          <p:cNvSpPr>
            <a:spLocks noGrp="1"/>
          </p:cNvSpPr>
          <p:nvPr>
            <p:ph idx="1"/>
          </p:nvPr>
        </p:nvSpPr>
        <p:spPr/>
        <p:txBody>
          <a:bodyPr>
            <a:normAutofit/>
          </a:bodyPr>
          <a:lstStyle/>
          <a:p>
            <a:r>
              <a:rPr lang="en-US" dirty="0"/>
              <a:t>At each time step t (also called a frame), this recurrent neuron receives the inputs x(t) as well as its own output from the previous time step, ŷ(t-1) . Since there is no previous output at the first time step, it is generally set to 0. </a:t>
            </a:r>
          </a:p>
          <a:p>
            <a:r>
              <a:rPr lang="en-US" dirty="0"/>
              <a:t>We can represent this tiny network against the time axis. This is called unrolling the network through time (it’s the same recurrent neuron represented once per time step).</a:t>
            </a:r>
          </a:p>
        </p:txBody>
      </p:sp>
    </p:spTree>
    <p:extLst>
      <p:ext uri="{BB962C8B-B14F-4D97-AF65-F5344CB8AC3E}">
        <p14:creationId xmlns:p14="http://schemas.microsoft.com/office/powerpoint/2010/main" val="2350579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FE96-E315-C50F-E0CD-9804424B3658}"/>
              </a:ext>
            </a:extLst>
          </p:cNvPr>
          <p:cNvSpPr>
            <a:spLocks noGrp="1"/>
          </p:cNvSpPr>
          <p:nvPr>
            <p:ph type="title"/>
          </p:nvPr>
        </p:nvSpPr>
        <p:spPr/>
        <p:txBody>
          <a:bodyPr/>
          <a:lstStyle/>
          <a:p>
            <a:r>
              <a:rPr lang="en-US" dirty="0"/>
              <a:t>Forecasting Multivariate Time Series</a:t>
            </a:r>
          </a:p>
        </p:txBody>
      </p:sp>
      <p:sp>
        <p:nvSpPr>
          <p:cNvPr id="3" name="Content Placeholder 2">
            <a:extLst>
              <a:ext uri="{FF2B5EF4-FFF2-40B4-BE49-F238E27FC236}">
                <a16:creationId xmlns:a16="http://schemas.microsoft.com/office/drawing/2014/main" id="{112FE347-1D4F-6786-5DF8-C27D5FA468C3}"/>
              </a:ext>
            </a:extLst>
          </p:cNvPr>
          <p:cNvSpPr>
            <a:spLocks noGrp="1"/>
          </p:cNvSpPr>
          <p:nvPr>
            <p:ph idx="1"/>
          </p:nvPr>
        </p:nvSpPr>
        <p:spPr/>
        <p:txBody>
          <a:bodyPr/>
          <a:lstStyle/>
          <a:p>
            <a:r>
              <a:rPr lang="en-US" dirty="0"/>
              <a:t>Look at the </a:t>
            </a:r>
            <a:r>
              <a:rPr lang="en-US" dirty="0" err="1"/>
              <a:t>colab</a:t>
            </a:r>
            <a:r>
              <a:rPr lang="en-US"/>
              <a:t> link</a:t>
            </a:r>
          </a:p>
        </p:txBody>
      </p:sp>
    </p:spTree>
    <p:extLst>
      <p:ext uri="{BB962C8B-B14F-4D97-AF65-F5344CB8AC3E}">
        <p14:creationId xmlns:p14="http://schemas.microsoft.com/office/powerpoint/2010/main" val="229465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7617-9659-3F54-4029-599505466769}"/>
              </a:ext>
            </a:extLst>
          </p:cNvPr>
          <p:cNvSpPr>
            <a:spLocks noGrp="1"/>
          </p:cNvSpPr>
          <p:nvPr>
            <p:ph type="title"/>
          </p:nvPr>
        </p:nvSpPr>
        <p:spPr/>
        <p:txBody>
          <a:bodyPr/>
          <a:lstStyle/>
          <a:p>
            <a:r>
              <a:rPr lang="en-US" dirty="0"/>
              <a:t>A layer of RNN</a:t>
            </a:r>
          </a:p>
        </p:txBody>
      </p:sp>
      <p:sp>
        <p:nvSpPr>
          <p:cNvPr id="3" name="Content Placeholder 2">
            <a:extLst>
              <a:ext uri="{FF2B5EF4-FFF2-40B4-BE49-F238E27FC236}">
                <a16:creationId xmlns:a16="http://schemas.microsoft.com/office/drawing/2014/main" id="{EDCA418B-A368-80DF-E5AF-319FEB8CE02D}"/>
              </a:ext>
            </a:extLst>
          </p:cNvPr>
          <p:cNvSpPr>
            <a:spLocks noGrp="1"/>
          </p:cNvSpPr>
          <p:nvPr>
            <p:ph idx="1"/>
          </p:nvPr>
        </p:nvSpPr>
        <p:spPr/>
        <p:txBody>
          <a:bodyPr/>
          <a:lstStyle/>
          <a:p>
            <a:r>
              <a:rPr lang="en-US" dirty="0"/>
              <a:t>At each time step t, every neuron receives both the input vector x(t) and the output from the previous time step , ŷ(t-1). Now both the input and outputs are vectors.</a:t>
            </a:r>
          </a:p>
        </p:txBody>
      </p:sp>
    </p:spTree>
    <p:extLst>
      <p:ext uri="{BB962C8B-B14F-4D97-AF65-F5344CB8AC3E}">
        <p14:creationId xmlns:p14="http://schemas.microsoft.com/office/powerpoint/2010/main" val="570603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B749-CE17-A03C-4B3D-397759059CFF}"/>
              </a:ext>
            </a:extLst>
          </p:cNvPr>
          <p:cNvSpPr>
            <a:spLocks noGrp="1"/>
          </p:cNvSpPr>
          <p:nvPr>
            <p:ph type="title"/>
          </p:nvPr>
        </p:nvSpPr>
        <p:spPr/>
        <p:txBody>
          <a:bodyPr/>
          <a:lstStyle/>
          <a:p>
            <a:r>
              <a:rPr lang="en-US" dirty="0"/>
              <a:t>A layer of RNN</a:t>
            </a:r>
          </a:p>
        </p:txBody>
      </p:sp>
      <p:pic>
        <p:nvPicPr>
          <p:cNvPr id="5" name="Content Placeholder 4">
            <a:extLst>
              <a:ext uri="{FF2B5EF4-FFF2-40B4-BE49-F238E27FC236}">
                <a16:creationId xmlns:a16="http://schemas.microsoft.com/office/drawing/2014/main" id="{FEDF538F-B5FE-DDE1-9773-FFEE9591892A}"/>
              </a:ext>
            </a:extLst>
          </p:cNvPr>
          <p:cNvPicPr>
            <a:picLocks noGrp="1" noChangeAspect="1"/>
          </p:cNvPicPr>
          <p:nvPr>
            <p:ph idx="1"/>
          </p:nvPr>
        </p:nvPicPr>
        <p:blipFill>
          <a:blip r:embed="rId2"/>
          <a:stretch>
            <a:fillRect/>
          </a:stretch>
        </p:blipFill>
        <p:spPr>
          <a:xfrm>
            <a:off x="838200" y="1977041"/>
            <a:ext cx="10515600" cy="4048506"/>
          </a:xfrm>
        </p:spPr>
      </p:pic>
    </p:spTree>
    <p:extLst>
      <p:ext uri="{BB962C8B-B14F-4D97-AF65-F5344CB8AC3E}">
        <p14:creationId xmlns:p14="http://schemas.microsoft.com/office/powerpoint/2010/main" val="235611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AF88D-A5D7-82B2-80CA-F59191399E8E}"/>
              </a:ext>
            </a:extLst>
          </p:cNvPr>
          <p:cNvSpPr>
            <a:spLocks noGrp="1"/>
          </p:cNvSpPr>
          <p:nvPr>
            <p:ph type="title"/>
          </p:nvPr>
        </p:nvSpPr>
        <p:spPr/>
        <p:txBody>
          <a:bodyPr/>
          <a:lstStyle/>
          <a:p>
            <a:r>
              <a:rPr lang="en-US" dirty="0"/>
              <a:t>Calculating output</a:t>
            </a:r>
          </a:p>
        </p:txBody>
      </p:sp>
      <p:sp>
        <p:nvSpPr>
          <p:cNvPr id="3" name="Content Placeholder 2">
            <a:extLst>
              <a:ext uri="{FF2B5EF4-FFF2-40B4-BE49-F238E27FC236}">
                <a16:creationId xmlns:a16="http://schemas.microsoft.com/office/drawing/2014/main" id="{23D46D75-C431-1780-4D74-3F4A36ADADAB}"/>
              </a:ext>
            </a:extLst>
          </p:cNvPr>
          <p:cNvSpPr>
            <a:spLocks noGrp="1"/>
          </p:cNvSpPr>
          <p:nvPr>
            <p:ph idx="1"/>
          </p:nvPr>
        </p:nvSpPr>
        <p:spPr/>
        <p:txBody>
          <a:bodyPr>
            <a:normAutofit/>
          </a:bodyPr>
          <a:lstStyle/>
          <a:p>
            <a:r>
              <a:rPr lang="en-US" sz="3600" dirty="0"/>
              <a:t>Each recurrent neuron has two sets of weights: one for the inputs x and the other for the outputs of the previous time step, ŷ . Let’s call these weight vectors </a:t>
            </a:r>
            <a:r>
              <a:rPr lang="en-US" sz="3600" dirty="0" err="1"/>
              <a:t>w</a:t>
            </a:r>
            <a:r>
              <a:rPr lang="en-US" sz="3600" baseline="-25000" dirty="0" err="1"/>
              <a:t>x</a:t>
            </a:r>
            <a:r>
              <a:rPr lang="en-US" sz="3600" dirty="0"/>
              <a:t> and </a:t>
            </a:r>
            <a:r>
              <a:rPr lang="en-US" sz="3600" dirty="0" err="1"/>
              <a:t>w</a:t>
            </a:r>
            <a:r>
              <a:rPr lang="en-US" sz="3600" baseline="-25000" dirty="0" err="1"/>
              <a:t>ŷ</a:t>
            </a:r>
            <a:r>
              <a:rPr lang="en-US" sz="3600" baseline="-25000" dirty="0"/>
              <a:t> </a:t>
            </a:r>
            <a:r>
              <a:rPr lang="en-US" sz="3600" dirty="0"/>
              <a:t>.</a:t>
            </a:r>
          </a:p>
          <a:p>
            <a:r>
              <a:rPr lang="en-US" sz="3600" dirty="0"/>
              <a:t>If we consider the whole recurrent layer instead of just one recurrent neuron, we can place all the weight vectors in two weight matrices: </a:t>
            </a:r>
            <a:r>
              <a:rPr lang="en-US" sz="3600" dirty="0" err="1"/>
              <a:t>W</a:t>
            </a:r>
            <a:r>
              <a:rPr lang="en-US" sz="3600" baseline="-25000" dirty="0" err="1"/>
              <a:t>x</a:t>
            </a:r>
            <a:r>
              <a:rPr lang="en-US" sz="3600" dirty="0"/>
              <a:t> and </a:t>
            </a:r>
            <a:r>
              <a:rPr lang="en-US" sz="3600" dirty="0" err="1"/>
              <a:t>W</a:t>
            </a:r>
            <a:r>
              <a:rPr lang="en-US" sz="3600" baseline="-25000" dirty="0" err="1"/>
              <a:t>ŷ</a:t>
            </a:r>
            <a:r>
              <a:rPr lang="en-US" sz="3600" baseline="-25000" dirty="0"/>
              <a:t> </a:t>
            </a:r>
            <a:endParaRPr lang="en-US" sz="3600" dirty="0"/>
          </a:p>
        </p:txBody>
      </p:sp>
    </p:spTree>
    <p:extLst>
      <p:ext uri="{BB962C8B-B14F-4D97-AF65-F5344CB8AC3E}">
        <p14:creationId xmlns:p14="http://schemas.microsoft.com/office/powerpoint/2010/main" val="292560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1B3A-1AB1-F1AF-294D-DFE7EB5E0ACC}"/>
              </a:ext>
            </a:extLst>
          </p:cNvPr>
          <p:cNvSpPr>
            <a:spLocks noGrp="1"/>
          </p:cNvSpPr>
          <p:nvPr>
            <p:ph type="title"/>
          </p:nvPr>
        </p:nvSpPr>
        <p:spPr/>
        <p:txBody>
          <a:bodyPr/>
          <a:lstStyle/>
          <a:p>
            <a:r>
              <a:rPr lang="en-US" dirty="0"/>
              <a:t>Output of RNN</a:t>
            </a:r>
          </a:p>
        </p:txBody>
      </p:sp>
      <p:sp>
        <p:nvSpPr>
          <p:cNvPr id="3" name="Content Placeholder 2">
            <a:extLst>
              <a:ext uri="{FF2B5EF4-FFF2-40B4-BE49-F238E27FC236}">
                <a16:creationId xmlns:a16="http://schemas.microsoft.com/office/drawing/2014/main" id="{606CE77A-6866-2535-08EE-DE7B59944B6C}"/>
              </a:ext>
            </a:extLst>
          </p:cNvPr>
          <p:cNvSpPr>
            <a:spLocks noGrp="1"/>
          </p:cNvSpPr>
          <p:nvPr>
            <p:ph idx="1"/>
          </p:nvPr>
        </p:nvSpPr>
        <p:spPr/>
        <p:txBody>
          <a:bodyPr/>
          <a:lstStyle/>
          <a:p>
            <a:r>
              <a:rPr lang="en-US" dirty="0"/>
              <a:t>Output </a:t>
            </a:r>
          </a:p>
          <a:p>
            <a:endParaRPr lang="en-US" dirty="0"/>
          </a:p>
          <a:p>
            <a:endParaRPr lang="en-US" dirty="0"/>
          </a:p>
          <a:p>
            <a:endParaRPr lang="en-US" dirty="0"/>
          </a:p>
          <a:p>
            <a:r>
              <a:rPr lang="en-US" dirty="0"/>
              <a:t>With a mini batch</a:t>
            </a:r>
          </a:p>
          <a:p>
            <a:endParaRPr lang="en-US" dirty="0"/>
          </a:p>
        </p:txBody>
      </p:sp>
      <p:pic>
        <p:nvPicPr>
          <p:cNvPr id="5" name="Picture 4">
            <a:extLst>
              <a:ext uri="{FF2B5EF4-FFF2-40B4-BE49-F238E27FC236}">
                <a16:creationId xmlns:a16="http://schemas.microsoft.com/office/drawing/2014/main" id="{F0E49313-A850-979C-292D-FE67AAAF7F2C}"/>
              </a:ext>
            </a:extLst>
          </p:cNvPr>
          <p:cNvPicPr>
            <a:picLocks noChangeAspect="1"/>
          </p:cNvPicPr>
          <p:nvPr/>
        </p:nvPicPr>
        <p:blipFill>
          <a:blip r:embed="rId2"/>
          <a:stretch>
            <a:fillRect/>
          </a:stretch>
        </p:blipFill>
        <p:spPr>
          <a:xfrm>
            <a:off x="1370873" y="2527219"/>
            <a:ext cx="6253701" cy="713286"/>
          </a:xfrm>
          <a:prstGeom prst="rect">
            <a:avLst/>
          </a:prstGeom>
        </p:spPr>
      </p:pic>
      <p:pic>
        <p:nvPicPr>
          <p:cNvPr id="7" name="Picture 6">
            <a:extLst>
              <a:ext uri="{FF2B5EF4-FFF2-40B4-BE49-F238E27FC236}">
                <a16:creationId xmlns:a16="http://schemas.microsoft.com/office/drawing/2014/main" id="{D30DA473-9AA9-43B2-1F52-B2892DA1EB92}"/>
              </a:ext>
            </a:extLst>
          </p:cNvPr>
          <p:cNvPicPr>
            <a:picLocks noChangeAspect="1"/>
          </p:cNvPicPr>
          <p:nvPr/>
        </p:nvPicPr>
        <p:blipFill>
          <a:blip r:embed="rId3"/>
          <a:stretch>
            <a:fillRect/>
          </a:stretch>
        </p:blipFill>
        <p:spPr>
          <a:xfrm>
            <a:off x="1370872" y="4542284"/>
            <a:ext cx="8658473" cy="1769615"/>
          </a:xfrm>
          <a:prstGeom prst="rect">
            <a:avLst/>
          </a:prstGeom>
        </p:spPr>
      </p:pic>
    </p:spTree>
    <p:extLst>
      <p:ext uri="{BB962C8B-B14F-4D97-AF65-F5344CB8AC3E}">
        <p14:creationId xmlns:p14="http://schemas.microsoft.com/office/powerpoint/2010/main" val="2482947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748C-EB7F-0F93-D2D0-B3D34DB57028}"/>
              </a:ext>
            </a:extLst>
          </p:cNvPr>
          <p:cNvSpPr>
            <a:spLocks noGrp="1"/>
          </p:cNvSpPr>
          <p:nvPr>
            <p:ph type="title"/>
          </p:nvPr>
        </p:nvSpPr>
        <p:spPr/>
        <p:txBody>
          <a:bodyPr/>
          <a:lstStyle/>
          <a:p>
            <a:r>
              <a:rPr lang="en-US" dirty="0"/>
              <a:t>Memory Cells</a:t>
            </a:r>
          </a:p>
        </p:txBody>
      </p:sp>
      <p:sp>
        <p:nvSpPr>
          <p:cNvPr id="3" name="Content Placeholder 2">
            <a:extLst>
              <a:ext uri="{FF2B5EF4-FFF2-40B4-BE49-F238E27FC236}">
                <a16:creationId xmlns:a16="http://schemas.microsoft.com/office/drawing/2014/main" id="{393DC551-2BB6-B17C-C990-98883B1077C7}"/>
              </a:ext>
            </a:extLst>
          </p:cNvPr>
          <p:cNvSpPr>
            <a:spLocks noGrp="1"/>
          </p:cNvSpPr>
          <p:nvPr>
            <p:ph idx="1"/>
          </p:nvPr>
        </p:nvSpPr>
        <p:spPr/>
        <p:txBody>
          <a:bodyPr>
            <a:normAutofit/>
          </a:bodyPr>
          <a:lstStyle/>
          <a:p>
            <a:r>
              <a:rPr lang="en-US" dirty="0"/>
              <a:t>Since the output of a recurrent neuron at time step t is a function of all the inputs from previous time steps, you could say it has a form of memory</a:t>
            </a:r>
          </a:p>
          <a:p>
            <a:endParaRPr lang="en-US" dirty="0"/>
          </a:p>
          <a:p>
            <a:r>
              <a:rPr lang="en-US" dirty="0"/>
              <a:t>A single recurrent neuron, or a layer of recurrent neurons, is a very basic cell, capable of learning only short patterns (typically about 10 steps long, but this varies depending on the task)</a:t>
            </a:r>
          </a:p>
          <a:p>
            <a:r>
              <a:rPr lang="en-US" dirty="0"/>
              <a:t>we will look at some more complex and powerful types of cells capable of learning longer patterns (roughly 10 times longer)</a:t>
            </a:r>
          </a:p>
        </p:txBody>
      </p:sp>
    </p:spTree>
    <p:extLst>
      <p:ext uri="{BB962C8B-B14F-4D97-AF65-F5344CB8AC3E}">
        <p14:creationId xmlns:p14="http://schemas.microsoft.com/office/powerpoint/2010/main" val="738794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1757</Words>
  <Application>Microsoft Office PowerPoint</Application>
  <PresentationFormat>Widescreen</PresentationFormat>
  <Paragraphs>111</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TimesNewRomanPS-ItalicMT</vt:lpstr>
      <vt:lpstr>TimesNewRomanPSMT</vt:lpstr>
      <vt:lpstr>Office Theme</vt:lpstr>
      <vt:lpstr>Processing Sequences</vt:lpstr>
      <vt:lpstr>RNNs</vt:lpstr>
      <vt:lpstr>The Simplest Possible RNN</vt:lpstr>
      <vt:lpstr>The simplest possible RNN</vt:lpstr>
      <vt:lpstr>A layer of RNN</vt:lpstr>
      <vt:lpstr>A layer of RNN</vt:lpstr>
      <vt:lpstr>Calculating output</vt:lpstr>
      <vt:lpstr>Output of RNN</vt:lpstr>
      <vt:lpstr>Memory Cells</vt:lpstr>
      <vt:lpstr>PowerPoint Presentation</vt:lpstr>
      <vt:lpstr>Sequence to sequence network</vt:lpstr>
      <vt:lpstr>Sequence-to-vector</vt:lpstr>
      <vt:lpstr>Vector to sequence Network</vt:lpstr>
      <vt:lpstr>Encoder decoder</vt:lpstr>
      <vt:lpstr>Training RNNs</vt:lpstr>
      <vt:lpstr>Forecasting a time series</vt:lpstr>
      <vt:lpstr>Forecasting a time series</vt:lpstr>
      <vt:lpstr>Forecasting a time series</vt:lpstr>
      <vt:lpstr>Forecasting a time series</vt:lpstr>
      <vt:lpstr>Forecasting a time series : differencing</vt:lpstr>
      <vt:lpstr>Forecasting a time series</vt:lpstr>
      <vt:lpstr>Autoregressive moving average (ARMA) model</vt:lpstr>
      <vt:lpstr>Autoregressive moving average (ARMA) model</vt:lpstr>
      <vt:lpstr>Differencing</vt:lpstr>
      <vt:lpstr>Differencing</vt:lpstr>
      <vt:lpstr>Autoregressive integrated moving average (ARIMA) model</vt:lpstr>
      <vt:lpstr>Seasonal ARIMA (SARIMA)</vt:lpstr>
      <vt:lpstr>Deep learning Model</vt:lpstr>
      <vt:lpstr>Data Preperation</vt:lpstr>
      <vt:lpstr>Flatten the list</vt:lpstr>
      <vt:lpstr>Split the data</vt:lpstr>
      <vt:lpstr>Create datasets</vt:lpstr>
      <vt:lpstr>Forecasting using a linear model</vt:lpstr>
      <vt:lpstr>Forecasting using a simple RNN</vt:lpstr>
      <vt:lpstr>Forecasting using a simple RNN</vt:lpstr>
      <vt:lpstr>Investigating performance</vt:lpstr>
      <vt:lpstr>Fix</vt:lpstr>
      <vt:lpstr>Forecasting Using Deep RNN</vt:lpstr>
      <vt:lpstr>Deep RNN</vt:lpstr>
      <vt:lpstr>Forecasting Multivariate Time Series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Sequences</dc:title>
  <dc:creator>Rubaiyet</dc:creator>
  <cp:lastModifiedBy>Rubaiyet</cp:lastModifiedBy>
  <cp:revision>6</cp:revision>
  <dcterms:created xsi:type="dcterms:W3CDTF">2023-05-30T04:15:43Z</dcterms:created>
  <dcterms:modified xsi:type="dcterms:W3CDTF">2023-05-30T11:47:18Z</dcterms:modified>
</cp:coreProperties>
</file>